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gj6cs/9vj7IvZXBbKaPzREZDoc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d89cca2171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g2d89cca2171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4d2444df1_1_1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54d2444df1_1_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354d2444df1_1_1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4c4b4a5fb5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34c4b4a5fb5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" name="Google Shape;133;g34c4b4a5fb5_0_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4d2444df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54d2444df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54d2444df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4d2444df1_1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4d2444df1_1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354d2444df1_1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4d2444df1_1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4d2444df1_1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354d2444df1_1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4d2444df1_1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54d2444df1_1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54d2444df1_1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4c9680ff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4c9680ff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354c9680ff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4d2444df1_1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54d2444df1_1_1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54d2444df1_1_1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Kb al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" type="body"/>
          </p:nvPr>
        </p:nvSpPr>
        <p:spPr>
          <a:xfrm>
            <a:off x="838200" y="1603069"/>
            <a:ext cx="10515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8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8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mit Überschrift">
  <p:cSld name="Inhalt mit Überschrif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839788" y="1476813"/>
            <a:ext cx="3932237" cy="4392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5183188" y="996949"/>
            <a:ext cx="6169024" cy="4872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5"/>
          <p:cNvSpPr txBox="1"/>
          <p:nvPr/>
        </p:nvSpPr>
        <p:spPr>
          <a:xfrm>
            <a:off x="807593" y="791202"/>
            <a:ext cx="3964432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b="1" i="0" lang="de-DE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Titel hinzufügen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it Überschrift">
  <p:cSld name="Bild mit Überschrif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839788" y="1476813"/>
            <a:ext cx="3932237" cy="4392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16"/>
          <p:cNvSpPr txBox="1"/>
          <p:nvPr>
            <p:ph idx="2" type="body"/>
          </p:nvPr>
        </p:nvSpPr>
        <p:spPr>
          <a:xfrm>
            <a:off x="5183188" y="996949"/>
            <a:ext cx="6169024" cy="4872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6"/>
          <p:cNvSpPr txBox="1"/>
          <p:nvPr/>
        </p:nvSpPr>
        <p:spPr>
          <a:xfrm>
            <a:off x="807593" y="791202"/>
            <a:ext cx="3964432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b="1" i="0" lang="de-DE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Titel hinzufügen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6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vertikaler Text">
  <p:cSld name="Titel und vertikaler 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 rot="5400000">
            <a:off x="3797979" y="-1356710"/>
            <a:ext cx="4596043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17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er Titel und Text">
  <p:cSld name="Vertikaler Titel und 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 rot="5400000">
            <a:off x="8331569" y="2912105"/>
            <a:ext cx="5385762" cy="11439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 rot="5400000">
            <a:off x="2862949" y="-1233546"/>
            <a:ext cx="5407910" cy="9457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8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>
  <p:cSld name="Abschlussfoli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/>
          <p:nvPr>
            <p:ph idx="1" type="body"/>
          </p:nvPr>
        </p:nvSpPr>
        <p:spPr>
          <a:xfrm>
            <a:off x="838200" y="2073506"/>
            <a:ext cx="5181600" cy="23301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9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32" name="Google Shape;3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91564" y="2073506"/>
            <a:ext cx="3500892" cy="350089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"/>
          <p:cNvSpPr txBox="1"/>
          <p:nvPr>
            <p:ph idx="2" type="body"/>
          </p:nvPr>
        </p:nvSpPr>
        <p:spPr>
          <a:xfrm>
            <a:off x="838200" y="4511517"/>
            <a:ext cx="5181600" cy="1453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3" type="body"/>
          </p:nvPr>
        </p:nvSpPr>
        <p:spPr>
          <a:xfrm>
            <a:off x="7472064" y="5612656"/>
            <a:ext cx="3343872" cy="32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5" name="Google Shape;3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51763" y="71728"/>
            <a:ext cx="1143000" cy="4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>
  <p:cSld name="Titelfoli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1" sz="6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subTitle"/>
          </p:nvPr>
        </p:nvSpPr>
        <p:spPr>
          <a:xfrm>
            <a:off x="1524000" y="3602038"/>
            <a:ext cx="9144000" cy="75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9" name="Google Shape;39;p6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51763" y="71728"/>
            <a:ext cx="114300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/>
          <p:nvPr>
            <p:ph idx="2" type="body"/>
          </p:nvPr>
        </p:nvSpPr>
        <p:spPr>
          <a:xfrm>
            <a:off x="5895207" y="5103812"/>
            <a:ext cx="5056556" cy="992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0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3" type="body"/>
          </p:nvPr>
        </p:nvSpPr>
        <p:spPr>
          <a:xfrm>
            <a:off x="5895207" y="4560358"/>
            <a:ext cx="5056556" cy="539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4" type="body"/>
          </p:nvPr>
        </p:nvSpPr>
        <p:spPr>
          <a:xfrm>
            <a:off x="838651" y="5103814"/>
            <a:ext cx="5056556" cy="992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5" type="body"/>
          </p:nvPr>
        </p:nvSpPr>
        <p:spPr>
          <a:xfrm>
            <a:off x="838651" y="4560360"/>
            <a:ext cx="5056556" cy="539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- überschrift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1" name="Google Shape;51;p7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>
  <p:cSld name="Le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">
  <p:cSld name="Custom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>
  <p:cSld name="Zwei Inhalt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" type="body"/>
          </p:nvPr>
        </p:nvSpPr>
        <p:spPr>
          <a:xfrm>
            <a:off x="838200" y="1603069"/>
            <a:ext cx="5181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2" type="body"/>
          </p:nvPr>
        </p:nvSpPr>
        <p:spPr>
          <a:xfrm>
            <a:off x="6172202" y="1603069"/>
            <a:ext cx="5181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2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>
  <p:cSld name="Vergleich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idx="1" type="body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1" name="Google Shape;71;p13"/>
          <p:cNvSpPr txBox="1"/>
          <p:nvPr>
            <p:ph idx="2" type="body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1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3" type="body"/>
          </p:nvPr>
        </p:nvSpPr>
        <p:spPr>
          <a:xfrm>
            <a:off x="838200" y="2505075"/>
            <a:ext cx="5181600" cy="369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4" type="body"/>
          </p:nvPr>
        </p:nvSpPr>
        <p:spPr>
          <a:xfrm>
            <a:off x="6172202" y="2505075"/>
            <a:ext cx="5181600" cy="369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3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3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4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4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838200" y="776666"/>
            <a:ext cx="10515600" cy="8681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5"/>
          <p:cNvSpPr/>
          <p:nvPr/>
        </p:nvSpPr>
        <p:spPr>
          <a:xfrm>
            <a:off x="1" y="0"/>
            <a:ext cx="12192000" cy="543507"/>
          </a:xfrm>
          <a:prstGeom prst="rect">
            <a:avLst/>
          </a:prstGeom>
          <a:solidFill>
            <a:srgbClr val="A5141B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de-DE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         Global Open Knowledge Base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7237" y="86305"/>
            <a:ext cx="612745" cy="3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30189" y="6197532"/>
            <a:ext cx="1089093" cy="60117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info@gokb.org" TargetMode="External"/><Relationship Id="rId4" Type="http://schemas.openxmlformats.org/officeDocument/2006/relationships/hyperlink" Target="mailto:support@gokb.org" TargetMode="External"/><Relationship Id="rId5" Type="http://schemas.openxmlformats.org/officeDocument/2006/relationships/hyperlink" Target="https://gokb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bid2025.abstractserver.com/program/#/details/sessions/89" TargetMode="External"/><Relationship Id="rId4" Type="http://schemas.openxmlformats.org/officeDocument/2006/relationships/hyperlink" Target="https://bid2025.abstractserver.com/program/#/details/sessions/46" TargetMode="External"/><Relationship Id="rId5" Type="http://schemas.openxmlformats.org/officeDocument/2006/relationships/hyperlink" Target="https://bid2025.abstractserver.com/program/#/details/sessions/46" TargetMode="External"/><Relationship Id="rId6" Type="http://schemas.openxmlformats.org/officeDocument/2006/relationships/hyperlink" Target="https://bid2025.abstractserver.com/program/#/details/sessions/222" TargetMode="External"/><Relationship Id="rId7" Type="http://schemas.openxmlformats.org/officeDocument/2006/relationships/hyperlink" Target="https://bid2025.abstractserver.com/program/#/details/sessions/222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de-DE"/>
              <a:t>GOKB Infostunde</a:t>
            </a: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838200" y="1603069"/>
            <a:ext cx="10515600" cy="459604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898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❖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Niederschwellige Informationsveranstaltung zur GOKB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051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keine Verpflichtung, keine Anmeldung nötig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051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Freier Austausch und Partizipation erwünscht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051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Chat wird parallel moderiert → Fragen im Chat für das Protokoll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619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❖"/>
            </a:pPr>
            <a:r>
              <a:rPr lang="de-DE"/>
              <a:t>Termin</a:t>
            </a:r>
            <a:endParaRPr/>
          </a:p>
          <a:p>
            <a:pPr indent="-35051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Einmal im Monat: Erster Montag im Monat um 15 Uhr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5055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Font typeface="Calibri"/>
              <a:buChar char="▪"/>
            </a:pPr>
            <a:r>
              <a:rPr b="1" lang="de-DE" sz="2350">
                <a:latin typeface="Calibri"/>
                <a:ea typeface="Calibri"/>
                <a:cs typeface="Calibri"/>
                <a:sym typeface="Calibri"/>
              </a:rPr>
              <a:t>Nächste Infostunde: Montag, 02. Juni 2025 </a:t>
            </a:r>
            <a:endParaRPr sz="2350">
              <a:solidFill>
                <a:schemeClr val="dk2"/>
              </a:solidFill>
              <a:highlight>
                <a:schemeClr val="accent4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6194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❖"/>
            </a:pPr>
            <a:r>
              <a:rPr lang="de-DE"/>
              <a:t>Thema</a:t>
            </a:r>
            <a:endParaRPr/>
          </a:p>
          <a:p>
            <a:pPr indent="-350516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2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Pakete bzw. Titellisten mit individuellen Komponenten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</p:txBody>
      </p:sp>
      <p:sp>
        <p:nvSpPr>
          <p:cNvPr id="121" name="Google Shape;121;p3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DE"/>
              <a:t>05.05.2025</a:t>
            </a:r>
            <a:endParaRPr/>
          </a:p>
        </p:txBody>
      </p:sp>
      <p:sp>
        <p:nvSpPr>
          <p:cNvPr id="122" name="Google Shape;122;p3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d89cca2171_0_1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/>
              <a:t>Feedback</a:t>
            </a:r>
            <a:endParaRPr/>
          </a:p>
        </p:txBody>
      </p:sp>
      <p:sp>
        <p:nvSpPr>
          <p:cNvPr id="197" name="Google Shape;197;g2d89cca2171_0_10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2d89cca2171_0_10"/>
          <p:cNvSpPr txBox="1"/>
          <p:nvPr>
            <p:ph idx="10" type="dt"/>
          </p:nvPr>
        </p:nvSpPr>
        <p:spPr>
          <a:xfrm>
            <a:off x="9046633" y="6356350"/>
            <a:ext cx="1845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05.05.2025</a:t>
            </a:r>
            <a:endParaRPr/>
          </a:p>
        </p:txBody>
      </p:sp>
      <p:sp>
        <p:nvSpPr>
          <p:cNvPr id="199" name="Google Shape;199;g2d89cca2171_0_10"/>
          <p:cNvSpPr txBox="1"/>
          <p:nvPr>
            <p:ph idx="11" type="ftr"/>
          </p:nvPr>
        </p:nvSpPr>
        <p:spPr>
          <a:xfrm>
            <a:off x="2923019" y="6356351"/>
            <a:ext cx="6030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  <p:pic>
        <p:nvPicPr>
          <p:cNvPr id="200" name="Google Shape;200;g2d89cca2171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97325" y="2019325"/>
            <a:ext cx="2932675" cy="293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"/>
          <p:cNvSpPr txBox="1"/>
          <p:nvPr>
            <p:ph idx="1" type="body"/>
          </p:nvPr>
        </p:nvSpPr>
        <p:spPr>
          <a:xfrm>
            <a:off x="838200" y="2073506"/>
            <a:ext cx="5181600" cy="23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Wir nehmen Ihre Fragen 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und Anregungen gerne 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entgegen!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/>
          </a:p>
        </p:txBody>
      </p:sp>
      <p:sp>
        <p:nvSpPr>
          <p:cNvPr id="206" name="Google Shape;206;p4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de-DE"/>
              <a:t>Vielen Dank!</a:t>
            </a:r>
            <a:endParaRPr/>
          </a:p>
        </p:txBody>
      </p:sp>
      <p:sp>
        <p:nvSpPr>
          <p:cNvPr id="207" name="Google Shape;207;p4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05.05.2024</a:t>
            </a:r>
            <a:endParaRPr/>
          </a:p>
        </p:txBody>
      </p:sp>
      <p:sp>
        <p:nvSpPr>
          <p:cNvPr id="208" name="Google Shape;208;p4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  <p:sp>
        <p:nvSpPr>
          <p:cNvPr id="209" name="Google Shape;209;p4"/>
          <p:cNvSpPr txBox="1"/>
          <p:nvPr>
            <p:ph idx="2" type="body"/>
          </p:nvPr>
        </p:nvSpPr>
        <p:spPr>
          <a:xfrm>
            <a:off x="838200" y="4451200"/>
            <a:ext cx="5181600" cy="1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Kontakt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de-DE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info@gokb.org</a:t>
            </a:r>
            <a:endParaRPr b="0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de-DE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support@gokb.org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0" name="Google Shape;210;p4"/>
          <p:cNvSpPr txBox="1"/>
          <p:nvPr>
            <p:ph idx="3" type="body"/>
          </p:nvPr>
        </p:nvSpPr>
        <p:spPr>
          <a:xfrm>
            <a:off x="7472064" y="5612656"/>
            <a:ext cx="3343872" cy="32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de-DE" sz="2200" u="sng">
                <a:solidFill>
                  <a:schemeClr val="hlink"/>
                </a:solidFill>
                <a:hlinkClick r:id="rId5"/>
              </a:rPr>
              <a:t>https://gokb.org/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d2444df1_1_126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Die GOKB auf dem 9. Bibliothekskongress in Bremen</a:t>
            </a:r>
            <a:endParaRPr/>
          </a:p>
        </p:txBody>
      </p:sp>
      <p:sp>
        <p:nvSpPr>
          <p:cNvPr id="129" name="Google Shape;129;g354d2444df1_1_126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❖"/>
            </a:pPr>
            <a:r>
              <a:rPr lang="de-DE" sz="2400"/>
              <a:t>Mittwoch</a:t>
            </a:r>
            <a:endParaRPr sz="2400"/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09:00-10:30 Uhr: GOKB Hands-on Lab (Foyer Halle 5 / Raum B): </a:t>
            </a:r>
            <a:r>
              <a:rPr b="1" lang="de-DE" sz="1692"/>
              <a:t>Effiziente Metadatenpflege: Mit der GOKB Datenfehler erkennen und korrigieren</a:t>
            </a:r>
            <a:r>
              <a:rPr lang="de-DE" sz="1692"/>
              <a:t> </a:t>
            </a:r>
            <a:r>
              <a:rPr lang="de-DE" sz="1692" u="sng">
                <a:solidFill>
                  <a:schemeClr val="hlink"/>
                </a:solidFill>
                <a:hlinkClick r:id="rId3"/>
              </a:rPr>
              <a:t>https://bid2025.abstractserver.com/program/#/details/sessions/89</a:t>
            </a:r>
            <a:endParaRPr sz="1692" u="sng">
              <a:solidFill>
                <a:schemeClr val="hlink"/>
              </a:solidFill>
            </a:endParaRPr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11:00-12:30 Uhr: ZDB-Fachtreffen (Halle 4.1 / Raum I): </a:t>
            </a:r>
            <a:r>
              <a:rPr b="1" lang="de-DE" sz="1692"/>
              <a:t>Global Open Knowledgebase Base (GOKB) - Ist-Stand und Aussicht</a:t>
            </a:r>
            <a:r>
              <a:rPr lang="de-DE" sz="1692">
                <a:uFill>
                  <a:noFill/>
                </a:uFill>
                <a:hlinkClick r:id="rId4"/>
              </a:rPr>
              <a:t> </a:t>
            </a:r>
            <a:r>
              <a:rPr lang="de-DE" sz="1692" u="sng">
                <a:solidFill>
                  <a:schemeClr val="hlink"/>
                </a:solidFill>
                <a:hlinkClick r:id="rId5"/>
              </a:rPr>
              <a:t>https://bid2025.abstractserver.com/program/#/details/sessions/46</a:t>
            </a:r>
            <a:endParaRPr sz="1692" u="sng">
              <a:solidFill>
                <a:schemeClr val="hlink"/>
              </a:solidFill>
            </a:endParaRPr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12:45-13:45 Uhr Posterpräsentation: </a:t>
            </a:r>
            <a:r>
              <a:rPr b="1" lang="de-DE" sz="1692"/>
              <a:t>Konfliktlöser im Identifikatoren-Dschungel - die Werkzeuge der Global Open Knowledgebase (GOKB)</a:t>
            </a:r>
            <a:endParaRPr b="1" sz="1692"/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14:00-16:00 Uhr FOLIO-Praxisberichte (Halle 4.1 / Raum I): </a:t>
            </a:r>
            <a:r>
              <a:rPr b="1" lang="de-DE" sz="1692"/>
              <a:t>Gemeinsamkeiten und Unterschiede: GOKB-Daten für Alma und FOLIO</a:t>
            </a:r>
            <a:r>
              <a:rPr lang="de-DE" sz="1692">
                <a:uFill>
                  <a:noFill/>
                </a:uFill>
                <a:hlinkClick r:id="rId6"/>
              </a:rPr>
              <a:t> </a:t>
            </a:r>
            <a:r>
              <a:rPr lang="de-DE" sz="1692" u="sng">
                <a:solidFill>
                  <a:schemeClr val="hlink"/>
                </a:solidFill>
                <a:hlinkClick r:id="rId7"/>
              </a:rPr>
              <a:t>https://bid2025.abstractserver.com/program/#/details/sessions/222</a:t>
            </a:r>
            <a:br>
              <a:rPr lang="de-DE" sz="1692" u="sng">
                <a:solidFill>
                  <a:schemeClr val="hlink"/>
                </a:solidFill>
              </a:rPr>
            </a:br>
            <a:endParaRPr sz="1692" u="sng">
              <a:solidFill>
                <a:schemeClr val="hlink"/>
              </a:solidFill>
            </a:endParaRPr>
          </a:p>
          <a:p>
            <a:pPr indent="-3810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❖"/>
            </a:pPr>
            <a:r>
              <a:rPr lang="de-DE" sz="2400"/>
              <a:t>Donnerstag</a:t>
            </a:r>
            <a:endParaRPr sz="2400"/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12:45-13:45 Uhr Posterpräsentation: </a:t>
            </a:r>
            <a:r>
              <a:rPr b="1" lang="de-DE" sz="1692"/>
              <a:t>Konfliktlöser im Identifikatoren-Dschungel - die Werkzeuge der Global Open Knowledgebase (GOKB)</a:t>
            </a:r>
            <a:endParaRPr b="1" sz="1692"/>
          </a:p>
          <a:p>
            <a:pPr indent="-336071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92"/>
              <a:buFont typeface="Arial"/>
              <a:buChar char="➢"/>
            </a:pPr>
            <a:r>
              <a:rPr lang="de-DE" sz="1692"/>
              <a:t>14:30-15:00 Uhr: #Freiraum25: </a:t>
            </a:r>
            <a:r>
              <a:rPr b="1" lang="de-DE" sz="1692"/>
              <a:t>GOKB: Die offene Plattform für E-Ressourcen - Praxisnah und Interaktiv</a:t>
            </a:r>
            <a:endParaRPr b="1" sz="1692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217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4c4b4a5fb5_0_7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GOKB Fachtreffen</a:t>
            </a:r>
            <a:endParaRPr/>
          </a:p>
        </p:txBody>
      </p:sp>
      <p:sp>
        <p:nvSpPr>
          <p:cNvPr id="136" name="Google Shape;136;g34c4b4a5fb5_0_73"/>
          <p:cNvSpPr txBox="1"/>
          <p:nvPr>
            <p:ph idx="1" type="body"/>
          </p:nvPr>
        </p:nvSpPr>
        <p:spPr>
          <a:xfrm>
            <a:off x="6003150" y="1603075"/>
            <a:ext cx="5350800" cy="45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100"/>
              <a:buNone/>
            </a:pPr>
            <a:r>
              <a:rPr b="1" lang="de-DE"/>
              <a:t>Wo? 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100"/>
              <a:buNone/>
            </a:pPr>
            <a:r>
              <a:rPr lang="de-DE"/>
              <a:t>	hbz in Köln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100"/>
              <a:buNone/>
            </a:pPr>
            <a:r>
              <a:rPr b="1" lang="de-DE"/>
              <a:t>Wann? </a:t>
            </a:r>
            <a:endParaRPr b="1"/>
          </a:p>
          <a:p>
            <a:pPr indent="45720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100"/>
              <a:buNone/>
            </a:pPr>
            <a:r>
              <a:rPr lang="de-DE"/>
              <a:t>09./10. Oktober </a:t>
            </a:r>
            <a:br>
              <a:rPr lang="de-DE"/>
            </a:br>
            <a:r>
              <a:rPr lang="de-DE"/>
              <a:t>	(Do &amp; Fr)</a:t>
            </a:r>
            <a:endParaRPr/>
          </a:p>
        </p:txBody>
      </p:sp>
      <p:pic>
        <p:nvPicPr>
          <p:cNvPr id="137" name="Google Shape;137;g34c4b4a5fb5_0_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5377" y="1486475"/>
            <a:ext cx="4484700" cy="4829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38" name="Google Shape;138;g34c4b4a5fb5_0_73"/>
          <p:cNvSpPr/>
          <p:nvPr/>
        </p:nvSpPr>
        <p:spPr>
          <a:xfrm rot="1844695">
            <a:off x="1853124" y="4271508"/>
            <a:ext cx="1185407" cy="390659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54d2444df1_1_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Lokale Pakete</a:t>
            </a:r>
            <a:endParaRPr/>
          </a:p>
        </p:txBody>
      </p:sp>
      <p:sp>
        <p:nvSpPr>
          <p:cNvPr id="145" name="Google Shape;145;g354d2444df1_1_0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8450" lvl="0" marL="457200" rtl="0" algn="l">
              <a:spcBef>
                <a:spcPts val="1333"/>
              </a:spcBef>
              <a:spcAft>
                <a:spcPts val="0"/>
              </a:spcAft>
              <a:buSzPts val="1100"/>
              <a:buChar char="❖"/>
            </a:pPr>
            <a:r>
              <a:rPr lang="de-DE" sz="1800"/>
              <a:t>Lokal → Für </a:t>
            </a:r>
            <a:r>
              <a:rPr b="1" i="1" lang="de-DE" sz="1800"/>
              <a:t>eine</a:t>
            </a:r>
            <a:r>
              <a:rPr lang="de-DE" sz="1800"/>
              <a:t> Einrichtung relevant</a:t>
            </a:r>
            <a:endParaRPr sz="18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❖"/>
            </a:pPr>
            <a:r>
              <a:rPr lang="de-DE" sz="1800"/>
              <a:t>Ursprünglich keine Option der KB / auf Wunsch der Nutzenden eingeführt</a:t>
            </a:r>
            <a:endParaRPr sz="18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❖"/>
            </a:pPr>
            <a:r>
              <a:rPr lang="de-DE" sz="1800"/>
              <a:t>Im Suchfilter als Voreinstellung </a:t>
            </a:r>
            <a:r>
              <a:rPr b="1" i="1" lang="de-DE" sz="1800"/>
              <a:t>ausgeblendet</a:t>
            </a:r>
            <a:endParaRPr b="1" i="1" sz="1800"/>
          </a:p>
        </p:txBody>
      </p:sp>
      <p:sp>
        <p:nvSpPr>
          <p:cNvPr id="146" name="Google Shape;146;g354d2444df1_1_0"/>
          <p:cNvSpPr txBox="1"/>
          <p:nvPr>
            <p:ph idx="12" type="sldNum"/>
          </p:nvPr>
        </p:nvSpPr>
        <p:spPr>
          <a:xfrm>
            <a:off x="0" y="6357813"/>
            <a:ext cx="18945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147" name="Google Shape;147;g354d2444df1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0875" y="2710325"/>
            <a:ext cx="8194202" cy="297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48" name="Google Shape;148;g354d2444df1_1_0"/>
          <p:cNvSpPr/>
          <p:nvPr/>
        </p:nvSpPr>
        <p:spPr>
          <a:xfrm rot="8646009">
            <a:off x="4423066" y="5221146"/>
            <a:ext cx="1070313" cy="202103"/>
          </a:xfrm>
          <a:prstGeom prst="leftArrow">
            <a:avLst>
              <a:gd fmla="val 50000" name="adj1"/>
              <a:gd fmla="val 134513" name="adj2"/>
            </a:avLst>
          </a:prstGeom>
          <a:solidFill>
            <a:srgbClr val="A5141B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4d2444df1_1_9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Wie lege ich ein lokales Paket an?</a:t>
            </a:r>
            <a:endParaRPr/>
          </a:p>
        </p:txBody>
      </p:sp>
      <p:sp>
        <p:nvSpPr>
          <p:cNvPr id="155" name="Google Shape;155;g354d2444df1_1_9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333"/>
              </a:spcBef>
              <a:spcAft>
                <a:spcPts val="0"/>
              </a:spcAft>
              <a:buSzPts val="1800"/>
              <a:buChar char="❖"/>
            </a:pPr>
            <a:r>
              <a:rPr lang="de-DE" sz="1800"/>
              <a:t>Gedankliche Prüfung</a:t>
            </a:r>
            <a:endParaRPr sz="1800"/>
          </a:p>
          <a:p>
            <a:pPr indent="0" lvl="0" marL="457200" rtl="0" algn="ctr">
              <a:spcBef>
                <a:spcPts val="1333"/>
              </a:spcBef>
              <a:spcAft>
                <a:spcPts val="0"/>
              </a:spcAft>
              <a:buNone/>
            </a:pPr>
            <a:br>
              <a:rPr lang="de-DE"/>
            </a:br>
            <a:r>
              <a:rPr b="1" lang="de-DE"/>
              <a:t> “Besitzt das Paket einen Inhalt, </a:t>
            </a:r>
            <a:br>
              <a:rPr b="1" lang="de-DE"/>
            </a:br>
            <a:r>
              <a:rPr b="1" lang="de-DE"/>
              <a:t>der nur für meine Institution relevant ist”</a:t>
            </a:r>
            <a:endParaRPr b="1"/>
          </a:p>
          <a:p>
            <a:pPr indent="0" lvl="0" marL="457200" rtl="0" algn="ctr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 sz="1900"/>
              <a:t>→ Häufig werden Pakete als </a:t>
            </a:r>
            <a:r>
              <a:rPr b="1" i="1" lang="de-DE" sz="1900"/>
              <a:t>lokal </a:t>
            </a:r>
            <a:r>
              <a:rPr lang="de-DE" sz="1900"/>
              <a:t>ausgezeichnet, obwohl sie allgemeine Pakete sind </a:t>
            </a:r>
            <a:endParaRPr sz="19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 sz="1900"/>
              <a:t>→ Damit fällt der große arbeitsteilige Vorteil der GOKB weg</a:t>
            </a:r>
            <a:endParaRPr sz="19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 sz="1900"/>
              <a:t>→ Wenn man noch unfertig / unsicher ist: </a:t>
            </a:r>
            <a:endParaRPr sz="19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 sz="1900"/>
              <a:t>Paket als “In Arbeit” (Bearbeitungsstatus) bzw. “In Bearbeitung” (Listenstatus) auszeichnen. </a:t>
            </a:r>
            <a:endParaRPr b="1" i="1" sz="1900"/>
          </a:p>
        </p:txBody>
      </p:sp>
      <p:sp>
        <p:nvSpPr>
          <p:cNvPr id="156" name="Google Shape;156;g354d2444df1_1_9"/>
          <p:cNvSpPr txBox="1"/>
          <p:nvPr>
            <p:ph idx="12" type="sldNum"/>
          </p:nvPr>
        </p:nvSpPr>
        <p:spPr>
          <a:xfrm>
            <a:off x="0" y="6357813"/>
            <a:ext cx="18945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4d2444df1_1_16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Wie lege ich ein lokales Paket an?</a:t>
            </a:r>
            <a:endParaRPr/>
          </a:p>
        </p:txBody>
      </p:sp>
      <p:sp>
        <p:nvSpPr>
          <p:cNvPr id="163" name="Google Shape;163;g354d2444df1_1_16"/>
          <p:cNvSpPr txBox="1"/>
          <p:nvPr>
            <p:ph idx="1" type="body"/>
          </p:nvPr>
        </p:nvSpPr>
        <p:spPr>
          <a:xfrm>
            <a:off x="790425" y="1847977"/>
            <a:ext cx="10515600" cy="501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spcBef>
                <a:spcPts val="1333"/>
              </a:spcBef>
              <a:spcAft>
                <a:spcPts val="0"/>
              </a:spcAft>
              <a:buSzPts val="2100"/>
              <a:buChar char="❖"/>
            </a:pPr>
            <a:r>
              <a:rPr lang="de-DE" sz="1800"/>
              <a:t>Betreffende Einrichtung schon im Titel auszeichnen </a:t>
            </a:r>
            <a:r>
              <a:rPr b="1" lang="de-DE" sz="1800">
                <a:solidFill>
                  <a:schemeClr val="dk2"/>
                </a:solidFill>
              </a:rPr>
              <a:t>!!!</a:t>
            </a:r>
            <a:br>
              <a:rPr lang="de-DE" sz="1800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b="1" lang="de-DE" sz="1800"/>
              <a:t>Fehlerquelle: Ohne Auszeichnung des Einrichtungsnamens ist das Anlegen eines gleichbenannten globalen Pakets nicht mehr möglich! </a:t>
            </a:r>
            <a:r>
              <a:rPr lang="de-DE" sz="1800"/>
              <a:t>(Da die Dublettenprüfung anspringt)</a:t>
            </a:r>
            <a:endParaRPr sz="1800"/>
          </a:p>
        </p:txBody>
      </p:sp>
      <p:sp>
        <p:nvSpPr>
          <p:cNvPr id="164" name="Google Shape;164;g354d2444df1_1_16"/>
          <p:cNvSpPr txBox="1"/>
          <p:nvPr>
            <p:ph idx="12" type="sldNum"/>
          </p:nvPr>
        </p:nvSpPr>
        <p:spPr>
          <a:xfrm>
            <a:off x="0" y="6357813"/>
            <a:ext cx="18945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165" name="Google Shape;165;g354d2444df1_1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3225" y="2436675"/>
            <a:ext cx="5050250" cy="25867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66" name="Google Shape;166;g354d2444df1_1_16"/>
          <p:cNvSpPr/>
          <p:nvPr/>
        </p:nvSpPr>
        <p:spPr>
          <a:xfrm>
            <a:off x="3602525" y="3733825"/>
            <a:ext cx="1098900" cy="429900"/>
          </a:xfrm>
          <a:prstGeom prst="ellipse">
            <a:avLst/>
          </a:prstGeom>
          <a:noFill/>
          <a:ln cap="flat" cmpd="sng" w="76200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4d2444df1_1_25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Wie lege ich ein lokales Paket an?</a:t>
            </a:r>
            <a:endParaRPr/>
          </a:p>
        </p:txBody>
      </p:sp>
      <p:sp>
        <p:nvSpPr>
          <p:cNvPr id="173" name="Google Shape;173;g354d2444df1_1_25"/>
          <p:cNvSpPr txBox="1"/>
          <p:nvPr>
            <p:ph idx="1" type="body"/>
          </p:nvPr>
        </p:nvSpPr>
        <p:spPr>
          <a:xfrm>
            <a:off x="790425" y="1847977"/>
            <a:ext cx="10515600" cy="5010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333"/>
              </a:spcBef>
              <a:spcAft>
                <a:spcPts val="0"/>
              </a:spcAft>
              <a:buSzPts val="1800"/>
              <a:buChar char="❖"/>
            </a:pPr>
            <a:r>
              <a:rPr lang="de-DE" sz="1800"/>
              <a:t>Gültigkeit auf “Lokal” stellen</a:t>
            </a:r>
            <a:endParaRPr sz="18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❖"/>
            </a:pPr>
            <a:r>
              <a:rPr lang="de-DE" sz="1800"/>
              <a:t>Einrichtungsnamen im neu eingeblendeten Feld “Region/Konsortium” eintragen</a:t>
            </a: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endParaRPr b="1"/>
          </a:p>
        </p:txBody>
      </p:sp>
      <p:sp>
        <p:nvSpPr>
          <p:cNvPr id="174" name="Google Shape;174;g354d2444df1_1_25"/>
          <p:cNvSpPr txBox="1"/>
          <p:nvPr>
            <p:ph idx="12" type="sldNum"/>
          </p:nvPr>
        </p:nvSpPr>
        <p:spPr>
          <a:xfrm>
            <a:off x="0" y="6357813"/>
            <a:ext cx="18945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175" name="Google Shape;175;g354d2444df1_1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7700" y="2685437"/>
            <a:ext cx="7691674" cy="33350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76" name="Google Shape;176;g354d2444df1_1_25"/>
          <p:cNvSpPr/>
          <p:nvPr/>
        </p:nvSpPr>
        <p:spPr>
          <a:xfrm>
            <a:off x="6445550" y="4870950"/>
            <a:ext cx="1098900" cy="429900"/>
          </a:xfrm>
          <a:prstGeom prst="ellipse">
            <a:avLst/>
          </a:prstGeom>
          <a:noFill/>
          <a:ln cap="flat" cmpd="sng" w="76200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354d2444df1_1_25"/>
          <p:cNvSpPr/>
          <p:nvPr/>
        </p:nvSpPr>
        <p:spPr>
          <a:xfrm rot="8646009">
            <a:off x="4225316" y="5595346"/>
            <a:ext cx="1070313" cy="202103"/>
          </a:xfrm>
          <a:prstGeom prst="leftArrow">
            <a:avLst>
              <a:gd fmla="val 50000" name="adj1"/>
              <a:gd fmla="val 134513" name="adj2"/>
            </a:avLst>
          </a:prstGeom>
          <a:solidFill>
            <a:srgbClr val="A5141B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4c9680ffc_0_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Problem: Institutionsspezifische KBART-Listen</a:t>
            </a:r>
            <a:endParaRPr/>
          </a:p>
        </p:txBody>
      </p:sp>
      <p:sp>
        <p:nvSpPr>
          <p:cNvPr id="184" name="Google Shape;184;g354c9680ffc_0_0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1000" lvl="0" marL="457200" rtl="0" algn="l">
              <a:spcBef>
                <a:spcPts val="1333"/>
              </a:spcBef>
              <a:spcAft>
                <a:spcPts val="0"/>
              </a:spcAft>
              <a:buSzPts val="2400"/>
              <a:buChar char="❖"/>
            </a:pPr>
            <a:r>
              <a:rPr b="1" lang="de-DE" sz="2400"/>
              <a:t>Fall: </a:t>
            </a:r>
            <a:r>
              <a:rPr lang="de-DE" sz="2400"/>
              <a:t>Ergebnis eines Pick&amp;Choose-Vorgangs / EBS</a:t>
            </a:r>
            <a:br>
              <a:rPr lang="de-DE" sz="2400"/>
            </a:br>
            <a:r>
              <a:rPr lang="de-DE" sz="2400"/>
              <a:t>→ Lokales Paket mit “Kauftitel” und Institutionsnamen</a:t>
            </a:r>
            <a:endParaRPr sz="24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1333"/>
              </a:spcBef>
              <a:spcAft>
                <a:spcPts val="0"/>
              </a:spcAft>
              <a:buSzPts val="2400"/>
              <a:buChar char="❖"/>
            </a:pPr>
            <a:r>
              <a:rPr b="1" lang="de-DE" sz="2400"/>
              <a:t>Fall: </a:t>
            </a:r>
            <a:r>
              <a:rPr lang="de-DE" sz="2400"/>
              <a:t>Anbieter schnüren individuelle Pakete</a:t>
            </a:r>
            <a:br>
              <a:rPr lang="de-DE" sz="2400"/>
            </a:br>
            <a:r>
              <a:rPr lang="de-DE" sz="2400"/>
              <a:t>→ Lokales Paket mit Institutionsname</a:t>
            </a:r>
            <a:endParaRPr sz="24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1333"/>
              </a:spcBef>
              <a:spcAft>
                <a:spcPts val="0"/>
              </a:spcAft>
              <a:buSzPts val="2400"/>
              <a:buChar char="❖"/>
            </a:pPr>
            <a:r>
              <a:rPr b="1" lang="de-DE" sz="2400"/>
              <a:t>Fall: </a:t>
            </a:r>
            <a:r>
              <a:rPr lang="de-DE" sz="2400"/>
              <a:t>Eigene Sammlung von Einzeltitelkäufen</a:t>
            </a:r>
            <a:br>
              <a:rPr lang="de-DE" sz="2400"/>
            </a:br>
            <a:r>
              <a:rPr lang="de-DE" sz="2400"/>
              <a:t>→ Lokales Paket mit Institutionsname</a:t>
            </a:r>
            <a:endParaRPr sz="24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54d2444df1_1_12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Problem: Institutionsspezifische KBART-Listen</a:t>
            </a:r>
            <a:endParaRPr/>
          </a:p>
        </p:txBody>
      </p:sp>
      <p:sp>
        <p:nvSpPr>
          <p:cNvPr id="191" name="Google Shape;191;g354d2444df1_1_120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81000" lvl="0" marL="457200" rtl="0" algn="l">
              <a:spcBef>
                <a:spcPts val="1333"/>
              </a:spcBef>
              <a:spcAft>
                <a:spcPts val="0"/>
              </a:spcAft>
              <a:buSzPts val="2400"/>
              <a:buChar char="❖"/>
            </a:pPr>
            <a:r>
              <a:rPr b="1" lang="de-DE" sz="2400"/>
              <a:t>Fall: </a:t>
            </a:r>
            <a:r>
              <a:rPr lang="de-DE" sz="2400"/>
              <a:t>Bestehende Zugriffsberechtigungen in allgemeinem Paket </a:t>
            </a:r>
            <a:br>
              <a:rPr lang="de-DE" sz="2400"/>
            </a:br>
            <a:endParaRPr sz="2400"/>
          </a:p>
          <a:p>
            <a:pPr indent="0" lvl="0" marL="4572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b="1" lang="de-DE" sz="2400"/>
              <a:t>Bsp.:</a:t>
            </a:r>
            <a:r>
              <a:rPr lang="de-DE" sz="2400"/>
              <a:t> Beck e-Library - Vahlen Jura ← Anbieter bietet die KBART-Liste inkl. </a:t>
            </a:r>
            <a:r>
              <a:rPr b="1" i="1" lang="de-DE" sz="2400"/>
              <a:t>herausgefallener </a:t>
            </a:r>
            <a:r>
              <a:rPr lang="de-DE" sz="2400"/>
              <a:t>Titel an - ohne entsprechende Markierung.</a:t>
            </a:r>
            <a:endParaRPr sz="2400"/>
          </a:p>
          <a:p>
            <a:pPr indent="0" lvl="0" marL="9144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1" marL="1371600" rtl="0" algn="l">
              <a:spcBef>
                <a:spcPts val="500"/>
              </a:spcBef>
              <a:spcAft>
                <a:spcPts val="0"/>
              </a:spcAft>
              <a:buSzPts val="2400"/>
              <a:buChar char="➢"/>
            </a:pPr>
            <a:r>
              <a:rPr b="1" lang="de-DE"/>
              <a:t>Idealfall:</a:t>
            </a:r>
            <a:r>
              <a:rPr lang="de-DE"/>
              <a:t> Nachbesserung des Anbieters anhand des Feldes </a:t>
            </a:r>
            <a:r>
              <a:rPr lang="de-DE">
                <a:latin typeface="Courier New"/>
                <a:ea typeface="Courier New"/>
                <a:cs typeface="Courier New"/>
                <a:sym typeface="Courier New"/>
              </a:rPr>
              <a:t>access_end_date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137160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 sz="2400"/>
              <a:t>→ Formulierungshilfe durch GOKB-Team </a:t>
            </a:r>
            <a:br>
              <a:rPr lang="de-DE" sz="2400"/>
            </a:br>
            <a:endParaRPr sz="2400"/>
          </a:p>
          <a:p>
            <a:pPr indent="-381000" lvl="1" marL="1371600" rtl="0" algn="l">
              <a:spcBef>
                <a:spcPts val="500"/>
              </a:spcBef>
              <a:spcAft>
                <a:spcPts val="0"/>
              </a:spcAft>
              <a:buSzPts val="2400"/>
              <a:buChar char="➢"/>
            </a:pPr>
            <a:r>
              <a:rPr b="1" lang="de-DE"/>
              <a:t>Provisorisch:</a:t>
            </a:r>
            <a:r>
              <a:rPr lang="de-DE"/>
              <a:t> Eigenständige Überarbeitung der KBART-Datei</a:t>
            </a:r>
            <a:endParaRPr/>
          </a:p>
          <a:p>
            <a:pPr indent="-381000" lvl="2" marL="1828800" rtl="0" algn="l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de-DE"/>
              <a:t>Herausgefallene Titel auf “archiviert” setzen</a:t>
            </a:r>
            <a:endParaRPr/>
          </a:p>
          <a:p>
            <a:pPr indent="-381000" lvl="2" marL="1828800" rtl="0" algn="l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de-DE"/>
              <a:t>Berechtigte Bibliotheken in FOLIO als Vereinbarungskomponente hinzufügen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OKB 2024">
  <a:themeElements>
    <a:clrScheme name="GOKB">
      <a:dk1>
        <a:srgbClr val="000000"/>
      </a:dk1>
      <a:lt1>
        <a:srgbClr val="FFFFFF"/>
      </a:lt1>
      <a:dk2>
        <a:srgbClr val="A5141B"/>
      </a:dk2>
      <a:lt2>
        <a:srgbClr val="E7E6E6"/>
      </a:lt2>
      <a:accent1>
        <a:srgbClr val="0D6761"/>
      </a:accent1>
      <a:accent2>
        <a:srgbClr val="A85414"/>
      </a:accent2>
      <a:accent3>
        <a:srgbClr val="1C8A11"/>
      </a:accent3>
      <a:accent4>
        <a:srgbClr val="FFC000"/>
      </a:accent4>
      <a:accent5>
        <a:srgbClr val="A5A5A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2018-04-03T18:00:53Z</dcterms:created>
  <dc:creator>Daniel Rupp</dc:creator>
</cp:coreProperties>
</file>