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hJifTp0dU7Voza4Ba1YmonfL9U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d89cca2171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g2d89cca2171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2e6157f3e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2e6157f3e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362e6157f3e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62e6157f3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62e6157f3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62e6157f3e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3d61836442_3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33d61836442_3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" name="Google Shape;142;g33d61836442_3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6d2c89062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36d2c89062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g36d2c890622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6d2c890622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g36d2c890622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8" name="Google Shape;158;g36d2c890622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3d61836442_3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33d61836442_3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g33d61836442_3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d61836442_3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g33d61836442_3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g33d61836442_3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4c4b4a5fb5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34c4b4a5fb5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g34c4b4a5fb5_0_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Kb al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" type="body"/>
          </p:nvPr>
        </p:nvSpPr>
        <p:spPr>
          <a:xfrm>
            <a:off x="838200" y="1603069"/>
            <a:ext cx="10515600" cy="459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8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8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mit Überschrift">
  <p:cSld name="Inhalt mit Überschrif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839788" y="1476813"/>
            <a:ext cx="3932237" cy="43921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7" name="Google Shape;87;p15"/>
          <p:cNvSpPr txBox="1"/>
          <p:nvPr>
            <p:ph idx="2" type="body"/>
          </p:nvPr>
        </p:nvSpPr>
        <p:spPr>
          <a:xfrm>
            <a:off x="5183188" y="996949"/>
            <a:ext cx="6169024" cy="4872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5"/>
          <p:cNvSpPr txBox="1"/>
          <p:nvPr/>
        </p:nvSpPr>
        <p:spPr>
          <a:xfrm>
            <a:off x="807593" y="791202"/>
            <a:ext cx="3964432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b="1" i="0" lang="de-DE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Titel hinzufügen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ld mit Überschrift">
  <p:cSld name="Bild mit Überschrif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839788" y="1476813"/>
            <a:ext cx="3932237" cy="43921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16"/>
          <p:cNvSpPr txBox="1"/>
          <p:nvPr>
            <p:ph idx="2" type="body"/>
          </p:nvPr>
        </p:nvSpPr>
        <p:spPr>
          <a:xfrm>
            <a:off x="5183188" y="996949"/>
            <a:ext cx="6169024" cy="48720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6"/>
          <p:cNvSpPr txBox="1"/>
          <p:nvPr/>
        </p:nvSpPr>
        <p:spPr>
          <a:xfrm>
            <a:off x="807593" y="791202"/>
            <a:ext cx="3964432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b="1" i="0" lang="de-DE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Titel hinzufügen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6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vertikaler Text">
  <p:cSld name="Titel und vertikaler 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 rot="5400000">
            <a:off x="3797979" y="-1356710"/>
            <a:ext cx="4596043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17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er Titel und Text">
  <p:cSld name="Vertikaler Titel und 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 rot="5400000">
            <a:off x="8331569" y="2912105"/>
            <a:ext cx="5385762" cy="11439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 rot="5400000">
            <a:off x="2862949" y="-1233546"/>
            <a:ext cx="5407910" cy="9457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8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>
  <p:cSld name="Abschlussfoli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/>
          <p:nvPr>
            <p:ph idx="1" type="body"/>
          </p:nvPr>
        </p:nvSpPr>
        <p:spPr>
          <a:xfrm>
            <a:off x="838200" y="2073506"/>
            <a:ext cx="5181600" cy="23301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9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32" name="Google Shape;3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91564" y="2073506"/>
            <a:ext cx="3500892" cy="3500892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9"/>
          <p:cNvSpPr txBox="1"/>
          <p:nvPr>
            <p:ph idx="2" type="body"/>
          </p:nvPr>
        </p:nvSpPr>
        <p:spPr>
          <a:xfrm>
            <a:off x="838200" y="4511517"/>
            <a:ext cx="5181600" cy="1453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3" type="body"/>
          </p:nvPr>
        </p:nvSpPr>
        <p:spPr>
          <a:xfrm>
            <a:off x="7472064" y="5612656"/>
            <a:ext cx="3343872" cy="32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5" name="Google Shape;3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51763" y="71728"/>
            <a:ext cx="1143000" cy="40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>
  <p:cSld name="Titelfoli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1" sz="6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subTitle"/>
          </p:nvPr>
        </p:nvSpPr>
        <p:spPr>
          <a:xfrm>
            <a:off x="1524000" y="3602038"/>
            <a:ext cx="9144000" cy="75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9" name="Google Shape;39;p6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51763" y="71728"/>
            <a:ext cx="114300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 txBox="1"/>
          <p:nvPr>
            <p:ph idx="2" type="body"/>
          </p:nvPr>
        </p:nvSpPr>
        <p:spPr>
          <a:xfrm>
            <a:off x="5895207" y="5103812"/>
            <a:ext cx="5056556" cy="992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0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3" type="body"/>
          </p:nvPr>
        </p:nvSpPr>
        <p:spPr>
          <a:xfrm>
            <a:off x="5895207" y="4560358"/>
            <a:ext cx="5056556" cy="539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4" type="body"/>
          </p:nvPr>
        </p:nvSpPr>
        <p:spPr>
          <a:xfrm>
            <a:off x="838651" y="5103814"/>
            <a:ext cx="5056556" cy="992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5" type="body"/>
          </p:nvPr>
        </p:nvSpPr>
        <p:spPr>
          <a:xfrm>
            <a:off x="838651" y="4560360"/>
            <a:ext cx="5056556" cy="539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b="1" sz="2000"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o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- überschrift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" type="body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1" name="Google Shape;51;p7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>
  <p:cSld name="Le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0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">
  <p:cSld name="Custom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>
  <p:cSld name="Zwei Inhalt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" type="body"/>
          </p:nvPr>
        </p:nvSpPr>
        <p:spPr>
          <a:xfrm>
            <a:off x="838200" y="1603069"/>
            <a:ext cx="5181600" cy="459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2" type="body"/>
          </p:nvPr>
        </p:nvSpPr>
        <p:spPr>
          <a:xfrm>
            <a:off x="6172202" y="1603069"/>
            <a:ext cx="5181600" cy="45960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2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>
  <p:cSld name="Vergleich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idx="1" type="body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1" name="Google Shape;71;p13"/>
          <p:cNvSpPr txBox="1"/>
          <p:nvPr>
            <p:ph idx="2" type="body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13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3" type="body"/>
          </p:nvPr>
        </p:nvSpPr>
        <p:spPr>
          <a:xfrm>
            <a:off x="838200" y="2505075"/>
            <a:ext cx="5181600" cy="369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4" type="body"/>
          </p:nvPr>
        </p:nvSpPr>
        <p:spPr>
          <a:xfrm>
            <a:off x="6172202" y="2505075"/>
            <a:ext cx="5181600" cy="369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❖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5051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Noto Sans Symbols"/>
              <a:buChar char="▪"/>
              <a:defRPr/>
            </a:lvl2pPr>
            <a:lvl3pPr indent="-3302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/>
            </a:lvl3pPr>
            <a:lvl4pPr indent="-32003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3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3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  <a:defRPr b="1" sz="3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4"/>
          <p:cNvSpPr txBox="1"/>
          <p:nvPr/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r>
              <a:rPr b="0" i="0" lang="de-DE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| www.gokb.org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4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8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838200" y="776666"/>
            <a:ext cx="10515600" cy="8681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0" y="6357813"/>
            <a:ext cx="18943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r>
              <a:rPr lang="de-DE"/>
              <a:t> | www.gokb.org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5"/>
          <p:cNvSpPr/>
          <p:nvPr/>
        </p:nvSpPr>
        <p:spPr>
          <a:xfrm>
            <a:off x="1" y="0"/>
            <a:ext cx="12192000" cy="543507"/>
          </a:xfrm>
          <a:prstGeom prst="rect">
            <a:avLst/>
          </a:prstGeom>
          <a:solidFill>
            <a:srgbClr val="A5141B"/>
          </a:solidFill>
          <a:ln cap="flat" cmpd="sng" w="9525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de-DE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         Global Open Knowledge Base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7237" y="86305"/>
            <a:ext cx="612745" cy="376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30189" y="6197532"/>
            <a:ext cx="1089093" cy="60117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info@gokb.org" TargetMode="External"/><Relationship Id="rId4" Type="http://schemas.openxmlformats.org/officeDocument/2006/relationships/hyperlink" Target="mailto:support@gokb.org" TargetMode="External"/><Relationship Id="rId5" Type="http://schemas.openxmlformats.org/officeDocument/2006/relationships/hyperlink" Target="https://gokb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support@gokb.org" TargetMode="External"/><Relationship Id="rId4" Type="http://schemas.openxmlformats.org/officeDocument/2006/relationships/hyperlink" Target="https://gokbt.gbv.de/gokb-ui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opus4.kobv.de/opus4-bib-info/frontdoor/index/index/start/1/rows/20/sortfield/year/sortorder/desc/searchtype/simple/query/schildt/author_facetfq/Schildt%2C+Martina/docId/19750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gokb.org/fachtreffen2025/" TargetMode="External"/><Relationship Id="rId4" Type="http://schemas.openxmlformats.org/officeDocument/2006/relationships/hyperlink" Target="https://www.hbz-nrw.de/ueber-uns/kontakt/anreise" TargetMode="External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lang="de-DE"/>
              <a:t>GOKB Infostunde</a:t>
            </a:r>
            <a:endParaRPr/>
          </a:p>
        </p:txBody>
      </p:sp>
      <p:sp>
        <p:nvSpPr>
          <p:cNvPr id="120" name="Google Shape;120;p3"/>
          <p:cNvSpPr txBox="1"/>
          <p:nvPr>
            <p:ph idx="1" type="body"/>
          </p:nvPr>
        </p:nvSpPr>
        <p:spPr>
          <a:xfrm>
            <a:off x="838200" y="1603069"/>
            <a:ext cx="10515600" cy="459604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1718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Font typeface="Arial"/>
              <a:buChar char="❖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Niederschwellige Informationsveranstaltung zur GOKB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keine Verpflichtung, keine Anmeldung nötig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Freier Austausch und Partizipation erwünscht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Chat wird parallel moderiert → Fragen im Chat für das Protokoll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3194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75000"/>
              <a:buChar char="❖"/>
            </a:pPr>
            <a:r>
              <a:rPr lang="de-DE"/>
              <a:t>Termin</a:t>
            </a:r>
            <a:endParaRPr/>
          </a:p>
          <a:p>
            <a:pPr indent="-32308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Einmal im Monat: Erster Montag im Monat um 15 Uhr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125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1702"/>
              <a:buFont typeface="Calibri"/>
              <a:buChar char="▪"/>
            </a:pPr>
            <a:r>
              <a:rPr b="1" lang="de-DE" sz="2350">
                <a:latin typeface="Calibri"/>
                <a:ea typeface="Calibri"/>
                <a:cs typeface="Calibri"/>
                <a:sym typeface="Calibri"/>
              </a:rPr>
              <a:t>Nächste Infostunde: Montag, 01. September 2025 </a:t>
            </a:r>
            <a:br>
              <a:rPr b="1" lang="de-DE" sz="2350">
                <a:latin typeface="Calibri"/>
                <a:ea typeface="Calibri"/>
                <a:cs typeface="Calibri"/>
                <a:sym typeface="Calibri"/>
              </a:rPr>
            </a:br>
            <a:r>
              <a:rPr b="1" lang="de-DE" sz="235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lang="de-DE" sz="23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August-Infostunde entfällt</a:t>
            </a:r>
            <a:r>
              <a:rPr b="1" lang="de-DE" sz="2350">
                <a:latin typeface="Calibri"/>
                <a:ea typeface="Calibri"/>
                <a:cs typeface="Calibri"/>
                <a:sym typeface="Calibri"/>
              </a:rPr>
              <a:t>)</a:t>
            </a:r>
            <a:endParaRPr sz="2350">
              <a:solidFill>
                <a:schemeClr val="dk2"/>
              </a:solidFill>
              <a:highlight>
                <a:schemeClr val="accent4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3194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75000"/>
              <a:buChar char="❖"/>
            </a:pPr>
            <a:r>
              <a:rPr lang="de-DE"/>
              <a:t>Themen</a:t>
            </a:r>
            <a:endParaRPr/>
          </a:p>
          <a:p>
            <a:pPr indent="-323084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Zoom-Einsatz für Infostunde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4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Kurzer Hinweis zu Fehlern bei Importen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4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Rückblick Bibliothekskongress Bremen mit Fragen</a:t>
            </a:r>
            <a:r>
              <a:rPr lang="de-DE">
                <a:latin typeface="Calibri"/>
                <a:ea typeface="Calibri"/>
                <a:cs typeface="Calibri"/>
                <a:sym typeface="Calibri"/>
              </a:rPr>
              <a:t> zur Diskussion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4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Zurückgezogene Bücher eines Anbieters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23084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0000"/>
              <a:buFont typeface="Calibri"/>
              <a:buChar char="▪"/>
            </a:pPr>
            <a:r>
              <a:rPr lang="de-DE">
                <a:latin typeface="Calibri"/>
                <a:ea typeface="Calibri"/>
                <a:cs typeface="Calibri"/>
                <a:sym typeface="Calibri"/>
              </a:rPr>
              <a:t>Anmeldung GOKB-Fachtreffen in Köln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75000"/>
              <a:buNone/>
            </a:pPr>
            <a:r>
              <a:t/>
            </a:r>
            <a:endParaRPr/>
          </a:p>
        </p:txBody>
      </p:sp>
      <p:sp>
        <p:nvSpPr>
          <p:cNvPr id="121" name="Google Shape;121;p3"/>
          <p:cNvSpPr txBox="1"/>
          <p:nvPr>
            <p:ph idx="10" type="dt"/>
          </p:nvPr>
        </p:nvSpPr>
        <p:spPr>
          <a:xfrm>
            <a:off x="9046633" y="6356350"/>
            <a:ext cx="18458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de-DE"/>
              <a:t>07.07.2025</a:t>
            </a:r>
            <a:endParaRPr/>
          </a:p>
        </p:txBody>
      </p:sp>
      <p:sp>
        <p:nvSpPr>
          <p:cNvPr id="122" name="Google Shape;122;p3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GOKB Infostunde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d89cca2171_0_1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/>
              <a:t>Feedback</a:t>
            </a:r>
            <a:endParaRPr/>
          </a:p>
        </p:txBody>
      </p:sp>
      <p:sp>
        <p:nvSpPr>
          <p:cNvPr id="194" name="Google Shape;194;g2d89cca2171_0_10"/>
          <p:cNvSpPr txBox="1"/>
          <p:nvPr>
            <p:ph idx="11" type="ftr"/>
          </p:nvPr>
        </p:nvSpPr>
        <p:spPr>
          <a:xfrm>
            <a:off x="2923019" y="6356351"/>
            <a:ext cx="6030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GOKB Infostunde</a:t>
            </a:r>
            <a:endParaRPr/>
          </a:p>
        </p:txBody>
      </p:sp>
      <p:pic>
        <p:nvPicPr>
          <p:cNvPr id="195" name="Google Shape;195;g2d89cca2171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97325" y="2019325"/>
            <a:ext cx="2932675" cy="293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"/>
          <p:cNvSpPr txBox="1"/>
          <p:nvPr>
            <p:ph idx="1" type="body"/>
          </p:nvPr>
        </p:nvSpPr>
        <p:spPr>
          <a:xfrm>
            <a:off x="838200" y="2073506"/>
            <a:ext cx="5181600" cy="23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Wir nehmen Ihre Fragen </a:t>
            </a:r>
            <a:endParaRPr/>
          </a:p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und Anregungen gerne </a:t>
            </a:r>
            <a:endParaRPr/>
          </a:p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entgegen!</a:t>
            </a:r>
            <a:endParaRPr/>
          </a:p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/>
          </a:p>
        </p:txBody>
      </p:sp>
      <p:sp>
        <p:nvSpPr>
          <p:cNvPr id="201" name="Google Shape;201;p4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Calibri"/>
              <a:buNone/>
            </a:pPr>
            <a:r>
              <a:rPr lang="de-DE"/>
              <a:t>Vielen Dank!</a:t>
            </a:r>
            <a:endParaRPr/>
          </a:p>
        </p:txBody>
      </p:sp>
      <p:sp>
        <p:nvSpPr>
          <p:cNvPr id="202" name="Google Shape;202;p4"/>
          <p:cNvSpPr txBox="1"/>
          <p:nvPr>
            <p:ph idx="11" type="ftr"/>
          </p:nvPr>
        </p:nvSpPr>
        <p:spPr>
          <a:xfrm>
            <a:off x="2923019" y="6356351"/>
            <a:ext cx="60304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GOKB Infostunde</a:t>
            </a:r>
            <a:endParaRPr/>
          </a:p>
        </p:txBody>
      </p:sp>
      <p:sp>
        <p:nvSpPr>
          <p:cNvPr id="203" name="Google Shape;203;p4"/>
          <p:cNvSpPr txBox="1"/>
          <p:nvPr>
            <p:ph idx="2" type="body"/>
          </p:nvPr>
        </p:nvSpPr>
        <p:spPr>
          <a:xfrm>
            <a:off x="838200" y="4451200"/>
            <a:ext cx="5181600" cy="18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52396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rPr lang="de-DE"/>
              <a:t>Kontakt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de-DE" sz="2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info@gokb.org</a:t>
            </a:r>
            <a:endParaRPr b="0"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de-DE" sz="2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support@gokb.org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04" name="Google Shape;204;p4"/>
          <p:cNvSpPr txBox="1"/>
          <p:nvPr>
            <p:ph idx="3" type="body"/>
          </p:nvPr>
        </p:nvSpPr>
        <p:spPr>
          <a:xfrm>
            <a:off x="7472064" y="5612656"/>
            <a:ext cx="3343872" cy="32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de-DE" sz="2200" u="sng">
                <a:solidFill>
                  <a:schemeClr val="hlink"/>
                </a:solidFill>
                <a:hlinkClick r:id="rId5"/>
              </a:rPr>
              <a:t>https://gokb.org/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62e6157f3e_0_6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/>
              <a:t>Fehler bei Importen bitte melden!</a:t>
            </a:r>
            <a:endParaRPr/>
          </a:p>
        </p:txBody>
      </p:sp>
      <p:pic>
        <p:nvPicPr>
          <p:cNvPr id="129" name="Google Shape;129;g362e6157f3e_0_6" title="Infostunde_Referenztite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52302"/>
            <a:ext cx="11887201" cy="393886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362e6157f3e_0_6"/>
          <p:cNvSpPr txBox="1"/>
          <p:nvPr/>
        </p:nvSpPr>
        <p:spPr>
          <a:xfrm>
            <a:off x="4596000" y="63450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62e6157f3e_0_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Fehler bei Importen bitte melden!</a:t>
            </a:r>
            <a:endParaRPr/>
          </a:p>
        </p:txBody>
      </p:sp>
      <p:sp>
        <p:nvSpPr>
          <p:cNvPr id="137" name="Google Shape;137;g362e6157f3e_0_0"/>
          <p:cNvSpPr txBox="1"/>
          <p:nvPr>
            <p:ph idx="1" type="body"/>
          </p:nvPr>
        </p:nvSpPr>
        <p:spPr>
          <a:xfrm>
            <a:off x="838200" y="1603069"/>
            <a:ext cx="10515600" cy="459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/>
              <a:t>Wenn ein Import nicht funktioniert oder es zu Fehlern kommt, dann wenden Sie sich bitte an </a:t>
            </a:r>
            <a:r>
              <a:rPr lang="de-DE" u="sng">
                <a:solidFill>
                  <a:schemeClr val="hlink"/>
                </a:solidFill>
                <a:hlinkClick r:id="rId3"/>
              </a:rPr>
              <a:t>support@gokb.org</a:t>
            </a:r>
            <a:r>
              <a:rPr lang="de-DE"/>
              <a:t>.</a:t>
            </a:r>
            <a:endParaRPr/>
          </a:p>
          <a:p>
            <a:pPr indent="0" lvl="0" marL="0" rtl="0" algn="ctr">
              <a:spcBef>
                <a:spcPts val="1333"/>
              </a:spcBef>
              <a:spcAft>
                <a:spcPts val="0"/>
              </a:spcAft>
              <a:buNone/>
            </a:pPr>
            <a:br>
              <a:rPr lang="de-DE"/>
            </a:br>
            <a:r>
              <a:rPr b="1" lang="de-DE" sz="3400" u="sng"/>
              <a:t>Fehlerhafte Einspielungen nicht mehrfach versuchen!</a:t>
            </a:r>
            <a:endParaRPr b="1" sz="3400" u="sng"/>
          </a:p>
          <a:p>
            <a:pPr indent="0" lvl="0" marL="0" rtl="0" algn="ctr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 b="1" sz="3400" u="sng"/>
          </a:p>
          <a:p>
            <a:pPr indent="0" lvl="0" marL="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/>
              <a:t>Tests bitte immer im Testsystem! </a:t>
            </a:r>
            <a:r>
              <a:rPr lang="de-DE" u="sng">
                <a:solidFill>
                  <a:schemeClr val="hlink"/>
                </a:solidFill>
                <a:hlinkClick r:id="rId4"/>
              </a:rPr>
              <a:t>https://gokbt.gbv.de/gokb-ui/</a:t>
            </a:r>
            <a:endParaRPr/>
          </a:p>
        </p:txBody>
      </p:sp>
      <p:sp>
        <p:nvSpPr>
          <p:cNvPr id="138" name="Google Shape;138;g362e6157f3e_0_0"/>
          <p:cNvSpPr txBox="1"/>
          <p:nvPr/>
        </p:nvSpPr>
        <p:spPr>
          <a:xfrm>
            <a:off x="4565400" y="63640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3d61836442_3_8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de-DE"/>
              <a:t>Rückblick Bibliothekskongress Bremen I</a:t>
            </a:r>
            <a:endParaRPr/>
          </a:p>
        </p:txBody>
      </p:sp>
      <p:sp>
        <p:nvSpPr>
          <p:cNvPr id="145" name="Google Shape;145;g33d61836442_3_8"/>
          <p:cNvSpPr txBox="1"/>
          <p:nvPr>
            <p:ph idx="1" type="body"/>
          </p:nvPr>
        </p:nvSpPr>
        <p:spPr>
          <a:xfrm>
            <a:off x="838200" y="1526250"/>
            <a:ext cx="10515600" cy="40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Arial"/>
              <a:buChar char="❖"/>
            </a:pPr>
            <a:r>
              <a:rPr b="1" lang="de-DE"/>
              <a:t>Hands-On Lab</a:t>
            </a:r>
            <a:endParaRPr/>
          </a:p>
          <a:p>
            <a:pPr indent="-406398" lvl="1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Arial"/>
              <a:buChar char="➢"/>
            </a:pPr>
            <a:r>
              <a:rPr lang="de-DE" sz="2800"/>
              <a:t>Wurde gut angenommen</a:t>
            </a:r>
            <a:endParaRPr sz="28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-DE"/>
              <a:t>Wer war von Ihnen dabei?</a:t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-DE"/>
              <a:t>Was hat Ihnen gefallen? </a:t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de-DE"/>
              <a:t>Was hat Ihnen gefehlt?</a:t>
            </a:r>
            <a:endParaRPr/>
          </a:p>
        </p:txBody>
      </p:sp>
      <p:sp>
        <p:nvSpPr>
          <p:cNvPr id="146" name="Google Shape;146;g33d61836442_3_8"/>
          <p:cNvSpPr txBox="1"/>
          <p:nvPr/>
        </p:nvSpPr>
        <p:spPr>
          <a:xfrm>
            <a:off x="4596000" y="63545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6d2c890622_0_0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de-DE"/>
              <a:t>Rückblick Bibliothekskongress Bremen II</a:t>
            </a:r>
            <a:endParaRPr/>
          </a:p>
        </p:txBody>
      </p:sp>
      <p:sp>
        <p:nvSpPr>
          <p:cNvPr id="153" name="Google Shape;153;g36d2c890622_0_0"/>
          <p:cNvSpPr txBox="1"/>
          <p:nvPr>
            <p:ph idx="1" type="body"/>
          </p:nvPr>
        </p:nvSpPr>
        <p:spPr>
          <a:xfrm>
            <a:off x="838200" y="1526250"/>
            <a:ext cx="10515600" cy="41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❖"/>
            </a:pPr>
            <a:r>
              <a:rPr b="1" lang="de-DE"/>
              <a:t>Verlage</a:t>
            </a:r>
            <a:endParaRPr b="1"/>
          </a:p>
          <a:p>
            <a:pPr indent="-406429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➢"/>
            </a:pPr>
            <a:r>
              <a:rPr lang="de-DE" sz="2800"/>
              <a:t>Gespräch mit DeGruyter Brill (auch Plattform für Vandenhoeck &amp; Rupprecht)</a:t>
            </a:r>
            <a:endParaRPr sz="2800"/>
          </a:p>
          <a:p>
            <a:pPr indent="-406429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de-DE" sz="2800"/>
              <a:t>Alleinige Kuration wahrscheinlich durch den Verlag nicht möglich</a:t>
            </a:r>
            <a:endParaRPr sz="2800"/>
          </a:p>
          <a:p>
            <a:pPr indent="-406429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de-DE" sz="2800"/>
              <a:t>Zusammenführung der Verlage abwarten</a:t>
            </a:r>
            <a:endParaRPr sz="28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6d2c890622_0_0"/>
          <p:cNvSpPr txBox="1"/>
          <p:nvPr/>
        </p:nvSpPr>
        <p:spPr>
          <a:xfrm>
            <a:off x="4565400" y="63830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6d2c890622_0_6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de-DE"/>
              <a:t>Rückblick Bibliothekskongress Bremen III</a:t>
            </a:r>
            <a:endParaRPr/>
          </a:p>
        </p:txBody>
      </p:sp>
      <p:sp>
        <p:nvSpPr>
          <p:cNvPr id="161" name="Google Shape;161;g36d2c890622_0_6"/>
          <p:cNvSpPr txBox="1"/>
          <p:nvPr>
            <p:ph idx="1" type="body"/>
          </p:nvPr>
        </p:nvSpPr>
        <p:spPr>
          <a:xfrm>
            <a:off x="838200" y="1526250"/>
            <a:ext cx="10515600" cy="32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Char char="❖"/>
            </a:pPr>
            <a:r>
              <a:rPr b="1" lang="de-DE"/>
              <a:t>GOKB-Daten in Verbundkatalogen</a:t>
            </a:r>
            <a:endParaRPr b="1"/>
          </a:p>
          <a:p>
            <a:pPr indent="-406398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800"/>
              <a:buChar char="➢"/>
            </a:pPr>
            <a:r>
              <a:rPr lang="de-DE" sz="2800"/>
              <a:t>Vortrag </a:t>
            </a:r>
            <a:r>
              <a:rPr lang="de-DE" sz="2800" u="sng">
                <a:solidFill>
                  <a:schemeClr val="hlink"/>
                </a:solidFill>
                <a:hlinkClick r:id="rId3"/>
              </a:rPr>
              <a:t>E-Book Workflows im GBV</a:t>
            </a:r>
            <a:r>
              <a:rPr lang="de-DE" sz="2800"/>
              <a:t> (Martina Schildt, Maike Tech)</a:t>
            </a:r>
            <a:endParaRPr sz="28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700"/>
              <a:t>Wie sieht es in anderen Verbünden der Community aus? </a:t>
            </a:r>
            <a:endParaRPr sz="27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162" name="Google Shape;162;g36d2c890622_0_6"/>
          <p:cNvSpPr txBox="1"/>
          <p:nvPr/>
        </p:nvSpPr>
        <p:spPr>
          <a:xfrm>
            <a:off x="4565400" y="63165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3d61836442_3_2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de-DE"/>
              <a:t>Rückblick Bibliothekskongress Bremen IV</a:t>
            </a:r>
            <a:endParaRPr/>
          </a:p>
        </p:txBody>
      </p:sp>
      <p:sp>
        <p:nvSpPr>
          <p:cNvPr id="169" name="Google Shape;169;g33d61836442_3_2"/>
          <p:cNvSpPr txBox="1"/>
          <p:nvPr>
            <p:ph idx="1" type="body"/>
          </p:nvPr>
        </p:nvSpPr>
        <p:spPr>
          <a:xfrm>
            <a:off x="807600" y="1708750"/>
            <a:ext cx="10515600" cy="41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Arial"/>
              <a:buChar char="❖"/>
            </a:pPr>
            <a:r>
              <a:rPr b="1" lang="de-DE"/>
              <a:t>Ihre Eindrücke vom</a:t>
            </a:r>
            <a:r>
              <a:rPr b="1" lang="de-DE"/>
              <a:t> Bibliothekskongress</a:t>
            </a:r>
            <a:endParaRPr b="1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700"/>
              <a:t>Wie haben Sie die Darstellung der GOKB erlebt?</a:t>
            </a:r>
            <a:endParaRPr sz="27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700"/>
              <a:t>Gibt es spannende Themen für die Zukunft? </a:t>
            </a:r>
            <a:endParaRPr sz="2700"/>
          </a:p>
        </p:txBody>
      </p:sp>
      <p:sp>
        <p:nvSpPr>
          <p:cNvPr id="170" name="Google Shape;170;g33d61836442_3_2"/>
          <p:cNvSpPr txBox="1"/>
          <p:nvPr/>
        </p:nvSpPr>
        <p:spPr>
          <a:xfrm>
            <a:off x="4565400" y="63545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3d61836442_3_16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Font typeface="Arial"/>
              <a:buNone/>
            </a:pPr>
            <a:r>
              <a:rPr lang="de-DE"/>
              <a:t>Zurückgezogene (retracted) Bücher eines Anbieters</a:t>
            </a:r>
            <a:endParaRPr/>
          </a:p>
        </p:txBody>
      </p:sp>
      <p:sp>
        <p:nvSpPr>
          <p:cNvPr id="177" name="Google Shape;177;g33d61836442_3_16"/>
          <p:cNvSpPr txBox="1"/>
          <p:nvPr>
            <p:ph idx="1" type="body"/>
          </p:nvPr>
        </p:nvSpPr>
        <p:spPr>
          <a:xfrm>
            <a:off x="838200" y="1651100"/>
            <a:ext cx="10726200" cy="44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1333"/>
              </a:spcBef>
              <a:spcAft>
                <a:spcPts val="0"/>
              </a:spcAft>
              <a:buSzPts val="2800"/>
              <a:buFont typeface="Arial"/>
              <a:buChar char="❖"/>
            </a:pPr>
            <a:r>
              <a:rPr lang="de-DE"/>
              <a:t>Themenvorschlag aus der Community</a:t>
            </a:r>
            <a:endParaRPr/>
          </a:p>
          <a:p>
            <a:pPr indent="-406398" lvl="1" marL="914400" rtl="0" algn="l">
              <a:spcBef>
                <a:spcPts val="500"/>
              </a:spcBef>
              <a:spcAft>
                <a:spcPts val="0"/>
              </a:spcAft>
              <a:buSzPts val="2800"/>
              <a:buChar char="➢"/>
            </a:pPr>
            <a:r>
              <a:rPr lang="de-DE"/>
              <a:t>Aktueller Umgang der GOKB in dem Fall:</a:t>
            </a:r>
            <a:endParaRPr/>
          </a:p>
          <a:p>
            <a:pPr indent="-330200" lvl="2" marL="1371600" rtl="0" algn="l">
              <a:spcBef>
                <a:spcPts val="500"/>
              </a:spcBef>
              <a:spcAft>
                <a:spcPts val="0"/>
              </a:spcAft>
              <a:buSzPts val="1600"/>
              <a:buChar char="▪"/>
            </a:pPr>
            <a:r>
              <a:rPr lang="de-DE"/>
              <a:t>Der Pakettitel wird auf den Status “Archiviert” gesetzt, weil er nicht mehr in der aktualisierten KBART enthalten ist.</a:t>
            </a:r>
            <a:endParaRPr/>
          </a:p>
          <a:p>
            <a:pPr indent="-330200" lvl="2" marL="1371600" rtl="0" algn="l">
              <a:spcBef>
                <a:spcPts val="500"/>
              </a:spcBef>
              <a:spcAft>
                <a:spcPts val="0"/>
              </a:spcAft>
              <a:buSzPts val="1600"/>
              <a:buChar char="▪"/>
            </a:pPr>
            <a:r>
              <a:rPr lang="de-DE"/>
              <a:t>Der Referenztitel behält den Status “Aktuell”</a:t>
            </a:r>
            <a:endParaRPr/>
          </a:p>
          <a:p>
            <a:pPr indent="0" lvl="0" marL="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333"/>
              </a:spcBef>
              <a:spcAft>
                <a:spcPts val="0"/>
              </a:spcAft>
              <a:buNone/>
            </a:pPr>
            <a:r>
              <a:rPr lang="de-DE"/>
              <a:t>Wie wollen wir mit dem Referenztitel in solchen Fällen verfahren?</a:t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2170"/>
          </a:p>
        </p:txBody>
      </p:sp>
      <p:sp>
        <p:nvSpPr>
          <p:cNvPr id="178" name="Google Shape;178;g33d61836442_3_16"/>
          <p:cNvSpPr txBox="1"/>
          <p:nvPr/>
        </p:nvSpPr>
        <p:spPr>
          <a:xfrm>
            <a:off x="4565400" y="64210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4c4b4a5fb5_0_73"/>
          <p:cNvSpPr txBox="1"/>
          <p:nvPr>
            <p:ph type="title"/>
          </p:nvPr>
        </p:nvSpPr>
        <p:spPr>
          <a:xfrm>
            <a:off x="807593" y="791202"/>
            <a:ext cx="10515600" cy="6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</a:pPr>
            <a:r>
              <a:rPr lang="de-DE"/>
              <a:t>GOKB Fachtreffen</a:t>
            </a:r>
            <a:endParaRPr/>
          </a:p>
        </p:txBody>
      </p:sp>
      <p:sp>
        <p:nvSpPr>
          <p:cNvPr id="185" name="Google Shape;185;g34c4b4a5fb5_0_73"/>
          <p:cNvSpPr txBox="1"/>
          <p:nvPr>
            <p:ph idx="1" type="body"/>
          </p:nvPr>
        </p:nvSpPr>
        <p:spPr>
          <a:xfrm>
            <a:off x="6003150" y="1603075"/>
            <a:ext cx="5350800" cy="45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rPr b="1" lang="de-DE"/>
              <a:t>Wo? 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rPr lang="de-DE"/>
              <a:t>	hbz in Köln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rPr b="1" lang="de-DE"/>
              <a:t>Wann? </a:t>
            </a:r>
            <a:endParaRPr b="1"/>
          </a:p>
          <a:p>
            <a:pPr indent="45720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rPr lang="de-DE"/>
              <a:t>Von Do, </a:t>
            </a:r>
            <a:r>
              <a:rPr lang="de-DE"/>
              <a:t>09. Oktober, 13 Uhr</a:t>
            </a:r>
            <a:endParaRPr/>
          </a:p>
          <a:p>
            <a:pPr indent="45720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rPr lang="de-DE"/>
              <a:t>Bis Fr, 10. Oktober, 13 Uhr</a:t>
            </a:r>
            <a:br>
              <a:rPr lang="de-DE"/>
            </a:br>
            <a:endParaRPr/>
          </a:p>
          <a:p>
            <a:pPr indent="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75000"/>
              <a:buNone/>
            </a:pPr>
            <a:r>
              <a:rPr lang="de-DE"/>
              <a:t>Anmeldung über die </a:t>
            </a:r>
            <a:r>
              <a:rPr lang="de-DE" u="sng">
                <a:solidFill>
                  <a:schemeClr val="hlink"/>
                </a:solidFill>
                <a:hlinkClick r:id="rId3"/>
              </a:rPr>
              <a:t>GOKB Website</a:t>
            </a:r>
            <a:endParaRPr/>
          </a:p>
          <a:p>
            <a:pPr indent="457200" lvl="0" marL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SzPct val="116666"/>
              <a:buNone/>
            </a:pPr>
            <a:br>
              <a:rPr lang="de-DE"/>
            </a:br>
            <a:r>
              <a:rPr lang="de-DE" sz="1800" u="sng">
                <a:solidFill>
                  <a:schemeClr val="hlink"/>
                </a:solidFill>
                <a:hlinkClick r:id="rId4"/>
              </a:rPr>
              <a:t>https://www.hbz-nrw.de/ueber-uns/kontakt/anreise</a:t>
            </a:r>
            <a:endParaRPr sz="1800"/>
          </a:p>
        </p:txBody>
      </p:sp>
      <p:pic>
        <p:nvPicPr>
          <p:cNvPr id="186" name="Google Shape;186;g34c4b4a5fb5_0_7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5377" y="1486475"/>
            <a:ext cx="4484700" cy="4829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019"/>
              </a:srgbClr>
            </a:outerShdw>
          </a:effectLst>
        </p:spPr>
      </p:pic>
      <p:sp>
        <p:nvSpPr>
          <p:cNvPr id="187" name="Google Shape;187;g34c4b4a5fb5_0_73"/>
          <p:cNvSpPr/>
          <p:nvPr/>
        </p:nvSpPr>
        <p:spPr>
          <a:xfrm rot="1844695">
            <a:off x="1853124" y="4271508"/>
            <a:ext cx="1185407" cy="390659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rgbClr val="A514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34c4b4a5fb5_0_73"/>
          <p:cNvSpPr txBox="1"/>
          <p:nvPr/>
        </p:nvSpPr>
        <p:spPr>
          <a:xfrm>
            <a:off x="4565400" y="64887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GOKB Infostunde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OKB 2024">
  <a:themeElements>
    <a:clrScheme name="GOKB">
      <a:dk1>
        <a:srgbClr val="000000"/>
      </a:dk1>
      <a:lt1>
        <a:srgbClr val="FFFFFF"/>
      </a:lt1>
      <a:dk2>
        <a:srgbClr val="A5141B"/>
      </a:dk2>
      <a:lt2>
        <a:srgbClr val="E7E6E6"/>
      </a:lt2>
      <a:accent1>
        <a:srgbClr val="0D6761"/>
      </a:accent1>
      <a:accent2>
        <a:srgbClr val="A85414"/>
      </a:accent2>
      <a:accent3>
        <a:srgbClr val="1C8A11"/>
      </a:accent3>
      <a:accent4>
        <a:srgbClr val="FFC000"/>
      </a:accent4>
      <a:accent5>
        <a:srgbClr val="A5A5A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2018-04-03T18:00:53Z</dcterms:created>
  <dc:creator>Daniel Rupp</dc:creator>
</cp:coreProperties>
</file>