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4" r:id="rId2"/>
    <p:sldMasterId id="2147483686" r:id="rId3"/>
  </p:sldMasterIdLst>
  <p:notesMasterIdLst>
    <p:notesMasterId r:id="rId78"/>
  </p:notesMasterIdLst>
  <p:handoutMasterIdLst>
    <p:handoutMasterId r:id="rId79"/>
  </p:handoutMasterIdLst>
  <p:sldIdLst>
    <p:sldId id="536" r:id="rId4"/>
    <p:sldId id="537" r:id="rId5"/>
    <p:sldId id="467" r:id="rId6"/>
    <p:sldId id="500" r:id="rId7"/>
    <p:sldId id="468" r:id="rId8"/>
    <p:sldId id="501" r:id="rId9"/>
    <p:sldId id="470" r:id="rId10"/>
    <p:sldId id="556" r:id="rId11"/>
    <p:sldId id="502" r:id="rId12"/>
    <p:sldId id="469" r:id="rId13"/>
    <p:sldId id="503" r:id="rId14"/>
    <p:sldId id="513" r:id="rId15"/>
    <p:sldId id="557" r:id="rId16"/>
    <p:sldId id="471" r:id="rId17"/>
    <p:sldId id="499" r:id="rId18"/>
    <p:sldId id="498" r:id="rId19"/>
    <p:sldId id="485" r:id="rId20"/>
    <p:sldId id="486" r:id="rId21"/>
    <p:sldId id="475" r:id="rId22"/>
    <p:sldId id="476" r:id="rId23"/>
    <p:sldId id="521" r:id="rId24"/>
    <p:sldId id="519" r:id="rId25"/>
    <p:sldId id="533" r:id="rId26"/>
    <p:sldId id="522" r:id="rId27"/>
    <p:sldId id="523" r:id="rId28"/>
    <p:sldId id="524" r:id="rId29"/>
    <p:sldId id="518" r:id="rId30"/>
    <p:sldId id="525" r:id="rId31"/>
    <p:sldId id="526" r:id="rId32"/>
    <p:sldId id="527" r:id="rId33"/>
    <p:sldId id="520" r:id="rId34"/>
    <p:sldId id="534" r:id="rId35"/>
    <p:sldId id="548" r:id="rId36"/>
    <p:sldId id="549" r:id="rId37"/>
    <p:sldId id="478" r:id="rId38"/>
    <p:sldId id="509" r:id="rId39"/>
    <p:sldId id="479" r:id="rId40"/>
    <p:sldId id="482" r:id="rId41"/>
    <p:sldId id="481" r:id="rId42"/>
    <p:sldId id="538" r:id="rId43"/>
    <p:sldId id="497" r:id="rId44"/>
    <p:sldId id="511" r:id="rId45"/>
    <p:sldId id="512" r:id="rId46"/>
    <p:sldId id="483" r:id="rId47"/>
    <p:sldId id="529" r:id="rId48"/>
    <p:sldId id="539" r:id="rId49"/>
    <p:sldId id="540" r:id="rId50"/>
    <p:sldId id="531" r:id="rId51"/>
    <p:sldId id="532" r:id="rId52"/>
    <p:sldId id="541" r:id="rId53"/>
    <p:sldId id="542" r:id="rId54"/>
    <p:sldId id="550" r:id="rId55"/>
    <p:sldId id="484" r:id="rId56"/>
    <p:sldId id="551" r:id="rId57"/>
    <p:sldId id="552" r:id="rId58"/>
    <p:sldId id="493" r:id="rId59"/>
    <p:sldId id="514" r:id="rId60"/>
    <p:sldId id="528" r:id="rId61"/>
    <p:sldId id="487" r:id="rId62"/>
    <p:sldId id="494" r:id="rId63"/>
    <p:sldId id="490" r:id="rId64"/>
    <p:sldId id="515" r:id="rId65"/>
    <p:sldId id="516" r:id="rId66"/>
    <p:sldId id="517" r:id="rId67"/>
    <p:sldId id="504" r:id="rId68"/>
    <p:sldId id="543" r:id="rId69"/>
    <p:sldId id="553" r:id="rId70"/>
    <p:sldId id="554" r:id="rId71"/>
    <p:sldId id="555" r:id="rId72"/>
    <p:sldId id="544" r:id="rId73"/>
    <p:sldId id="545" r:id="rId74"/>
    <p:sldId id="546" r:id="rId75"/>
    <p:sldId id="547" r:id="rId76"/>
    <p:sldId id="535" r:id="rId77"/>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94" autoAdjust="0"/>
    <p:restoredTop sz="79756" autoAdjust="0"/>
  </p:normalViewPr>
  <p:slideViewPr>
    <p:cSldViewPr>
      <p:cViewPr varScale="1">
        <p:scale>
          <a:sx n="62" d="100"/>
          <a:sy n="62" d="100"/>
        </p:scale>
        <p:origin x="1614" y="66"/>
      </p:cViewPr>
      <p:guideLst>
        <p:guide orient="horz" pos="2160"/>
        <p:guide pos="2880"/>
      </p:guideLst>
    </p:cSldViewPr>
  </p:slideViewPr>
  <p:notesTextViewPr>
    <p:cViewPr>
      <p:scale>
        <a:sx n="1" d="1"/>
        <a:sy n="1" d="1"/>
      </p:scale>
      <p:origin x="0" y="0"/>
    </p:cViewPr>
  </p:notesTextViewPr>
  <p:sorterViewPr>
    <p:cViewPr>
      <p:scale>
        <a:sx n="100" d="100"/>
        <a:sy n="100" d="100"/>
      </p:scale>
      <p:origin x="0" y="15924"/>
    </p:cViewPr>
  </p:sorterViewPr>
  <p:notesViewPr>
    <p:cSldViewPr>
      <p:cViewPr varScale="1">
        <p:scale>
          <a:sx n="79" d="100"/>
          <a:sy n="79" d="100"/>
        </p:scale>
        <p:origin x="-3312"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sz="quarter" idx="1"/>
          </p:nvPr>
        </p:nvSpPr>
        <p:spPr>
          <a:xfrm>
            <a:off x="3850444" y="1"/>
            <a:ext cx="2945659" cy="496332"/>
          </a:xfrm>
          <a:prstGeom prst="rect">
            <a:avLst/>
          </a:prstGeom>
        </p:spPr>
        <p:txBody>
          <a:bodyPr vert="horz" lIns="95557" tIns="47778" rIns="95557" bIns="47778" rtlCol="0"/>
          <a:lstStyle>
            <a:lvl1pPr algn="r">
              <a:defRPr sz="1300"/>
            </a:lvl1pPr>
          </a:lstStyle>
          <a:p>
            <a:fld id="{6060CEB5-A914-44E3-8178-8629EB278E7D}" type="datetimeFigureOut">
              <a:rPr lang="de-DE" smtClean="0"/>
              <a:pPr/>
              <a:t>22.01.2018</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5557" tIns="47778" rIns="95557" bIns="47778"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idx="1"/>
          </p:nvPr>
        </p:nvSpPr>
        <p:spPr>
          <a:xfrm>
            <a:off x="3850444" y="1"/>
            <a:ext cx="2945659" cy="496332"/>
          </a:xfrm>
          <a:prstGeom prst="rect">
            <a:avLst/>
          </a:prstGeom>
        </p:spPr>
        <p:txBody>
          <a:bodyPr vert="horz" lIns="95557" tIns="47778" rIns="95557" bIns="47778" rtlCol="0"/>
          <a:lstStyle>
            <a:lvl1pPr algn="r">
              <a:defRPr sz="1300"/>
            </a:lvl1pPr>
          </a:lstStyle>
          <a:p>
            <a:fld id="{47B5FA56-D6E1-4124-B186-B98D49B0E9F4}" type="datetimeFigureOut">
              <a:rPr lang="de-DE" smtClean="0"/>
              <a:pPr/>
              <a:t>22.01.2018</a:t>
            </a:fld>
            <a:endParaRPr lang="de-DE"/>
          </a:p>
        </p:txBody>
      </p:sp>
      <p:sp>
        <p:nvSpPr>
          <p:cNvPr id="4" name="Folienbildplatzhalter 3"/>
          <p:cNvSpPr>
            <a:spLocks noGrp="1" noRot="1" noChangeAspect="1"/>
          </p:cNvSpPr>
          <p:nvPr>
            <p:ph type="sldImg" idx="2"/>
          </p:nvPr>
        </p:nvSpPr>
        <p:spPr>
          <a:xfrm>
            <a:off x="917575" y="746125"/>
            <a:ext cx="4962525" cy="3721100"/>
          </a:xfrm>
          <a:prstGeom prst="rect">
            <a:avLst/>
          </a:prstGeom>
          <a:noFill/>
          <a:ln w="12700">
            <a:solidFill>
              <a:prstClr val="black"/>
            </a:solidFill>
          </a:ln>
        </p:spPr>
        <p:txBody>
          <a:bodyPr vert="horz" lIns="95557" tIns="47778" rIns="95557" bIns="47778"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5557" tIns="47778" rIns="95557" bIns="47778"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5557" tIns="47778" rIns="95557" bIns="47778"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extLst>
      <p:ext uri="{BB962C8B-B14F-4D97-AF65-F5344CB8AC3E}">
        <p14:creationId xmlns:p14="http://schemas.microsoft.com/office/powerpoint/2010/main" val="2947514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31</a:t>
            </a:fld>
            <a:endParaRPr lang="de-DE"/>
          </a:p>
        </p:txBody>
      </p:sp>
    </p:spTree>
    <p:extLst>
      <p:ext uri="{BB962C8B-B14F-4D97-AF65-F5344CB8AC3E}">
        <p14:creationId xmlns:p14="http://schemas.microsoft.com/office/powerpoint/2010/main" val="2696262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Behandlung</a:t>
            </a:r>
            <a:r>
              <a:rPr lang="de-DE" baseline="0" dirty="0" smtClean="0"/>
              <a:t> der Altdaten s. „Redaktionsabsprachen -9- bis -12-“ (ab Folie 62)</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34</a:t>
            </a:fld>
            <a:endParaRPr lang="de-DE"/>
          </a:p>
        </p:txBody>
      </p:sp>
    </p:spTree>
    <p:extLst>
      <p:ext uri="{BB962C8B-B14F-4D97-AF65-F5344CB8AC3E}">
        <p14:creationId xmlns:p14="http://schemas.microsoft.com/office/powerpoint/2010/main" val="1118155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37</a:t>
            </a:fld>
            <a:endParaRPr lang="de-DE"/>
          </a:p>
        </p:txBody>
      </p:sp>
    </p:spTree>
    <p:extLst>
      <p:ext uri="{BB962C8B-B14F-4D97-AF65-F5344CB8AC3E}">
        <p14:creationId xmlns:p14="http://schemas.microsoft.com/office/powerpoint/2010/main" val="3467856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44</a:t>
            </a:fld>
            <a:endParaRPr lang="de-DE"/>
          </a:p>
        </p:txBody>
      </p:sp>
    </p:spTree>
    <p:extLst>
      <p:ext uri="{BB962C8B-B14F-4D97-AF65-F5344CB8AC3E}">
        <p14:creationId xmlns:p14="http://schemas.microsoft.com/office/powerpoint/2010/main" val="2586213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46</a:t>
            </a:fld>
            <a:endParaRPr lang="de-DE"/>
          </a:p>
        </p:txBody>
      </p:sp>
    </p:spTree>
    <p:extLst>
      <p:ext uri="{BB962C8B-B14F-4D97-AF65-F5344CB8AC3E}">
        <p14:creationId xmlns:p14="http://schemas.microsoft.com/office/powerpoint/2010/main" val="17500732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48</a:t>
            </a:fld>
            <a:endParaRPr lang="de-DE"/>
          </a:p>
        </p:txBody>
      </p:sp>
    </p:spTree>
    <p:extLst>
      <p:ext uri="{BB962C8B-B14F-4D97-AF65-F5344CB8AC3E}">
        <p14:creationId xmlns:p14="http://schemas.microsoft.com/office/powerpoint/2010/main" val="11563833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50</a:t>
            </a:fld>
            <a:endParaRPr lang="de-DE"/>
          </a:p>
        </p:txBody>
      </p:sp>
    </p:spTree>
    <p:extLst>
      <p:ext uri="{BB962C8B-B14F-4D97-AF65-F5344CB8AC3E}">
        <p14:creationId xmlns:p14="http://schemas.microsoft.com/office/powerpoint/2010/main" val="3165958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52</a:t>
            </a:fld>
            <a:endParaRPr lang="de-DE"/>
          </a:p>
        </p:txBody>
      </p:sp>
    </p:spTree>
    <p:extLst>
      <p:ext uri="{BB962C8B-B14F-4D97-AF65-F5344CB8AC3E}">
        <p14:creationId xmlns:p14="http://schemas.microsoft.com/office/powerpoint/2010/main" val="2772016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56</a:t>
            </a:fld>
            <a:endParaRPr lang="de-DE"/>
          </a:p>
        </p:txBody>
      </p:sp>
    </p:spTree>
    <p:extLst>
      <p:ext uri="{BB962C8B-B14F-4D97-AF65-F5344CB8AC3E}">
        <p14:creationId xmlns:p14="http://schemas.microsoft.com/office/powerpoint/2010/main" val="31348983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63</a:t>
            </a:fld>
            <a:endParaRPr lang="de-DE"/>
          </a:p>
        </p:txBody>
      </p:sp>
    </p:spTree>
    <p:extLst>
      <p:ext uri="{BB962C8B-B14F-4D97-AF65-F5344CB8AC3E}">
        <p14:creationId xmlns:p14="http://schemas.microsoft.com/office/powerpoint/2010/main" val="447624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976" indent="-171976"/>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411809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FontTx/>
              <a:buNone/>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3430097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5</a:t>
            </a:fld>
            <a:endParaRPr lang="de-DE"/>
          </a:p>
        </p:txBody>
      </p:sp>
    </p:spTree>
    <p:extLst>
      <p:ext uri="{BB962C8B-B14F-4D97-AF65-F5344CB8AC3E}">
        <p14:creationId xmlns:p14="http://schemas.microsoft.com/office/powerpoint/2010/main" val="1088982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2261837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latin typeface="Verdana" panose="020B0604030504040204" pitchFamily="34" charset="0"/>
                <a:ea typeface="Verdana" panose="020B0604030504040204" pitchFamily="34" charset="0"/>
                <a:cs typeface="Verdana" panose="020B0604030504040204" pitchFamily="34" charset="0"/>
              </a:rPr>
              <a:t>Der Tatbestand</a:t>
            </a:r>
            <a:r>
              <a:rPr lang="de-DE" sz="1100" baseline="0" dirty="0" smtClean="0">
                <a:latin typeface="Verdana" panose="020B0604030504040204" pitchFamily="34" charset="0"/>
                <a:ea typeface="Verdana" panose="020B0604030504040204" pitchFamily="34" charset="0"/>
                <a:cs typeface="Verdana" panose="020B0604030504040204" pitchFamily="34" charset="0"/>
              </a:rPr>
              <a:t> einer festen Verbindung gemäß RDA 11.0 muss gegeben sein. Ein Hinweis darauf ist eine eigene Homepage oder ein Eintrag in Wikipedia:</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baseline="0" dirty="0" smtClean="0">
                <a:latin typeface="Verdana" panose="020B0604030504040204" pitchFamily="34" charset="0"/>
                <a:ea typeface="Verdana" panose="020B0604030504040204" pitchFamily="34" charset="0"/>
                <a:cs typeface="Verdana" panose="020B0604030504040204" pitchFamily="34" charset="0"/>
              </a:rPr>
              <a:t>Angus &amp; Julia Stone (http://de.wikipedia.org/wiki/Angus_%26_Julia_Stone)</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Gregory </a:t>
            </a:r>
            <a:r>
              <a:rPr lang="de-DE" sz="1100" dirty="0" err="1" smtClean="0">
                <a:latin typeface="Verdana" panose="020B0604030504040204" pitchFamily="34" charset="0"/>
                <a:ea typeface="Verdana" panose="020B0604030504040204" pitchFamily="34" charset="0"/>
                <a:cs typeface="Verdana" panose="020B0604030504040204" pitchFamily="34" charset="0"/>
              </a:rPr>
              <a:t>Maass</a:t>
            </a:r>
            <a:r>
              <a:rPr lang="de-DE" sz="1100" dirty="0" smtClean="0">
                <a:latin typeface="Verdana" panose="020B0604030504040204" pitchFamily="34" charset="0"/>
                <a:ea typeface="Verdana" panose="020B0604030504040204" pitchFamily="34" charset="0"/>
                <a:cs typeface="Verdana" panose="020B0604030504040204" pitchFamily="34" charset="0"/>
              </a:rPr>
              <a:t> &amp; </a:t>
            </a:r>
            <a:r>
              <a:rPr lang="de-DE" sz="1100" dirty="0" err="1" smtClean="0">
                <a:latin typeface="Verdana" panose="020B0604030504040204" pitchFamily="34" charset="0"/>
                <a:ea typeface="Verdana" panose="020B0604030504040204" pitchFamily="34" charset="0"/>
                <a:cs typeface="Verdana" panose="020B0604030504040204" pitchFamily="34" charset="0"/>
              </a:rPr>
              <a:t>Nayoungim</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(http://de.wikipedia.org/wiki/Gregory_Maass_%26_Nayoungim)</a:t>
            </a:r>
          </a:p>
          <a:p>
            <a:r>
              <a:rPr lang="de-DE" sz="1100" dirty="0" smtClean="0">
                <a:latin typeface="Verdana" panose="020B0604030504040204" pitchFamily="34" charset="0"/>
                <a:ea typeface="Verdana" panose="020B0604030504040204" pitchFamily="34" charset="0"/>
                <a:cs typeface="Verdana" panose="020B0604030504040204" pitchFamily="34" charset="0"/>
              </a:rPr>
              <a:t>Gabriele &amp; Helmut </a:t>
            </a:r>
            <a:r>
              <a:rPr lang="de-DE" sz="1100" dirty="0" err="1" smtClean="0">
                <a:latin typeface="Verdana" panose="020B0604030504040204" pitchFamily="34" charset="0"/>
                <a:ea typeface="Verdana" panose="020B0604030504040204" pitchFamily="34" charset="0"/>
                <a:cs typeface="Verdana" panose="020B0604030504040204" pitchFamily="34" charset="0"/>
              </a:rPr>
              <a:t>Nothhelfer</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(http://de.wikipedia.org/wiki/Gabriele_%26_Helmut_Nothhelfer)</a:t>
            </a:r>
          </a:p>
          <a:p>
            <a:endParaRPr lang="de-DE" sz="110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Birgit und Claus</a:t>
            </a:r>
            <a:r>
              <a:rPr lang="de-DE" sz="1100" baseline="0" dirty="0" smtClean="0">
                <a:latin typeface="Verdana" panose="020B0604030504040204" pitchFamily="34" charset="0"/>
                <a:ea typeface="Verdana" panose="020B0604030504040204" pitchFamily="34" charset="0"/>
                <a:cs typeface="Verdana" panose="020B0604030504040204" pitchFamily="34" charset="0"/>
              </a:rPr>
              <a:t> Hartmann </a:t>
            </a:r>
            <a:r>
              <a:rPr lang="de-DE" sz="1100" dirty="0" smtClean="0">
                <a:latin typeface="Verdana" panose="020B0604030504040204" pitchFamily="34" charset="0"/>
                <a:ea typeface="Verdana" panose="020B0604030504040204" pitchFamily="34" charset="0"/>
                <a:cs typeface="Verdana" panose="020B0604030504040204" pitchFamily="34" charset="0"/>
              </a:rPr>
              <a:t>(http://de.wikipedia.org/wiki/Birgit_und_Claus_Hartmann)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483791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die Titelaufnahme im Katalog der </a:t>
            </a:r>
            <a:r>
              <a:rPr lang="de-DE" dirty="0" err="1" smtClean="0"/>
              <a:t>LoC</a:t>
            </a:r>
            <a:r>
              <a:rPr lang="de-DE" dirty="0" smtClean="0"/>
              <a:t>: http://catalog.loc.gov/vwebv/holdingsInfo?searchId=822&amp;recCount=25&amp;recPointer=1&amp;bibId=10173631</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17</a:t>
            </a:fld>
            <a:endParaRPr lang="de-DE"/>
          </a:p>
        </p:txBody>
      </p:sp>
    </p:spTree>
    <p:extLst>
      <p:ext uri="{BB962C8B-B14F-4D97-AF65-F5344CB8AC3E}">
        <p14:creationId xmlns:p14="http://schemas.microsoft.com/office/powerpoint/2010/main" val="375157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21</a:t>
            </a:fld>
            <a:endParaRPr lang="de-DE"/>
          </a:p>
        </p:txBody>
      </p:sp>
    </p:spTree>
    <p:extLst>
      <p:ext uri="{BB962C8B-B14F-4D97-AF65-F5344CB8AC3E}">
        <p14:creationId xmlns:p14="http://schemas.microsoft.com/office/powerpoint/2010/main" val="42705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23</a:t>
            </a:fld>
            <a:endParaRPr lang="de-DE"/>
          </a:p>
        </p:txBody>
      </p:sp>
    </p:spTree>
    <p:extLst>
      <p:ext uri="{BB962C8B-B14F-4D97-AF65-F5344CB8AC3E}">
        <p14:creationId xmlns:p14="http://schemas.microsoft.com/office/powerpoint/2010/main" val="797747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25540168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38882428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6411764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
        <p:nvSpPr>
          <p:cNvPr id="8" name="Foliennummernplatzhalter 7"/>
          <p:cNvSpPr>
            <a:spLocks noGrp="1"/>
          </p:cNvSpPr>
          <p:nvPr>
            <p:ph type="sldNum" sz="quarter" idx="12"/>
          </p:nvPr>
        </p:nvSpPr>
        <p:spPr/>
        <p:txBody>
          <a:body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04751081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42890452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168121211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393837987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2703297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396682226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196060686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t>AG RDA Schulungsunterlagen - Modul GND: Körperschaften/Konferenzen | Stand: 22.01.2018 | CC BY-NC-SA</a:t>
            </a:r>
            <a:endParaRPr lang="de-DE" dirty="0"/>
          </a:p>
        </p:txBody>
      </p:sp>
      <p:sp>
        <p:nvSpPr>
          <p:cNvPr id="8" name="Foliennummernplatzhalter 7"/>
          <p:cNvSpPr>
            <a:spLocks noGrp="1"/>
          </p:cNvSpPr>
          <p:nvPr>
            <p:ph type="sldNum" sz="quarter" idx="12"/>
          </p:nvPr>
        </p:nvSpPr>
        <p:spPr/>
        <p:txBody>
          <a:bodyPr/>
          <a:lstStyle/>
          <a:p>
            <a:fld id="{D9764CCF-3645-45FD-907E-5F8BCDA1650A}" type="slidenum">
              <a:rPr lang="en-GB" smtClean="0"/>
              <a:pPr/>
              <a:t>‹Nr.›</a:t>
            </a:fld>
            <a:endParaRPr lang="en-GB"/>
          </a:p>
        </p:txBody>
      </p:sp>
    </p:spTree>
    <p:extLst>
      <p:ext uri="{BB962C8B-B14F-4D97-AF65-F5344CB8AC3E}">
        <p14:creationId xmlns:p14="http://schemas.microsoft.com/office/powerpoint/2010/main" val="4830026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157527424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30039284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Tree>
    <p:extLst>
      <p:ext uri="{BB962C8B-B14F-4D97-AF65-F5344CB8AC3E}">
        <p14:creationId xmlns:p14="http://schemas.microsoft.com/office/powerpoint/2010/main" val="12267493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1.04.2014</a:t>
            </a:r>
            <a:endParaRPr lang="de-DE" dirty="0">
              <a:solidFill>
                <a:prstClr val="black">
                  <a:tint val="75000"/>
                </a:prstClr>
              </a:solidFill>
            </a:endParaRPr>
          </a:p>
        </p:txBody>
      </p:sp>
    </p:spTree>
    <p:extLst>
      <p:ext uri="{BB962C8B-B14F-4D97-AF65-F5344CB8AC3E}">
        <p14:creationId xmlns:p14="http://schemas.microsoft.com/office/powerpoint/2010/main" val="335997731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17.04.2014</a:t>
            </a:r>
            <a:endParaRPr lang="de-DE" dirty="0">
              <a:solidFill>
                <a:prstClr val="black">
                  <a:tint val="75000"/>
                </a:prstClr>
              </a:solidFill>
            </a:endParaRPr>
          </a:p>
        </p:txBody>
      </p:sp>
      <p:sp>
        <p:nvSpPr>
          <p:cNvPr id="4" name="Datumsplatzhalter 3"/>
          <p:cNvSpPr>
            <a:spLocks noGrp="1"/>
          </p:cNvSpPr>
          <p:nvPr>
            <p:ph type="dt" sz="half" idx="13"/>
          </p:nvPr>
        </p:nvSpPr>
        <p:spPr/>
        <p:txBody>
          <a:bodyPr/>
          <a:lstStyle/>
          <a:p>
            <a:endParaRPr lang="de-DE">
              <a:solidFill>
                <a:prstClr val="black">
                  <a:tint val="75000"/>
                </a:prstClr>
              </a:solidFill>
            </a:endParaRPr>
          </a:p>
        </p:txBody>
      </p:sp>
    </p:spTree>
    <p:extLst>
      <p:ext uri="{BB962C8B-B14F-4D97-AF65-F5344CB8AC3E}">
        <p14:creationId xmlns:p14="http://schemas.microsoft.com/office/powerpoint/2010/main" val="85832614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46462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6207711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1704080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024437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solidFill>
                <a:prstClr val="black">
                  <a:tint val="75000"/>
                </a:prstClr>
              </a:solidFill>
            </a:endParaRPr>
          </a:p>
        </p:txBody>
      </p:sp>
      <p:sp>
        <p:nvSpPr>
          <p:cNvPr id="3" name="Fußzeilenplatzhalter 2"/>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0757080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323518700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8585376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5319896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6604780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256525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1449921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35059902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35952177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3062880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41859009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130078489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GND: Körperschaften/Konferenzen | Stand: 22.01.2018 | CC BY-NC-SA</a:t>
            </a:r>
            <a:endParaRPr lang="de-DE" dirty="0"/>
          </a:p>
        </p:txBody>
      </p:sp>
    </p:spTree>
    <p:extLst>
      <p:ext uri="{BB962C8B-B14F-4D97-AF65-F5344CB8AC3E}">
        <p14:creationId xmlns:p14="http://schemas.microsoft.com/office/powerpoint/2010/main" val="7283104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t>AG RDA Schulungsunterlagen - Modul GND: Körperschaften/Konferenzen | Stand: 22.01.2018 | CC BY-NC-SA</a:t>
            </a:r>
            <a:endParaRPr lang="de-DE" dirty="0"/>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pPr/>
              <a:t>‹Nr.›</a:t>
            </a:fld>
            <a:endParaRPr lang="en-GB"/>
          </a:p>
        </p:txBody>
      </p:sp>
    </p:spTree>
    <p:extLst>
      <p:ext uri="{BB962C8B-B14F-4D97-AF65-F5344CB8AC3E}">
        <p14:creationId xmlns:p14="http://schemas.microsoft.com/office/powerpoint/2010/main" val="3925532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solidFill>
                  <a:prstClr val="black">
                    <a:tint val="75000"/>
                  </a:prstClr>
                </a:solidFill>
              </a:rPr>
              <a:t>AG RDA Schulungsunterlagen - Modul GND: Körperschaften/Konferenzen | Stand: 22.01.2018 | CC BY-NC-SA</a:t>
            </a:r>
            <a:endParaRPr lang="de-DE" dirty="0">
              <a:solidFill>
                <a:prstClr val="black">
                  <a:tint val="75000"/>
                </a:prstClr>
              </a:solidFill>
            </a:endParaRPr>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0637895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Modul GND: Körperschaften/Konferenzen | Stand: 22.01.2018 | CC BY-NC-SA</a:t>
            </a:r>
            <a:endParaRPr lang="de-DE">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1441012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34.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ier%20die%20Titelaufnahme%20im%20Katalog%20der%20LoC:%20http:/catalog.loc.gov/vwebv/holdingsInfo?searchId=822&amp;recCount=25&amp;recPointer=1&amp;bibId=10173631"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hyperlink" Target="http://www.eicos.mpg.de/" TargetMode="External"/><Relationship Id="rId2" Type="http://schemas.openxmlformats.org/officeDocument/2006/relationships/hyperlink" Target="https://de.dariah.eu/" TargetMode="Externa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hyperlink" Target="https://wiki1.hbz-nrw.de/x/AgCTAQ"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normAutofit/>
          </a:bodyPr>
          <a:lstStyle/>
          <a:p>
            <a:pPr algn="ctr"/>
            <a:r>
              <a:rPr lang="de-DE" altLang="de-DE" sz="3200" b="1" dirty="0">
                <a:solidFill>
                  <a:schemeClr val="accent1">
                    <a:lumMod val="75000"/>
                  </a:schemeClr>
                </a:solidFill>
                <a:latin typeface="Verdana" pitchFamily="34" charset="0"/>
                <a:ea typeface="Verdana" pitchFamily="34" charset="0"/>
                <a:cs typeface="Verdana" pitchFamily="34" charset="0"/>
              </a:rPr>
              <a:t>Schulungsunterlagen der</a:t>
            </a:r>
            <a:br>
              <a:rPr lang="de-DE" altLang="de-DE" sz="3200" b="1" dirty="0">
                <a:solidFill>
                  <a:schemeClr val="accent1">
                    <a:lumMod val="75000"/>
                  </a:schemeClr>
                </a:solidFill>
                <a:latin typeface="Verdana" pitchFamily="34" charset="0"/>
                <a:ea typeface="Verdana" pitchFamily="34" charset="0"/>
                <a:cs typeface="Verdana" pitchFamily="34" charset="0"/>
              </a:rPr>
            </a:br>
            <a:r>
              <a:rPr lang="de-DE" altLang="de-DE" sz="3200" b="1" dirty="0">
                <a:solidFill>
                  <a:schemeClr val="accent1">
                    <a:lumMod val="75000"/>
                  </a:schemeClr>
                </a:solidFill>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39420762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Erläuterungen zu RDA 11.0</a:t>
            </a:r>
            <a:r>
              <a:rPr lang="de-DE" sz="2800" b="1" dirty="0">
                <a:solidFill>
                  <a:srgbClr val="4F81BD">
                    <a:lumMod val="75000"/>
                  </a:srgbClr>
                </a:solidFill>
                <a:latin typeface="Verdana" pitchFamily="34" charset="0"/>
              </a:rPr>
              <a:t>  </a:t>
            </a:r>
            <a:r>
              <a:rPr lang="de-DE" sz="2500" b="1" dirty="0" smtClean="0">
                <a:solidFill>
                  <a:prstClr val="black"/>
                </a:solidFill>
                <a:latin typeface="Verdana" pitchFamily="34" charset="0"/>
              </a:rPr>
              <a:t>-6-</a:t>
            </a:r>
            <a:endParaRPr lang="de-DE" sz="2500" dirty="0"/>
          </a:p>
        </p:txBody>
      </p:sp>
      <p:sp>
        <p:nvSpPr>
          <p:cNvPr id="3" name="Inhaltsplatzhalter 2"/>
          <p:cNvSpPr>
            <a:spLocks noGrp="1"/>
          </p:cNvSpPr>
          <p:nvPr>
            <p:ph idx="1"/>
          </p:nvPr>
        </p:nvSpPr>
        <p:spPr/>
        <p:txBody>
          <a:bodyPr>
            <a:normAutofit lnSpcReduction="10000"/>
          </a:bodyPr>
          <a:lstStyle/>
          <a:p>
            <a:pPr marL="0" indent="0">
              <a:buNone/>
            </a:pPr>
            <a:r>
              <a:rPr lang="de-DE" sz="2800" i="1" dirty="0">
                <a:latin typeface="Verdana" pitchFamily="34" charset="0"/>
              </a:rPr>
              <a:t>Erläuterung </a:t>
            </a:r>
            <a:r>
              <a:rPr lang="de-DE" sz="2800" i="1" dirty="0" smtClean="0">
                <a:latin typeface="Verdana" pitchFamily="34" charset="0"/>
              </a:rPr>
              <a:t>3 (geändert) (Stand: 02/2017):</a:t>
            </a:r>
            <a:endParaRPr lang="de-DE" sz="2800" i="1" dirty="0">
              <a:latin typeface="Verdana" pitchFamily="34" charset="0"/>
            </a:endParaRPr>
          </a:p>
          <a:p>
            <a:pPr marL="0" indent="0">
              <a:buNone/>
            </a:pPr>
            <a:r>
              <a:rPr lang="de-DE" sz="2800" dirty="0" smtClean="0">
                <a:latin typeface="Verdana" pitchFamily="34" charset="0"/>
              </a:rPr>
              <a:t>Konferenzen usw.: </a:t>
            </a:r>
          </a:p>
          <a:p>
            <a:pPr marL="0" indent="0">
              <a:buNone/>
            </a:pPr>
            <a:r>
              <a:rPr lang="de-DE" sz="2800" dirty="0" smtClean="0">
                <a:latin typeface="Verdana" pitchFamily="34" charset="0"/>
              </a:rPr>
              <a:t>Konferenzen </a:t>
            </a:r>
            <a:r>
              <a:rPr lang="de-DE" sz="2800" dirty="0">
                <a:latin typeface="Verdana" pitchFamily="34" charset="0"/>
              </a:rPr>
              <a:t>nach RDA sind auch Konferenzen usw. ohne Konferenzbegriff, Expeditionen sowie Ehrungen, </a:t>
            </a:r>
            <a:r>
              <a:rPr lang="de-DE" sz="2800" dirty="0" smtClean="0">
                <a:latin typeface="Verdana" pitchFamily="34" charset="0"/>
              </a:rPr>
              <a:t>Preisverleihungen </a:t>
            </a:r>
            <a:r>
              <a:rPr lang="de-DE" sz="2800" dirty="0">
                <a:latin typeface="Verdana" pitchFamily="34" charset="0"/>
              </a:rPr>
              <a:t>(nur die Veranstaltungen, nicht die Preise an sich), Wettbewerbe usw. Keine Konferenzen sind z.B. </a:t>
            </a:r>
            <a:r>
              <a:rPr lang="de-DE" sz="2800" dirty="0" smtClean="0">
                <a:latin typeface="Verdana" pitchFamily="34" charset="0"/>
              </a:rPr>
              <a:t>TV-Sendungen, Vorlesungen, Vorlesungsreihen </a:t>
            </a:r>
            <a:r>
              <a:rPr lang="de-DE" sz="2800" dirty="0">
                <a:latin typeface="Verdana" pitchFamily="34" charset="0"/>
              </a:rPr>
              <a:t>und Konzerte.</a:t>
            </a:r>
          </a:p>
          <a:p>
            <a:endParaRPr lang="de-DE" dirty="0"/>
          </a:p>
        </p:txBody>
      </p:sp>
      <p:sp>
        <p:nvSpPr>
          <p:cNvPr id="4" name="Fußzeilenplatzhalter 3"/>
          <p:cNvSpPr>
            <a:spLocks noGrp="1"/>
          </p:cNvSpPr>
          <p:nvPr>
            <p:ph type="ftr" sz="quarter" idx="11"/>
          </p:nvPr>
        </p:nvSpPr>
        <p:spPr>
          <a:xfrm>
            <a:off x="323528" y="6356350"/>
            <a:ext cx="7560840" cy="365125"/>
          </a:xfrm>
        </p:spPr>
        <p:txBody>
          <a:bodyPr/>
          <a:lstStyle/>
          <a:p>
            <a:pPr lvl="0"/>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10</a:t>
            </a:fld>
            <a:endParaRPr lang="en-GB">
              <a:solidFill>
                <a:prstClr val="black">
                  <a:tint val="75000"/>
                </a:prstClr>
              </a:solidFill>
            </a:endParaRPr>
          </a:p>
        </p:txBody>
      </p:sp>
    </p:spTree>
    <p:extLst>
      <p:ext uri="{BB962C8B-B14F-4D97-AF65-F5344CB8AC3E}">
        <p14:creationId xmlns:p14="http://schemas.microsoft.com/office/powerpoint/2010/main" val="498948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Erläuterungen zu RDA 11.0</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-7-</a:t>
            </a:r>
            <a:endParaRPr lang="de-DE" sz="2500" dirty="0"/>
          </a:p>
        </p:txBody>
      </p:sp>
      <p:sp>
        <p:nvSpPr>
          <p:cNvPr id="3" name="Inhaltsplatzhalter 2"/>
          <p:cNvSpPr>
            <a:spLocks noGrp="1"/>
          </p:cNvSpPr>
          <p:nvPr>
            <p:ph idx="1"/>
          </p:nvPr>
        </p:nvSpPr>
        <p:spPr>
          <a:xfrm>
            <a:off x="467544" y="1636432"/>
            <a:ext cx="8219256" cy="4756150"/>
          </a:xfrm>
        </p:spPr>
        <p:txBody>
          <a:bodyPr>
            <a:normAutofit lnSpcReduction="10000"/>
          </a:bodyPr>
          <a:lstStyle/>
          <a:p>
            <a:pPr marL="0" indent="0">
              <a:buNone/>
            </a:pPr>
            <a:r>
              <a:rPr lang="de-DE" sz="2800" i="1" dirty="0" smtClean="0">
                <a:latin typeface="Verdana" pitchFamily="34" charset="0"/>
              </a:rPr>
              <a:t>Forts. Erläuterung 3 (geändert) (Stand: 02/2017):</a:t>
            </a:r>
          </a:p>
          <a:p>
            <a:pPr marL="0" indent="0">
              <a:buNone/>
            </a:pPr>
            <a:r>
              <a:rPr lang="de-DE" sz="2800" dirty="0" smtClean="0">
                <a:latin typeface="Verdana" pitchFamily="34" charset="0"/>
              </a:rPr>
              <a:t>Es werden Einzelkonferenzen oder Konferenzfolgen (= Konferenzreihen) erfasst.</a:t>
            </a:r>
          </a:p>
          <a:p>
            <a:pPr marL="0" indent="0">
              <a:buNone/>
            </a:pPr>
            <a:r>
              <a:rPr lang="de-DE" sz="2800" dirty="0" smtClean="0">
                <a:latin typeface="Verdana" pitchFamily="34" charset="0"/>
              </a:rPr>
              <a:t>Nach RDA werden in der Formalerschließung nur </a:t>
            </a:r>
            <a:r>
              <a:rPr lang="de-DE" sz="2800" dirty="0">
                <a:latin typeface="Verdana" pitchFamily="34" charset="0"/>
              </a:rPr>
              <a:t>diejenigen Ausstellungen als Körperschaften betrachtet, die wiederkehrend unter demselben Namen erscheinen (z.B. Documenta, Biennale di Venezia, Triennale Kleinplastik). </a:t>
            </a:r>
            <a:endParaRPr lang="de-DE" sz="28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56084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11</a:t>
            </a:fld>
            <a:endParaRPr lang="en-GB">
              <a:solidFill>
                <a:prstClr val="black">
                  <a:tint val="75000"/>
                </a:prstClr>
              </a:solidFill>
            </a:endParaRPr>
          </a:p>
        </p:txBody>
      </p:sp>
    </p:spTree>
    <p:extLst>
      <p:ext uri="{BB962C8B-B14F-4D97-AF65-F5344CB8AC3E}">
        <p14:creationId xmlns:p14="http://schemas.microsoft.com/office/powerpoint/2010/main" val="2480566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Erläuterungen zu RDA 11.0</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-8-</a:t>
            </a:r>
            <a:endParaRPr lang="de-DE" sz="2500" dirty="0"/>
          </a:p>
        </p:txBody>
      </p:sp>
      <p:sp>
        <p:nvSpPr>
          <p:cNvPr id="3" name="Inhaltsplatzhalter 2"/>
          <p:cNvSpPr>
            <a:spLocks noGrp="1"/>
          </p:cNvSpPr>
          <p:nvPr>
            <p:ph idx="1"/>
          </p:nvPr>
        </p:nvSpPr>
        <p:spPr>
          <a:xfrm>
            <a:off x="457200" y="1600200"/>
            <a:ext cx="8229600" cy="4756150"/>
          </a:xfrm>
        </p:spPr>
        <p:txBody>
          <a:bodyPr>
            <a:normAutofit lnSpcReduction="10000"/>
          </a:bodyPr>
          <a:lstStyle/>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Forts. Erläuterung 3 (geändert) (Stand: 02/2017):</a:t>
            </a:r>
          </a:p>
          <a:p>
            <a:pPr marL="0" indent="0">
              <a:buNone/>
            </a:pPr>
            <a:r>
              <a:rPr lang="de-DE" sz="2800" dirty="0">
                <a:latin typeface="Verdana" pitchFamily="34" charset="0"/>
              </a:rPr>
              <a:t>Normdatensätze für Einzelausstellungen werden nur dann angelegt, wenn sie in der Sacherschließung als Thema benötigt werden. </a:t>
            </a:r>
            <a:r>
              <a:rPr lang="de-DE" sz="2800" dirty="0" smtClean="0">
                <a:latin typeface="Verdana" pitchFamily="34" charset="0"/>
              </a:rPr>
              <a:t>(</a:t>
            </a:r>
            <a:r>
              <a:rPr lang="de-DE" sz="2800" dirty="0">
                <a:latin typeface="Verdana" pitchFamily="34" charset="0"/>
              </a:rPr>
              <a:t>Das betrifft auch Wanderausstellungen: Sie werden in der Formalerschließung nur erfasst, wenn sie in verschiedenen Jahren mit verschiedenen Inhalten unter demselben Namen auftreten).</a:t>
            </a:r>
          </a:p>
          <a:p>
            <a:pPr marL="0" indent="0">
              <a:buNone/>
            </a:pP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848872"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12</a:t>
            </a:fld>
            <a:endParaRPr lang="en-GB">
              <a:solidFill>
                <a:prstClr val="black">
                  <a:tint val="75000"/>
                </a:prstClr>
              </a:solidFill>
            </a:endParaRPr>
          </a:p>
        </p:txBody>
      </p:sp>
    </p:spTree>
    <p:extLst>
      <p:ext uri="{BB962C8B-B14F-4D97-AF65-F5344CB8AC3E}">
        <p14:creationId xmlns:p14="http://schemas.microsoft.com/office/powerpoint/2010/main" val="3509399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Erläuterungen zu RDA 11.0 </a:t>
            </a:r>
            <a:r>
              <a:rPr lang="de-DE" sz="36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-9-</a:t>
            </a:r>
            <a:endParaRPr lang="de-DE" sz="2500" dirty="0"/>
          </a:p>
        </p:txBody>
      </p:sp>
      <p:sp>
        <p:nvSpPr>
          <p:cNvPr id="3" name="Inhaltsplatzhalter 2"/>
          <p:cNvSpPr>
            <a:spLocks noGrp="1"/>
          </p:cNvSpPr>
          <p:nvPr>
            <p:ph idx="1"/>
          </p:nvPr>
        </p:nvSpPr>
        <p:spPr/>
        <p:txBody>
          <a:bodyPr/>
          <a:lstStyle/>
          <a:p>
            <a:pPr marL="0" lvl="0" indent="0">
              <a:buNone/>
            </a:pPr>
            <a:r>
              <a:rPr lang="de-DE" sz="2800" i="1" dirty="0">
                <a:solidFill>
                  <a:prstClr val="black"/>
                </a:solidFill>
                <a:latin typeface="Verdana" panose="020B0604030504040204" pitchFamily="34" charset="0"/>
                <a:ea typeface="Verdana" panose="020B0604030504040204" pitchFamily="34" charset="0"/>
                <a:cs typeface="Verdana" panose="020B0604030504040204" pitchFamily="34" charset="0"/>
              </a:rPr>
              <a:t>Forts. Erläuterung 3 (geändert) (Stand: 02/2017</a:t>
            </a:r>
            <a:r>
              <a:rPr lang="de-DE" sz="28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pPr marL="0" lvl="0" indent="0">
              <a:buNone/>
            </a:pPr>
            <a:r>
              <a:rPr 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Auktionen gelten in der Formalerschließung grundsätzlich nicht als Konferenzen usw.</a:t>
            </a:r>
          </a:p>
          <a:p>
            <a:pPr marL="0" lvl="0" indent="0">
              <a:buNone/>
            </a:pPr>
            <a:r>
              <a:rPr 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Normdatensätze für Einzelauktionen oder wiederkehrende Auktionen werden nur dann angelegt, wenn sie in der Sacherschließung als Thema benötigt werden.</a:t>
            </a:r>
            <a:endPar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13</a:t>
            </a:fld>
            <a:endParaRPr lang="en-GB">
              <a:solidFill>
                <a:prstClr val="black">
                  <a:tint val="75000"/>
                </a:prstClr>
              </a:solidFill>
            </a:endParaRPr>
          </a:p>
        </p:txBody>
      </p:sp>
    </p:spTree>
    <p:extLst>
      <p:ext uri="{BB962C8B-B14F-4D97-AF65-F5344CB8AC3E}">
        <p14:creationId xmlns:p14="http://schemas.microsoft.com/office/powerpoint/2010/main" val="46671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57807"/>
            <a:ext cx="8229600" cy="1373461"/>
          </a:xfrm>
        </p:spPr>
        <p:txBody>
          <a:bodyPr>
            <a:noAutofit/>
          </a:bodyPr>
          <a:lstStyle/>
          <a:p>
            <a:pPr algn="l">
              <a:lnSpc>
                <a:spcPts val="3300"/>
              </a:lnSpc>
            </a:pPr>
            <a:r>
              <a:rPr lang="de-DE" sz="3000" b="1" dirty="0">
                <a:solidFill>
                  <a:schemeClr val="accent1">
                    <a:lumMod val="75000"/>
                  </a:schemeClr>
                </a:solidFill>
                <a:latin typeface="Verdana" pitchFamily="34" charset="0"/>
              </a:rPr>
              <a:t>W</a:t>
            </a:r>
            <a:r>
              <a:rPr lang="de-DE" sz="3000" b="1" dirty="0" smtClean="0">
                <a:solidFill>
                  <a:schemeClr val="accent1">
                    <a:lumMod val="75000"/>
                  </a:schemeClr>
                </a:solidFill>
                <a:latin typeface="Verdana" pitchFamily="34" charset="0"/>
              </a:rPr>
              <a:t>eitere nach RAK-WB nicht zu erfassende Körperschaften, die mit dem RDA-Umstieg erfasst werden</a:t>
            </a:r>
            <a:endParaRPr lang="de-DE" sz="3000" b="1" dirty="0">
              <a:solidFill>
                <a:schemeClr val="accent1">
                  <a:lumMod val="75000"/>
                </a:schemeClr>
              </a:solidFill>
              <a:latin typeface="Verdana" pitchFamily="34" charset="0"/>
            </a:endParaRPr>
          </a:p>
        </p:txBody>
      </p:sp>
      <p:sp>
        <p:nvSpPr>
          <p:cNvPr id="3" name="Inhaltsplatzhalter 2"/>
          <p:cNvSpPr>
            <a:spLocks noGrp="1"/>
          </p:cNvSpPr>
          <p:nvPr>
            <p:ph idx="1"/>
          </p:nvPr>
        </p:nvSpPr>
        <p:spPr>
          <a:xfrm>
            <a:off x="457200" y="1988840"/>
            <a:ext cx="8229600" cy="4309939"/>
          </a:xfrm>
        </p:spPr>
        <p:txBody>
          <a:bodyPr>
            <a:normAutofit lnSpcReduction="10000"/>
          </a:bodyPr>
          <a:lstStyle/>
          <a:p>
            <a:pPr>
              <a:buFontTx/>
              <a:buChar char="-"/>
            </a:pPr>
            <a:r>
              <a:rPr lang="en-US" sz="2800" dirty="0" err="1" smtClean="0">
                <a:latin typeface="Verdana" pitchFamily="34" charset="0"/>
                <a:ea typeface="Verdana" pitchFamily="34" charset="0"/>
                <a:cs typeface="Verdana" pitchFamily="34" charset="0"/>
              </a:rPr>
              <a:t>Musik</a:t>
            </a:r>
            <a:r>
              <a:rPr lang="en-US" sz="2800" dirty="0" smtClean="0">
                <a:latin typeface="Verdana" pitchFamily="34" charset="0"/>
                <a:ea typeface="Verdana" pitchFamily="34" charset="0"/>
                <a:cs typeface="Verdana" pitchFamily="34" charset="0"/>
              </a:rPr>
              <a:t>-/</a:t>
            </a:r>
            <a:r>
              <a:rPr lang="en-US" sz="2800" dirty="0" err="1" smtClean="0">
                <a:latin typeface="Verdana" pitchFamily="34" charset="0"/>
                <a:ea typeface="Verdana" pitchFamily="34" charset="0"/>
                <a:cs typeface="Verdana" pitchFamily="34" charset="0"/>
              </a:rPr>
              <a:t>Künstlergruppen</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aus</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Vor</a:t>
            </a:r>
            <a:r>
              <a:rPr lang="en-US" sz="2800" dirty="0" smtClean="0">
                <a:latin typeface="Verdana" pitchFamily="34" charset="0"/>
                <a:ea typeface="Verdana" pitchFamily="34" charset="0"/>
                <a:cs typeface="Verdana" pitchFamily="34" charset="0"/>
              </a:rPr>
              <a:t>- und </a:t>
            </a:r>
            <a:r>
              <a:rPr lang="en-US" sz="2800" dirty="0" err="1" smtClean="0">
                <a:latin typeface="Verdana" pitchFamily="34" charset="0"/>
                <a:ea typeface="Verdana" pitchFamily="34" charset="0"/>
                <a:cs typeface="Verdana" pitchFamily="34" charset="0"/>
              </a:rPr>
              <a:t>Familiennamen</a:t>
            </a:r>
            <a:r>
              <a:rPr lang="en-US" sz="2800" dirty="0" smtClean="0">
                <a:latin typeface="Verdana" pitchFamily="34" charset="0"/>
                <a:ea typeface="Verdana" pitchFamily="34" charset="0"/>
                <a:cs typeface="Verdana" pitchFamily="34" charset="0"/>
              </a:rPr>
              <a:t> (RAK § 631, ERL 3) (</a:t>
            </a:r>
            <a:r>
              <a:rPr lang="en-US" sz="2800" dirty="0" err="1" smtClean="0">
                <a:latin typeface="Verdana" pitchFamily="34" charset="0"/>
                <a:ea typeface="Verdana" pitchFamily="34" charset="0"/>
                <a:cs typeface="Verdana" pitchFamily="34" charset="0"/>
              </a:rPr>
              <a:t>aber</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nur</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für</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feste</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Verbindungen</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vgl</a:t>
            </a:r>
            <a:r>
              <a:rPr lang="en-US" sz="2800" dirty="0" smtClean="0">
                <a:latin typeface="Verdana" pitchFamily="34" charset="0"/>
                <a:ea typeface="Verdana" pitchFamily="34" charset="0"/>
                <a:cs typeface="Verdana" pitchFamily="34" charset="0"/>
              </a:rPr>
              <a:t>. ERL 1 </a:t>
            </a:r>
            <a:r>
              <a:rPr lang="en-US" sz="2800" dirty="0" err="1" smtClean="0">
                <a:latin typeface="Verdana" pitchFamily="34" charset="0"/>
                <a:ea typeface="Verdana" pitchFamily="34" charset="0"/>
                <a:cs typeface="Verdana" pitchFamily="34" charset="0"/>
              </a:rPr>
              <a:t>zu</a:t>
            </a:r>
            <a:r>
              <a:rPr lang="en-US" sz="2800" dirty="0" smtClean="0">
                <a:latin typeface="Verdana" pitchFamily="34" charset="0"/>
                <a:ea typeface="Verdana" pitchFamily="34" charset="0"/>
                <a:cs typeface="Verdana" pitchFamily="34" charset="0"/>
              </a:rPr>
              <a:t> RDA 11.0 D-A-CH)</a:t>
            </a:r>
          </a:p>
          <a:p>
            <a:pPr>
              <a:buFontTx/>
              <a:buChar char="-"/>
            </a:pPr>
            <a:r>
              <a:rPr lang="en-US" sz="2800" dirty="0" err="1" smtClean="0">
                <a:latin typeface="Verdana" pitchFamily="34" charset="0"/>
                <a:ea typeface="Verdana" pitchFamily="34" charset="0"/>
                <a:cs typeface="Verdana" pitchFamily="34" charset="0"/>
              </a:rPr>
              <a:t>Abteilungen</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eines</a:t>
            </a:r>
            <a:r>
              <a:rPr lang="en-US" sz="2800" dirty="0" smtClean="0">
                <a:latin typeface="Verdana" pitchFamily="34" charset="0"/>
                <a:ea typeface="Verdana" pitchFamily="34" charset="0"/>
                <a:cs typeface="Verdana" pitchFamily="34" charset="0"/>
              </a:rPr>
              <a:t> Organs </a:t>
            </a:r>
            <a:r>
              <a:rPr lang="en-US" sz="2800" dirty="0" err="1" smtClean="0">
                <a:latin typeface="Verdana" pitchFamily="34" charset="0"/>
                <a:ea typeface="Verdana" pitchFamily="34" charset="0"/>
                <a:cs typeface="Verdana" pitchFamily="34" charset="0"/>
              </a:rPr>
              <a:t>einer</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Gebiets-körperschaft</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oder</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Religionsgemeinschaft</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deren</a:t>
            </a:r>
            <a:r>
              <a:rPr lang="en-US" sz="2800" dirty="0" smtClean="0">
                <a:latin typeface="Verdana" pitchFamily="34" charset="0"/>
                <a:ea typeface="Verdana" pitchFamily="34" charset="0"/>
                <a:cs typeface="Verdana" pitchFamily="34" charset="0"/>
              </a:rPr>
              <a:t> Name </a:t>
            </a:r>
            <a:r>
              <a:rPr lang="en-US" sz="2800" dirty="0" err="1" smtClean="0">
                <a:latin typeface="Verdana" pitchFamily="34" charset="0"/>
                <a:ea typeface="Verdana" pitchFamily="34" charset="0"/>
                <a:cs typeface="Verdana" pitchFamily="34" charset="0"/>
              </a:rPr>
              <a:t>mit</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bestimmten</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Begriffen</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gebildet</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wurde</a:t>
            </a:r>
            <a:r>
              <a:rPr lang="en-US" sz="2800" dirty="0" smtClean="0">
                <a:latin typeface="Verdana" pitchFamily="34" charset="0"/>
                <a:ea typeface="Verdana" pitchFamily="34" charset="0"/>
                <a:cs typeface="Verdana" pitchFamily="34" charset="0"/>
              </a:rPr>
              <a:t> (</a:t>
            </a:r>
            <a:r>
              <a:rPr lang="en-US" sz="2800" i="1" dirty="0" err="1" smtClean="0">
                <a:latin typeface="Verdana" pitchFamily="34" charset="0"/>
                <a:ea typeface="Verdana" pitchFamily="34" charset="0"/>
                <a:cs typeface="Verdana" pitchFamily="34" charset="0"/>
              </a:rPr>
              <a:t>Abteilung</a:t>
            </a:r>
            <a:r>
              <a:rPr lang="en-US" sz="2800" i="1" dirty="0" smtClean="0">
                <a:latin typeface="Verdana" pitchFamily="34" charset="0"/>
                <a:ea typeface="Verdana" pitchFamily="34" charset="0"/>
                <a:cs typeface="Verdana" pitchFamily="34" charset="0"/>
              </a:rPr>
              <a:t>, </a:t>
            </a:r>
            <a:r>
              <a:rPr lang="en-US" sz="2800" i="1" dirty="0" err="1" smtClean="0">
                <a:latin typeface="Verdana" pitchFamily="34" charset="0"/>
                <a:ea typeface="Verdana" pitchFamily="34" charset="0"/>
                <a:cs typeface="Verdana" pitchFamily="34" charset="0"/>
              </a:rPr>
              <a:t>Referat</a:t>
            </a:r>
            <a:r>
              <a:rPr lang="en-US" sz="2800" i="1" dirty="0" smtClean="0">
                <a:latin typeface="Verdana" pitchFamily="34" charset="0"/>
                <a:ea typeface="Verdana" pitchFamily="34" charset="0"/>
                <a:cs typeface="Verdana" pitchFamily="34" charset="0"/>
              </a:rPr>
              <a:t>, </a:t>
            </a:r>
            <a:r>
              <a:rPr lang="en-US" sz="2800" i="1" dirty="0" err="1" smtClean="0">
                <a:latin typeface="Verdana" pitchFamily="34" charset="0"/>
                <a:ea typeface="Verdana" pitchFamily="34" charset="0"/>
                <a:cs typeface="Verdana" pitchFamily="34" charset="0"/>
              </a:rPr>
              <a:t>Dezernat</a:t>
            </a:r>
            <a:r>
              <a:rPr lang="en-US" sz="2800" i="1" dirty="0" smtClean="0">
                <a:latin typeface="Verdana" pitchFamily="34" charset="0"/>
                <a:ea typeface="Verdana" pitchFamily="34" charset="0"/>
                <a:cs typeface="Verdana" pitchFamily="34" charset="0"/>
              </a:rPr>
              <a:t>, </a:t>
            </a:r>
            <a:r>
              <a:rPr lang="en-US" sz="2800" i="1" dirty="0" err="1" smtClean="0">
                <a:latin typeface="Verdana" pitchFamily="34" charset="0"/>
                <a:ea typeface="Verdana" pitchFamily="34" charset="0"/>
                <a:cs typeface="Verdana" pitchFamily="34" charset="0"/>
              </a:rPr>
              <a:t>Gruppe</a:t>
            </a:r>
            <a:r>
              <a:rPr lang="en-US" sz="2800" i="1" dirty="0" smtClean="0">
                <a:latin typeface="Verdana" pitchFamily="34" charset="0"/>
                <a:ea typeface="Verdana" pitchFamily="34" charset="0"/>
                <a:cs typeface="Verdana" pitchFamily="34" charset="0"/>
              </a:rPr>
              <a:t> u. </a:t>
            </a:r>
            <a:r>
              <a:rPr lang="en-US" sz="2800" i="1" dirty="0" err="1" smtClean="0">
                <a:latin typeface="Verdana" pitchFamily="34" charset="0"/>
                <a:ea typeface="Verdana" pitchFamily="34" charset="0"/>
                <a:cs typeface="Verdana" pitchFamily="34" charset="0"/>
              </a:rPr>
              <a:t>dgl</a:t>
            </a:r>
            <a:r>
              <a:rPr lang="en-US" sz="2800" i="1" dirty="0" smtClean="0">
                <a:latin typeface="Verdana" pitchFamily="34" charset="0"/>
                <a:ea typeface="Verdana" pitchFamily="34" charset="0"/>
                <a:cs typeface="Verdana" pitchFamily="34" charset="0"/>
              </a:rPr>
              <a:t>.) </a:t>
            </a:r>
            <a:r>
              <a:rPr lang="en-US" sz="2800" dirty="0" smtClean="0">
                <a:latin typeface="Verdana" pitchFamily="34" charset="0"/>
                <a:ea typeface="Verdana" pitchFamily="34" charset="0"/>
                <a:cs typeface="Verdana" pitchFamily="34" charset="0"/>
              </a:rPr>
              <a:t>(RAK § 449,4; 468,4)</a:t>
            </a:r>
          </a:p>
          <a:p>
            <a:pPr>
              <a:buFontTx/>
              <a:buChar char="-"/>
            </a:pPr>
            <a:endParaRPr lang="en-US" sz="2800" dirty="0">
              <a:latin typeface="Verdana" pitchFamily="34" charset="0"/>
              <a:ea typeface="Verdana" pitchFamily="34" charset="0"/>
              <a:cs typeface="Verdana" pitchFamily="34" charset="0"/>
            </a:endParaRPr>
          </a:p>
          <a:p>
            <a:pPr>
              <a:buFontTx/>
              <a:buChar char="-"/>
            </a:pPr>
            <a:endParaRPr lang="en-US"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1"/>
          </p:nvPr>
        </p:nvSpPr>
        <p:spPr>
          <a:xfrm>
            <a:off x="395536"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14</a:t>
            </a:fld>
            <a:endParaRPr lang="en-GB">
              <a:solidFill>
                <a:prstClr val="black">
                  <a:tint val="75000"/>
                </a:prstClr>
              </a:solidFill>
            </a:endParaRPr>
          </a:p>
        </p:txBody>
      </p:sp>
    </p:spTree>
    <p:extLst>
      <p:ext uri="{BB962C8B-B14F-4D97-AF65-F5344CB8AC3E}">
        <p14:creationId xmlns:p14="http://schemas.microsoft.com/office/powerpoint/2010/main" val="2000579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3200" b="1" dirty="0">
                <a:solidFill>
                  <a:schemeClr val="accent1">
                    <a:lumMod val="75000"/>
                  </a:schemeClr>
                </a:solidFill>
                <a:latin typeface="Verdana" pitchFamily="34" charset="0"/>
              </a:rPr>
              <a:t>– Beispiele –</a:t>
            </a:r>
            <a:br>
              <a:rPr lang="de-DE" sz="3200" b="1" dirty="0">
                <a:solidFill>
                  <a:schemeClr val="accent1">
                    <a:lumMod val="75000"/>
                  </a:schemeClr>
                </a:solidFill>
                <a:latin typeface="Verdana" pitchFamily="34" charset="0"/>
              </a:rPr>
            </a:br>
            <a:r>
              <a:rPr lang="de-DE" sz="3200" b="1" dirty="0" smtClean="0">
                <a:latin typeface="Verdana" pitchFamily="34" charset="0"/>
              </a:rPr>
              <a:t>Zeitschriftenredaktionen</a:t>
            </a:r>
            <a:endParaRPr lang="de-DE" sz="3200" b="1" dirty="0"/>
          </a:p>
        </p:txBody>
      </p:sp>
      <p:sp>
        <p:nvSpPr>
          <p:cNvPr id="3" name="Inhaltsplatzhalter 2"/>
          <p:cNvSpPr>
            <a:spLocks noGrp="1"/>
          </p:cNvSpPr>
          <p:nvPr>
            <p:ph idx="1"/>
          </p:nvPr>
        </p:nvSpPr>
        <p:spPr>
          <a:xfrm>
            <a:off x="457200" y="1916832"/>
            <a:ext cx="8229600" cy="4209331"/>
          </a:xfrm>
        </p:spPr>
        <p:txBody>
          <a:bodyPr>
            <a:normAutofit/>
          </a:bodyPr>
          <a:lstStyle/>
          <a:p>
            <a:pPr marL="0" indent="0">
              <a:buNone/>
            </a:pPr>
            <a:r>
              <a:rPr lang="de-DE" sz="3600" dirty="0" smtClean="0">
                <a:latin typeface="Verdana" panose="020B0604030504040204" pitchFamily="34" charset="0"/>
                <a:ea typeface="Verdana" panose="020B0604030504040204" pitchFamily="34" charset="0"/>
                <a:cs typeface="Verdana" panose="020B0604030504040204" pitchFamily="34" charset="0"/>
              </a:rPr>
              <a:t>Spiegel-Redaktion</a:t>
            </a:r>
          </a:p>
          <a:p>
            <a:pPr marL="0" indent="0">
              <a:buNone/>
            </a:pPr>
            <a:r>
              <a:rPr lang="de-DE" sz="3600" dirty="0" smtClean="0">
                <a:latin typeface="Verdana" panose="020B0604030504040204" pitchFamily="34" charset="0"/>
                <a:ea typeface="Verdana" panose="020B0604030504040204" pitchFamily="34" charset="0"/>
                <a:cs typeface="Verdana" panose="020B0604030504040204" pitchFamily="34" charset="0"/>
              </a:rPr>
              <a:t>Redaktion „Das Personalbüro in Recht und Praxis“</a:t>
            </a:r>
            <a:endParaRPr lang="de-DE" sz="36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15</a:t>
            </a:fld>
            <a:endParaRPr lang="en-GB">
              <a:solidFill>
                <a:prstClr val="black">
                  <a:tint val="75000"/>
                </a:prstClr>
              </a:solidFill>
            </a:endParaRPr>
          </a:p>
        </p:txBody>
      </p:sp>
    </p:spTree>
    <p:extLst>
      <p:ext uri="{BB962C8B-B14F-4D97-AF65-F5344CB8AC3E}">
        <p14:creationId xmlns:p14="http://schemas.microsoft.com/office/powerpoint/2010/main" val="2694464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930226"/>
          </a:xfrm>
        </p:spPr>
        <p:txBody>
          <a:bodyPr>
            <a:noAutofit/>
          </a:bodyPr>
          <a:lstStyle/>
          <a:p>
            <a:r>
              <a:rPr lang="de-DE" sz="3000" b="1" dirty="0">
                <a:solidFill>
                  <a:schemeClr val="accent1">
                    <a:lumMod val="75000"/>
                  </a:schemeClr>
                </a:solidFill>
                <a:latin typeface="Verdana" pitchFamily="34" charset="0"/>
              </a:rPr>
              <a:t>– Beispiele –</a:t>
            </a:r>
            <a:br>
              <a:rPr lang="de-DE" sz="3000" b="1" dirty="0">
                <a:solidFill>
                  <a:schemeClr val="accent1">
                    <a:lumMod val="75000"/>
                  </a:schemeClr>
                </a:solidFill>
                <a:latin typeface="Verdana" pitchFamily="34" charset="0"/>
              </a:rPr>
            </a:br>
            <a:r>
              <a:rPr lang="de-DE" sz="3000" b="1" dirty="0" smtClean="0">
                <a:latin typeface="Verdana" pitchFamily="34" charset="0"/>
              </a:rPr>
              <a:t>Musik-/Künstlergruppen, deren Namen nur aus Vor- und Zunamen bestehen</a:t>
            </a:r>
            <a:endParaRPr lang="de-DE" sz="3000" b="1" dirty="0"/>
          </a:p>
        </p:txBody>
      </p:sp>
      <p:sp>
        <p:nvSpPr>
          <p:cNvPr id="3" name="Inhaltsplatzhalter 2"/>
          <p:cNvSpPr>
            <a:spLocks noGrp="1"/>
          </p:cNvSpPr>
          <p:nvPr>
            <p:ph idx="1"/>
          </p:nvPr>
        </p:nvSpPr>
        <p:spPr>
          <a:xfrm>
            <a:off x="457200" y="2420888"/>
            <a:ext cx="8507288" cy="3816424"/>
          </a:xfrm>
        </p:spPr>
        <p:txBody>
          <a:bodyPr>
            <a:normAutofit/>
          </a:bodyPr>
          <a:lstStyle/>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Beispiel für eine Musikgruppe</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Angus &amp; Julia Stone</a:t>
            </a:r>
          </a:p>
          <a:p>
            <a:pPr marL="0" indent="0">
              <a:buNone/>
            </a:pPr>
            <a:endParaRPr lang="de-DE" sz="28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Beispiele für Künstlervereinigungen</a:t>
            </a: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Gregory </a:t>
            </a:r>
            <a:r>
              <a:rPr lang="de-DE" sz="2800" dirty="0" err="1">
                <a:latin typeface="Verdana" panose="020B0604030504040204" pitchFamily="34" charset="0"/>
                <a:ea typeface="Verdana" panose="020B0604030504040204" pitchFamily="34" charset="0"/>
                <a:cs typeface="Verdana" panose="020B0604030504040204" pitchFamily="34" charset="0"/>
              </a:rPr>
              <a:t>Maass</a:t>
            </a:r>
            <a:r>
              <a:rPr lang="de-DE" sz="2800" dirty="0">
                <a:latin typeface="Verdana" panose="020B0604030504040204" pitchFamily="34" charset="0"/>
                <a:ea typeface="Verdana" panose="020B0604030504040204" pitchFamily="34" charset="0"/>
                <a:cs typeface="Verdana" panose="020B0604030504040204" pitchFamily="34" charset="0"/>
              </a:rPr>
              <a:t> &amp; </a:t>
            </a:r>
            <a:r>
              <a:rPr lang="de-DE" sz="2800" dirty="0" err="1">
                <a:latin typeface="Verdana" panose="020B0604030504040204" pitchFamily="34" charset="0"/>
                <a:ea typeface="Verdana" panose="020B0604030504040204" pitchFamily="34" charset="0"/>
                <a:cs typeface="Verdana" panose="020B0604030504040204" pitchFamily="34" charset="0"/>
              </a:rPr>
              <a:t>Nayoungim</a:t>
            </a:r>
            <a:r>
              <a:rPr lang="de-DE" sz="2800" dirty="0">
                <a:latin typeface="Verdana" panose="020B0604030504040204" pitchFamily="34" charset="0"/>
                <a:ea typeface="Verdana" panose="020B0604030504040204" pitchFamily="34" charset="0"/>
                <a:cs typeface="Verdana" panose="020B0604030504040204" pitchFamily="34" charset="0"/>
              </a:rPr>
              <a:t> </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Gabriele </a:t>
            </a:r>
            <a:r>
              <a:rPr lang="de-DE" sz="2800" dirty="0">
                <a:latin typeface="Verdana" panose="020B0604030504040204" pitchFamily="34" charset="0"/>
                <a:ea typeface="Verdana" panose="020B0604030504040204" pitchFamily="34" charset="0"/>
                <a:cs typeface="Verdana" panose="020B0604030504040204" pitchFamily="34" charset="0"/>
              </a:rPr>
              <a:t>&amp; Helmut </a:t>
            </a:r>
            <a:r>
              <a:rPr lang="de-DE" sz="2800" dirty="0" err="1" smtClean="0">
                <a:latin typeface="Verdana" panose="020B0604030504040204" pitchFamily="34" charset="0"/>
                <a:ea typeface="Verdana" panose="020B0604030504040204" pitchFamily="34" charset="0"/>
                <a:cs typeface="Verdana" panose="020B0604030504040204" pitchFamily="34" charset="0"/>
              </a:rPr>
              <a:t>Nothhelfer</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Birgit und Claus Hartmann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323528"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16</a:t>
            </a:fld>
            <a:endParaRPr lang="en-GB">
              <a:solidFill>
                <a:prstClr val="black">
                  <a:tint val="75000"/>
                </a:prstClr>
              </a:solidFill>
            </a:endParaRPr>
          </a:p>
        </p:txBody>
      </p:sp>
    </p:spTree>
    <p:extLst>
      <p:ext uri="{BB962C8B-B14F-4D97-AF65-F5344CB8AC3E}">
        <p14:creationId xmlns:p14="http://schemas.microsoft.com/office/powerpoint/2010/main" val="2639187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629816"/>
            <a:ext cx="8784976" cy="1143000"/>
          </a:xfrm>
        </p:spPr>
        <p:txBody>
          <a:bodyPr>
            <a:noAutofit/>
          </a:bodyPr>
          <a:lstStyle/>
          <a:p>
            <a:pPr>
              <a:lnSpc>
                <a:spcPts val="3300"/>
              </a:lnSpc>
            </a:pPr>
            <a:r>
              <a:rPr lang="de-DE" sz="3200" b="1" dirty="0">
                <a:solidFill>
                  <a:schemeClr val="accent1">
                    <a:lumMod val="75000"/>
                  </a:schemeClr>
                </a:solidFill>
                <a:latin typeface="Verdana" pitchFamily="34" charset="0"/>
              </a:rPr>
              <a:t>– </a:t>
            </a:r>
            <a:r>
              <a:rPr lang="de-DE" sz="3200" b="1" dirty="0" smtClean="0">
                <a:solidFill>
                  <a:schemeClr val="accent1">
                    <a:lumMod val="75000"/>
                  </a:schemeClr>
                </a:solidFill>
                <a:latin typeface="Verdana" pitchFamily="34" charset="0"/>
              </a:rPr>
              <a:t>Beispiele – </a:t>
            </a:r>
            <a:br>
              <a:rPr lang="de-DE" sz="3200" b="1" dirty="0" smtClean="0">
                <a:solidFill>
                  <a:schemeClr val="accent1">
                    <a:lumMod val="75000"/>
                  </a:schemeClr>
                </a:solidFill>
                <a:latin typeface="Verdana" pitchFamily="34" charset="0"/>
              </a:rPr>
            </a:br>
            <a:r>
              <a:rPr lang="de-DE" sz="3200" b="1" dirty="0" smtClean="0">
                <a:solidFill>
                  <a:prstClr val="black"/>
                </a:solidFill>
                <a:latin typeface="Verdana" pitchFamily="34" charset="0"/>
              </a:rPr>
              <a:t>Raumfahrzeuge/Schiffe </a:t>
            </a:r>
            <a:r>
              <a:rPr lang="de-DE" sz="3200" b="1" dirty="0" err="1" smtClean="0">
                <a:solidFill>
                  <a:prstClr val="black"/>
                </a:solidFill>
                <a:latin typeface="Verdana" pitchFamily="34" charset="0"/>
              </a:rPr>
              <a:t>u.ä.</a:t>
            </a:r>
            <a:endParaRPr lang="de-DE" sz="3200" b="1" dirty="0">
              <a:latin typeface="Verdana" pitchFamily="34" charset="0"/>
            </a:endParaRPr>
          </a:p>
        </p:txBody>
      </p:sp>
      <p:sp>
        <p:nvSpPr>
          <p:cNvPr id="3" name="Inhaltsplatzhalter 2"/>
          <p:cNvSpPr>
            <a:spLocks noGrp="1"/>
          </p:cNvSpPr>
          <p:nvPr>
            <p:ph idx="1"/>
          </p:nvPr>
        </p:nvSpPr>
        <p:spPr>
          <a:xfrm>
            <a:off x="457200" y="1916832"/>
            <a:ext cx="8229600" cy="4439518"/>
          </a:xfrm>
        </p:spPr>
        <p:txBody>
          <a:bodyPr>
            <a:normAutofit lnSpcReduction="10000"/>
          </a:bodyPr>
          <a:lstStyle/>
          <a:p>
            <a:pPr marL="0" indent="0">
              <a:buNone/>
            </a:pPr>
            <a:r>
              <a:rPr lang="de-DE" sz="2800" dirty="0" smtClean="0">
                <a:latin typeface="Verdana" pitchFamily="34" charset="0"/>
              </a:rPr>
              <a:t>Buchtitel aus der </a:t>
            </a:r>
            <a:r>
              <a:rPr lang="de-DE" sz="2800" dirty="0" err="1" smtClean="0">
                <a:latin typeface="Verdana" pitchFamily="34" charset="0"/>
              </a:rPr>
              <a:t>LoC</a:t>
            </a:r>
            <a:r>
              <a:rPr lang="de-DE" sz="2800" dirty="0" smtClean="0">
                <a:latin typeface="Verdana" pitchFamily="34" charset="0"/>
              </a:rPr>
              <a:t>: „</a:t>
            </a:r>
            <a:r>
              <a:rPr lang="de-DE" sz="2800" dirty="0">
                <a:latin typeface="Verdana" pitchFamily="34" charset="0"/>
              </a:rPr>
              <a:t>The log </a:t>
            </a:r>
            <a:r>
              <a:rPr lang="de-DE" sz="2800" dirty="0" err="1">
                <a:latin typeface="Verdana" pitchFamily="34" charset="0"/>
              </a:rPr>
              <a:t>of</a:t>
            </a:r>
            <a:r>
              <a:rPr lang="de-DE" sz="2800" dirty="0">
                <a:latin typeface="Verdana" pitchFamily="34" charset="0"/>
              </a:rPr>
              <a:t> </a:t>
            </a:r>
            <a:r>
              <a:rPr lang="de-DE" sz="2800" dirty="0" err="1">
                <a:latin typeface="Verdana" pitchFamily="34" charset="0"/>
              </a:rPr>
              <a:t>the</a:t>
            </a:r>
            <a:r>
              <a:rPr lang="de-DE" sz="2800" dirty="0">
                <a:latin typeface="Verdana" pitchFamily="34" charset="0"/>
              </a:rPr>
              <a:t> Bon </a:t>
            </a:r>
            <a:r>
              <a:rPr lang="de-DE" sz="2800" dirty="0" err="1">
                <a:latin typeface="Verdana" pitchFamily="34" charset="0"/>
              </a:rPr>
              <a:t>Homme</a:t>
            </a:r>
            <a:r>
              <a:rPr lang="de-DE" sz="2800" dirty="0">
                <a:latin typeface="Verdana" pitchFamily="34" charset="0"/>
              </a:rPr>
              <a:t> Richard / </a:t>
            </a:r>
            <a:r>
              <a:rPr lang="de-DE" sz="2800" dirty="0" err="1">
                <a:latin typeface="Verdana" pitchFamily="34" charset="0"/>
              </a:rPr>
              <a:t>with</a:t>
            </a:r>
            <a:r>
              <a:rPr lang="de-DE" sz="2800" dirty="0">
                <a:latin typeface="Verdana" pitchFamily="34" charset="0"/>
              </a:rPr>
              <a:t> </a:t>
            </a:r>
            <a:r>
              <a:rPr lang="de-DE" sz="2800" dirty="0" err="1">
                <a:latin typeface="Verdana" pitchFamily="34" charset="0"/>
              </a:rPr>
              <a:t>introduction</a:t>
            </a:r>
            <a:r>
              <a:rPr lang="de-DE" sz="2800" dirty="0">
                <a:latin typeface="Verdana" pitchFamily="34" charset="0"/>
              </a:rPr>
              <a:t> </a:t>
            </a:r>
            <a:r>
              <a:rPr lang="de-DE" sz="2800" dirty="0" err="1">
                <a:latin typeface="Verdana" pitchFamily="34" charset="0"/>
              </a:rPr>
              <a:t>by</a:t>
            </a:r>
            <a:r>
              <a:rPr lang="de-DE" sz="2800" dirty="0">
                <a:latin typeface="Verdana" pitchFamily="34" charset="0"/>
              </a:rPr>
              <a:t> Louis F. </a:t>
            </a:r>
            <a:r>
              <a:rPr lang="de-DE" sz="2800" dirty="0" err="1">
                <a:latin typeface="Verdana" pitchFamily="34" charset="0"/>
              </a:rPr>
              <a:t>Middlebrook</a:t>
            </a:r>
            <a:r>
              <a:rPr lang="de-DE" sz="2800" dirty="0" smtClean="0">
                <a:latin typeface="Verdana" pitchFamily="34" charset="0"/>
              </a:rPr>
              <a:t>“ (</a:t>
            </a:r>
            <a:r>
              <a:rPr lang="de-DE" sz="2800" dirty="0" smtClean="0">
                <a:latin typeface="Verdana" pitchFamily="34" charset="0"/>
                <a:hlinkClick r:id="rId3"/>
              </a:rPr>
              <a:t>Link zum Katalog der </a:t>
            </a:r>
            <a:r>
              <a:rPr lang="de-DE" sz="2800" dirty="0" err="1" smtClean="0">
                <a:latin typeface="Verdana" pitchFamily="34" charset="0"/>
                <a:hlinkClick r:id="rId3"/>
              </a:rPr>
              <a:t>LoC</a:t>
            </a:r>
            <a:r>
              <a:rPr lang="de-DE" sz="2800" dirty="0">
                <a:latin typeface="Verdana" pitchFamily="34" charset="0"/>
              </a:rPr>
              <a:t>)</a:t>
            </a:r>
            <a:endParaRPr lang="de-DE" sz="2800" dirty="0" smtClean="0">
              <a:latin typeface="Verdana" pitchFamily="34" charset="0"/>
            </a:endParaRPr>
          </a:p>
          <a:p>
            <a:pPr marL="0" indent="0">
              <a:buNone/>
            </a:pPr>
            <a:r>
              <a:rPr lang="de-DE" sz="2800" b="1" dirty="0" smtClean="0">
                <a:latin typeface="Verdana" pitchFamily="34" charset="0"/>
              </a:rPr>
              <a:t>FE:</a:t>
            </a:r>
            <a:r>
              <a:rPr lang="de-DE" sz="2800" dirty="0" smtClean="0">
                <a:latin typeface="Verdana" pitchFamily="34" charset="0"/>
              </a:rPr>
              <a:t> Normierter </a:t>
            </a:r>
            <a:r>
              <a:rPr lang="de-DE" sz="2800" dirty="0">
                <a:latin typeface="Verdana" pitchFamily="34" charset="0"/>
              </a:rPr>
              <a:t>Sucheinstieg, </a:t>
            </a:r>
            <a:r>
              <a:rPr lang="de-DE" sz="2800" dirty="0" smtClean="0">
                <a:latin typeface="Verdana" pitchFamily="34" charset="0"/>
              </a:rPr>
              <a:t>für </a:t>
            </a:r>
            <a:r>
              <a:rPr lang="de-DE" sz="2800" dirty="0">
                <a:latin typeface="Verdana" pitchFamily="34" charset="0"/>
              </a:rPr>
              <a:t>den geistigen </a:t>
            </a:r>
            <a:r>
              <a:rPr lang="de-DE" sz="2800" dirty="0" smtClean="0">
                <a:latin typeface="Verdana" pitchFamily="34" charset="0"/>
              </a:rPr>
              <a:t>Schöpfer: </a:t>
            </a:r>
            <a:endParaRPr lang="de-DE" sz="2800" dirty="0">
              <a:latin typeface="Verdana" pitchFamily="34" charset="0"/>
            </a:endParaRPr>
          </a:p>
          <a:p>
            <a:pPr marL="0" indent="0">
              <a:buNone/>
            </a:pPr>
            <a:r>
              <a:rPr lang="de-DE" sz="2800" dirty="0" smtClean="0">
                <a:latin typeface="Verdana" pitchFamily="34" charset="0"/>
              </a:rPr>
              <a:t>Bon </a:t>
            </a:r>
            <a:r>
              <a:rPr lang="de-DE" sz="2800" dirty="0" err="1">
                <a:latin typeface="Verdana" pitchFamily="34" charset="0"/>
              </a:rPr>
              <a:t>Homme</a:t>
            </a:r>
            <a:r>
              <a:rPr lang="de-DE" sz="2800" dirty="0">
                <a:latin typeface="Verdana" pitchFamily="34" charset="0"/>
              </a:rPr>
              <a:t> Richard </a:t>
            </a:r>
            <a:r>
              <a:rPr lang="de-DE" sz="2800" dirty="0" smtClean="0">
                <a:latin typeface="Verdana" pitchFamily="34" charset="0"/>
              </a:rPr>
              <a:t>(Körperschaft)</a:t>
            </a:r>
          </a:p>
          <a:p>
            <a:pPr marL="0" indent="0">
              <a:buNone/>
            </a:pPr>
            <a:endParaRPr lang="de-DE" sz="2800" dirty="0">
              <a:latin typeface="Verdana" pitchFamily="34" charset="0"/>
            </a:endParaRPr>
          </a:p>
          <a:p>
            <a:pPr marL="0" indent="0">
              <a:buNone/>
            </a:pPr>
            <a:r>
              <a:rPr lang="de-DE" sz="2800" b="1" dirty="0" smtClean="0">
                <a:latin typeface="Verdana" pitchFamily="34" charset="0"/>
              </a:rPr>
              <a:t>SE:</a:t>
            </a:r>
            <a:r>
              <a:rPr lang="de-DE" sz="2800" dirty="0" smtClean="0">
                <a:latin typeface="Verdana" pitchFamily="34" charset="0"/>
              </a:rPr>
              <a:t> „Bon </a:t>
            </a:r>
            <a:r>
              <a:rPr lang="de-DE" sz="2800" dirty="0" err="1" smtClean="0">
                <a:latin typeface="Verdana" pitchFamily="34" charset="0"/>
              </a:rPr>
              <a:t>Homme</a:t>
            </a:r>
            <a:r>
              <a:rPr lang="de-DE" sz="2800" dirty="0" smtClean="0">
                <a:latin typeface="Verdana" pitchFamily="34" charset="0"/>
              </a:rPr>
              <a:t> Richard (Schiff)“ für das Fahrzeug  als Gegenstand in der Sacherschließung.</a:t>
            </a:r>
            <a:endParaRPr lang="de-DE" sz="2800" dirty="0">
              <a:latin typeface="Verdana"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17</a:t>
            </a:fld>
            <a:endParaRPr lang="en-GB">
              <a:solidFill>
                <a:prstClr val="black">
                  <a:tint val="75000"/>
                </a:prstClr>
              </a:solidFill>
            </a:endParaRPr>
          </a:p>
        </p:txBody>
      </p:sp>
    </p:spTree>
    <p:extLst>
      <p:ext uri="{BB962C8B-B14F-4D97-AF65-F5344CB8AC3E}">
        <p14:creationId xmlns:p14="http://schemas.microsoft.com/office/powerpoint/2010/main" val="19079430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629816"/>
            <a:ext cx="8784976" cy="1143000"/>
          </a:xfrm>
        </p:spPr>
        <p:txBody>
          <a:bodyPr>
            <a:noAutofit/>
          </a:bodyPr>
          <a:lstStyle/>
          <a:p>
            <a:pPr>
              <a:lnSpc>
                <a:spcPts val="3300"/>
              </a:lnSpc>
            </a:pPr>
            <a:r>
              <a:rPr lang="de-DE" sz="3200" b="1" dirty="0" smtClean="0">
                <a:solidFill>
                  <a:prstClr val="black"/>
                </a:solidFill>
                <a:latin typeface="Verdana" pitchFamily="34" charset="0"/>
              </a:rPr>
              <a:t/>
            </a:r>
            <a:br>
              <a:rPr lang="de-DE" sz="3200" b="1" dirty="0" smtClean="0">
                <a:solidFill>
                  <a:prstClr val="black"/>
                </a:solidFill>
                <a:latin typeface="Verdana" pitchFamily="34" charset="0"/>
              </a:rPr>
            </a:br>
            <a:r>
              <a:rPr lang="de-DE" sz="3200" b="1" dirty="0" smtClean="0">
                <a:solidFill>
                  <a:schemeClr val="accent1">
                    <a:lumMod val="75000"/>
                  </a:schemeClr>
                </a:solidFill>
                <a:latin typeface="Verdana" pitchFamily="34" charset="0"/>
              </a:rPr>
              <a:t>– Beispiele – </a:t>
            </a:r>
            <a:br>
              <a:rPr lang="de-DE" sz="3200" b="1" dirty="0" smtClean="0">
                <a:solidFill>
                  <a:schemeClr val="accent1">
                    <a:lumMod val="75000"/>
                  </a:schemeClr>
                </a:solidFill>
                <a:latin typeface="Verdana" pitchFamily="34" charset="0"/>
              </a:rPr>
            </a:br>
            <a:r>
              <a:rPr lang="de-DE" sz="3200" b="1" dirty="0" smtClean="0">
                <a:solidFill>
                  <a:prstClr val="black"/>
                </a:solidFill>
                <a:latin typeface="Verdana" pitchFamily="34" charset="0"/>
              </a:rPr>
              <a:t>Programme/Projekte </a:t>
            </a:r>
            <a:r>
              <a:rPr lang="de-DE" sz="3200" b="1" dirty="0" err="1" smtClean="0">
                <a:solidFill>
                  <a:prstClr val="black"/>
                </a:solidFill>
                <a:latin typeface="Verdana" pitchFamily="34" charset="0"/>
              </a:rPr>
              <a:t>u.ä.</a:t>
            </a:r>
            <a:r>
              <a:rPr lang="de-DE" sz="3200" b="1" dirty="0"/>
              <a:t/>
            </a:r>
            <a:br>
              <a:rPr lang="de-DE" sz="3200" b="1" dirty="0"/>
            </a:br>
            <a:endParaRPr lang="de-DE" sz="3200" b="1" dirty="0">
              <a:latin typeface="Verdana" pitchFamily="34" charset="0"/>
            </a:endParaRPr>
          </a:p>
        </p:txBody>
      </p:sp>
      <p:sp>
        <p:nvSpPr>
          <p:cNvPr id="3" name="Inhaltsplatzhalter 2"/>
          <p:cNvSpPr>
            <a:spLocks noGrp="1"/>
          </p:cNvSpPr>
          <p:nvPr>
            <p:ph idx="1"/>
          </p:nvPr>
        </p:nvSpPr>
        <p:spPr>
          <a:xfrm>
            <a:off x="457200" y="1844824"/>
            <a:ext cx="8686800" cy="4281339"/>
          </a:xfrm>
        </p:spPr>
        <p:txBody>
          <a:bodyPr>
            <a:normAutofit fontScale="92500" lnSpcReduction="20000"/>
          </a:bodyPr>
          <a:lstStyle/>
          <a:p>
            <a:pPr marL="0" indent="0">
              <a:buNone/>
            </a:pPr>
            <a:r>
              <a:rPr lang="de-DE" sz="3000" dirty="0" smtClean="0">
                <a:latin typeface="Verdana" pitchFamily="34" charset="0"/>
              </a:rPr>
              <a:t>Projekt </a:t>
            </a:r>
            <a:r>
              <a:rPr lang="de-DE" sz="3000" dirty="0" err="1" smtClean="0">
                <a:latin typeface="Verdana" pitchFamily="34" charset="0"/>
              </a:rPr>
              <a:t>Dariah</a:t>
            </a:r>
            <a:r>
              <a:rPr lang="de-DE" sz="3000" dirty="0" smtClean="0">
                <a:latin typeface="Verdana" pitchFamily="34" charset="0"/>
              </a:rPr>
              <a:t>-DE: </a:t>
            </a:r>
            <a:r>
              <a:rPr lang="de-DE" sz="2400" dirty="0">
                <a:latin typeface="Verdana" pitchFamily="34" charset="0"/>
                <a:hlinkClick r:id="rId2"/>
              </a:rPr>
              <a:t>https://de.dariah.eu</a:t>
            </a:r>
            <a:r>
              <a:rPr lang="de-DE" sz="2400" dirty="0" smtClean="0">
                <a:latin typeface="Verdana" pitchFamily="34" charset="0"/>
                <a:hlinkClick r:id="rId2"/>
              </a:rPr>
              <a:t>/</a:t>
            </a:r>
            <a:endParaRPr lang="de-DE" sz="2400" dirty="0" smtClean="0">
              <a:latin typeface="Verdana" pitchFamily="34" charset="0"/>
            </a:endParaRPr>
          </a:p>
          <a:p>
            <a:pPr marL="0" indent="0">
              <a:buNone/>
            </a:pPr>
            <a:r>
              <a:rPr lang="en-US" sz="2800" dirty="0" smtClean="0">
                <a:solidFill>
                  <a:prstClr val="black"/>
                </a:solidFill>
                <a:latin typeface="Verdana" pitchFamily="34" charset="0"/>
                <a:ea typeface="Verdana" pitchFamily="34" charset="0"/>
                <a:cs typeface="Verdana" pitchFamily="34" charset="0"/>
                <a:sym typeface="Wingdings" pitchFamily="2" charset="2"/>
              </a:rPr>
              <a:t> </a:t>
            </a:r>
            <a:r>
              <a:rPr lang="en-US" sz="2800" dirty="0" err="1" smtClean="0">
                <a:solidFill>
                  <a:prstClr val="black"/>
                </a:solidFill>
                <a:latin typeface="Verdana" pitchFamily="34" charset="0"/>
                <a:ea typeface="Verdana" pitchFamily="34" charset="0"/>
                <a:cs typeface="Verdana" pitchFamily="34" charset="0"/>
                <a:sym typeface="Wingdings" pitchFamily="2" charset="2"/>
              </a:rPr>
              <a:t>Dariah</a:t>
            </a:r>
            <a:r>
              <a:rPr lang="en-US" sz="2800" dirty="0" smtClean="0">
                <a:solidFill>
                  <a:prstClr val="black"/>
                </a:solidFill>
                <a:latin typeface="Verdana" pitchFamily="34" charset="0"/>
                <a:ea typeface="Verdana" pitchFamily="34" charset="0"/>
                <a:cs typeface="Verdana" pitchFamily="34" charset="0"/>
                <a:sym typeface="Wingdings" pitchFamily="2" charset="2"/>
              </a:rPr>
              <a:t>-DE  </a:t>
            </a:r>
            <a:r>
              <a:rPr lang="en-US" sz="2600" dirty="0" smtClean="0">
                <a:solidFill>
                  <a:prstClr val="black"/>
                </a:solidFill>
                <a:latin typeface="Verdana" pitchFamily="34" charset="0"/>
                <a:ea typeface="Verdana" pitchFamily="34" charset="0"/>
                <a:cs typeface="Verdana" pitchFamily="34" charset="0"/>
                <a:sym typeface="Wingdings" pitchFamily="2" charset="2"/>
              </a:rPr>
              <a:t/>
            </a:r>
            <a:br>
              <a:rPr lang="en-US" sz="2600" dirty="0" smtClean="0">
                <a:solidFill>
                  <a:prstClr val="black"/>
                </a:solidFill>
                <a:latin typeface="Verdana" pitchFamily="34" charset="0"/>
                <a:ea typeface="Verdana" pitchFamily="34" charset="0"/>
                <a:cs typeface="Verdana" pitchFamily="34" charset="0"/>
                <a:sym typeface="Wingdings" pitchFamily="2" charset="2"/>
              </a:rPr>
            </a:br>
            <a:r>
              <a:rPr lang="en-US" sz="2400" i="1" dirty="0" smtClean="0">
                <a:solidFill>
                  <a:prstClr val="black"/>
                </a:solidFill>
                <a:latin typeface="Verdana" pitchFamily="34" charset="0"/>
                <a:ea typeface="Verdana" pitchFamily="34" charset="0"/>
                <a:cs typeface="Verdana" pitchFamily="34" charset="0"/>
                <a:sym typeface="Wingdings" pitchFamily="2" charset="2"/>
              </a:rPr>
              <a:t>(in der GND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bereits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aber</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Sachbegriff</a:t>
            </a:r>
            <a:r>
              <a:rPr lang="en-US" sz="2400" i="1" dirty="0" smtClean="0">
                <a:solidFill>
                  <a:prstClr val="black"/>
                </a:solidFill>
                <a:latin typeface="Verdana" pitchFamily="34" charset="0"/>
                <a:ea typeface="Verdana" pitchFamily="34" charset="0"/>
                <a:cs typeface="Verdana" pitchFamily="34" charset="0"/>
                <a:sym typeface="Wingdings" pitchFamily="2" charset="2"/>
              </a:rPr>
              <a:t>; muss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Körperschaft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neu</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erfasst</a:t>
            </a:r>
            <a:r>
              <a:rPr lang="en-US" sz="2400" i="1" dirty="0" smtClean="0">
                <a:solidFill>
                  <a:prstClr val="black"/>
                </a:solidFill>
                <a:latin typeface="Verdana" pitchFamily="34" charset="0"/>
                <a:ea typeface="Verdana" pitchFamily="34" charset="0"/>
                <a:cs typeface="Verdana" pitchFamily="34" charset="0"/>
                <a:sym typeface="Wingdings" pitchFamily="2" charset="2"/>
              </a:rPr>
              <a:t> und der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vorhandene</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Datensatz</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umgelenkt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werden</a:t>
            </a:r>
            <a:r>
              <a:rPr lang="en-US" sz="2400" i="1" dirty="0" smtClean="0">
                <a:solidFill>
                  <a:prstClr val="black"/>
                </a:solidFill>
                <a:latin typeface="Verdana" pitchFamily="34" charset="0"/>
                <a:ea typeface="Verdana" pitchFamily="34" charset="0"/>
                <a:cs typeface="Verdana" pitchFamily="34" charset="0"/>
                <a:sym typeface="Wingdings" pitchFamily="2" charset="2"/>
              </a:rPr>
              <a:t>)</a:t>
            </a:r>
          </a:p>
          <a:p>
            <a:pPr marL="0" indent="0">
              <a:buNone/>
            </a:pP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3000" dirty="0" smtClean="0">
                <a:solidFill>
                  <a:prstClr val="black"/>
                </a:solidFill>
                <a:latin typeface="Verdana" pitchFamily="34" charset="0"/>
                <a:sym typeface="Wingdings" pitchFamily="2" charset="2"/>
              </a:rPr>
              <a:t>EICOS</a:t>
            </a:r>
            <a:r>
              <a:rPr lang="de-DE" sz="3000" dirty="0">
                <a:solidFill>
                  <a:prstClr val="black"/>
                </a:solidFill>
                <a:latin typeface="Verdana" pitchFamily="34" charset="0"/>
                <a:sym typeface="Wingdings" pitchFamily="2" charset="2"/>
              </a:rPr>
              <a:t>:</a:t>
            </a:r>
            <a:r>
              <a:rPr lang="de-DE" sz="2800" dirty="0">
                <a:solidFill>
                  <a:prstClr val="black"/>
                </a:solidFill>
                <a:latin typeface="Verdana" pitchFamily="34" charset="0"/>
                <a:sym typeface="Wingdings" pitchFamily="2" charset="2"/>
              </a:rPr>
              <a:t> </a:t>
            </a:r>
            <a:r>
              <a:rPr lang="de-DE" sz="2400" dirty="0">
                <a:solidFill>
                  <a:prstClr val="black"/>
                </a:solidFill>
                <a:latin typeface="Verdana" pitchFamily="34" charset="0"/>
                <a:sym typeface="Wingdings" pitchFamily="2" charset="2"/>
                <a:hlinkClick r:id="rId3"/>
              </a:rPr>
              <a:t>http://www.eicos.mpg.de</a:t>
            </a:r>
            <a:r>
              <a:rPr lang="de-DE" sz="2400" dirty="0" smtClean="0">
                <a:solidFill>
                  <a:prstClr val="black"/>
                </a:solidFill>
                <a:latin typeface="Verdana" pitchFamily="34" charset="0"/>
                <a:sym typeface="Wingdings" pitchFamily="2" charset="2"/>
                <a:hlinkClick r:id="rId3"/>
              </a:rPr>
              <a:t>/</a:t>
            </a:r>
            <a:endParaRPr lang="de-DE" sz="2400" dirty="0" smtClean="0">
              <a:solidFill>
                <a:prstClr val="black"/>
              </a:solidFill>
              <a:latin typeface="Verdana" pitchFamily="34" charset="0"/>
              <a:sym typeface="Wingdings" pitchFamily="2" charset="2"/>
            </a:endParaRPr>
          </a:p>
          <a:p>
            <a:pPr marL="0" indent="0">
              <a:buNone/>
            </a:pPr>
            <a:r>
              <a:rPr lang="de-DE" sz="2400" i="1" dirty="0" smtClean="0">
                <a:solidFill>
                  <a:prstClr val="black"/>
                </a:solidFill>
                <a:latin typeface="Verdana" pitchFamily="34" charset="0"/>
                <a:sym typeface="Wingdings" pitchFamily="2" charset="2"/>
              </a:rPr>
              <a:t>Ein Förderprogramm der EU</a:t>
            </a:r>
          </a:p>
          <a:p>
            <a:pPr marL="0" indent="0">
              <a:buNone/>
            </a:pPr>
            <a:r>
              <a:rPr lang="de-DE" sz="2800" dirty="0">
                <a:solidFill>
                  <a:prstClr val="black"/>
                </a:solidFill>
                <a:latin typeface="Verdana" pitchFamily="34" charset="0"/>
                <a:sym typeface="Wingdings" pitchFamily="2" charset="2"/>
              </a:rPr>
              <a:t> EICOS </a:t>
            </a: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2400" i="1" dirty="0" smtClean="0">
                <a:solidFill>
                  <a:prstClr val="black"/>
                </a:solidFill>
                <a:latin typeface="Verdana" pitchFamily="34" charset="0"/>
                <a:sym typeface="Wingdings" pitchFamily="2" charset="2"/>
              </a:rPr>
              <a:t>(</a:t>
            </a:r>
            <a:r>
              <a:rPr lang="de-DE" sz="2400" i="1" dirty="0">
                <a:solidFill>
                  <a:prstClr val="black"/>
                </a:solidFill>
                <a:latin typeface="Verdana" pitchFamily="34" charset="0"/>
                <a:sym typeface="Wingdings" pitchFamily="2" charset="2"/>
              </a:rPr>
              <a:t>in der GND bereits vorhanden, aber als Sachbegriff; muss als Körperschaft neu erfasst und der vorhandene Datensatz umgelenkt werden)</a:t>
            </a:r>
          </a:p>
          <a:p>
            <a:pPr marL="0" indent="0">
              <a:buNone/>
            </a:pPr>
            <a:endParaRPr lang="de-DE" sz="2800" dirty="0" smtClean="0">
              <a:solidFill>
                <a:prstClr val="black"/>
              </a:solidFill>
              <a:latin typeface="Verdana" pitchFamily="34" charset="0"/>
              <a:sym typeface="Wingdings" pitchFamily="2" charset="2"/>
            </a:endParaRPr>
          </a:p>
          <a:p>
            <a:pPr marL="0" indent="0">
              <a:buNone/>
            </a:pPr>
            <a:endParaRPr lang="de-DE" sz="2800" i="1" dirty="0">
              <a:solidFill>
                <a:prstClr val="black"/>
              </a:solidFill>
              <a:latin typeface="Verdana" pitchFamily="34" charset="0"/>
              <a:sym typeface="Wingdings" pitchFamily="2" charset="2"/>
            </a:endParaRPr>
          </a:p>
          <a:p>
            <a:pPr marL="0" indent="0">
              <a:buNone/>
            </a:pPr>
            <a:endParaRPr lang="de-DE" sz="2400" i="1" dirty="0"/>
          </a:p>
        </p:txBody>
      </p:sp>
      <p:sp>
        <p:nvSpPr>
          <p:cNvPr id="4" name="Fußzeilenplatzhalter 3"/>
          <p:cNvSpPr>
            <a:spLocks noGrp="1"/>
          </p:cNvSpPr>
          <p:nvPr>
            <p:ph type="ftr" sz="quarter" idx="11"/>
          </p:nvPr>
        </p:nvSpPr>
        <p:spPr>
          <a:xfrm>
            <a:off x="467544" y="6356350"/>
            <a:ext cx="756084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18</a:t>
            </a:fld>
            <a:endParaRPr lang="en-GB">
              <a:solidFill>
                <a:prstClr val="black">
                  <a:tint val="75000"/>
                </a:prstClr>
              </a:solidFill>
            </a:endParaRPr>
          </a:p>
        </p:txBody>
      </p:sp>
    </p:spTree>
    <p:extLst>
      <p:ext uri="{BB962C8B-B14F-4D97-AF65-F5344CB8AC3E}">
        <p14:creationId xmlns:p14="http://schemas.microsoft.com/office/powerpoint/2010/main" val="1211835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404664"/>
            <a:ext cx="8784976" cy="1440160"/>
          </a:xfrm>
        </p:spPr>
        <p:txBody>
          <a:bodyPr>
            <a:normAutofit fontScale="90000"/>
          </a:bodyPr>
          <a:lstStyle/>
          <a:p>
            <a:pPr>
              <a:lnSpc>
                <a:spcPts val="3300"/>
              </a:lnSpc>
            </a:pPr>
            <a:r>
              <a:rPr lang="de-DE" sz="3600" b="1" dirty="0">
                <a:solidFill>
                  <a:schemeClr val="accent1">
                    <a:lumMod val="75000"/>
                  </a:schemeClr>
                </a:solidFill>
                <a:latin typeface="Verdana" pitchFamily="34" charset="0"/>
              </a:rPr>
              <a:t/>
            </a:r>
            <a:br>
              <a:rPr lang="de-DE" sz="3600" b="1" dirty="0">
                <a:solidFill>
                  <a:schemeClr val="accent1">
                    <a:lumMod val="75000"/>
                  </a:schemeClr>
                </a:solidFill>
                <a:latin typeface="Verdana" pitchFamily="34" charset="0"/>
              </a:rPr>
            </a:br>
            <a:r>
              <a:rPr lang="de-DE" sz="3600" b="1" dirty="0">
                <a:solidFill>
                  <a:schemeClr val="accent1">
                    <a:lumMod val="75000"/>
                  </a:schemeClr>
                </a:solidFill>
                <a:latin typeface="Verdana" pitchFamily="34" charset="0"/>
              </a:rPr>
              <a:t>– </a:t>
            </a:r>
            <a:r>
              <a:rPr lang="de-DE" sz="3600" b="1" dirty="0" smtClean="0">
                <a:solidFill>
                  <a:schemeClr val="accent1">
                    <a:lumMod val="75000"/>
                  </a:schemeClr>
                </a:solidFill>
                <a:latin typeface="Verdana" pitchFamily="34" charset="0"/>
              </a:rPr>
              <a:t>Beispiele – </a:t>
            </a:r>
            <a:br>
              <a:rPr lang="de-DE" sz="3600" b="1" dirty="0" smtClean="0">
                <a:solidFill>
                  <a:schemeClr val="accent1">
                    <a:lumMod val="75000"/>
                  </a:schemeClr>
                </a:solidFill>
                <a:latin typeface="Verdana" pitchFamily="34" charset="0"/>
              </a:rPr>
            </a:br>
            <a:r>
              <a:rPr lang="de-DE" sz="3600" b="1" dirty="0" smtClean="0">
                <a:solidFill>
                  <a:prstClr val="black"/>
                </a:solidFill>
                <a:latin typeface="Verdana" pitchFamily="34" charset="0"/>
              </a:rPr>
              <a:t>Exekutiv-, Informations- und Spitzenorgane</a:t>
            </a:r>
            <a:r>
              <a:rPr lang="de-DE" b="1" dirty="0"/>
              <a:t/>
            </a:r>
            <a:br>
              <a:rPr lang="de-DE" b="1" dirty="0"/>
            </a:br>
            <a:endParaRPr lang="de-DE" b="1" dirty="0">
              <a:latin typeface="Verdana" pitchFamily="34" charset="0"/>
            </a:endParaRPr>
          </a:p>
        </p:txBody>
      </p:sp>
      <p:sp>
        <p:nvSpPr>
          <p:cNvPr id="3" name="Inhaltsplatzhalter 2"/>
          <p:cNvSpPr>
            <a:spLocks noGrp="1"/>
          </p:cNvSpPr>
          <p:nvPr>
            <p:ph idx="1"/>
          </p:nvPr>
        </p:nvSpPr>
        <p:spPr>
          <a:xfrm>
            <a:off x="457200" y="2215405"/>
            <a:ext cx="8229600" cy="4525963"/>
          </a:xfrm>
        </p:spPr>
        <p:txBody>
          <a:bodyPr/>
          <a:lstStyle/>
          <a:p>
            <a:pPr marL="0" indent="0">
              <a:buNone/>
            </a:pPr>
            <a:r>
              <a:rPr lang="de-DE" sz="2800" dirty="0">
                <a:latin typeface="Verdana" pitchFamily="34" charset="0"/>
              </a:rPr>
              <a:t>Sozialdemokratische </a:t>
            </a:r>
            <a:r>
              <a:rPr lang="de-DE" sz="2800" dirty="0" smtClean="0">
                <a:latin typeface="Verdana" pitchFamily="34" charset="0"/>
              </a:rPr>
              <a:t>Partei Deutschlands. Vorstand</a:t>
            </a:r>
            <a:endParaRPr lang="de-DE" sz="2800" dirty="0">
              <a:latin typeface="Verdana" pitchFamily="34" charset="0"/>
            </a:endParaRPr>
          </a:p>
          <a:p>
            <a:pPr marL="0" indent="0">
              <a:buNone/>
            </a:pPr>
            <a:r>
              <a:rPr lang="de-DE" sz="2800" dirty="0" smtClean="0">
                <a:latin typeface="Verdana" pitchFamily="34" charset="0"/>
              </a:rPr>
              <a:t>Bundesbahndirektion Hamburg. Pressedienst</a:t>
            </a:r>
            <a:endParaRPr lang="de-DE" sz="2800" dirty="0">
              <a:latin typeface="Verdana" pitchFamily="34" charset="0"/>
            </a:endParaRPr>
          </a:p>
          <a:p>
            <a:pPr marL="0" indent="0">
              <a:buNone/>
            </a:pPr>
            <a:r>
              <a:rPr lang="de-DE" sz="2800" dirty="0" smtClean="0">
                <a:latin typeface="Verdana" pitchFamily="34" charset="0"/>
              </a:rPr>
              <a:t>Speyer. Stadtrat</a:t>
            </a:r>
          </a:p>
          <a:p>
            <a:pPr marL="0" indent="0">
              <a:buNone/>
            </a:pPr>
            <a:r>
              <a:rPr lang="de-DE" sz="3600" dirty="0">
                <a:latin typeface="Verdana" pitchFamily="34" charset="0"/>
              </a:rPr>
              <a:t>	</a:t>
            </a:r>
            <a:r>
              <a:rPr lang="de-DE" sz="3600" dirty="0" smtClean="0">
                <a:latin typeface="Verdana" pitchFamily="34" charset="0"/>
              </a:rPr>
              <a:t>						</a:t>
            </a:r>
            <a:r>
              <a:rPr lang="de-DE" sz="2800" dirty="0" smtClean="0">
                <a:solidFill>
                  <a:schemeClr val="accent1">
                    <a:lumMod val="75000"/>
                  </a:schemeClr>
                </a:solidFill>
                <a:latin typeface="Verdana" pitchFamily="34" charset="0"/>
              </a:rPr>
              <a:t>EH-K-12</a:t>
            </a:r>
            <a:endParaRPr lang="de-DE" sz="2800" dirty="0">
              <a:solidFill>
                <a:schemeClr val="accent1">
                  <a:lumMod val="75000"/>
                </a:schemeClr>
              </a:solidFill>
              <a:latin typeface="Verdana" pitchFamily="34" charset="0"/>
            </a:endParaRPr>
          </a:p>
          <a:p>
            <a:pPr marL="0" indent="0">
              <a:buNone/>
            </a:pPr>
            <a:endParaRPr lang="de-DE" dirty="0"/>
          </a:p>
        </p:txBody>
      </p:sp>
      <p:sp>
        <p:nvSpPr>
          <p:cNvPr id="4" name="Fußzeilenplatzhalter 3"/>
          <p:cNvSpPr>
            <a:spLocks noGrp="1"/>
          </p:cNvSpPr>
          <p:nvPr>
            <p:ph type="ftr" sz="quarter" idx="11"/>
          </p:nvPr>
        </p:nvSpPr>
        <p:spPr>
          <a:xfrm>
            <a:off x="467544" y="6356350"/>
            <a:ext cx="756084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19</a:t>
            </a:fld>
            <a:endParaRPr lang="en-GB">
              <a:solidFill>
                <a:prstClr val="black">
                  <a:tint val="75000"/>
                </a:prstClr>
              </a:solidFill>
            </a:endParaRPr>
          </a:p>
        </p:txBody>
      </p:sp>
    </p:spTree>
    <p:extLst>
      <p:ext uri="{BB962C8B-B14F-4D97-AF65-F5344CB8AC3E}">
        <p14:creationId xmlns:p14="http://schemas.microsoft.com/office/powerpoint/2010/main" val="907340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944216"/>
          </a:xfrm>
        </p:spPr>
        <p:txBody>
          <a:bodyPr>
            <a:noAutofit/>
          </a:bodyPr>
          <a:lstStyle/>
          <a:p>
            <a:pPr algn="ctr"/>
            <a:r>
              <a:rPr lang="de-DE" sz="4000" b="1" dirty="0">
                <a:solidFill>
                  <a:schemeClr val="accent1">
                    <a:lumMod val="75000"/>
                  </a:schemeClr>
                </a:solidFill>
                <a:latin typeface="Verdana" panose="020B0604030504040204" pitchFamily="34" charset="0"/>
              </a:rPr>
              <a:t>Änderungen bei Körperschaften und Konferenzen mit dem </a:t>
            </a:r>
            <a:br>
              <a:rPr lang="de-DE" sz="4000" b="1" dirty="0">
                <a:solidFill>
                  <a:schemeClr val="accent1">
                    <a:lumMod val="75000"/>
                  </a:schemeClr>
                </a:solidFill>
                <a:latin typeface="Verdana" panose="020B0604030504040204" pitchFamily="34" charset="0"/>
              </a:rPr>
            </a:br>
            <a:r>
              <a:rPr lang="de-DE" sz="4000" b="1" dirty="0">
                <a:solidFill>
                  <a:schemeClr val="accent1">
                    <a:lumMod val="75000"/>
                  </a:schemeClr>
                </a:solidFill>
                <a:latin typeface="Verdana" panose="020B0604030504040204" pitchFamily="34" charset="0"/>
              </a:rPr>
              <a:t>RDA-Vollumstieg</a:t>
            </a:r>
            <a:r>
              <a:rPr lang="de-DE" sz="4000" b="1" dirty="0"/>
              <a:t/>
            </a:r>
            <a:br>
              <a:rPr lang="de-DE" sz="4000" b="1" dirty="0"/>
            </a:br>
            <a:endParaRPr lang="de-DE" sz="4000" b="1"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GND: Körperschaften/Konferenzen | Stand: 22.01.2018 | CC BY-NC-SA</a:t>
            </a:r>
            <a:endParaRPr lang="de-DE" sz="1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hteck 3"/>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639512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04664"/>
            <a:ext cx="8229600" cy="1440160"/>
          </a:xfrm>
        </p:spPr>
        <p:txBody>
          <a:bodyPr>
            <a:normAutofit fontScale="90000"/>
          </a:bodyPr>
          <a:lstStyle/>
          <a:p>
            <a:pPr algn="l"/>
            <a:r>
              <a:rPr lang="de-DE" sz="3600" dirty="0">
                <a:solidFill>
                  <a:prstClr val="black"/>
                </a:solidFill>
                <a:latin typeface="Verdana" pitchFamily="34" charset="0"/>
              </a:rPr>
              <a:t/>
            </a:r>
            <a:br>
              <a:rPr lang="de-DE" sz="3600" dirty="0">
                <a:solidFill>
                  <a:prstClr val="black"/>
                </a:solidFill>
                <a:latin typeface="Verdana" pitchFamily="34" charset="0"/>
              </a:rPr>
            </a:br>
            <a:r>
              <a:rPr lang="de-DE" sz="3600" b="1" dirty="0" smtClean="0">
                <a:solidFill>
                  <a:schemeClr val="accent1">
                    <a:lumMod val="75000"/>
                  </a:schemeClr>
                </a:solidFill>
                <a:latin typeface="Verdana" pitchFamily="34" charset="0"/>
              </a:rPr>
              <a:t>Amtsinhaber/Regierungschefs/</a:t>
            </a:r>
            <a:br>
              <a:rPr lang="de-DE" sz="3600" b="1" dirty="0" smtClean="0">
                <a:solidFill>
                  <a:schemeClr val="accent1">
                    <a:lumMod val="75000"/>
                  </a:schemeClr>
                </a:solidFill>
                <a:latin typeface="Verdana" pitchFamily="34" charset="0"/>
              </a:rPr>
            </a:br>
            <a:r>
              <a:rPr lang="de-DE" sz="3600" b="1" dirty="0" smtClean="0">
                <a:solidFill>
                  <a:schemeClr val="accent1">
                    <a:lumMod val="75000"/>
                  </a:schemeClr>
                </a:solidFill>
                <a:latin typeface="Verdana" pitchFamily="34" charset="0"/>
              </a:rPr>
              <a:t>Würdenträger</a:t>
            </a:r>
            <a:r>
              <a:rPr lang="de-DE" sz="2800" b="1" dirty="0" smtClean="0">
                <a:solidFill>
                  <a:prstClr val="black"/>
                </a:solidFill>
                <a:latin typeface="Verdana" pitchFamily="34" charset="0"/>
              </a:rPr>
              <a:t>                                    -1-</a:t>
            </a:r>
            <a:br>
              <a:rPr lang="de-DE" sz="2800" b="1" dirty="0" smtClean="0">
                <a:solidFill>
                  <a:prstClr val="black"/>
                </a:solidFill>
                <a:latin typeface="Verdana" pitchFamily="34" charset="0"/>
              </a:rPr>
            </a:br>
            <a:r>
              <a:rPr lang="de-DE" sz="2400" b="1" dirty="0" smtClean="0">
                <a:solidFill>
                  <a:prstClr val="black"/>
                </a:solidFill>
                <a:latin typeface="Verdana" pitchFamily="34" charset="0"/>
              </a:rPr>
              <a:t>RDA 11.2.2.18, RDA 11.2.2.26</a:t>
            </a:r>
            <a:r>
              <a:rPr lang="de-DE" sz="3600" b="1" dirty="0"/>
              <a:t/>
            </a:r>
            <a:br>
              <a:rPr lang="de-DE" sz="3600" b="1" dirty="0"/>
            </a:br>
            <a:r>
              <a:rPr lang="de-DE" dirty="0" smtClean="0"/>
              <a:t> </a:t>
            </a:r>
            <a:endParaRPr lang="de-DE" dirty="0">
              <a:latin typeface="Verdana" pitchFamily="34" charset="0"/>
            </a:endParaRPr>
          </a:p>
        </p:txBody>
      </p:sp>
      <p:sp>
        <p:nvSpPr>
          <p:cNvPr id="3" name="Inhaltsplatzhalter 2"/>
          <p:cNvSpPr>
            <a:spLocks noGrp="1"/>
          </p:cNvSpPr>
          <p:nvPr>
            <p:ph idx="1"/>
          </p:nvPr>
        </p:nvSpPr>
        <p:spPr>
          <a:xfrm>
            <a:off x="539552" y="2204864"/>
            <a:ext cx="8424936" cy="4093915"/>
          </a:xfrm>
        </p:spPr>
        <p:txBody>
          <a:bodyPr>
            <a:normAutofit fontScale="77500" lnSpcReduction="20000"/>
          </a:bodyPr>
          <a:lstStyle/>
          <a:p>
            <a:pPr marL="0" indent="0">
              <a:lnSpc>
                <a:spcPct val="120000"/>
              </a:lnSpc>
              <a:spcBef>
                <a:spcPts val="672"/>
              </a:spcBef>
              <a:buNone/>
            </a:pPr>
            <a:r>
              <a:rPr lang="de-DE" sz="3000" dirty="0" smtClean="0">
                <a:latin typeface="Verdana" pitchFamily="34" charset="0"/>
              </a:rPr>
              <a:t>Folgende Amtsträger werden als Spitzenorgane ihrer Regierung erfasst. Die Titel werden – soweit möglich - in der im Deutschen üblichen Form angegeben (RDA 11.2.2.18.1</a:t>
            </a:r>
            <a:r>
              <a:rPr lang="de-DE" sz="3000" dirty="0">
                <a:latin typeface="Verdana" pitchFamily="34" charset="0"/>
              </a:rPr>
              <a:t>). Wenn es keine geschlechtsneutrale Bezeichnung des </a:t>
            </a:r>
            <a:r>
              <a:rPr lang="de-DE" sz="3000" dirty="0" smtClean="0">
                <a:latin typeface="Verdana" pitchFamily="34" charset="0"/>
              </a:rPr>
              <a:t>Titels gibt</a:t>
            </a:r>
            <a:r>
              <a:rPr lang="de-DE" sz="3000" dirty="0">
                <a:latin typeface="Verdana" pitchFamily="34" charset="0"/>
              </a:rPr>
              <a:t>, wird der Titel in der männlichen Namensform </a:t>
            </a:r>
            <a:r>
              <a:rPr lang="de-DE" sz="3000" dirty="0" smtClean="0">
                <a:latin typeface="Verdana" pitchFamily="34" charset="0"/>
              </a:rPr>
              <a:t>benutzt </a:t>
            </a:r>
            <a:r>
              <a:rPr lang="de-DE" sz="2600" dirty="0" smtClean="0">
                <a:latin typeface="Verdana" pitchFamily="34" charset="0"/>
              </a:rPr>
              <a:t>(vgl. ERL zu RDA 11.2.2.18.1 D-A-CH)                               </a:t>
            </a:r>
            <a:r>
              <a:rPr lang="de-DE" sz="2800" dirty="0" smtClean="0">
                <a:solidFill>
                  <a:schemeClr val="accent1">
                    <a:lumMod val="75000"/>
                  </a:schemeClr>
                </a:solidFill>
                <a:latin typeface="Verdana" pitchFamily="34" charset="0"/>
              </a:rPr>
              <a:t>EH-K-13</a:t>
            </a:r>
            <a:endParaRPr lang="de-DE" sz="2800" dirty="0">
              <a:solidFill>
                <a:schemeClr val="accent1">
                  <a:lumMod val="75000"/>
                </a:schemeClr>
              </a:solidFill>
              <a:latin typeface="Verdana" pitchFamily="34" charset="0"/>
            </a:endParaRPr>
          </a:p>
          <a:p>
            <a:pPr marL="0" indent="0">
              <a:lnSpc>
                <a:spcPct val="120000"/>
              </a:lnSpc>
              <a:spcBef>
                <a:spcPts val="672"/>
              </a:spcBef>
              <a:buNone/>
            </a:pPr>
            <a:r>
              <a:rPr lang="de-DE" sz="2600" dirty="0" smtClean="0">
                <a:latin typeface="Verdana" pitchFamily="34" charset="0"/>
              </a:rPr>
              <a:t>  </a:t>
            </a:r>
          </a:p>
          <a:p>
            <a:pPr marL="0" indent="0">
              <a:lnSpc>
                <a:spcPct val="120000"/>
              </a:lnSpc>
              <a:spcBef>
                <a:spcPts val="672"/>
              </a:spcBef>
              <a:buNone/>
            </a:pPr>
            <a:r>
              <a:rPr lang="de-DE" sz="3000" dirty="0">
                <a:latin typeface="Verdana" pitchFamily="34" charset="0"/>
              </a:rPr>
              <a:t> </a:t>
            </a:r>
            <a:r>
              <a:rPr lang="de-DE" sz="3000" dirty="0" smtClean="0">
                <a:latin typeface="Verdana" pitchFamily="34" charset="0"/>
              </a:rPr>
              <a:t>                                              </a:t>
            </a:r>
            <a:endParaRPr lang="de-DE" sz="3000" dirty="0" smtClean="0">
              <a:solidFill>
                <a:schemeClr val="accent1">
                  <a:lumMod val="75000"/>
                </a:schemeClr>
              </a:solidFill>
              <a:latin typeface="Verdana"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20</a:t>
            </a:fld>
            <a:endParaRPr lang="en-GB">
              <a:solidFill>
                <a:prstClr val="black">
                  <a:tint val="75000"/>
                </a:prstClr>
              </a:solidFill>
            </a:endParaRPr>
          </a:p>
        </p:txBody>
      </p:sp>
    </p:spTree>
    <p:extLst>
      <p:ext uri="{BB962C8B-B14F-4D97-AF65-F5344CB8AC3E}">
        <p14:creationId xmlns:p14="http://schemas.microsoft.com/office/powerpoint/2010/main" val="2866207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98178"/>
          </a:xfrm>
        </p:spPr>
        <p:txBody>
          <a:bodyPr>
            <a:normAutofit fontScale="90000"/>
          </a:bodyPr>
          <a:lstStyle/>
          <a:p>
            <a:pPr algn="l"/>
            <a:r>
              <a:rPr lang="de-DE" sz="3200" b="1" dirty="0" smtClean="0">
                <a:solidFill>
                  <a:srgbClr val="4F81BD">
                    <a:lumMod val="75000"/>
                  </a:srgbClr>
                </a:solidFill>
                <a:latin typeface="Verdana" pitchFamily="34" charset="0"/>
              </a:rPr>
              <a:t/>
            </a:r>
            <a:br>
              <a:rPr lang="de-DE" sz="3200" b="1" dirty="0" smtClean="0">
                <a:solidFill>
                  <a:srgbClr val="4F81BD">
                    <a:lumMod val="75000"/>
                  </a:srgbClr>
                </a:solidFill>
                <a:latin typeface="Verdana" pitchFamily="34" charset="0"/>
              </a:rPr>
            </a:br>
            <a:r>
              <a:rPr lang="de-DE" sz="3200" b="1" dirty="0" smtClean="0">
                <a:solidFill>
                  <a:srgbClr val="4F81BD">
                    <a:lumMod val="75000"/>
                  </a:srgbClr>
                </a:solidFill>
                <a:latin typeface="Verdana" pitchFamily="34" charset="0"/>
              </a:rPr>
              <a:t>Amtsinhaber/Regierungschefs</a:t>
            </a:r>
            <a:r>
              <a:rPr lang="de-DE" sz="3200" b="1" dirty="0">
                <a:solidFill>
                  <a:srgbClr val="4F81BD">
                    <a:lumMod val="75000"/>
                  </a:srgbClr>
                </a:solidFill>
                <a:latin typeface="Verdana" pitchFamily="34" charset="0"/>
              </a:rPr>
              <a:t>/</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-2-</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r>
              <a:rPr lang="de-DE" sz="3200" b="1" dirty="0">
                <a:solidFill>
                  <a:prstClr val="black"/>
                </a:solidFill>
              </a:rPr>
              <a:t/>
            </a:r>
            <a:br>
              <a:rPr lang="de-DE" sz="3200" b="1" dirty="0">
                <a:solidFill>
                  <a:prstClr val="black"/>
                </a:solidFill>
              </a:rPr>
            </a:br>
            <a:endParaRPr lang="de-DE" dirty="0"/>
          </a:p>
        </p:txBody>
      </p:sp>
      <p:sp>
        <p:nvSpPr>
          <p:cNvPr id="3" name="Inhaltsplatzhalter 2"/>
          <p:cNvSpPr>
            <a:spLocks noGrp="1"/>
          </p:cNvSpPr>
          <p:nvPr>
            <p:ph idx="1"/>
          </p:nvPr>
        </p:nvSpPr>
        <p:spPr>
          <a:xfrm>
            <a:off x="457200" y="2132856"/>
            <a:ext cx="8229600" cy="3993307"/>
          </a:xfrm>
        </p:spPr>
        <p:txBody>
          <a:bodyPr/>
          <a:lstStyle/>
          <a:p>
            <a:pPr marL="0" indent="0">
              <a:lnSpc>
                <a:spcPct val="120000"/>
              </a:lnSpc>
              <a:spcBef>
                <a:spcPts val="672"/>
              </a:spcBef>
              <a:buNone/>
            </a:pPr>
            <a:r>
              <a:rPr lang="de-DE" sz="2800" dirty="0">
                <a:solidFill>
                  <a:schemeClr val="accent2">
                    <a:lumMod val="75000"/>
                  </a:schemeClr>
                </a:solidFill>
                <a:latin typeface="Verdana" pitchFamily="34" charset="0"/>
              </a:rPr>
              <a:t>Staatsoberhäupter, Regierungschefs</a:t>
            </a:r>
          </a:p>
          <a:p>
            <a:pPr marL="0" indent="0">
              <a:lnSpc>
                <a:spcPct val="120000"/>
              </a:lnSpc>
              <a:spcBef>
                <a:spcPts val="672"/>
              </a:spcBef>
              <a:buNone/>
            </a:pPr>
            <a:r>
              <a:rPr lang="de-DE" sz="2800" i="1" dirty="0">
                <a:latin typeface="Verdana" pitchFamily="34" charset="0"/>
              </a:rPr>
              <a:t>Beispiele:</a:t>
            </a:r>
          </a:p>
          <a:p>
            <a:pPr marL="0" indent="0">
              <a:lnSpc>
                <a:spcPct val="120000"/>
              </a:lnSpc>
              <a:spcBef>
                <a:spcPts val="672"/>
              </a:spcBef>
              <a:buNone/>
            </a:pPr>
            <a:r>
              <a:rPr lang="de-DE" sz="2800" dirty="0">
                <a:latin typeface="Verdana" pitchFamily="34" charset="0"/>
              </a:rPr>
              <a:t>Indonesien. Präsident</a:t>
            </a:r>
          </a:p>
          <a:p>
            <a:pPr marL="0" lvl="0" indent="0">
              <a:lnSpc>
                <a:spcPct val="120000"/>
              </a:lnSpc>
              <a:spcBef>
                <a:spcPts val="672"/>
              </a:spcBef>
              <a:buNone/>
            </a:pPr>
            <a:r>
              <a:rPr lang="de-DE" sz="2800" dirty="0" smtClean="0">
                <a:solidFill>
                  <a:prstClr val="black"/>
                </a:solidFill>
                <a:latin typeface="Verdana" pitchFamily="34" charset="0"/>
              </a:rPr>
              <a:t>Deutschland</a:t>
            </a:r>
            <a:r>
              <a:rPr lang="de-DE" sz="2800" dirty="0">
                <a:solidFill>
                  <a:prstClr val="black"/>
                </a:solidFill>
                <a:latin typeface="Verdana" pitchFamily="34" charset="0"/>
              </a:rPr>
              <a:t>. </a:t>
            </a:r>
            <a:r>
              <a:rPr lang="de-DE" sz="2800" dirty="0" smtClean="0">
                <a:solidFill>
                  <a:prstClr val="black"/>
                </a:solidFill>
                <a:latin typeface="Verdana" pitchFamily="34" charset="0"/>
              </a:rPr>
              <a:t>Bundeskanzler</a:t>
            </a:r>
          </a:p>
          <a:p>
            <a:pPr marL="0" lvl="0" indent="0">
              <a:lnSpc>
                <a:spcPct val="120000"/>
              </a:lnSpc>
              <a:spcBef>
                <a:spcPts val="672"/>
              </a:spcBef>
              <a:buNone/>
            </a:pPr>
            <a:r>
              <a:rPr lang="de-DE" sz="2800" dirty="0" smtClean="0">
                <a:solidFill>
                  <a:prstClr val="black"/>
                </a:solidFill>
                <a:latin typeface="Verdana" pitchFamily="34" charset="0"/>
              </a:rPr>
              <a:t>Düsseldorf. Der Oberbürgermeister</a:t>
            </a:r>
            <a:endParaRPr lang="de-DE" dirty="0"/>
          </a:p>
        </p:txBody>
      </p:sp>
      <p:sp>
        <p:nvSpPr>
          <p:cNvPr id="4" name="Fußzeilenplatzhalter 3"/>
          <p:cNvSpPr>
            <a:spLocks noGrp="1"/>
          </p:cNvSpPr>
          <p:nvPr>
            <p:ph type="ftr" sz="quarter" idx="11"/>
          </p:nvPr>
        </p:nvSpPr>
        <p:spPr>
          <a:xfrm>
            <a:off x="467544" y="6356350"/>
            <a:ext cx="7704856" cy="365125"/>
          </a:xfrm>
        </p:spPr>
        <p:txBody>
          <a:bodyPr/>
          <a:lstStyle/>
          <a:p>
            <a:r>
              <a:rPr lang="de-DE" sz="1000" dirty="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21</a:t>
            </a:fld>
            <a:endParaRPr lang="en-GB">
              <a:solidFill>
                <a:prstClr val="black">
                  <a:tint val="75000"/>
                </a:prstClr>
              </a:solidFill>
            </a:endParaRPr>
          </a:p>
        </p:txBody>
      </p:sp>
    </p:spTree>
    <p:extLst>
      <p:ext uri="{BB962C8B-B14F-4D97-AF65-F5344CB8AC3E}">
        <p14:creationId xmlns:p14="http://schemas.microsoft.com/office/powerpoint/2010/main" val="1488819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7"/>
            <a:ext cx="8229600" cy="1412007"/>
          </a:xfrm>
        </p:spPr>
        <p:txBody>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-3-</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1916832"/>
            <a:ext cx="8229600" cy="4209331"/>
          </a:xfrm>
        </p:spPr>
        <p:txBody>
          <a:bodyPr/>
          <a:lstStyle/>
          <a:p>
            <a:pPr marL="0" indent="0">
              <a:buNone/>
            </a:pPr>
            <a:r>
              <a:rPr lang="de-DE" altLang="de-DE" sz="2800" dirty="0">
                <a:latin typeface="Verdana" panose="020B0604030504040204" pitchFamily="34" charset="0"/>
                <a:ea typeface="Verdana" panose="020B0604030504040204" pitchFamily="34" charset="0"/>
                <a:cs typeface="Verdana" panose="020B0604030504040204" pitchFamily="34" charset="0"/>
              </a:rPr>
              <a:t>Wenn ein spezieller Amtsinhaber in offizieller Funktion publiziert, werden die Regierungszeit und der Name in Kurzform als Zusatz </a:t>
            </a:r>
            <a:r>
              <a:rPr lang="de-DE" altLang="de-DE" sz="2800" dirty="0" smtClean="0">
                <a:latin typeface="Verdana" panose="020B0604030504040204" pitchFamily="34" charset="0"/>
                <a:ea typeface="Verdana" panose="020B0604030504040204" pitchFamily="34" charset="0"/>
                <a:cs typeface="Verdana" panose="020B0604030504040204" pitchFamily="34" charset="0"/>
              </a:rPr>
              <a:t>hinzugefügt</a:t>
            </a:r>
            <a:r>
              <a:rPr lang="de-DE" altLang="de-DE" sz="2800" dirty="0">
                <a:latin typeface="Verdana" panose="020B0604030504040204" pitchFamily="34" charset="0"/>
                <a:ea typeface="Verdana" panose="020B0604030504040204" pitchFamily="34" charset="0"/>
                <a:cs typeface="Verdana" panose="020B0604030504040204" pitchFamily="34" charset="0"/>
              </a:rPr>
              <a:t>. Wenn es keine geschlechtsneutrale Bezeichnung des Titels gibt, wird die weibliche oder männliche Namensform des Titels genommen </a:t>
            </a:r>
            <a:r>
              <a:rPr lang="de-DE" altLang="de-DE" sz="2400" dirty="0">
                <a:latin typeface="Verdana" panose="020B0604030504040204" pitchFamily="34" charset="0"/>
                <a:ea typeface="Verdana" panose="020B0604030504040204" pitchFamily="34" charset="0"/>
                <a:cs typeface="Verdana" panose="020B0604030504040204" pitchFamily="34" charset="0"/>
              </a:rPr>
              <a:t>(vgl. ERL </a:t>
            </a:r>
            <a:r>
              <a:rPr lang="de-DE" altLang="de-DE" sz="2400" dirty="0" smtClean="0">
                <a:latin typeface="Verdana" panose="020B0604030504040204" pitchFamily="34" charset="0"/>
                <a:ea typeface="Verdana" panose="020B0604030504040204" pitchFamily="34" charset="0"/>
                <a:cs typeface="Verdana" panose="020B0604030504040204" pitchFamily="34" charset="0"/>
              </a:rPr>
              <a:t>zu RDA 11.2.2.18.1 D-A-CH) </a:t>
            </a:r>
          </a:p>
          <a:p>
            <a:pPr marL="0" indent="0">
              <a:buNone/>
            </a:pPr>
            <a:endParaRPr lang="de-DE" alt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22</a:t>
            </a:fld>
            <a:endParaRPr lang="en-GB">
              <a:solidFill>
                <a:prstClr val="black">
                  <a:tint val="75000"/>
                </a:prstClr>
              </a:solidFill>
            </a:endParaRPr>
          </a:p>
        </p:txBody>
      </p:sp>
    </p:spTree>
    <p:extLst>
      <p:ext uri="{BB962C8B-B14F-4D97-AF65-F5344CB8AC3E}">
        <p14:creationId xmlns:p14="http://schemas.microsoft.com/office/powerpoint/2010/main" val="28193556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7"/>
            <a:ext cx="8229600" cy="1556023"/>
          </a:xfrm>
        </p:spPr>
        <p:txBody>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-4-</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2060848"/>
            <a:ext cx="8229600" cy="4065315"/>
          </a:xfrm>
        </p:spPr>
        <p:txBody>
          <a:bodyPr/>
          <a:lstStyle/>
          <a:p>
            <a:pPr marL="0" lvl="0" indent="0">
              <a:buNone/>
            </a:pPr>
            <a:r>
              <a:rPr lang="de-DE" altLang="de-DE" sz="28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Beispiele:</a:t>
            </a:r>
            <a:endParaRPr lang="de-DE" altLang="de-DE" sz="2800" i="1"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de-DE" sz="2800" dirty="0">
                <a:solidFill>
                  <a:prstClr val="black"/>
                </a:solidFill>
                <a:latin typeface="Verdana" pitchFamily="34" charset="0"/>
              </a:rPr>
              <a:t>Deutschland. Bundeskanzlerin (2005- : Merkel)</a:t>
            </a:r>
          </a:p>
          <a:p>
            <a:pPr marL="0" lvl="0" indent="0">
              <a:buNone/>
            </a:pPr>
            <a:r>
              <a:rPr lang="de-DE" altLang="de-DE" sz="2800" dirty="0">
                <a:solidFill>
                  <a:prstClr val="black"/>
                </a:solidFill>
                <a:latin typeface="Verdana" panose="020B0604030504040204" pitchFamily="34" charset="0"/>
                <a:ea typeface="Verdana" panose="020B0604030504040204" pitchFamily="34" charset="0"/>
                <a:cs typeface="Verdana" panose="020B0604030504040204" pitchFamily="34" charset="0"/>
              </a:rPr>
              <a:t>Deutschland. Bundeskanzler (1990-1998 : Kohl</a:t>
            </a:r>
            <a:r>
              <a:rPr lang="de-DE" alt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pPr marL="0" lvl="0" indent="0">
              <a:buNone/>
            </a:pPr>
            <a:r>
              <a:rPr lang="de-DE" alt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Düsseldorf. Der Oberbürgermeister (2014- : Geisel)</a:t>
            </a:r>
            <a:endParaRPr lang="de-DE" altLang="de-DE" sz="28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a:xfrm>
            <a:off x="467544" y="6356350"/>
            <a:ext cx="7776864"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23</a:t>
            </a:fld>
            <a:endParaRPr lang="en-GB">
              <a:solidFill>
                <a:prstClr val="black">
                  <a:tint val="75000"/>
                </a:prstClr>
              </a:solidFill>
            </a:endParaRPr>
          </a:p>
        </p:txBody>
      </p:sp>
    </p:spTree>
    <p:extLst>
      <p:ext uri="{BB962C8B-B14F-4D97-AF65-F5344CB8AC3E}">
        <p14:creationId xmlns:p14="http://schemas.microsoft.com/office/powerpoint/2010/main" val="18280270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98178"/>
          </a:xfrm>
        </p:spPr>
        <p:txBody>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-5-</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2132856"/>
            <a:ext cx="8229600" cy="3993307"/>
          </a:xfrm>
        </p:spPr>
        <p:txBody>
          <a:bodyPr/>
          <a:lstStyle/>
          <a:p>
            <a:pPr marL="0" indent="0">
              <a:buNone/>
            </a:pPr>
            <a:r>
              <a:rPr lang="de-DE" altLang="de-DE" sz="28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Herrschende Exekutivorgane, z. B. Militärjunta </a:t>
            </a:r>
            <a:r>
              <a:rPr lang="de-DE" altLang="de-DE" sz="2400" dirty="0">
                <a:latin typeface="Verdana" panose="020B0604030504040204" pitchFamily="34" charset="0"/>
                <a:ea typeface="Verdana" panose="020B0604030504040204" pitchFamily="34" charset="0"/>
                <a:cs typeface="Verdana" panose="020B0604030504040204" pitchFamily="34" charset="0"/>
              </a:rPr>
              <a:t>(RDA 11.2.2.18.2</a:t>
            </a:r>
            <a:r>
              <a:rPr lang="de-DE" altLang="de-DE" sz="2400" dirty="0" smtClean="0">
                <a:latin typeface="Verdana" panose="020B0604030504040204" pitchFamily="34" charset="0"/>
                <a:ea typeface="Verdana" panose="020B0604030504040204" pitchFamily="34" charset="0"/>
                <a:cs typeface="Verdana" panose="020B0604030504040204" pitchFamily="34" charset="0"/>
              </a:rPr>
              <a:t>)</a:t>
            </a:r>
          </a:p>
          <a:p>
            <a:pPr marL="0" indent="0">
              <a:buNone/>
            </a:pPr>
            <a:r>
              <a:rPr lang="de-DE" altLang="de-DE" sz="2800" dirty="0" smtClean="0">
                <a:latin typeface="Verdana" panose="020B0604030504040204" pitchFamily="34" charset="0"/>
                <a:ea typeface="Verdana" panose="020B0604030504040204" pitchFamily="34" charset="0"/>
                <a:cs typeface="Verdana" panose="020B0604030504040204" pitchFamily="34" charset="0"/>
              </a:rPr>
              <a:t>Der Name des Organs wird in der Amtssprache der Gebietskörperschaft erfasst.</a:t>
            </a:r>
          </a:p>
          <a:p>
            <a:pPr marL="0" indent="0">
              <a:buNone/>
            </a:pPr>
            <a:r>
              <a:rPr lang="de-DE" altLang="de-DE" sz="2800" i="1" dirty="0" smtClean="0">
                <a:latin typeface="Verdana" panose="020B0604030504040204" pitchFamily="34" charset="0"/>
                <a:ea typeface="Verdana" panose="020B0604030504040204" pitchFamily="34" charset="0"/>
                <a:cs typeface="Verdana" panose="020B0604030504040204" pitchFamily="34" charset="0"/>
              </a:rPr>
              <a:t>Beispiele:</a:t>
            </a:r>
          </a:p>
          <a:p>
            <a:pPr marL="0" indent="0">
              <a:buNone/>
            </a:pPr>
            <a:r>
              <a:rPr lang="de-DE" altLang="de-DE" sz="2800" dirty="0">
                <a:latin typeface="Verdana" panose="020B0604030504040204" pitchFamily="34" charset="0"/>
                <a:ea typeface="Verdana" panose="020B0604030504040204" pitchFamily="34" charset="0"/>
                <a:cs typeface="Verdana" panose="020B0604030504040204" pitchFamily="34" charset="0"/>
              </a:rPr>
              <a:t>Argentinien. Junta </a:t>
            </a:r>
            <a:r>
              <a:rPr lang="de-DE" altLang="de-DE" sz="2800" dirty="0" err="1" smtClean="0">
                <a:latin typeface="Verdana" panose="020B0604030504040204" pitchFamily="34" charset="0"/>
                <a:ea typeface="Verdana" panose="020B0604030504040204" pitchFamily="34" charset="0"/>
                <a:cs typeface="Verdana" panose="020B0604030504040204" pitchFamily="34" charset="0"/>
              </a:rPr>
              <a:t>Militar</a:t>
            </a:r>
            <a:endParaRPr lang="de-DE" alt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altLang="de-DE" sz="2800" dirty="0">
                <a:latin typeface="Verdana" panose="020B0604030504040204" pitchFamily="34" charset="0"/>
                <a:ea typeface="Verdana" panose="020B0604030504040204" pitchFamily="34" charset="0"/>
                <a:cs typeface="Verdana" panose="020B0604030504040204" pitchFamily="34" charset="0"/>
              </a:rPr>
              <a:t>Thailand. Khana </a:t>
            </a:r>
            <a:r>
              <a:rPr lang="de-DE" altLang="de-DE" sz="2800" dirty="0" err="1">
                <a:latin typeface="Verdana" panose="020B0604030504040204" pitchFamily="34" charset="0"/>
                <a:ea typeface="Verdana" panose="020B0604030504040204" pitchFamily="34" charset="0"/>
                <a:cs typeface="Verdana" panose="020B0604030504040204" pitchFamily="34" charset="0"/>
              </a:rPr>
              <a:t>Patiwat</a:t>
            </a:r>
            <a:endParaRPr lang="de-DE" altLang="de-DE" sz="2800"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24</a:t>
            </a:fld>
            <a:endParaRPr lang="en-GB">
              <a:solidFill>
                <a:prstClr val="black">
                  <a:tint val="75000"/>
                </a:prstClr>
              </a:solidFill>
            </a:endParaRPr>
          </a:p>
        </p:txBody>
      </p:sp>
    </p:spTree>
    <p:extLst>
      <p:ext uri="{BB962C8B-B14F-4D97-AF65-F5344CB8AC3E}">
        <p14:creationId xmlns:p14="http://schemas.microsoft.com/office/powerpoint/2010/main" val="2756560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98178"/>
          </a:xfrm>
        </p:spPr>
        <p:txBody>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-6-</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2060848"/>
            <a:ext cx="8229600" cy="4176464"/>
          </a:xfrm>
        </p:spPr>
        <p:txBody>
          <a:bodyPr>
            <a:normAutofit lnSpcReduction="10000"/>
          </a:bodyPr>
          <a:lstStyle/>
          <a:p>
            <a:pPr marL="0" indent="0">
              <a:buNone/>
            </a:pPr>
            <a:r>
              <a:rPr lang="de-DE" altLang="de-DE" sz="28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Leiter von internationalen zwischenstaatlichen Organisationen </a:t>
            </a:r>
            <a:r>
              <a:rPr lang="de-DE" altLang="de-DE" sz="2400" dirty="0">
                <a:latin typeface="Verdana" panose="020B0604030504040204" pitchFamily="34" charset="0"/>
                <a:ea typeface="Verdana" panose="020B0604030504040204" pitchFamily="34" charset="0"/>
                <a:cs typeface="Verdana" panose="020B0604030504040204" pitchFamily="34" charset="0"/>
              </a:rPr>
              <a:t>(RDA 11.2.2.18.3</a:t>
            </a:r>
            <a:r>
              <a:rPr lang="de-DE" altLang="de-DE" sz="2400" dirty="0" smtClean="0">
                <a:latin typeface="Verdana" panose="020B0604030504040204" pitchFamily="34" charset="0"/>
                <a:ea typeface="Verdana" panose="020B0604030504040204" pitchFamily="34" charset="0"/>
                <a:cs typeface="Verdana" panose="020B0604030504040204" pitchFamily="34" charset="0"/>
              </a:rPr>
              <a:t>)</a:t>
            </a:r>
          </a:p>
          <a:p>
            <a:pPr marL="0" indent="0">
              <a:buNone/>
            </a:pPr>
            <a:r>
              <a:rPr lang="de-DE" altLang="de-DE" sz="2800" dirty="0" smtClean="0">
                <a:latin typeface="Verdana" panose="020B0604030504040204" pitchFamily="34" charset="0"/>
                <a:ea typeface="Verdana" panose="020B0604030504040204" pitchFamily="34" charset="0"/>
                <a:cs typeface="Verdana" panose="020B0604030504040204" pitchFamily="34" charset="0"/>
              </a:rPr>
              <a:t>Der Titel des Amtsträgers wird in der Sprache des bevorzugten Namens der Organisation angegeben.</a:t>
            </a:r>
          </a:p>
          <a:p>
            <a:pPr marL="0" indent="0">
              <a:buNone/>
            </a:pPr>
            <a:r>
              <a:rPr lang="de-DE" altLang="de-DE" sz="2800" i="1" dirty="0" smtClean="0">
                <a:latin typeface="Verdana" panose="020B0604030504040204" pitchFamily="34" charset="0"/>
                <a:ea typeface="Verdana" panose="020B0604030504040204" pitchFamily="34" charset="0"/>
                <a:cs typeface="Verdana" panose="020B0604030504040204" pitchFamily="34" charset="0"/>
              </a:rPr>
              <a:t>Beispiele:</a:t>
            </a:r>
          </a:p>
          <a:p>
            <a:pPr marL="0" indent="0">
              <a:buNone/>
            </a:pPr>
            <a:r>
              <a:rPr lang="de-DE" altLang="de-DE" sz="2800" dirty="0">
                <a:latin typeface="Verdana" panose="020B0604030504040204" pitchFamily="34" charset="0"/>
                <a:ea typeface="Verdana" panose="020B0604030504040204" pitchFamily="34" charset="0"/>
                <a:cs typeface="Verdana" panose="020B0604030504040204" pitchFamily="34" charset="0"/>
              </a:rPr>
              <a:t>Vereinte Nationen. </a:t>
            </a:r>
            <a:r>
              <a:rPr lang="de-DE" altLang="de-DE" sz="2800" dirty="0" smtClean="0">
                <a:latin typeface="Verdana" panose="020B0604030504040204" pitchFamily="34" charset="0"/>
                <a:ea typeface="Verdana" panose="020B0604030504040204" pitchFamily="34" charset="0"/>
                <a:cs typeface="Verdana" panose="020B0604030504040204" pitchFamily="34" charset="0"/>
              </a:rPr>
              <a:t>Generalsekretär</a:t>
            </a:r>
          </a:p>
          <a:p>
            <a:pPr marL="0" indent="0">
              <a:buNone/>
            </a:pPr>
            <a:r>
              <a:rPr lang="de-DE" altLang="de-DE" sz="2800" dirty="0">
                <a:latin typeface="Verdana" panose="020B0604030504040204" pitchFamily="34" charset="0"/>
                <a:ea typeface="Verdana" panose="020B0604030504040204" pitchFamily="34" charset="0"/>
                <a:cs typeface="Verdana" panose="020B0604030504040204" pitchFamily="34" charset="0"/>
              </a:rPr>
              <a:t>Europäische Kommission. Präsident</a:t>
            </a:r>
          </a:p>
          <a:p>
            <a:pPr marL="0" indent="0">
              <a:buNone/>
            </a:pPr>
            <a:endParaRPr lang="de-DE" altLang="de-DE" sz="28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25</a:t>
            </a:fld>
            <a:endParaRPr lang="en-GB">
              <a:solidFill>
                <a:prstClr val="black">
                  <a:tint val="75000"/>
                </a:prstClr>
              </a:solidFill>
            </a:endParaRPr>
          </a:p>
        </p:txBody>
      </p:sp>
    </p:spTree>
    <p:extLst>
      <p:ext uri="{BB962C8B-B14F-4D97-AF65-F5344CB8AC3E}">
        <p14:creationId xmlns:p14="http://schemas.microsoft.com/office/powerpoint/2010/main" val="37158176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354162"/>
          </a:xfrm>
        </p:spPr>
        <p:txBody>
          <a:bodyPr>
            <a:normAutofit fontScale="90000"/>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-7-</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1916832"/>
            <a:ext cx="8229600" cy="4209331"/>
          </a:xfrm>
        </p:spPr>
        <p:txBody>
          <a:bodyPr>
            <a:normAutofit lnSpcReduction="10000"/>
          </a:bodyPr>
          <a:lstStyle/>
          <a:p>
            <a:pPr marL="0" indent="0">
              <a:buNone/>
            </a:pPr>
            <a:r>
              <a:rPr lang="de-DE" sz="28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Gouverneure von abhängigen oder besetzten Gebieten </a:t>
            </a:r>
            <a:r>
              <a:rPr lang="de-DE" sz="2400" dirty="0" smtClean="0">
                <a:latin typeface="Verdana" panose="020B0604030504040204" pitchFamily="34" charset="0"/>
                <a:ea typeface="Verdana" panose="020B0604030504040204" pitchFamily="34" charset="0"/>
                <a:cs typeface="Verdana" panose="020B0604030504040204" pitchFamily="34" charset="0"/>
              </a:rPr>
              <a:t>(RDA 11.2.2.18.4)</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Der Titel des Gouverneurs wird in der Sprache der Regierungsmacht angegeben.</a:t>
            </a:r>
          </a:p>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Beispiele:</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Deutschland (Gebiet unter </a:t>
            </a:r>
            <a:r>
              <a:rPr lang="de-DE" sz="2800" dirty="0" err="1" smtClean="0">
                <a:latin typeface="Verdana" panose="020B0604030504040204" pitchFamily="34" charset="0"/>
                <a:ea typeface="Verdana" panose="020B0604030504040204" pitchFamily="34" charset="0"/>
                <a:cs typeface="Verdana" panose="020B0604030504040204" pitchFamily="34" charset="0"/>
              </a:rPr>
              <a:t>Aliierter</a:t>
            </a:r>
            <a:r>
              <a:rPr lang="de-DE" sz="2800" dirty="0" smtClean="0">
                <a:latin typeface="Verdana" panose="020B0604030504040204" pitchFamily="34" charset="0"/>
                <a:ea typeface="Verdana" panose="020B0604030504040204" pitchFamily="34" charset="0"/>
                <a:cs typeface="Verdana" panose="020B0604030504040204" pitchFamily="34" charset="0"/>
              </a:rPr>
              <a:t> Besatzung, Amerikanische Zone</a:t>
            </a:r>
            <a:r>
              <a:rPr lang="de-DE" sz="2800" dirty="0">
                <a:latin typeface="Verdana" panose="020B0604030504040204" pitchFamily="34" charset="0"/>
                <a:ea typeface="Verdana" panose="020B0604030504040204" pitchFamily="34" charset="0"/>
                <a:cs typeface="Verdana" panose="020B0604030504040204" pitchFamily="34" charset="0"/>
              </a:rPr>
              <a:t>). Military </a:t>
            </a:r>
            <a:r>
              <a:rPr lang="de-DE" sz="2800" dirty="0" err="1" smtClean="0">
                <a:latin typeface="Verdana" panose="020B0604030504040204" pitchFamily="34" charset="0"/>
                <a:ea typeface="Verdana" panose="020B0604030504040204" pitchFamily="34" charset="0"/>
                <a:cs typeface="Verdana" panose="020B0604030504040204" pitchFamily="34" charset="0"/>
              </a:rPr>
              <a:t>Governor</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Hong Kong. </a:t>
            </a:r>
            <a:r>
              <a:rPr lang="de-DE" sz="2800" dirty="0" err="1">
                <a:latin typeface="Verdana" panose="020B0604030504040204" pitchFamily="34" charset="0"/>
                <a:ea typeface="Verdana" panose="020B0604030504040204" pitchFamily="34" charset="0"/>
                <a:cs typeface="Verdana" panose="020B0604030504040204" pitchFamily="34" charset="0"/>
              </a:rPr>
              <a:t>Governor</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848872"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26</a:t>
            </a:fld>
            <a:endParaRPr lang="en-GB">
              <a:solidFill>
                <a:prstClr val="black">
                  <a:tint val="75000"/>
                </a:prstClr>
              </a:solidFill>
            </a:endParaRPr>
          </a:p>
        </p:txBody>
      </p:sp>
    </p:spTree>
    <p:extLst>
      <p:ext uri="{BB962C8B-B14F-4D97-AF65-F5344CB8AC3E}">
        <p14:creationId xmlns:p14="http://schemas.microsoft.com/office/powerpoint/2010/main" val="6366871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354162"/>
          </a:xfrm>
        </p:spPr>
        <p:txBody>
          <a:bodyPr>
            <a:normAutofit fontScale="90000"/>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-8-</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1844824"/>
            <a:ext cx="8229600" cy="4281339"/>
          </a:xfrm>
        </p:spPr>
        <p:txBody>
          <a:bodyPr/>
          <a:lstStyle/>
          <a:p>
            <a:pPr marL="0" lvl="0" indent="0">
              <a:spcBef>
                <a:spcPts val="672"/>
              </a:spcBef>
              <a:buNone/>
            </a:pPr>
            <a:r>
              <a:rPr lang="de-DE" sz="2800" dirty="0" smtClean="0">
                <a:solidFill>
                  <a:schemeClr val="accent2">
                    <a:lumMod val="75000"/>
                  </a:schemeClr>
                </a:solidFill>
                <a:latin typeface="Verdana" pitchFamily="34" charset="0"/>
              </a:rPr>
              <a:t>Bischöfe, Äbte, Rabbis</a:t>
            </a:r>
            <a:r>
              <a:rPr lang="de-DE" sz="2800" dirty="0">
                <a:solidFill>
                  <a:schemeClr val="accent2">
                    <a:lumMod val="75000"/>
                  </a:schemeClr>
                </a:solidFill>
                <a:latin typeface="Verdana" pitchFamily="34" charset="0"/>
              </a:rPr>
              <a:t>, </a:t>
            </a:r>
            <a:r>
              <a:rPr lang="de-DE" sz="2800" dirty="0" smtClean="0">
                <a:solidFill>
                  <a:schemeClr val="accent2">
                    <a:lumMod val="75000"/>
                  </a:schemeClr>
                </a:solidFill>
                <a:latin typeface="Verdana" pitchFamily="34" charset="0"/>
              </a:rPr>
              <a:t>Moderatoren, Mullahs</a:t>
            </a:r>
            <a:r>
              <a:rPr lang="de-DE" sz="2800" dirty="0">
                <a:solidFill>
                  <a:schemeClr val="accent2">
                    <a:lumMod val="75000"/>
                  </a:schemeClr>
                </a:solidFill>
                <a:latin typeface="Verdana" pitchFamily="34" charset="0"/>
              </a:rPr>
              <a:t>, </a:t>
            </a:r>
            <a:r>
              <a:rPr lang="de-DE" sz="2800" dirty="0" smtClean="0">
                <a:solidFill>
                  <a:schemeClr val="accent2">
                    <a:lumMod val="75000"/>
                  </a:schemeClr>
                </a:solidFill>
                <a:latin typeface="Verdana" pitchFamily="34" charset="0"/>
              </a:rPr>
              <a:t>Patriarchen </a:t>
            </a:r>
            <a:r>
              <a:rPr lang="de-DE" sz="2400" dirty="0" smtClean="0">
                <a:latin typeface="Verdana" pitchFamily="34" charset="0"/>
              </a:rPr>
              <a:t>(RDA 11.2.2.26.1)</a:t>
            </a:r>
          </a:p>
          <a:p>
            <a:pPr marL="0" lvl="0" indent="0">
              <a:spcBef>
                <a:spcPts val="672"/>
              </a:spcBef>
              <a:buNone/>
            </a:pPr>
            <a:r>
              <a:rPr lang="de-DE" sz="2800" dirty="0" smtClean="0">
                <a:latin typeface="Verdana" pitchFamily="34" charset="0"/>
              </a:rPr>
              <a:t>Religiöse Würdenträger, die in offizieller Funktion handeln, werden als Abteilung der zugehörigen religiösen Körperschaft angegeben </a:t>
            </a:r>
          </a:p>
          <a:p>
            <a:pPr marL="0" lvl="0" indent="0">
              <a:spcBef>
                <a:spcPts val="672"/>
              </a:spcBef>
              <a:buNone/>
            </a:pPr>
            <a:r>
              <a:rPr lang="de-DE" sz="2800" i="1" dirty="0" smtClean="0">
                <a:latin typeface="Verdana" pitchFamily="34" charset="0"/>
              </a:rPr>
              <a:t>Beispiel:</a:t>
            </a:r>
          </a:p>
          <a:p>
            <a:pPr marL="0" lvl="0" indent="0">
              <a:spcBef>
                <a:spcPts val="672"/>
              </a:spcBef>
              <a:buNone/>
            </a:pPr>
            <a:r>
              <a:rPr lang="en-US" sz="2800" dirty="0">
                <a:latin typeface="Verdana" pitchFamily="34" charset="0"/>
              </a:rPr>
              <a:t>Church of England. Diocese of Winchester. </a:t>
            </a:r>
            <a:r>
              <a:rPr lang="en-US" sz="2800" dirty="0" smtClean="0">
                <a:latin typeface="Verdana" pitchFamily="34" charset="0"/>
              </a:rPr>
              <a:t>Bishop</a:t>
            </a:r>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27</a:t>
            </a:fld>
            <a:endParaRPr lang="en-GB">
              <a:solidFill>
                <a:prstClr val="black">
                  <a:tint val="75000"/>
                </a:prstClr>
              </a:solidFill>
            </a:endParaRPr>
          </a:p>
        </p:txBody>
      </p:sp>
    </p:spTree>
    <p:extLst>
      <p:ext uri="{BB962C8B-B14F-4D97-AF65-F5344CB8AC3E}">
        <p14:creationId xmlns:p14="http://schemas.microsoft.com/office/powerpoint/2010/main" val="35184744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98178"/>
          </a:xfrm>
        </p:spPr>
        <p:txBody>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-9-</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2060848"/>
            <a:ext cx="8229600" cy="4065315"/>
          </a:xfrm>
        </p:spPr>
        <p:txBody>
          <a:bodyPr>
            <a:normAutofit/>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Spezieller Amtsinhaber:</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Katholische Kirche. Erzdiözese Paderborn. Erzbischof (2003- : Becker)</a:t>
            </a:r>
          </a:p>
          <a:p>
            <a:pPr marL="0" indent="0">
              <a:buNone/>
            </a:pPr>
            <a:endParaRPr lang="de-DE" sz="2800" dirty="0">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de-DE" sz="2800" dirty="0">
                <a:solidFill>
                  <a:prstClr val="black"/>
                </a:solidFill>
                <a:latin typeface="Verdana" pitchFamily="34" charset="0"/>
              </a:rPr>
              <a:t>Evangelische Kirche in Deutschland. Ratsvorsitzender (2003-2009 : Huber)</a:t>
            </a:r>
          </a:p>
          <a:p>
            <a:pPr marL="0" indent="0">
              <a:buNone/>
            </a:pP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776864"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28</a:t>
            </a:fld>
            <a:endParaRPr lang="en-GB">
              <a:solidFill>
                <a:prstClr val="black">
                  <a:tint val="75000"/>
                </a:prstClr>
              </a:solidFill>
            </a:endParaRPr>
          </a:p>
        </p:txBody>
      </p:sp>
    </p:spTree>
    <p:extLst>
      <p:ext uri="{BB962C8B-B14F-4D97-AF65-F5344CB8AC3E}">
        <p14:creationId xmlns:p14="http://schemas.microsoft.com/office/powerpoint/2010/main" val="14853498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26170"/>
          </a:xfrm>
        </p:spPr>
        <p:txBody>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-10-</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1988840"/>
            <a:ext cx="8229600" cy="4248472"/>
          </a:xfrm>
        </p:spPr>
        <p:txBody>
          <a:bodyPr/>
          <a:lstStyle/>
          <a:p>
            <a:pPr marL="0" lvl="0" indent="0">
              <a:spcBef>
                <a:spcPts val="672"/>
              </a:spcBef>
              <a:buNone/>
            </a:pPr>
            <a:r>
              <a:rPr lang="de-DE" sz="2800" dirty="0" smtClean="0">
                <a:solidFill>
                  <a:schemeClr val="accent2">
                    <a:lumMod val="75000"/>
                  </a:schemeClr>
                </a:solidFill>
                <a:latin typeface="Verdana" pitchFamily="34" charset="0"/>
              </a:rPr>
              <a:t>Päpste </a:t>
            </a:r>
            <a:r>
              <a:rPr lang="de-DE" sz="2400" dirty="0">
                <a:solidFill>
                  <a:prstClr val="black"/>
                </a:solidFill>
                <a:latin typeface="Verdana" pitchFamily="34" charset="0"/>
              </a:rPr>
              <a:t>(RDA </a:t>
            </a:r>
            <a:r>
              <a:rPr lang="de-DE" sz="2400" dirty="0" smtClean="0">
                <a:solidFill>
                  <a:prstClr val="black"/>
                </a:solidFill>
                <a:latin typeface="Verdana" pitchFamily="34" charset="0"/>
              </a:rPr>
              <a:t>11.2.2.26.2)</a:t>
            </a:r>
            <a:endParaRPr lang="de-DE" sz="2400" dirty="0">
              <a:solidFill>
                <a:prstClr val="black"/>
              </a:solidFill>
              <a:latin typeface="Verdana" pitchFamily="34" charset="0"/>
            </a:endParaRPr>
          </a:p>
          <a:p>
            <a:pPr marL="0" lvl="0" indent="0">
              <a:buNone/>
            </a:pPr>
            <a:r>
              <a:rPr lang="de-DE" sz="2800" dirty="0" smtClean="0">
                <a:latin typeface="Verdana" pitchFamily="34" charset="0"/>
              </a:rPr>
              <a:t>Päpste, die in offizieller Funktion handeln, werden als Abteilung der Katholischen Kirche erfasst. Der Titel wird in der im Deutschen gebräuchlichen Form angegeben.</a:t>
            </a:r>
          </a:p>
          <a:p>
            <a:pPr marL="0" lvl="0" indent="0">
              <a:buNone/>
            </a:pPr>
            <a:r>
              <a:rPr lang="de-DE" sz="2800" i="1" dirty="0" smtClean="0">
                <a:latin typeface="Verdana" pitchFamily="34" charset="0"/>
              </a:rPr>
              <a:t>Beispiel:</a:t>
            </a:r>
          </a:p>
          <a:p>
            <a:pPr marL="0" lvl="0" indent="0">
              <a:buNone/>
            </a:pPr>
            <a:r>
              <a:rPr lang="de-DE" sz="2800" dirty="0" smtClean="0">
                <a:latin typeface="Verdana" pitchFamily="34" charset="0"/>
              </a:rPr>
              <a:t>Katholische Kirche. Papst</a:t>
            </a:r>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29</a:t>
            </a:fld>
            <a:endParaRPr lang="en-GB">
              <a:solidFill>
                <a:prstClr val="black">
                  <a:tint val="75000"/>
                </a:prstClr>
              </a:solidFill>
            </a:endParaRPr>
          </a:p>
        </p:txBody>
      </p:sp>
    </p:spTree>
    <p:extLst>
      <p:ext uri="{BB962C8B-B14F-4D97-AF65-F5344CB8AC3E}">
        <p14:creationId xmlns:p14="http://schemas.microsoft.com/office/powerpoint/2010/main" val="2370413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72008" y="2100300"/>
            <a:ext cx="8507288" cy="4007470"/>
          </a:xfrm>
        </p:spPr>
        <p:txBody>
          <a:bodyPr>
            <a:noAutofit/>
          </a:bodyPr>
          <a:lstStyle/>
          <a:p>
            <a:pPr marL="0" indent="0">
              <a:buNone/>
            </a:pPr>
            <a:r>
              <a:rPr lang="de-DE" sz="2800" dirty="0" smtClean="0">
                <a:latin typeface="Verdana" panose="020B0604030504040204" pitchFamily="34" charset="0"/>
              </a:rPr>
              <a:t>Typische </a:t>
            </a:r>
            <a:r>
              <a:rPr lang="de-DE" sz="2800" b="1" dirty="0" smtClean="0">
                <a:latin typeface="Verdana" panose="020B0604030504040204" pitchFamily="34" charset="0"/>
              </a:rPr>
              <a:t>Beispiele</a:t>
            </a:r>
            <a:r>
              <a:rPr lang="de-DE" sz="2800" dirty="0" smtClean="0">
                <a:latin typeface="Verdana" panose="020B0604030504040204" pitchFamily="34" charset="0"/>
              </a:rPr>
              <a:t> sind:</a:t>
            </a:r>
          </a:p>
          <a:p>
            <a:pPr>
              <a:buFontTx/>
              <a:buChar char="-"/>
            </a:pPr>
            <a:r>
              <a:rPr lang="de-DE" sz="2800" dirty="0" smtClean="0">
                <a:latin typeface="Verdana" panose="020B0604030504040204" pitchFamily="34" charset="0"/>
              </a:rPr>
              <a:t>Verbände</a:t>
            </a:r>
          </a:p>
          <a:p>
            <a:pPr>
              <a:buFontTx/>
              <a:buChar char="-"/>
            </a:pPr>
            <a:r>
              <a:rPr lang="de-DE" sz="2800" dirty="0" smtClean="0">
                <a:latin typeface="Verdana" panose="020B0604030504040204" pitchFamily="34" charset="0"/>
              </a:rPr>
              <a:t>Institutionen</a:t>
            </a:r>
          </a:p>
          <a:p>
            <a:pPr>
              <a:buFontTx/>
              <a:buChar char="-"/>
            </a:pPr>
            <a:r>
              <a:rPr lang="de-DE" sz="2800" dirty="0" smtClean="0">
                <a:latin typeface="Verdana" panose="020B0604030504040204" pitchFamily="34" charset="0"/>
              </a:rPr>
              <a:t>Firmen</a:t>
            </a:r>
          </a:p>
          <a:p>
            <a:pPr>
              <a:buFontTx/>
              <a:buChar char="-"/>
            </a:pPr>
            <a:r>
              <a:rPr lang="de-DE" sz="2800" dirty="0" smtClean="0">
                <a:latin typeface="Verdana" panose="020B0604030504040204" pitchFamily="34" charset="0"/>
              </a:rPr>
              <a:t>gemeinnützige Unternehmen</a:t>
            </a:r>
          </a:p>
          <a:p>
            <a:pPr>
              <a:buFontTx/>
              <a:buChar char="-"/>
            </a:pPr>
            <a:r>
              <a:rPr lang="de-DE" sz="2800" dirty="0" smtClean="0">
                <a:latin typeface="Verdana" panose="020B0604030504040204" pitchFamily="34" charset="0"/>
              </a:rPr>
              <a:t>Regierungen, Regierungsstellen</a:t>
            </a:r>
          </a:p>
          <a:p>
            <a:pPr>
              <a:buFontTx/>
              <a:buChar char="-"/>
            </a:pPr>
            <a:r>
              <a:rPr lang="de-DE" sz="2800" dirty="0" smtClean="0">
                <a:solidFill>
                  <a:srgbClr val="FF0000"/>
                </a:solidFill>
                <a:latin typeface="Verdana" panose="020B0604030504040204" pitchFamily="34" charset="0"/>
              </a:rPr>
              <a:t>(neu für FE) </a:t>
            </a:r>
            <a:r>
              <a:rPr lang="de-DE" sz="2800" dirty="0" smtClean="0">
                <a:latin typeface="Verdana" panose="020B0604030504040204" pitchFamily="34" charset="0"/>
              </a:rPr>
              <a:t>Spitzen- und Informationsorgane</a:t>
            </a:r>
          </a:p>
        </p:txBody>
      </p:sp>
      <p:sp>
        <p:nvSpPr>
          <p:cNvPr id="2" name="Titel 1"/>
          <p:cNvSpPr>
            <a:spLocks noGrp="1"/>
          </p:cNvSpPr>
          <p:nvPr>
            <p:ph type="title"/>
          </p:nvPr>
        </p:nvSpPr>
        <p:spPr>
          <a:xfrm>
            <a:off x="611560" y="116632"/>
            <a:ext cx="8229600" cy="1368152"/>
          </a:xfrm>
        </p:spPr>
        <p:txBody>
          <a:bodyPr/>
          <a:lstStyle/>
          <a:p>
            <a:r>
              <a:rPr lang="de-DE" dirty="0" smtClean="0"/>
              <a:t> </a:t>
            </a:r>
            <a:endParaRPr lang="de-DE" dirty="0"/>
          </a:p>
        </p:txBody>
      </p:sp>
      <p:sp>
        <p:nvSpPr>
          <p:cNvPr id="8" name="Titel 1"/>
          <p:cNvSpPr txBox="1">
            <a:spLocks/>
          </p:cNvSpPr>
          <p:nvPr/>
        </p:nvSpPr>
        <p:spPr>
          <a:xfrm>
            <a:off x="457200" y="116632"/>
            <a:ext cx="8229600" cy="158417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b="1" dirty="0" smtClean="0">
                <a:solidFill>
                  <a:schemeClr val="accent1">
                    <a:lumMod val="75000"/>
                  </a:schemeClr>
                </a:solidFill>
                <a:latin typeface="Verdana" panose="020B0604030504040204" pitchFamily="34" charset="0"/>
              </a:rPr>
              <a:t>Definition – Körperschaften und Konferenzen </a:t>
            </a:r>
            <a:r>
              <a:rPr lang="de-DE" sz="3200" b="1" dirty="0" smtClean="0">
                <a:solidFill>
                  <a:schemeClr val="accent1">
                    <a:lumMod val="75000"/>
                  </a:schemeClr>
                </a:solidFill>
                <a:latin typeface="Verdana" panose="020B0604030504040204" pitchFamily="34" charset="0"/>
              </a:rPr>
              <a:t>– RDA 11.0</a:t>
            </a:r>
            <a:r>
              <a:rPr lang="de-DE" sz="2800" b="1" dirty="0" smtClean="0">
                <a:solidFill>
                  <a:schemeClr val="accent1">
                    <a:lumMod val="75000"/>
                  </a:schemeClr>
                </a:solidFill>
                <a:latin typeface="Verdana" panose="020B0604030504040204" pitchFamily="34" charset="0"/>
              </a:rPr>
              <a:t>  </a:t>
            </a:r>
            <a:r>
              <a:rPr lang="de-DE" sz="2500" b="1" dirty="0" smtClean="0">
                <a:latin typeface="Verdana" panose="020B0604030504040204" pitchFamily="34" charset="0"/>
              </a:rPr>
              <a:t>-1-</a:t>
            </a:r>
            <a:r>
              <a:rPr lang="de-DE" sz="3900" b="1" dirty="0" smtClean="0">
                <a:solidFill>
                  <a:schemeClr val="accent1">
                    <a:lumMod val="75000"/>
                  </a:schemeClr>
                </a:solidFill>
                <a:latin typeface="Verdana" panose="020B0604030504040204" pitchFamily="34" charset="0"/>
              </a:rPr>
              <a:t>                           </a:t>
            </a:r>
            <a:r>
              <a:rPr lang="de-DE" sz="2800" b="1" dirty="0" smtClean="0">
                <a:solidFill>
                  <a:schemeClr val="accent1">
                    <a:lumMod val="75000"/>
                  </a:schemeClr>
                </a:solidFill>
                <a:latin typeface="Verdana" panose="020B0604030504040204" pitchFamily="34" charset="0"/>
              </a:rPr>
              <a:t>  </a:t>
            </a:r>
            <a:endParaRPr lang="de-DE" sz="3600" b="1" dirty="0">
              <a:solidFill>
                <a:schemeClr val="accent1">
                  <a:lumMod val="75000"/>
                </a:schemeClr>
              </a:solidFill>
              <a:latin typeface="Verdana" panose="020B0604030504040204" pitchFamily="34" charset="0"/>
            </a:endParaRPr>
          </a:p>
        </p:txBody>
      </p:sp>
      <p:sp>
        <p:nvSpPr>
          <p:cNvPr id="5" name="Fußzeilenplatzhalter 4"/>
          <p:cNvSpPr>
            <a:spLocks noGrp="1"/>
          </p:cNvSpPr>
          <p:nvPr>
            <p:ph type="ftr" sz="quarter" idx="11"/>
          </p:nvPr>
        </p:nvSpPr>
        <p:spPr>
          <a:xfrm>
            <a:off x="323528" y="6356350"/>
            <a:ext cx="734481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a:t>
            </a:fld>
            <a:endParaRPr lang="en-GB">
              <a:solidFill>
                <a:prstClr val="black">
                  <a:tint val="75000"/>
                </a:prstClr>
              </a:solidFill>
            </a:endParaRPr>
          </a:p>
        </p:txBody>
      </p:sp>
    </p:spTree>
    <p:extLst>
      <p:ext uri="{BB962C8B-B14F-4D97-AF65-F5344CB8AC3E}">
        <p14:creationId xmlns:p14="http://schemas.microsoft.com/office/powerpoint/2010/main" val="18009741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570186"/>
          </a:xfrm>
        </p:spPr>
        <p:txBody>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-11-</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2204864"/>
            <a:ext cx="8229600" cy="3921299"/>
          </a:xfrm>
        </p:spPr>
        <p:txBody>
          <a:bodyPr/>
          <a:lstStyle/>
          <a:p>
            <a:pPr marL="0" lvl="0" indent="0">
              <a:buNone/>
            </a:pPr>
            <a:r>
              <a:rPr lang="de-DE" sz="2800" dirty="0" smtClean="0">
                <a:solidFill>
                  <a:prstClr val="black"/>
                </a:solidFill>
                <a:latin typeface="Verdana" pitchFamily="34" charset="0"/>
              </a:rPr>
              <a:t>Bestimmter Amtsinhaber:</a:t>
            </a:r>
          </a:p>
          <a:p>
            <a:pPr marL="0" lvl="0" indent="0">
              <a:buNone/>
            </a:pPr>
            <a:r>
              <a:rPr lang="de-DE" sz="2800" dirty="0" smtClean="0">
                <a:solidFill>
                  <a:prstClr val="black"/>
                </a:solidFill>
                <a:latin typeface="Verdana" pitchFamily="34" charset="0"/>
              </a:rPr>
              <a:t>Katholische </a:t>
            </a:r>
            <a:r>
              <a:rPr lang="de-DE" sz="2800" dirty="0">
                <a:solidFill>
                  <a:prstClr val="black"/>
                </a:solidFill>
                <a:latin typeface="Verdana" pitchFamily="34" charset="0"/>
              </a:rPr>
              <a:t>Kirche. Papst (2005-2013 : Benedikt XVI</a:t>
            </a:r>
            <a:r>
              <a:rPr lang="de-DE" sz="2800" dirty="0" smtClean="0">
                <a:solidFill>
                  <a:prstClr val="black"/>
                </a:solidFill>
                <a:latin typeface="Verdana" pitchFamily="34" charset="0"/>
              </a:rPr>
              <a:t>.)</a:t>
            </a:r>
          </a:p>
          <a:p>
            <a:endParaRPr lang="de-DE" dirty="0"/>
          </a:p>
        </p:txBody>
      </p:sp>
      <p:sp>
        <p:nvSpPr>
          <p:cNvPr id="4" name="Fußzeilenplatzhalter 3"/>
          <p:cNvSpPr>
            <a:spLocks noGrp="1"/>
          </p:cNvSpPr>
          <p:nvPr>
            <p:ph type="ftr" sz="quarter" idx="11"/>
          </p:nvPr>
        </p:nvSpPr>
        <p:spPr>
          <a:xfrm>
            <a:off x="467544" y="6356350"/>
            <a:ext cx="7848872"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30</a:t>
            </a:fld>
            <a:endParaRPr lang="en-GB">
              <a:solidFill>
                <a:prstClr val="black">
                  <a:tint val="75000"/>
                </a:prstClr>
              </a:solidFill>
            </a:endParaRPr>
          </a:p>
        </p:txBody>
      </p:sp>
    </p:spTree>
    <p:extLst>
      <p:ext uri="{BB962C8B-B14F-4D97-AF65-F5344CB8AC3E}">
        <p14:creationId xmlns:p14="http://schemas.microsoft.com/office/powerpoint/2010/main" val="4213934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570186"/>
          </a:xfrm>
        </p:spPr>
        <p:txBody>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-12-</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2204864"/>
            <a:ext cx="8229600" cy="4151486"/>
          </a:xfrm>
        </p:spPr>
        <p:txBody>
          <a:bodyPr/>
          <a:lstStyle/>
          <a:p>
            <a:pPr marL="0" lvl="0" indent="0">
              <a:spcBef>
                <a:spcPts val="672"/>
              </a:spcBef>
              <a:buNone/>
            </a:pPr>
            <a:r>
              <a:rPr lang="de-DE" sz="2600" b="1" dirty="0">
                <a:solidFill>
                  <a:prstClr val="black"/>
                </a:solidFill>
                <a:latin typeface="Verdana" pitchFamily="34" charset="0"/>
              </a:rPr>
              <a:t>SE:</a:t>
            </a:r>
            <a:r>
              <a:rPr lang="de-DE" sz="2600" dirty="0">
                <a:solidFill>
                  <a:prstClr val="black"/>
                </a:solidFill>
                <a:latin typeface="Verdana" pitchFamily="34" charset="0"/>
              </a:rPr>
              <a:t> Die Sacherschließung verwendet für Sekundärliteratur über eine Person ausschließlich den Personennormdatensatz</a:t>
            </a:r>
            <a:r>
              <a:rPr lang="de-DE" sz="2600" dirty="0" smtClean="0">
                <a:solidFill>
                  <a:prstClr val="black"/>
                </a:solidFill>
                <a:latin typeface="Verdana" pitchFamily="34" charset="0"/>
              </a:rPr>
              <a:t>.</a:t>
            </a:r>
          </a:p>
          <a:p>
            <a:pPr marL="0" lvl="0" indent="0">
              <a:spcBef>
                <a:spcPts val="672"/>
              </a:spcBef>
              <a:buNone/>
            </a:pPr>
            <a:r>
              <a:rPr lang="de-DE" sz="2600" dirty="0" smtClean="0">
                <a:solidFill>
                  <a:prstClr val="black"/>
                </a:solidFill>
                <a:latin typeface="Verdana" pitchFamily="34" charset="0"/>
              </a:rPr>
              <a:t>Der </a:t>
            </a:r>
            <a:r>
              <a:rPr lang="de-DE" sz="2600" dirty="0">
                <a:solidFill>
                  <a:prstClr val="black"/>
                </a:solidFill>
                <a:latin typeface="Verdana" pitchFamily="34" charset="0"/>
              </a:rPr>
              <a:t>Körperschaftsdatensatz wird in der Sacherschließung nur dann verwendet bzw. erfasst, wenn der Amtsträger gemäß RDA 19.2.1.1.2 als geistiger Schöpfer einer offiziellen Verlautbarung im Normdatensatz für dieses Werk als Beziehung, codiert mit aut1, erfasst werden muss. </a:t>
            </a:r>
            <a:r>
              <a:rPr lang="de-DE" sz="2600" dirty="0" smtClean="0">
                <a:solidFill>
                  <a:prstClr val="black"/>
                </a:solidFill>
                <a:latin typeface="Verdana" pitchFamily="34" charset="0"/>
              </a:rPr>
              <a:t>                      </a:t>
            </a:r>
            <a:r>
              <a:rPr lang="de-DE" sz="2600" dirty="0" smtClean="0">
                <a:solidFill>
                  <a:schemeClr val="accent1">
                    <a:lumMod val="75000"/>
                  </a:schemeClr>
                </a:solidFill>
                <a:latin typeface="Verdana" pitchFamily="34" charset="0"/>
              </a:rPr>
              <a:t>EH-K-13</a:t>
            </a:r>
            <a:endParaRPr lang="de-DE" sz="2600" dirty="0">
              <a:solidFill>
                <a:schemeClr val="accent1">
                  <a:lumMod val="75000"/>
                </a:schemeClr>
              </a:solidFill>
              <a:latin typeface="Verdana" pitchFamily="34" charset="0"/>
            </a:endParaRPr>
          </a:p>
          <a:p>
            <a:pPr marL="0" lvl="0" indent="0">
              <a:spcBef>
                <a:spcPts val="672"/>
              </a:spcBef>
              <a:buNone/>
            </a:pPr>
            <a:endParaRPr lang="de-DE" sz="2800" dirty="0">
              <a:solidFill>
                <a:prstClr val="black"/>
              </a:solidFill>
              <a:latin typeface="Verdana" pitchFamily="34" charset="0"/>
            </a:endParaRPr>
          </a:p>
          <a:p>
            <a:endParaRPr lang="de-DE" dirty="0"/>
          </a:p>
        </p:txBody>
      </p:sp>
      <p:sp>
        <p:nvSpPr>
          <p:cNvPr id="4" name="Fußzeilenplatzhalter 3"/>
          <p:cNvSpPr>
            <a:spLocks noGrp="1"/>
          </p:cNvSpPr>
          <p:nvPr>
            <p:ph type="ftr" sz="quarter" idx="11"/>
          </p:nvPr>
        </p:nvSpPr>
        <p:spPr>
          <a:xfrm>
            <a:off x="467544" y="6356350"/>
            <a:ext cx="7848872"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31</a:t>
            </a:fld>
            <a:endParaRPr lang="en-GB">
              <a:solidFill>
                <a:prstClr val="black">
                  <a:tint val="75000"/>
                </a:prstClr>
              </a:solidFill>
            </a:endParaRPr>
          </a:p>
        </p:txBody>
      </p:sp>
    </p:spTree>
    <p:extLst>
      <p:ext uri="{BB962C8B-B14F-4D97-AF65-F5344CB8AC3E}">
        <p14:creationId xmlns:p14="http://schemas.microsoft.com/office/powerpoint/2010/main" val="12781130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98178"/>
          </a:xfrm>
        </p:spPr>
        <p:txBody>
          <a:bodyPr/>
          <a:lstStyle/>
          <a:p>
            <a:pPr algn="l"/>
            <a:r>
              <a:rPr lang="de-DE" sz="3200" b="1" dirty="0">
                <a:solidFill>
                  <a:srgbClr val="4F81BD">
                    <a:lumMod val="75000"/>
                  </a:srgbClr>
                </a:solidFill>
                <a:latin typeface="Verdana" pitchFamily="34" charset="0"/>
              </a:rPr>
              <a:t>Amtsinhaber/Regierungschefs/</a:t>
            </a:r>
            <a:br>
              <a:rPr lang="de-DE" sz="3200" b="1" dirty="0">
                <a:solidFill>
                  <a:srgbClr val="4F81BD">
                    <a:lumMod val="75000"/>
                  </a:srgbClr>
                </a:solidFill>
                <a:latin typeface="Verdana" pitchFamily="34" charset="0"/>
              </a:rPr>
            </a:br>
            <a:r>
              <a:rPr lang="de-DE" sz="3200" b="1" dirty="0">
                <a:solidFill>
                  <a:srgbClr val="4F81BD">
                    <a:lumMod val="75000"/>
                  </a:srgbClr>
                </a:solidFill>
                <a:latin typeface="Verdana" pitchFamily="34" charset="0"/>
              </a:rPr>
              <a:t>Würdenträger</a:t>
            </a:r>
            <a:r>
              <a:rPr lang="de-DE" sz="2500" b="1" dirty="0">
                <a:solidFill>
                  <a:prstClr val="black"/>
                </a:solidFill>
                <a:latin typeface="Verdana" pitchFamily="34" charset="0"/>
              </a:rPr>
              <a:t>                                    -</a:t>
            </a:r>
            <a:r>
              <a:rPr lang="de-DE" sz="2500" b="1" dirty="0" smtClean="0">
                <a:solidFill>
                  <a:prstClr val="black"/>
                </a:solidFill>
                <a:latin typeface="Verdana" pitchFamily="34" charset="0"/>
              </a:rPr>
              <a:t>13-</a:t>
            </a:r>
            <a:r>
              <a:rPr lang="de-DE" sz="2500" b="1" dirty="0">
                <a:solidFill>
                  <a:prstClr val="black"/>
                </a:solidFill>
                <a:latin typeface="Verdana" pitchFamily="34" charset="0"/>
              </a:rPr>
              <a:t/>
            </a:r>
            <a:br>
              <a:rPr lang="de-DE" sz="2500" b="1" dirty="0">
                <a:solidFill>
                  <a:prstClr val="black"/>
                </a:solidFill>
                <a:latin typeface="Verdana" pitchFamily="34" charset="0"/>
              </a:rPr>
            </a:br>
            <a:r>
              <a:rPr lang="de-DE" sz="2200" b="1" dirty="0">
                <a:solidFill>
                  <a:prstClr val="black"/>
                </a:solidFill>
                <a:latin typeface="Verdana" pitchFamily="34" charset="0"/>
              </a:rPr>
              <a:t>RDA 11.2.2.18, RDA 11.2.2.26</a:t>
            </a:r>
            <a:endParaRPr lang="de-DE" dirty="0"/>
          </a:p>
        </p:txBody>
      </p:sp>
      <p:sp>
        <p:nvSpPr>
          <p:cNvPr id="3" name="Inhaltsplatzhalter 2"/>
          <p:cNvSpPr>
            <a:spLocks noGrp="1"/>
          </p:cNvSpPr>
          <p:nvPr>
            <p:ph idx="1"/>
          </p:nvPr>
        </p:nvSpPr>
        <p:spPr>
          <a:xfrm>
            <a:off x="457200" y="2132856"/>
            <a:ext cx="8229600" cy="3993307"/>
          </a:xfrm>
        </p:spPr>
        <p:txBody>
          <a:bodyPr>
            <a:normAutofit/>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In die Normdatensätze für Amtsträger wird ein entsprechender Benutzungshinweis ergänzt.</a:t>
            </a:r>
          </a:p>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Beispiel im Aleph-Erfassungsformat:</a:t>
            </a: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680 </a:t>
            </a:r>
            <a:r>
              <a:rPr lang="de-DE" sz="28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$a</a:t>
            </a:r>
            <a:r>
              <a:rPr lang="de-DE" sz="2800" dirty="0">
                <a:latin typeface="Verdana" panose="020B0604030504040204" pitchFamily="34" charset="0"/>
                <a:ea typeface="Verdana" panose="020B0604030504040204" pitchFamily="34" charset="0"/>
                <a:cs typeface="Verdana" panose="020B0604030504040204" pitchFamily="34" charset="0"/>
              </a:rPr>
              <a:t> Die Sacherschließung verwendet für Sekundärliteratur über eine Person ausschließlich den Personennormdatensatz.</a:t>
            </a:r>
            <a:endParaRPr lang="de-DE" sz="28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92088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32</a:t>
            </a:fld>
            <a:endParaRPr lang="en-GB">
              <a:solidFill>
                <a:prstClr val="black">
                  <a:tint val="75000"/>
                </a:prstClr>
              </a:solidFill>
            </a:endParaRPr>
          </a:p>
        </p:txBody>
      </p:sp>
    </p:spTree>
    <p:extLst>
      <p:ext uri="{BB962C8B-B14F-4D97-AF65-F5344CB8AC3E}">
        <p14:creationId xmlns:p14="http://schemas.microsoft.com/office/powerpoint/2010/main" val="29855387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858218"/>
          </a:xfrm>
        </p:spPr>
        <p:txBody>
          <a:bodyPr>
            <a:noAutofit/>
          </a:bodyPr>
          <a:lstStyle/>
          <a:p>
            <a:pPr algn="l"/>
            <a:r>
              <a:rPr lang="de-DE" sz="3200" b="1"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Update zum Stand GND-Umstieg</a:t>
            </a:r>
            <a:r>
              <a:rPr lang="de-DE" sz="3000" b="1" dirty="0" smtClean="0">
                <a:solidFill>
                  <a:srgbClr val="4F81BD">
                    <a:lumMod val="75000"/>
                  </a:srgbClr>
                </a:solidFill>
                <a:latin typeface="Verdana" panose="020B0604030504040204" pitchFamily="34" charset="0"/>
              </a:rPr>
              <a:t/>
            </a:r>
            <a:br>
              <a:rPr lang="de-DE" sz="3000" b="1" dirty="0" smtClean="0">
                <a:solidFill>
                  <a:srgbClr val="4F81BD">
                    <a:lumMod val="75000"/>
                  </a:srgbClr>
                </a:solidFill>
                <a:latin typeface="Verdana" panose="020B0604030504040204" pitchFamily="34" charset="0"/>
              </a:rPr>
            </a:br>
            <a:r>
              <a:rPr lang="de-DE" sz="2800" b="1" dirty="0" smtClean="0">
                <a:solidFill>
                  <a:srgbClr val="4F81BD">
                    <a:lumMod val="75000"/>
                  </a:srgbClr>
                </a:solidFill>
                <a:latin typeface="Verdana" panose="020B0604030504040204" pitchFamily="34" charset="0"/>
              </a:rPr>
              <a:t>Aufhebung </a:t>
            </a:r>
            <a:r>
              <a:rPr lang="de-DE" sz="2800" b="1" dirty="0">
                <a:solidFill>
                  <a:srgbClr val="4F81BD">
                    <a:lumMod val="75000"/>
                  </a:srgbClr>
                </a:solidFill>
                <a:latin typeface="Verdana" panose="020B0604030504040204" pitchFamily="34" charset="0"/>
              </a:rPr>
              <a:t>der Normierung </a:t>
            </a:r>
            <a:br>
              <a:rPr lang="de-DE" sz="2800" b="1" dirty="0">
                <a:solidFill>
                  <a:srgbClr val="4F81BD">
                    <a:lumMod val="75000"/>
                  </a:srgbClr>
                </a:solidFill>
                <a:latin typeface="Verdana" panose="020B0604030504040204" pitchFamily="34" charset="0"/>
              </a:rPr>
            </a:br>
            <a:r>
              <a:rPr lang="de-DE" sz="2800" b="1" dirty="0">
                <a:solidFill>
                  <a:srgbClr val="4F81BD">
                    <a:lumMod val="75000"/>
                  </a:srgbClr>
                </a:solidFill>
                <a:latin typeface="Verdana" panose="020B0604030504040204" pitchFamily="34" charset="0"/>
              </a:rPr>
              <a:t>bei Universitäten, techn. Hochschulen und </a:t>
            </a:r>
            <a:r>
              <a:rPr lang="de-DE" sz="2800" b="1" dirty="0" smtClean="0">
                <a:solidFill>
                  <a:srgbClr val="4F81BD">
                    <a:lumMod val="75000"/>
                  </a:srgbClr>
                </a:solidFill>
                <a:latin typeface="Verdana" panose="020B0604030504040204" pitchFamily="34" charset="0"/>
              </a:rPr>
              <a:t>Gesamthochschulen                    </a:t>
            </a:r>
            <a:r>
              <a:rPr lang="de-DE" sz="2500" b="1" dirty="0" smtClean="0">
                <a:latin typeface="Verdana" panose="020B0604030504040204" pitchFamily="34" charset="0"/>
              </a:rPr>
              <a:t>-1-</a:t>
            </a:r>
            <a:endParaRPr lang="de-DE" sz="2500" b="1" dirty="0"/>
          </a:p>
        </p:txBody>
      </p:sp>
      <p:sp>
        <p:nvSpPr>
          <p:cNvPr id="3" name="Inhaltsplatzhalter 2"/>
          <p:cNvSpPr>
            <a:spLocks noGrp="1"/>
          </p:cNvSpPr>
          <p:nvPr>
            <p:ph idx="1"/>
          </p:nvPr>
        </p:nvSpPr>
        <p:spPr>
          <a:xfrm>
            <a:off x="457200" y="2276872"/>
            <a:ext cx="8229600" cy="4079478"/>
          </a:xfrm>
        </p:spPr>
        <p:txBody>
          <a:bodyPr>
            <a:normAutofit lnSpcReduction="10000"/>
          </a:bodyPr>
          <a:lstStyle/>
          <a:p>
            <a:r>
              <a:rPr lang="de-DE" sz="2800" dirty="0">
                <a:latin typeface="Verdana" panose="020B0604030504040204" pitchFamily="34" charset="0"/>
                <a:ea typeface="Verdana" panose="020B0604030504040204" pitchFamily="34" charset="0"/>
                <a:cs typeface="Verdana" panose="020B0604030504040204" pitchFamily="34" charset="0"/>
              </a:rPr>
              <a:t>Universitäten, technische Hochschulen, Gesamthochschulen werden unter ihrem jeweiligen Namen erfasst</a:t>
            </a:r>
          </a:p>
          <a:p>
            <a:r>
              <a:rPr lang="de-DE" sz="2800" dirty="0">
                <a:latin typeface="Verdana" panose="020B0604030504040204" pitchFamily="34" charset="0"/>
                <a:ea typeface="Verdana" panose="020B0604030504040204" pitchFamily="34" charset="0"/>
                <a:cs typeface="Verdana" panose="020B0604030504040204" pitchFamily="34" charset="0"/>
              </a:rPr>
              <a:t>Gilt ab dem Vollumstieg</a:t>
            </a: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-&gt; der bevorzugte Name muss überprüft</a:t>
            </a:r>
            <a:br>
              <a:rPr lang="de-DE" sz="2800" dirty="0">
                <a:latin typeface="Verdana" panose="020B0604030504040204" pitchFamily="34" charset="0"/>
                <a:ea typeface="Verdana" panose="020B0604030504040204" pitchFamily="34" charset="0"/>
                <a:cs typeface="Verdana" panose="020B0604030504040204" pitchFamily="34" charset="0"/>
              </a:rPr>
            </a:br>
            <a:r>
              <a:rPr lang="de-DE" sz="2800" dirty="0">
                <a:latin typeface="Verdana" panose="020B0604030504040204" pitchFamily="34" charset="0"/>
                <a:ea typeface="Verdana" panose="020B0604030504040204" pitchFamily="34" charset="0"/>
                <a:cs typeface="Verdana" panose="020B0604030504040204" pitchFamily="34" charset="0"/>
              </a:rPr>
              <a:t>     und ggf. angepasst werden</a:t>
            </a: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-&gt; ggf. müssen die Datensätze gesplittet</a:t>
            </a:r>
            <a:br>
              <a:rPr lang="de-DE" sz="2800" dirty="0">
                <a:latin typeface="Verdana" panose="020B0604030504040204" pitchFamily="34" charset="0"/>
                <a:ea typeface="Verdana" panose="020B0604030504040204" pitchFamily="34" charset="0"/>
                <a:cs typeface="Verdana" panose="020B0604030504040204" pitchFamily="34" charset="0"/>
              </a:rPr>
            </a:br>
            <a:r>
              <a:rPr lang="de-DE" sz="2800" dirty="0">
                <a:latin typeface="Verdana" panose="020B0604030504040204" pitchFamily="34" charset="0"/>
                <a:ea typeface="Verdana" panose="020B0604030504040204" pitchFamily="34" charset="0"/>
                <a:cs typeface="Verdana" panose="020B0604030504040204" pitchFamily="34" charset="0"/>
              </a:rPr>
              <a:t>     und Vorgänger und Nachfolger-</a:t>
            </a:r>
            <a:br>
              <a:rPr lang="de-DE" sz="2800" dirty="0">
                <a:latin typeface="Verdana" panose="020B0604030504040204" pitchFamily="34" charset="0"/>
                <a:ea typeface="Verdana" panose="020B0604030504040204" pitchFamily="34" charset="0"/>
                <a:cs typeface="Verdana" panose="020B0604030504040204" pitchFamily="34" charset="0"/>
              </a:rPr>
            </a:br>
            <a:r>
              <a:rPr lang="de-DE" sz="2800" dirty="0">
                <a:latin typeface="Verdana" panose="020B0604030504040204" pitchFamily="34" charset="0"/>
                <a:ea typeface="Verdana" panose="020B0604030504040204" pitchFamily="34" charset="0"/>
                <a:cs typeface="Verdana" panose="020B0604030504040204" pitchFamily="34" charset="0"/>
              </a:rPr>
              <a:t>     Beziehungen angelegt werden</a:t>
            </a:r>
          </a:p>
          <a:p>
            <a:endParaRPr lang="de-DE" dirty="0"/>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33</a:t>
            </a:fld>
            <a:endParaRPr lang="en-GB">
              <a:solidFill>
                <a:prstClr val="black">
                  <a:tint val="75000"/>
                </a:prstClr>
              </a:solidFill>
            </a:endParaRPr>
          </a:p>
        </p:txBody>
      </p:sp>
    </p:spTree>
    <p:extLst>
      <p:ext uri="{BB962C8B-B14F-4D97-AF65-F5344CB8AC3E}">
        <p14:creationId xmlns:p14="http://schemas.microsoft.com/office/powerpoint/2010/main" val="5707607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930226"/>
          </a:xfrm>
        </p:spPr>
        <p:txBody>
          <a:bodyPr/>
          <a:lstStyle/>
          <a:p>
            <a:pPr algn="l"/>
            <a:r>
              <a:rPr lang="de-DE" sz="3200" b="1"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Update zum Stand GND-Umstieg</a:t>
            </a:r>
            <a:r>
              <a:rPr lang="de-DE" sz="3000" b="1" dirty="0">
                <a:solidFill>
                  <a:srgbClr val="4F81BD">
                    <a:lumMod val="75000"/>
                  </a:srgbClr>
                </a:solidFill>
                <a:latin typeface="Verdana" panose="020B0604030504040204" pitchFamily="34" charset="0"/>
              </a:rPr>
              <a:t/>
            </a:r>
            <a:br>
              <a:rPr lang="de-DE" sz="3000" b="1" dirty="0">
                <a:solidFill>
                  <a:srgbClr val="4F81BD">
                    <a:lumMod val="75000"/>
                  </a:srgbClr>
                </a:solidFill>
                <a:latin typeface="Verdana" panose="020B0604030504040204" pitchFamily="34" charset="0"/>
              </a:rPr>
            </a:br>
            <a:r>
              <a:rPr lang="de-DE" sz="2800" b="1" dirty="0">
                <a:solidFill>
                  <a:srgbClr val="4F81BD">
                    <a:lumMod val="75000"/>
                  </a:srgbClr>
                </a:solidFill>
                <a:latin typeface="Verdana" panose="020B0604030504040204" pitchFamily="34" charset="0"/>
              </a:rPr>
              <a:t>Aufhebung der Normierung </a:t>
            </a:r>
            <a:br>
              <a:rPr lang="de-DE" sz="2800" b="1" dirty="0">
                <a:solidFill>
                  <a:srgbClr val="4F81BD">
                    <a:lumMod val="75000"/>
                  </a:srgbClr>
                </a:solidFill>
                <a:latin typeface="Verdana" panose="020B0604030504040204" pitchFamily="34" charset="0"/>
              </a:rPr>
            </a:br>
            <a:r>
              <a:rPr lang="de-DE" sz="2800" b="1" dirty="0">
                <a:solidFill>
                  <a:srgbClr val="4F81BD">
                    <a:lumMod val="75000"/>
                  </a:srgbClr>
                </a:solidFill>
                <a:latin typeface="Verdana" panose="020B0604030504040204" pitchFamily="34" charset="0"/>
              </a:rPr>
              <a:t>bei Universitäten, techn. Hochschulen und Gesamthochschulen                    </a:t>
            </a:r>
            <a:r>
              <a:rPr lang="de-DE" sz="2500" b="1" dirty="0" smtClean="0">
                <a:solidFill>
                  <a:prstClr val="black"/>
                </a:solidFill>
                <a:latin typeface="Verdana" panose="020B0604030504040204" pitchFamily="34" charset="0"/>
              </a:rPr>
              <a:t>-2-</a:t>
            </a:r>
            <a:endParaRPr lang="de-DE" dirty="0"/>
          </a:p>
        </p:txBody>
      </p:sp>
      <p:sp>
        <p:nvSpPr>
          <p:cNvPr id="3" name="Inhaltsplatzhalter 2"/>
          <p:cNvSpPr>
            <a:spLocks noGrp="1"/>
          </p:cNvSpPr>
          <p:nvPr>
            <p:ph idx="1"/>
          </p:nvPr>
        </p:nvSpPr>
        <p:spPr>
          <a:xfrm>
            <a:off x="457200" y="2204864"/>
            <a:ext cx="8229600" cy="3921299"/>
          </a:xfrm>
        </p:spPr>
        <p:txBody>
          <a:bodyPr>
            <a:normAutofit/>
          </a:bodyPr>
          <a:lstStyle/>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Beispiel:</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Universität München </a:t>
            </a:r>
            <a:r>
              <a:rPr lang="de-DE" sz="2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r>
              <a:rPr lang="de-DE" sz="2800" dirty="0" smtClean="0">
                <a:latin typeface="Verdana" panose="020B0604030504040204" pitchFamily="34" charset="0"/>
                <a:ea typeface="Verdana" panose="020B0604030504040204" pitchFamily="34" charset="0"/>
                <a:cs typeface="Verdana" panose="020B0604030504040204" pitchFamily="34" charset="0"/>
              </a:rPr>
              <a:t> Ludwig-Maximilians-Universität München</a:t>
            </a:r>
          </a:p>
          <a:p>
            <a:pPr marL="0" indent="0">
              <a:buNone/>
            </a:pPr>
            <a:endParaRPr lang="de-DE" sz="28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Universität Bonn </a:t>
            </a:r>
            <a:r>
              <a:rPr lang="de-DE" sz="2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Rheinische Friedrich-Wilhelms-Universität Bonn</a:t>
            </a:r>
          </a:p>
          <a:p>
            <a:pPr marL="0" indent="0">
              <a:buNone/>
            </a:pPr>
            <a:endParaRPr lang="de-DE" sz="2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34</a:t>
            </a:fld>
            <a:endParaRPr lang="en-GB">
              <a:solidFill>
                <a:prstClr val="black">
                  <a:tint val="75000"/>
                </a:prstClr>
              </a:solidFill>
            </a:endParaRPr>
          </a:p>
        </p:txBody>
      </p:sp>
    </p:spTree>
    <p:extLst>
      <p:ext uri="{BB962C8B-B14F-4D97-AF65-F5344CB8AC3E}">
        <p14:creationId xmlns:p14="http://schemas.microsoft.com/office/powerpoint/2010/main" val="42559875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3600" b="1" dirty="0" smtClean="0">
                <a:solidFill>
                  <a:schemeClr val="accent1">
                    <a:lumMod val="75000"/>
                  </a:schemeClr>
                </a:solidFill>
                <a:latin typeface="Verdana" pitchFamily="34" charset="0"/>
              </a:rPr>
              <a:t>Änderungen bei Konferenzen</a:t>
            </a:r>
            <a:r>
              <a:rPr lang="de-DE" sz="2800" b="1" dirty="0" smtClean="0">
                <a:solidFill>
                  <a:schemeClr val="accent1">
                    <a:lumMod val="75000"/>
                  </a:schemeClr>
                </a:solidFill>
                <a:latin typeface="Verdana" pitchFamily="34" charset="0"/>
              </a:rPr>
              <a:t>      </a:t>
            </a:r>
            <a:r>
              <a:rPr lang="de-DE" sz="2800" b="1" dirty="0" smtClean="0">
                <a:latin typeface="Verdana" pitchFamily="34" charset="0"/>
              </a:rPr>
              <a:t>-1-</a:t>
            </a:r>
            <a:endParaRPr lang="de-DE" sz="3600" b="1" dirty="0">
              <a:latin typeface="Verdana" pitchFamily="34" charset="0"/>
            </a:endParaRPr>
          </a:p>
        </p:txBody>
      </p:sp>
      <p:sp>
        <p:nvSpPr>
          <p:cNvPr id="3" name="Inhaltsplatzhalter 2"/>
          <p:cNvSpPr>
            <a:spLocks noGrp="1"/>
          </p:cNvSpPr>
          <p:nvPr>
            <p:ph idx="1"/>
          </p:nvPr>
        </p:nvSpPr>
        <p:spPr>
          <a:xfrm>
            <a:off x="457200" y="1600200"/>
            <a:ext cx="8229600" cy="4756150"/>
          </a:xfrm>
        </p:spPr>
        <p:txBody>
          <a:bodyPr>
            <a:normAutofit fontScale="77500" lnSpcReduction="20000"/>
          </a:bodyPr>
          <a:lstStyle/>
          <a:p>
            <a:pPr marL="0" indent="0">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Neue </a:t>
            </a:r>
            <a:r>
              <a:rPr lang="de-DE" dirty="0">
                <a:solidFill>
                  <a:srgbClr val="FF0000"/>
                </a:solidFill>
                <a:latin typeface="Verdana" panose="020B0604030504040204" pitchFamily="34" charset="0"/>
                <a:ea typeface="Verdana" panose="020B0604030504040204" pitchFamily="34" charset="0"/>
                <a:cs typeface="Verdana" panose="020B0604030504040204" pitchFamily="34" charset="0"/>
              </a:rPr>
              <a:t>Konferenz-Entitäten nach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p>
          <a:p>
            <a:r>
              <a:rPr lang="de-DE" dirty="0" smtClean="0">
                <a:latin typeface="Verdana" panose="020B0604030504040204" pitchFamily="34" charset="0"/>
                <a:ea typeface="Verdana" panose="020B0604030504040204" pitchFamily="34" charset="0"/>
                <a:cs typeface="Verdana" panose="020B0604030504040204" pitchFamily="34" charset="0"/>
              </a:rPr>
              <a:t>Expeditionen</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Ohne Konferenzbegriff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(neu für FE)</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20000"/>
              </a:lnSpc>
              <a:spcBef>
                <a:spcPts val="600"/>
              </a:spcBef>
            </a:pPr>
            <a:r>
              <a:rPr lang="de-DE" dirty="0" smtClean="0">
                <a:latin typeface="Verdana" panose="020B0604030504040204" pitchFamily="34" charset="0"/>
                <a:ea typeface="Verdana" panose="020B0604030504040204" pitchFamily="34" charset="0"/>
                <a:cs typeface="Verdana" panose="020B0604030504040204" pitchFamily="34" charset="0"/>
              </a:rPr>
              <a:t>Konferenzen</a:t>
            </a:r>
            <a:r>
              <a:rPr lang="de-DE" dirty="0">
                <a:latin typeface="Verdana" panose="020B0604030504040204" pitchFamily="34" charset="0"/>
                <a:ea typeface="Verdana" panose="020B0604030504040204" pitchFamily="34" charset="0"/>
                <a:cs typeface="Verdana" panose="020B0604030504040204" pitchFamily="34" charset="0"/>
              </a:rPr>
              <a:t>, deren Namen nur aus Veranstalter und Konferenzbegriff </a:t>
            </a:r>
            <a:r>
              <a:rPr lang="de-DE" dirty="0" smtClean="0">
                <a:latin typeface="Verdana" panose="020B0604030504040204" pitchFamily="34" charset="0"/>
                <a:ea typeface="Verdana" panose="020B0604030504040204" pitchFamily="34" charset="0"/>
                <a:cs typeface="Verdana" panose="020B0604030504040204" pitchFamily="34" charset="0"/>
              </a:rPr>
              <a:t>besteht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(neu</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für FE)</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20000"/>
              </a:lnSpc>
              <a:spcBef>
                <a:spcPts val="600"/>
              </a:spcBef>
            </a:pPr>
            <a:r>
              <a:rPr lang="de-DE" dirty="0" smtClean="0">
                <a:latin typeface="Verdana" panose="020B0604030504040204" pitchFamily="34" charset="0"/>
                <a:ea typeface="Verdana" panose="020B0604030504040204" pitchFamily="34" charset="0"/>
                <a:cs typeface="Verdana" panose="020B0604030504040204" pitchFamily="34" charset="0"/>
              </a:rPr>
              <a:t>RDA </a:t>
            </a:r>
            <a:r>
              <a:rPr lang="de-DE" dirty="0">
                <a:latin typeface="Verdana" panose="020B0604030504040204" pitchFamily="34" charset="0"/>
                <a:ea typeface="Verdana" panose="020B0604030504040204" pitchFamily="34" charset="0"/>
                <a:cs typeface="Verdana" panose="020B0604030504040204" pitchFamily="34" charset="0"/>
              </a:rPr>
              <a:t>11.2.2.14.3 und </a:t>
            </a:r>
            <a:r>
              <a:rPr lang="de-DE" dirty="0" smtClean="0">
                <a:latin typeface="Verdana" panose="020B0604030504040204" pitchFamily="34" charset="0"/>
                <a:ea typeface="Verdana" panose="020B0604030504040204" pitchFamily="34" charset="0"/>
                <a:cs typeface="Verdana" panose="020B0604030504040204" pitchFamily="34" charset="0"/>
              </a:rPr>
              <a:t>11.2.2.14.6: untergeordnete Konferenzen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(neu für FE)</a:t>
            </a:r>
          </a:p>
          <a:p>
            <a:pPr>
              <a:lnSpc>
                <a:spcPct val="120000"/>
              </a:lnSpc>
              <a:spcBef>
                <a:spcPts val="600"/>
              </a:spcBef>
            </a:pPr>
            <a:r>
              <a:rPr lang="de-DE" dirty="0" smtClean="0">
                <a:latin typeface="Verdana" panose="020B0604030504040204" pitchFamily="34" charset="0"/>
                <a:ea typeface="Verdana" panose="020B0604030504040204" pitchFamily="34" charset="0"/>
                <a:cs typeface="Verdana" panose="020B0604030504040204" pitchFamily="34" charset="0"/>
              </a:rPr>
              <a:t>Konferenzreihen </a:t>
            </a:r>
            <a:r>
              <a:rPr lang="de-DE" dirty="0">
                <a:solidFill>
                  <a:srgbClr val="FF0000"/>
                </a:solidFill>
                <a:latin typeface="Verdana" panose="020B0604030504040204" pitchFamily="34" charset="0"/>
                <a:ea typeface="Verdana" panose="020B0604030504040204" pitchFamily="34" charset="0"/>
                <a:cs typeface="Verdana" panose="020B0604030504040204" pitchFamily="34" charset="0"/>
              </a:rPr>
              <a:t>(neu für FE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(vgl. RDA 11.13.1.8.2)</a:t>
            </a:r>
          </a:p>
          <a:p>
            <a:r>
              <a:rPr lang="de-DE" dirty="0" smtClean="0">
                <a:latin typeface="Verdana" panose="020B0604030504040204" pitchFamily="34" charset="0"/>
                <a:ea typeface="Verdana" panose="020B0604030504040204" pitchFamily="34" charset="0"/>
                <a:cs typeface="Verdana" panose="020B0604030504040204" pitchFamily="34" charset="0"/>
              </a:rPr>
              <a:t>Legislaturperioden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323528"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35</a:t>
            </a:fld>
            <a:endParaRPr lang="en-GB">
              <a:solidFill>
                <a:prstClr val="black">
                  <a:tint val="75000"/>
                </a:prstClr>
              </a:solidFill>
            </a:endParaRPr>
          </a:p>
        </p:txBody>
      </p:sp>
    </p:spTree>
    <p:extLst>
      <p:ext uri="{BB962C8B-B14F-4D97-AF65-F5344CB8AC3E}">
        <p14:creationId xmlns:p14="http://schemas.microsoft.com/office/powerpoint/2010/main" val="8325267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b="1" dirty="0">
                <a:solidFill>
                  <a:srgbClr val="4F81BD">
                    <a:lumMod val="75000"/>
                  </a:srgbClr>
                </a:solidFill>
                <a:latin typeface="Verdana" pitchFamily="34" charset="0"/>
              </a:rPr>
              <a:t>Änderungen bei Konferenzen</a:t>
            </a:r>
            <a:r>
              <a:rPr lang="de-DE" sz="2500" b="1" dirty="0">
                <a:solidFill>
                  <a:srgbClr val="4F81BD">
                    <a:lumMod val="75000"/>
                  </a:srgbClr>
                </a:solidFill>
                <a:latin typeface="Verdana" pitchFamily="34" charset="0"/>
              </a:rPr>
              <a:t>  </a:t>
            </a:r>
            <a:r>
              <a:rPr lang="de-DE" sz="25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-2-</a:t>
            </a:r>
            <a:endParaRPr lang="de-DE" dirty="0"/>
          </a:p>
        </p:txBody>
      </p:sp>
      <p:sp>
        <p:nvSpPr>
          <p:cNvPr id="3" name="Inhaltsplatzhalter 2"/>
          <p:cNvSpPr>
            <a:spLocks noGrp="1"/>
          </p:cNvSpPr>
          <p:nvPr>
            <p:ph idx="1"/>
          </p:nvPr>
        </p:nvSpPr>
        <p:spPr/>
        <p:txBody>
          <a:bodyPr/>
          <a:lstStyle/>
          <a:p>
            <a:pPr marL="0" lvl="0" indent="0">
              <a:buNone/>
            </a:pPr>
            <a:r>
              <a:rPr lang="de-DE" sz="2800" b="1" dirty="0">
                <a:solidFill>
                  <a:prstClr val="black"/>
                </a:solidFill>
                <a:latin typeface="Verdana" panose="020B0604030504040204" pitchFamily="34" charset="0"/>
                <a:ea typeface="Verdana" panose="020B0604030504040204" pitchFamily="34" charset="0"/>
                <a:cs typeface="Verdana" panose="020B0604030504040204" pitchFamily="34" charset="0"/>
              </a:rPr>
              <a:t>Aber für FE: </a:t>
            </a:r>
            <a:r>
              <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rPr>
              <a:t>Nicht mehr erfasst werden Einzelausstellungen, es sei denn, sie sind wiederkehrend und haben einen gleichbleibenden Namen, z.B. </a:t>
            </a:r>
            <a:r>
              <a:rPr lang="it-IT" sz="2800" dirty="0">
                <a:solidFill>
                  <a:prstClr val="black"/>
                </a:solidFill>
                <a:latin typeface="Verdana" panose="020B0604030504040204" pitchFamily="34" charset="0"/>
                <a:ea typeface="Verdana" panose="020B0604030504040204" pitchFamily="34" charset="0"/>
                <a:cs typeface="Verdana" panose="020B0604030504040204" pitchFamily="34" charset="0"/>
              </a:rPr>
              <a:t>Documenta, Biennale di Venezia, Triennale </a:t>
            </a:r>
            <a:r>
              <a:rPr lang="it-IT" sz="2800" dirty="0" err="1">
                <a:solidFill>
                  <a:prstClr val="black"/>
                </a:solidFill>
                <a:latin typeface="Verdana" panose="020B0604030504040204" pitchFamily="34" charset="0"/>
                <a:ea typeface="Verdana" panose="020B0604030504040204" pitchFamily="34" charset="0"/>
                <a:cs typeface="Verdana" panose="020B0604030504040204" pitchFamily="34" charset="0"/>
              </a:rPr>
              <a:t>Kleinplastik</a:t>
            </a:r>
            <a:r>
              <a:rPr lang="it-IT" sz="2800" dirty="0">
                <a:solidFill>
                  <a:prstClr val="black"/>
                </a:solidFill>
                <a:latin typeface="Verdana" panose="020B0604030504040204" pitchFamily="34" charset="0"/>
                <a:ea typeface="Verdana" panose="020B0604030504040204" pitchFamily="34" charset="0"/>
                <a:cs typeface="Verdana" panose="020B0604030504040204" pitchFamily="34" charset="0"/>
              </a:rPr>
              <a:t>.</a:t>
            </a:r>
          </a:p>
          <a:p>
            <a:pPr marL="0" lvl="0" indent="0">
              <a:buNone/>
            </a:pPr>
            <a:r>
              <a:rPr lang="it-IT" sz="2800" b="1" dirty="0">
                <a:solidFill>
                  <a:prstClr val="black"/>
                </a:solidFill>
                <a:latin typeface="Verdana" panose="020B0604030504040204" pitchFamily="34" charset="0"/>
                <a:ea typeface="Verdana" panose="020B0604030504040204" pitchFamily="34" charset="0"/>
                <a:cs typeface="Verdana" panose="020B0604030504040204" pitchFamily="34" charset="0"/>
              </a:rPr>
              <a:t>SE: </a:t>
            </a:r>
            <a:r>
              <a:rPr lang="it-IT" sz="2800" dirty="0" err="1">
                <a:solidFill>
                  <a:prstClr val="black"/>
                </a:solidFill>
                <a:latin typeface="Verdana" panose="020B0604030504040204" pitchFamily="34" charset="0"/>
                <a:ea typeface="Verdana" panose="020B0604030504040204" pitchFamily="34" charset="0"/>
                <a:cs typeface="Verdana" panose="020B0604030504040204" pitchFamily="34" charset="0"/>
              </a:rPr>
              <a:t>Weiter</a:t>
            </a:r>
            <a:r>
              <a:rPr lang="it-IT" sz="28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it-IT" sz="28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Erfassung</a:t>
            </a:r>
            <a:r>
              <a:rPr lang="it-IT"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it-IT" sz="2800" dirty="0">
                <a:solidFill>
                  <a:prstClr val="black"/>
                </a:solidFill>
                <a:latin typeface="Verdana" panose="020B0604030504040204" pitchFamily="34" charset="0"/>
                <a:ea typeface="Verdana" panose="020B0604030504040204" pitchFamily="34" charset="0"/>
                <a:cs typeface="Verdana" panose="020B0604030504040204" pitchFamily="34" charset="0"/>
              </a:rPr>
              <a:t>von </a:t>
            </a:r>
            <a:r>
              <a:rPr lang="it-IT" sz="2800" dirty="0" err="1">
                <a:solidFill>
                  <a:prstClr val="black"/>
                </a:solidFill>
                <a:latin typeface="Verdana" panose="020B0604030504040204" pitchFamily="34" charset="0"/>
                <a:ea typeface="Verdana" panose="020B0604030504040204" pitchFamily="34" charset="0"/>
                <a:cs typeface="Verdana" panose="020B0604030504040204" pitchFamily="34" charset="0"/>
              </a:rPr>
              <a:t>Einzelausstellungen</a:t>
            </a:r>
            <a:r>
              <a:rPr lang="it-IT" sz="28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it-IT" sz="2800" dirty="0" err="1">
                <a:solidFill>
                  <a:prstClr val="black"/>
                </a:solidFill>
                <a:latin typeface="Verdana" panose="020B0604030504040204" pitchFamily="34" charset="0"/>
                <a:ea typeface="Verdana" panose="020B0604030504040204" pitchFamily="34" charset="0"/>
                <a:cs typeface="Verdana" panose="020B0604030504040204" pitchFamily="34" charset="0"/>
              </a:rPr>
              <a:t>wenn</a:t>
            </a:r>
            <a:r>
              <a:rPr lang="it-IT" sz="28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it-IT" sz="2800" dirty="0" err="1">
                <a:solidFill>
                  <a:prstClr val="black"/>
                </a:solidFill>
                <a:latin typeface="Verdana" panose="020B0604030504040204" pitchFamily="34" charset="0"/>
                <a:ea typeface="Verdana" panose="020B0604030504040204" pitchFamily="34" charset="0"/>
                <a:cs typeface="Verdana" panose="020B0604030504040204" pitchFamily="34" charset="0"/>
              </a:rPr>
              <a:t>als</a:t>
            </a:r>
            <a:r>
              <a:rPr lang="it-IT" sz="28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it-IT" sz="2800" dirty="0" err="1">
                <a:solidFill>
                  <a:prstClr val="black"/>
                </a:solidFill>
                <a:latin typeface="Verdana" panose="020B0604030504040204" pitchFamily="34" charset="0"/>
                <a:ea typeface="Verdana" panose="020B0604030504040204" pitchFamily="34" charset="0"/>
                <a:cs typeface="Verdana" panose="020B0604030504040204" pitchFamily="34" charset="0"/>
              </a:rPr>
              <a:t>Thema</a:t>
            </a:r>
            <a:r>
              <a:rPr lang="it-IT" sz="28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it-IT" sz="2800" dirty="0" err="1">
                <a:solidFill>
                  <a:prstClr val="black"/>
                </a:solidFill>
                <a:latin typeface="Verdana" panose="020B0604030504040204" pitchFamily="34" charset="0"/>
                <a:ea typeface="Verdana" panose="020B0604030504040204" pitchFamily="34" charset="0"/>
                <a:cs typeface="Verdana" panose="020B0604030504040204" pitchFamily="34" charset="0"/>
              </a:rPr>
              <a:t>benötigt</a:t>
            </a:r>
            <a:r>
              <a:rPr lang="it-IT"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endParaRPr lang="de-DE" sz="2800"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36</a:t>
            </a:fld>
            <a:endParaRPr lang="en-GB">
              <a:solidFill>
                <a:prstClr val="black">
                  <a:tint val="75000"/>
                </a:prstClr>
              </a:solidFill>
            </a:endParaRPr>
          </a:p>
        </p:txBody>
      </p:sp>
    </p:spTree>
    <p:extLst>
      <p:ext uri="{BB962C8B-B14F-4D97-AF65-F5344CB8AC3E}">
        <p14:creationId xmlns:p14="http://schemas.microsoft.com/office/powerpoint/2010/main" val="6391827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686800" cy="1143000"/>
          </a:xfrm>
        </p:spPr>
        <p:txBody>
          <a:bodyPr>
            <a:normAutofit/>
          </a:bodyPr>
          <a:lstStyle/>
          <a:p>
            <a:pPr>
              <a:lnSpc>
                <a:spcPts val="3300"/>
              </a:lnSpc>
            </a:pPr>
            <a:r>
              <a:rPr lang="de-DE" sz="3200" b="1" dirty="0" smtClean="0">
                <a:solidFill>
                  <a:schemeClr val="accent1">
                    <a:lumMod val="75000"/>
                  </a:schemeClr>
                </a:solidFill>
                <a:latin typeface="Verdana" pitchFamily="34" charset="0"/>
              </a:rPr>
              <a:t>– Beispiele – </a:t>
            </a:r>
            <a:r>
              <a:rPr lang="de-DE" sz="3200" b="1" dirty="0" smtClean="0">
                <a:latin typeface="Verdana" pitchFamily="34" charset="0"/>
              </a:rPr>
              <a:t/>
            </a:r>
            <a:br>
              <a:rPr lang="de-DE" sz="3200" b="1" dirty="0" smtClean="0">
                <a:latin typeface="Verdana" pitchFamily="34" charset="0"/>
              </a:rPr>
            </a:br>
            <a:r>
              <a:rPr lang="de-DE" sz="3200" b="1" dirty="0" smtClean="0">
                <a:latin typeface="Verdana" pitchFamily="34" charset="0"/>
              </a:rPr>
              <a:t>Expeditionen als Konferenzen</a:t>
            </a:r>
            <a:endParaRPr lang="de-DE" sz="3200" b="1" dirty="0">
              <a:latin typeface="Verdana" pitchFamily="34" charset="0"/>
            </a:endParaRPr>
          </a:p>
        </p:txBody>
      </p:sp>
      <p:sp>
        <p:nvSpPr>
          <p:cNvPr id="3" name="Inhaltsplatzhalter 2"/>
          <p:cNvSpPr>
            <a:spLocks noGrp="1"/>
          </p:cNvSpPr>
          <p:nvPr>
            <p:ph idx="1"/>
          </p:nvPr>
        </p:nvSpPr>
        <p:spPr/>
        <p:txBody>
          <a:bodyPr>
            <a:normAutofit/>
          </a:bodyPr>
          <a:lstStyle/>
          <a:p>
            <a:pPr>
              <a:buNone/>
            </a:pPr>
            <a:r>
              <a:rPr lang="pt-BR" sz="2800" dirty="0" smtClean="0">
                <a:latin typeface="Verdana" pitchFamily="34" charset="0"/>
                <a:ea typeface="Verdana" pitchFamily="34" charset="0"/>
                <a:cs typeface="Verdana" pitchFamily="34" charset="0"/>
              </a:rPr>
              <a:t>British Antarctic Terra Nova Expedition</a:t>
            </a:r>
          </a:p>
          <a:p>
            <a:pPr>
              <a:buNone/>
            </a:pPr>
            <a:endParaRPr lang="pt-BR" sz="2800" dirty="0" smtClean="0">
              <a:latin typeface="Verdana" pitchFamily="34" charset="0"/>
              <a:ea typeface="Verdana" pitchFamily="34" charset="0"/>
              <a:cs typeface="Verdana" pitchFamily="34" charset="0"/>
            </a:endParaRPr>
          </a:p>
          <a:p>
            <a:pPr>
              <a:buNone/>
            </a:pPr>
            <a:r>
              <a:rPr lang="pt-BR" sz="2800" dirty="0">
                <a:latin typeface="Verdana" pitchFamily="34" charset="0"/>
                <a:ea typeface="Verdana" pitchFamily="34" charset="0"/>
                <a:cs typeface="Verdana" pitchFamily="34" charset="0"/>
              </a:rPr>
              <a:t>Sovetskaja </a:t>
            </a:r>
            <a:r>
              <a:rPr lang="pt-BR" sz="2800" dirty="0" smtClean="0">
                <a:latin typeface="Verdana" pitchFamily="34" charset="0"/>
                <a:ea typeface="Verdana" pitchFamily="34" charset="0"/>
                <a:cs typeface="Verdana" pitchFamily="34" charset="0"/>
              </a:rPr>
              <a:t>antarktičeskaja </a:t>
            </a:r>
            <a:r>
              <a:rPr lang="lt-LT" sz="2800" dirty="0">
                <a:latin typeface="Verdana" pitchFamily="34" charset="0"/>
                <a:ea typeface="Verdana" pitchFamily="34" charset="0"/>
                <a:cs typeface="Verdana" pitchFamily="34" charset="0"/>
              </a:rPr>
              <a:t>ė</a:t>
            </a:r>
            <a:r>
              <a:rPr lang="pt-BR" sz="2800" dirty="0" smtClean="0">
                <a:latin typeface="Verdana" pitchFamily="34" charset="0"/>
                <a:ea typeface="Verdana" pitchFamily="34" charset="0"/>
                <a:cs typeface="Verdana" pitchFamily="34" charset="0"/>
              </a:rPr>
              <a:t>kspedicija (10. </a:t>
            </a:r>
            <a:r>
              <a:rPr lang="pt-BR" sz="2800" smtClean="0">
                <a:latin typeface="Verdana" pitchFamily="34" charset="0"/>
                <a:ea typeface="Verdana" pitchFamily="34" charset="0"/>
                <a:cs typeface="Verdana" pitchFamily="34" charset="0"/>
              </a:rPr>
              <a:t>: 1964-1966 : Antarktis)</a:t>
            </a:r>
            <a:endParaRPr lang="pt-BR"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Great </a:t>
            </a:r>
            <a:r>
              <a:rPr lang="en-US" sz="2800" dirty="0" smtClean="0">
                <a:latin typeface="Verdana" pitchFamily="34" charset="0"/>
                <a:ea typeface="Verdana" pitchFamily="34" charset="0"/>
                <a:cs typeface="Verdana" pitchFamily="34" charset="0"/>
              </a:rPr>
              <a:t>Barrier Reef Photorespiration Expedition (1973)</a:t>
            </a:r>
            <a:endParaRPr lang="pt-BR" sz="28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1"/>
          </p:nvPr>
        </p:nvSpPr>
        <p:spPr>
          <a:xfrm>
            <a:off x="323528" y="6376243"/>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37</a:t>
            </a:fld>
            <a:endParaRPr lang="en-GB">
              <a:solidFill>
                <a:prstClr val="black">
                  <a:tint val="75000"/>
                </a:prstClr>
              </a:solidFill>
            </a:endParaRPr>
          </a:p>
        </p:txBody>
      </p:sp>
    </p:spTree>
    <p:extLst>
      <p:ext uri="{BB962C8B-B14F-4D97-AF65-F5344CB8AC3E}">
        <p14:creationId xmlns:p14="http://schemas.microsoft.com/office/powerpoint/2010/main" val="31960702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363272" cy="1143000"/>
          </a:xfrm>
        </p:spPr>
        <p:txBody>
          <a:bodyPr>
            <a:normAutofit/>
          </a:bodyPr>
          <a:lstStyle/>
          <a:p>
            <a:pPr>
              <a:lnSpc>
                <a:spcPts val="3300"/>
              </a:lnSpc>
            </a:pPr>
            <a:r>
              <a:rPr lang="de-DE" sz="3200" b="1" dirty="0" smtClean="0">
                <a:solidFill>
                  <a:schemeClr val="accent1">
                    <a:lumMod val="75000"/>
                  </a:schemeClr>
                </a:solidFill>
                <a:latin typeface="Verdana" pitchFamily="34" charset="0"/>
              </a:rPr>
              <a:t>– Beispiele – </a:t>
            </a:r>
            <a:r>
              <a:rPr lang="de-DE" sz="3200" b="1" dirty="0" smtClean="0">
                <a:latin typeface="Verdana" pitchFamily="34" charset="0"/>
              </a:rPr>
              <a:t/>
            </a:r>
            <a:br>
              <a:rPr lang="de-DE" sz="3200" b="1" dirty="0" smtClean="0">
                <a:latin typeface="Verdana" pitchFamily="34" charset="0"/>
              </a:rPr>
            </a:br>
            <a:r>
              <a:rPr lang="de-DE" sz="3200" b="1" dirty="0" smtClean="0">
                <a:latin typeface="Verdana" pitchFamily="34" charset="0"/>
              </a:rPr>
              <a:t>Konferenzen ohne Konferenzbegriff </a:t>
            </a:r>
            <a:endParaRPr lang="de-DE" sz="3200" b="1" dirty="0">
              <a:latin typeface="Verdana" pitchFamily="34" charset="0"/>
            </a:endParaRPr>
          </a:p>
        </p:txBody>
      </p:sp>
      <p:sp>
        <p:nvSpPr>
          <p:cNvPr id="3" name="Inhaltsplatzhalter 2"/>
          <p:cNvSpPr>
            <a:spLocks noGrp="1"/>
          </p:cNvSpPr>
          <p:nvPr>
            <p:ph idx="1"/>
          </p:nvPr>
        </p:nvSpPr>
        <p:spPr/>
        <p:txBody>
          <a:bodyPr>
            <a:normAutofit/>
          </a:bodyPr>
          <a:lstStyle/>
          <a:p>
            <a:pPr>
              <a:buNone/>
            </a:pPr>
            <a:r>
              <a:rPr lang="en-US" dirty="0" smtClean="0">
                <a:latin typeface="Verdana" pitchFamily="34" charset="0"/>
                <a:ea typeface="Verdana" pitchFamily="34" charset="0"/>
                <a:cs typeface="Verdana" pitchFamily="34" charset="0"/>
              </a:rPr>
              <a:t>	</a:t>
            </a:r>
            <a:r>
              <a:rPr lang="en-US" sz="2800" dirty="0" smtClean="0">
                <a:latin typeface="Verdana" pitchFamily="34" charset="0"/>
                <a:ea typeface="Verdana" pitchFamily="34" charset="0"/>
                <a:cs typeface="Verdana" pitchFamily="34" charset="0"/>
              </a:rPr>
              <a:t>Cities and Gods – Interdisciplinary Perspectives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)(2007 : Durham)</a:t>
            </a:r>
          </a:p>
          <a:p>
            <a:pPr>
              <a:buNone/>
            </a:pPr>
            <a:endParaRPr lang="en-US"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GardenLife</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)(14. : 2014 : Reutlingen) </a:t>
            </a:r>
            <a:endParaRPr lang="de-DE" sz="2800" dirty="0" smtClean="0"/>
          </a:p>
          <a:p>
            <a:endParaRPr lang="de-DE" dirty="0" smtClean="0"/>
          </a:p>
          <a:p>
            <a:pPr>
              <a:buNone/>
            </a:pPr>
            <a:r>
              <a:rPr lang="en-US" dirty="0" smtClean="0">
                <a:latin typeface="Verdana" pitchFamily="34" charset="0"/>
                <a:ea typeface="Verdana" pitchFamily="34" charset="0"/>
                <a:cs typeface="Verdana" pitchFamily="34" charset="0"/>
              </a:rPr>
              <a:t>	</a:t>
            </a:r>
          </a:p>
          <a:p>
            <a:endParaRPr lang="de-DE" dirty="0"/>
          </a:p>
        </p:txBody>
      </p:sp>
      <p:sp>
        <p:nvSpPr>
          <p:cNvPr id="4" name="Fußzeilenplatzhalter 3"/>
          <p:cNvSpPr>
            <a:spLocks noGrp="1"/>
          </p:cNvSpPr>
          <p:nvPr>
            <p:ph type="ftr" sz="quarter" idx="11"/>
          </p:nvPr>
        </p:nvSpPr>
        <p:spPr>
          <a:xfrm>
            <a:off x="467544" y="6356350"/>
            <a:ext cx="756084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38</a:t>
            </a:fld>
            <a:endParaRPr lang="en-GB">
              <a:solidFill>
                <a:prstClr val="black">
                  <a:tint val="75000"/>
                </a:prstClr>
              </a:solidFill>
            </a:endParaRPr>
          </a:p>
        </p:txBody>
      </p:sp>
    </p:spTree>
    <p:extLst>
      <p:ext uri="{BB962C8B-B14F-4D97-AF65-F5344CB8AC3E}">
        <p14:creationId xmlns:p14="http://schemas.microsoft.com/office/powerpoint/2010/main" val="34744301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354162"/>
          </a:xfrm>
        </p:spPr>
        <p:txBody>
          <a:bodyPr>
            <a:noAutofit/>
          </a:bodyPr>
          <a:lstStyle/>
          <a:p>
            <a:pPr>
              <a:lnSpc>
                <a:spcPts val="3300"/>
              </a:lnSpc>
            </a:pPr>
            <a:r>
              <a:rPr lang="de-DE" sz="3200" b="1" dirty="0" smtClean="0">
                <a:solidFill>
                  <a:schemeClr val="accent1">
                    <a:lumMod val="75000"/>
                  </a:schemeClr>
                </a:solidFill>
                <a:latin typeface="Verdana" pitchFamily="34" charset="0"/>
              </a:rPr>
              <a:t>– Beispiele – </a:t>
            </a:r>
            <a:r>
              <a:rPr lang="de-DE" sz="3200" b="1" dirty="0" smtClean="0">
                <a:latin typeface="Verdana" pitchFamily="34" charset="0"/>
              </a:rPr>
              <a:t/>
            </a:r>
            <a:br>
              <a:rPr lang="de-DE" sz="3200" b="1" dirty="0" smtClean="0">
                <a:latin typeface="Verdana" pitchFamily="34" charset="0"/>
              </a:rPr>
            </a:br>
            <a:r>
              <a:rPr lang="de-DE" sz="3200" b="1" dirty="0" smtClean="0">
                <a:latin typeface="Verdana" pitchFamily="34" charset="0"/>
              </a:rPr>
              <a:t>Konferenzname nur Veranstalter und Konferenzbegriff                  </a:t>
            </a:r>
            <a:r>
              <a:rPr lang="de-DE" sz="2500" b="1" dirty="0" smtClean="0">
                <a:latin typeface="Verdana" pitchFamily="34" charset="0"/>
              </a:rPr>
              <a:t>-1-</a:t>
            </a:r>
            <a:endParaRPr lang="de-DE" sz="2500" b="1" dirty="0">
              <a:latin typeface="Verdana" pitchFamily="34" charset="0"/>
            </a:endParaRPr>
          </a:p>
        </p:txBody>
      </p:sp>
      <p:sp>
        <p:nvSpPr>
          <p:cNvPr id="3" name="Inhaltsplatzhalter 2"/>
          <p:cNvSpPr>
            <a:spLocks noGrp="1"/>
          </p:cNvSpPr>
          <p:nvPr>
            <p:ph idx="1"/>
          </p:nvPr>
        </p:nvSpPr>
        <p:spPr>
          <a:xfrm>
            <a:off x="457200" y="1772816"/>
            <a:ext cx="8229600" cy="4353347"/>
          </a:xfrm>
        </p:spPr>
        <p:txBody>
          <a:bodyPr>
            <a:normAutofit lnSpcReduction="10000"/>
          </a:bodyPr>
          <a:lstStyle/>
          <a:p>
            <a:pPr>
              <a:buNone/>
            </a:pPr>
            <a:r>
              <a:rPr lang="en-US" sz="2700" dirty="0" err="1" smtClean="0">
                <a:latin typeface="Verdana" pitchFamily="34" charset="0"/>
                <a:ea typeface="Verdana" pitchFamily="34" charset="0"/>
                <a:cs typeface="Verdana" pitchFamily="34" charset="0"/>
              </a:rPr>
              <a:t>Konferenznamen</a:t>
            </a:r>
            <a:r>
              <a:rPr lang="en-US" sz="2700" dirty="0" smtClean="0">
                <a:latin typeface="Verdana" pitchFamily="34" charset="0"/>
                <a:ea typeface="Verdana" pitchFamily="34" charset="0"/>
                <a:cs typeface="Verdana" pitchFamily="34" charset="0"/>
              </a:rPr>
              <a:t> = Veranstalternamen + </a:t>
            </a:r>
            <a:r>
              <a:rPr lang="en-US" sz="2700" dirty="0" err="1" smtClean="0">
                <a:latin typeface="Verdana" pitchFamily="34" charset="0"/>
                <a:ea typeface="Verdana" pitchFamily="34" charset="0"/>
                <a:cs typeface="Verdana" pitchFamily="34" charset="0"/>
              </a:rPr>
              <a:t>Konferenzbegriff</a:t>
            </a:r>
            <a:r>
              <a:rPr lang="en-US" sz="2700" dirty="0" smtClean="0">
                <a:latin typeface="Verdana" pitchFamily="34" charset="0"/>
                <a:ea typeface="Verdana" pitchFamily="34" charset="0"/>
                <a:cs typeface="Verdana" pitchFamily="34" charset="0"/>
              </a:rPr>
              <a:t> </a:t>
            </a:r>
            <a:r>
              <a:rPr lang="en-US" sz="2700" dirty="0" smtClean="0">
                <a:latin typeface="Verdana" pitchFamily="34" charset="0"/>
                <a:ea typeface="Verdana" pitchFamily="34" charset="0"/>
                <a:cs typeface="Verdana" pitchFamily="34" charset="0"/>
                <a:sym typeface="Wingdings" panose="05000000000000000000" pitchFamily="2" charset="2"/>
              </a:rPr>
              <a:t> </a:t>
            </a:r>
            <a:r>
              <a:rPr lang="en-US" sz="2700" dirty="0" err="1" smtClean="0">
                <a:latin typeface="Verdana" pitchFamily="34" charset="0"/>
                <a:ea typeface="Verdana" pitchFamily="34" charset="0"/>
                <a:cs typeface="Verdana" pitchFamily="34" charset="0"/>
                <a:sym typeface="Wingdings" panose="05000000000000000000" pitchFamily="2" charset="2"/>
              </a:rPr>
              <a:t>Zuordnung</a:t>
            </a:r>
            <a:r>
              <a:rPr lang="en-US" sz="2700" dirty="0" smtClean="0">
                <a:latin typeface="Verdana" pitchFamily="34" charset="0"/>
                <a:ea typeface="Verdana" pitchFamily="34" charset="0"/>
                <a:cs typeface="Verdana" pitchFamily="34" charset="0"/>
                <a:sym typeface="Wingdings" panose="05000000000000000000" pitchFamily="2" charset="2"/>
              </a:rPr>
              <a:t> </a:t>
            </a:r>
            <a:r>
              <a:rPr lang="en-US" sz="2700" dirty="0" err="1" smtClean="0">
                <a:latin typeface="Verdana" pitchFamily="34" charset="0"/>
                <a:ea typeface="Verdana" pitchFamily="34" charset="0"/>
                <a:cs typeface="Verdana" pitchFamily="34" charset="0"/>
                <a:sym typeface="Wingdings" panose="05000000000000000000" pitchFamily="2" charset="2"/>
              </a:rPr>
              <a:t>zu</a:t>
            </a:r>
            <a:r>
              <a:rPr lang="en-US" sz="2700" dirty="0" smtClean="0">
                <a:latin typeface="Verdana" pitchFamily="34" charset="0"/>
                <a:ea typeface="Verdana" pitchFamily="34" charset="0"/>
                <a:cs typeface="Verdana" pitchFamily="34" charset="0"/>
                <a:sym typeface="Wingdings" panose="05000000000000000000" pitchFamily="2" charset="2"/>
              </a:rPr>
              <a:t> </a:t>
            </a:r>
            <a:r>
              <a:rPr lang="en-US" sz="2700" dirty="0" smtClean="0">
                <a:latin typeface="Verdana" pitchFamily="34" charset="0"/>
                <a:ea typeface="Verdana" pitchFamily="34" charset="0"/>
                <a:cs typeface="Verdana" pitchFamily="34" charset="0"/>
              </a:rPr>
              <a:t>RDA 11.2.2.14.6 (Name der ÜO </a:t>
            </a:r>
            <a:r>
              <a:rPr lang="en-US" sz="2700" dirty="0" err="1" smtClean="0">
                <a:latin typeface="Verdana" pitchFamily="34" charset="0"/>
                <a:ea typeface="Verdana" pitchFamily="34" charset="0"/>
                <a:cs typeface="Verdana" pitchFamily="34" charset="0"/>
              </a:rPr>
              <a:t>vollständig</a:t>
            </a:r>
            <a:r>
              <a:rPr lang="en-US" sz="2700" dirty="0" smtClean="0">
                <a:latin typeface="Verdana" pitchFamily="34" charset="0"/>
                <a:ea typeface="Verdana" pitchFamily="34" charset="0"/>
                <a:cs typeface="Verdana" pitchFamily="34" charset="0"/>
              </a:rPr>
              <a:t> </a:t>
            </a:r>
            <a:r>
              <a:rPr lang="en-US" sz="2700" dirty="0" err="1" smtClean="0">
                <a:latin typeface="Verdana" pitchFamily="34" charset="0"/>
                <a:ea typeface="Verdana" pitchFamily="34" charset="0"/>
                <a:cs typeface="Verdana" pitchFamily="34" charset="0"/>
              </a:rPr>
              <a:t>im</a:t>
            </a:r>
            <a:r>
              <a:rPr lang="en-US" sz="2700" dirty="0" smtClean="0">
                <a:latin typeface="Verdana" pitchFamily="34" charset="0"/>
                <a:ea typeface="Verdana" pitchFamily="34" charset="0"/>
                <a:cs typeface="Verdana" pitchFamily="34" charset="0"/>
              </a:rPr>
              <a:t> </a:t>
            </a:r>
            <a:r>
              <a:rPr lang="en-US" sz="2700" dirty="0" err="1" smtClean="0">
                <a:latin typeface="Verdana" pitchFamily="34" charset="0"/>
                <a:ea typeface="Verdana" pitchFamily="34" charset="0"/>
                <a:cs typeface="Verdana" pitchFamily="34" charset="0"/>
              </a:rPr>
              <a:t>Namen</a:t>
            </a:r>
            <a:r>
              <a:rPr lang="en-US" sz="2700" dirty="0" smtClean="0">
                <a:latin typeface="Verdana" pitchFamily="34" charset="0"/>
                <a:ea typeface="Verdana" pitchFamily="34" charset="0"/>
                <a:cs typeface="Verdana" pitchFamily="34" charset="0"/>
              </a:rPr>
              <a:t> der UO </a:t>
            </a:r>
            <a:r>
              <a:rPr lang="en-US" sz="2700" dirty="0" err="1" smtClean="0">
                <a:latin typeface="Verdana" pitchFamily="34" charset="0"/>
                <a:ea typeface="Verdana" pitchFamily="34" charset="0"/>
                <a:cs typeface="Verdana" pitchFamily="34" charset="0"/>
              </a:rPr>
              <a:t>enthalten</a:t>
            </a:r>
            <a:r>
              <a:rPr lang="en-US" sz="2700" dirty="0" smtClean="0">
                <a:latin typeface="Verdana" pitchFamily="34" charset="0"/>
                <a:ea typeface="Verdana" pitchFamily="34" charset="0"/>
                <a:cs typeface="Verdana" pitchFamily="34" charset="0"/>
              </a:rPr>
              <a:t>) </a:t>
            </a:r>
            <a:r>
              <a:rPr lang="en-US" sz="2700" dirty="0" smtClean="0">
                <a:latin typeface="Verdana" pitchFamily="34" charset="0"/>
                <a:ea typeface="Verdana" pitchFamily="34" charset="0"/>
                <a:cs typeface="Verdana" pitchFamily="34" charset="0"/>
                <a:sym typeface="Wingdings" panose="05000000000000000000" pitchFamily="2" charset="2"/>
              </a:rPr>
              <a:t> </a:t>
            </a:r>
            <a:r>
              <a:rPr lang="en-US" sz="2700" dirty="0" err="1" smtClean="0">
                <a:latin typeface="Verdana" pitchFamily="34" charset="0"/>
                <a:ea typeface="Verdana" pitchFamily="34" charset="0"/>
                <a:cs typeface="Verdana" pitchFamily="34" charset="0"/>
              </a:rPr>
              <a:t>unselbstständige</a:t>
            </a:r>
            <a:r>
              <a:rPr lang="en-US" sz="2700" dirty="0" smtClean="0">
                <a:latin typeface="Verdana" pitchFamily="34" charset="0"/>
                <a:ea typeface="Verdana" pitchFamily="34" charset="0"/>
                <a:cs typeface="Verdana" pitchFamily="34" charset="0"/>
              </a:rPr>
              <a:t> </a:t>
            </a:r>
            <a:r>
              <a:rPr lang="en-US" sz="2700" dirty="0" err="1" smtClean="0">
                <a:latin typeface="Verdana" pitchFamily="34" charset="0"/>
                <a:ea typeface="Verdana" pitchFamily="34" charset="0"/>
                <a:cs typeface="Verdana" pitchFamily="34" charset="0"/>
              </a:rPr>
              <a:t>Erfassung</a:t>
            </a:r>
            <a:r>
              <a:rPr lang="en-US" sz="2700" dirty="0" smtClean="0">
                <a:latin typeface="Verdana" pitchFamily="34" charset="0"/>
                <a:ea typeface="Verdana" pitchFamily="34" charset="0"/>
                <a:cs typeface="Verdana" pitchFamily="34" charset="0"/>
              </a:rPr>
              <a:t> </a:t>
            </a:r>
          </a:p>
          <a:p>
            <a:pPr>
              <a:buNone/>
            </a:pPr>
            <a:r>
              <a:rPr lang="en-US" sz="2700" i="1" dirty="0" smtClean="0">
                <a:latin typeface="Verdana" pitchFamily="34" charset="0"/>
                <a:ea typeface="Verdana" pitchFamily="34" charset="0"/>
                <a:cs typeface="Verdana" pitchFamily="34" charset="0"/>
              </a:rPr>
              <a:t>Beispiel:</a:t>
            </a:r>
            <a:r>
              <a:rPr lang="en-US" sz="2700" dirty="0" smtClean="0">
                <a:latin typeface="Verdana" pitchFamily="34" charset="0"/>
                <a:ea typeface="Verdana" pitchFamily="34" charset="0"/>
                <a:cs typeface="Verdana" pitchFamily="34" charset="0"/>
              </a:rPr>
              <a:t> </a:t>
            </a:r>
          </a:p>
          <a:p>
            <a:pPr>
              <a:buNone/>
            </a:pPr>
            <a:r>
              <a:rPr lang="en-US" sz="2700" dirty="0" smtClean="0">
                <a:latin typeface="Verdana" pitchFamily="34" charset="0"/>
                <a:ea typeface="Verdana" pitchFamily="34" charset="0"/>
                <a:cs typeface="Verdana" pitchFamily="34" charset="0"/>
              </a:rPr>
              <a:t>Annual Meeting of the International Whaling Commission [+ Tagungsdaten]</a:t>
            </a:r>
          </a:p>
          <a:p>
            <a:pPr>
              <a:buNone/>
            </a:pPr>
            <a:r>
              <a:rPr lang="en-US" sz="2700" dirty="0" smtClean="0">
                <a:latin typeface="Verdana" pitchFamily="34" charset="0"/>
                <a:ea typeface="Verdana" pitchFamily="34" charset="0"/>
                <a:cs typeface="Verdana" pitchFamily="34" charset="0"/>
                <a:sym typeface="Wingdings" pitchFamily="2" charset="2"/>
              </a:rPr>
              <a:t> International Whaling Commission. Annual</a:t>
            </a:r>
            <a:r>
              <a:rPr lang="en-US" sz="2700" dirty="0">
                <a:latin typeface="Verdana" pitchFamily="34" charset="0"/>
                <a:ea typeface="Verdana" pitchFamily="34" charset="0"/>
                <a:cs typeface="Verdana" pitchFamily="34" charset="0"/>
                <a:sym typeface="Wingdings" pitchFamily="2" charset="2"/>
              </a:rPr>
              <a:t> </a:t>
            </a:r>
            <a:r>
              <a:rPr lang="en-US" sz="2700" dirty="0" smtClean="0">
                <a:latin typeface="Verdana" pitchFamily="34" charset="0"/>
                <a:ea typeface="Verdana" pitchFamily="34" charset="0"/>
                <a:cs typeface="Verdana" pitchFamily="34" charset="0"/>
                <a:sym typeface="Wingdings" pitchFamily="2" charset="2"/>
              </a:rPr>
              <a:t>Meeting (</a:t>
            </a:r>
            <a:r>
              <a:rPr lang="en-US" sz="2700" dirty="0" err="1" smtClean="0">
                <a:latin typeface="Verdana" pitchFamily="34" charset="0"/>
                <a:ea typeface="Verdana" pitchFamily="34" charset="0"/>
                <a:cs typeface="Verdana" pitchFamily="34" charset="0"/>
                <a:sym typeface="Wingdings" pitchFamily="2" charset="2"/>
              </a:rPr>
              <a:t>Zählung</a:t>
            </a:r>
            <a:r>
              <a:rPr lang="en-US" sz="2700" dirty="0" smtClean="0">
                <a:latin typeface="Verdana" pitchFamily="34" charset="0"/>
                <a:ea typeface="Verdana" pitchFamily="34" charset="0"/>
                <a:cs typeface="Verdana" pitchFamily="34" charset="0"/>
                <a:sym typeface="Wingdings" pitchFamily="2" charset="2"/>
              </a:rPr>
              <a:t> : </a:t>
            </a:r>
            <a:r>
              <a:rPr lang="en-US" sz="2700" dirty="0" err="1" smtClean="0">
                <a:latin typeface="Verdana" pitchFamily="34" charset="0"/>
                <a:ea typeface="Verdana" pitchFamily="34" charset="0"/>
                <a:cs typeface="Verdana" pitchFamily="34" charset="0"/>
                <a:sym typeface="Wingdings" pitchFamily="2" charset="2"/>
              </a:rPr>
              <a:t>Jahr</a:t>
            </a:r>
            <a:r>
              <a:rPr lang="en-US" sz="2700" dirty="0" smtClean="0">
                <a:latin typeface="Verdana" pitchFamily="34" charset="0"/>
                <a:ea typeface="Verdana" pitchFamily="34" charset="0"/>
                <a:cs typeface="Verdana" pitchFamily="34" charset="0"/>
                <a:sym typeface="Wingdings" pitchFamily="2" charset="2"/>
              </a:rPr>
              <a:t> : Ort)</a:t>
            </a:r>
            <a:endParaRPr lang="de-DE" sz="2700" dirty="0" smtClean="0">
              <a:latin typeface="Verdana" pitchFamily="34" charset="0"/>
              <a:ea typeface="Verdana" pitchFamily="34" charset="0"/>
              <a:cs typeface="Verdana" pitchFamily="34" charset="0"/>
            </a:endParaRPr>
          </a:p>
          <a:p>
            <a:pPr>
              <a:buNone/>
            </a:pPr>
            <a:endParaRPr lang="de-DE" sz="2800" dirty="0" smtClean="0">
              <a:latin typeface="Verdana" pitchFamily="34" charset="0"/>
              <a:ea typeface="Verdana" pitchFamily="34" charset="0"/>
              <a:cs typeface="Verdana" pitchFamily="34" charset="0"/>
            </a:endParaRPr>
          </a:p>
          <a:p>
            <a:pPr>
              <a:buNone/>
            </a:pPr>
            <a:endParaRPr lang="de-DE" dirty="0" smtClean="0"/>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39</a:t>
            </a:fld>
            <a:endParaRPr lang="en-GB">
              <a:solidFill>
                <a:prstClr val="black">
                  <a:tint val="75000"/>
                </a:prstClr>
              </a:solidFill>
            </a:endParaRPr>
          </a:p>
        </p:txBody>
      </p:sp>
    </p:spTree>
    <p:extLst>
      <p:ext uri="{BB962C8B-B14F-4D97-AF65-F5344CB8AC3E}">
        <p14:creationId xmlns:p14="http://schemas.microsoft.com/office/powerpoint/2010/main" val="3100622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0" algn="l">
              <a:spcBef>
                <a:spcPts val="0"/>
              </a:spcBef>
            </a:pPr>
            <a:r>
              <a:rPr lang="de-DE" sz="3600" b="1" dirty="0" smtClean="0">
                <a:solidFill>
                  <a:schemeClr val="accent1">
                    <a:lumMod val="75000"/>
                  </a:schemeClr>
                </a:solidFill>
                <a:latin typeface="Verdana" panose="020B0604030504040204" pitchFamily="34" charset="0"/>
              </a:rPr>
              <a:t/>
            </a:r>
            <a:br>
              <a:rPr lang="de-DE" sz="3600" b="1" dirty="0" smtClean="0">
                <a:solidFill>
                  <a:schemeClr val="accent1">
                    <a:lumMod val="75000"/>
                  </a:schemeClr>
                </a:solidFill>
                <a:latin typeface="Verdana" panose="020B0604030504040204" pitchFamily="34" charset="0"/>
              </a:rPr>
            </a:br>
            <a:r>
              <a:rPr lang="de-DE" sz="3600" b="1" dirty="0" smtClean="0">
                <a:solidFill>
                  <a:schemeClr val="accent1">
                    <a:lumMod val="75000"/>
                  </a:schemeClr>
                </a:solidFill>
                <a:latin typeface="Verdana" panose="020B0604030504040204" pitchFamily="34" charset="0"/>
              </a:rPr>
              <a:t>Definition </a:t>
            </a:r>
            <a:r>
              <a:rPr lang="de-DE" sz="3600" b="1" dirty="0">
                <a:solidFill>
                  <a:schemeClr val="accent1">
                    <a:lumMod val="75000"/>
                  </a:schemeClr>
                </a:solidFill>
                <a:latin typeface="Verdana" panose="020B0604030504040204" pitchFamily="34" charset="0"/>
              </a:rPr>
              <a:t>– Körperschaften und Konferenzen </a:t>
            </a:r>
            <a:r>
              <a:rPr lang="de-DE" sz="3200" b="1" dirty="0">
                <a:solidFill>
                  <a:schemeClr val="accent1">
                    <a:lumMod val="75000"/>
                  </a:schemeClr>
                </a:solidFill>
                <a:latin typeface="Verdana" panose="020B0604030504040204" pitchFamily="34" charset="0"/>
              </a:rPr>
              <a:t>– RDA </a:t>
            </a:r>
            <a:r>
              <a:rPr lang="de-DE" sz="3200" b="1" dirty="0" smtClean="0">
                <a:solidFill>
                  <a:schemeClr val="accent1">
                    <a:lumMod val="75000"/>
                  </a:schemeClr>
                </a:solidFill>
                <a:latin typeface="Verdana" panose="020B0604030504040204" pitchFamily="34" charset="0"/>
              </a:rPr>
              <a:t>11.0</a:t>
            </a:r>
            <a:r>
              <a:rPr lang="de-DE" sz="2800" b="1" dirty="0" smtClean="0">
                <a:solidFill>
                  <a:schemeClr val="accent1">
                    <a:lumMod val="75000"/>
                  </a:schemeClr>
                </a:solidFill>
                <a:latin typeface="Verdana" panose="020B0604030504040204" pitchFamily="34" charset="0"/>
              </a:rPr>
              <a:t>  </a:t>
            </a:r>
            <a:r>
              <a:rPr lang="de-DE" sz="2500" b="1" dirty="0" smtClean="0">
                <a:latin typeface="Verdana" panose="020B0604030504040204" pitchFamily="34" charset="0"/>
              </a:rPr>
              <a:t>-2-</a:t>
            </a:r>
            <a:r>
              <a:rPr lang="de-DE" sz="3600" b="1" dirty="0">
                <a:solidFill>
                  <a:srgbClr val="4F81BD">
                    <a:lumMod val="75000"/>
                  </a:srgbClr>
                </a:solidFill>
                <a:latin typeface="Verdana" panose="020B0604030504040204" pitchFamily="34" charset="0"/>
                <a:ea typeface="+mn-ea"/>
                <a:cs typeface="+mn-cs"/>
              </a:rPr>
              <a:t/>
            </a:r>
            <a:br>
              <a:rPr lang="de-DE" sz="3600" b="1" dirty="0">
                <a:solidFill>
                  <a:srgbClr val="4F81BD">
                    <a:lumMod val="75000"/>
                  </a:srgbClr>
                </a:solidFill>
                <a:latin typeface="Verdana" panose="020B0604030504040204" pitchFamily="34" charset="0"/>
                <a:ea typeface="+mn-ea"/>
                <a:cs typeface="+mn-cs"/>
              </a:rPr>
            </a:br>
            <a:endParaRPr lang="de-DE" b="1" dirty="0"/>
          </a:p>
        </p:txBody>
      </p:sp>
      <p:sp>
        <p:nvSpPr>
          <p:cNvPr id="3" name="Inhaltsplatzhalter 2"/>
          <p:cNvSpPr>
            <a:spLocks noGrp="1"/>
          </p:cNvSpPr>
          <p:nvPr>
            <p:ph idx="1"/>
          </p:nvPr>
        </p:nvSpPr>
        <p:spPr>
          <a:xfrm>
            <a:off x="457200" y="1600200"/>
            <a:ext cx="8229600" cy="4756150"/>
          </a:xfrm>
        </p:spPr>
        <p:txBody>
          <a:bodyPr>
            <a:normAutofit/>
          </a:bodyPr>
          <a:lstStyle/>
          <a:p>
            <a:pPr marL="0" indent="0">
              <a:buNone/>
            </a:pPr>
            <a:r>
              <a:rPr lang="de-DE" sz="2700" i="1" dirty="0" smtClean="0">
                <a:latin typeface="Verdana" panose="020B0604030504040204" pitchFamily="34" charset="0"/>
                <a:ea typeface="Verdana" panose="020B0604030504040204" pitchFamily="34" charset="0"/>
                <a:cs typeface="Verdana" panose="020B0604030504040204" pitchFamily="34" charset="0"/>
              </a:rPr>
              <a:t>Forts. </a:t>
            </a:r>
            <a:r>
              <a:rPr lang="de-DE" sz="2700" dirty="0" smtClean="0">
                <a:latin typeface="Verdana" panose="020B0604030504040204" pitchFamily="34" charset="0"/>
                <a:ea typeface="Verdana" panose="020B0604030504040204" pitchFamily="34" charset="0"/>
                <a:cs typeface="Verdana" panose="020B0604030504040204" pitchFamily="34" charset="0"/>
              </a:rPr>
              <a:t>Typische Beispiele sind:</a:t>
            </a:r>
          </a:p>
          <a:p>
            <a:pPr>
              <a:buFontTx/>
              <a:buChar char="-"/>
            </a:pPr>
            <a:r>
              <a:rPr lang="de-DE" sz="2700" dirty="0" smtClean="0">
                <a:solidFill>
                  <a:srgbClr val="FF0000"/>
                </a:solidFill>
                <a:latin typeface="Verdana" panose="020B0604030504040204" pitchFamily="34" charset="0"/>
              </a:rPr>
              <a:t>(neu) </a:t>
            </a:r>
            <a:r>
              <a:rPr lang="de-DE" sz="2700" dirty="0" smtClean="0">
                <a:latin typeface="Verdana" panose="020B0604030504040204" pitchFamily="34" charset="0"/>
              </a:rPr>
              <a:t>Amtsinhaber</a:t>
            </a:r>
            <a:r>
              <a:rPr lang="de-DE" sz="2700" dirty="0">
                <a:latin typeface="Verdana" panose="020B0604030504040204" pitchFamily="34" charset="0"/>
              </a:rPr>
              <a:t>, Regierungschefs, geistliche Würdenträger in ihrer Funktion als Vertreter einer Organisation/Körperschaft</a:t>
            </a:r>
          </a:p>
          <a:p>
            <a:pPr>
              <a:buFontTx/>
              <a:buChar char="-"/>
            </a:pPr>
            <a:r>
              <a:rPr lang="de-DE" sz="2700" dirty="0">
                <a:latin typeface="Verdana" panose="020B0604030504040204" pitchFamily="34" charset="0"/>
              </a:rPr>
              <a:t>religiöse Gruppen, lokale Kirchengemeinden, Klöster</a:t>
            </a:r>
          </a:p>
          <a:p>
            <a:pPr>
              <a:buFontTx/>
              <a:buChar char="-"/>
            </a:pPr>
            <a:r>
              <a:rPr lang="de-DE" sz="2700" dirty="0">
                <a:latin typeface="Verdana" panose="020B0604030504040204" pitchFamily="34" charset="0"/>
              </a:rPr>
              <a:t>Konferenzen</a:t>
            </a:r>
          </a:p>
          <a:p>
            <a:pPr>
              <a:buFontTx/>
              <a:buChar char="-"/>
            </a:pPr>
            <a:r>
              <a:rPr lang="de-DE" sz="2700" dirty="0">
                <a:latin typeface="Verdana" panose="020B0604030504040204" pitchFamily="34" charset="0"/>
              </a:rPr>
              <a:t>Ad-hoc-Ereignisse (z. B. Ausstellungen, Sportwettkämpfe)</a:t>
            </a:r>
          </a:p>
          <a:p>
            <a:pPr marL="0" indent="0">
              <a:buNone/>
            </a:pPr>
            <a:r>
              <a:rPr lang="de-DE" sz="2700" dirty="0">
                <a:solidFill>
                  <a:srgbClr val="0070C0"/>
                </a:solidFill>
                <a:latin typeface="Verdana" panose="020B0604030504040204" pitchFamily="34" charset="0"/>
              </a:rPr>
              <a:t>ERL 1, ERL 2, ERL 3 zu RDA </a:t>
            </a:r>
            <a:r>
              <a:rPr lang="de-DE" sz="2700" dirty="0" smtClean="0">
                <a:solidFill>
                  <a:srgbClr val="0070C0"/>
                </a:solidFill>
                <a:latin typeface="Verdana" panose="020B0604030504040204" pitchFamily="34" charset="0"/>
              </a:rPr>
              <a:t>11.0 D-A-CH</a:t>
            </a:r>
            <a:endParaRPr lang="de-DE" sz="2700" u="sng" dirty="0">
              <a:solidFill>
                <a:srgbClr val="0070C0"/>
              </a:solidFill>
              <a:latin typeface="Verdana" panose="020B0604030504040204" pitchFamily="34" charset="0"/>
            </a:endParaRPr>
          </a:p>
          <a:p>
            <a:pPr marL="0" indent="0">
              <a:buNone/>
            </a:pPr>
            <a:endParaRPr lang="de-DE" sz="28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382877" y="6356349"/>
            <a:ext cx="7645507"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a:t>
            </a:fld>
            <a:endParaRPr lang="en-GB">
              <a:solidFill>
                <a:prstClr val="black">
                  <a:tint val="75000"/>
                </a:prstClr>
              </a:solidFill>
            </a:endParaRPr>
          </a:p>
        </p:txBody>
      </p:sp>
    </p:spTree>
    <p:extLst>
      <p:ext uri="{BB962C8B-B14F-4D97-AF65-F5344CB8AC3E}">
        <p14:creationId xmlns:p14="http://schemas.microsoft.com/office/powerpoint/2010/main" val="24577610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7"/>
            <a:ext cx="8229600" cy="1556023"/>
          </a:xfrm>
        </p:spPr>
        <p:txBody>
          <a:bodyPr/>
          <a:lstStyle/>
          <a:p>
            <a:r>
              <a:rPr lang="de-DE" sz="3200" b="1" dirty="0">
                <a:solidFill>
                  <a:srgbClr val="4F81BD">
                    <a:lumMod val="75000"/>
                  </a:srgbClr>
                </a:solidFill>
                <a:latin typeface="Verdana" pitchFamily="34" charset="0"/>
              </a:rPr>
              <a:t>– Beispiele – </a:t>
            </a:r>
            <a:r>
              <a:rPr lang="de-DE" sz="3200" b="1" dirty="0">
                <a:solidFill>
                  <a:prstClr val="black"/>
                </a:solidFill>
                <a:latin typeface="Verdana" pitchFamily="34" charset="0"/>
              </a:rPr>
              <a:t/>
            </a:r>
            <a:br>
              <a:rPr lang="de-DE" sz="3200" b="1" dirty="0">
                <a:solidFill>
                  <a:prstClr val="black"/>
                </a:solidFill>
                <a:latin typeface="Verdana" pitchFamily="34" charset="0"/>
              </a:rPr>
            </a:br>
            <a:r>
              <a:rPr lang="de-DE" sz="3200" b="1" dirty="0">
                <a:solidFill>
                  <a:prstClr val="black"/>
                </a:solidFill>
                <a:latin typeface="Verdana" pitchFamily="34" charset="0"/>
              </a:rPr>
              <a:t>Konferenzname nur Veranstalter und Konferenzbegriff   </a:t>
            </a:r>
            <a:r>
              <a:rPr lang="de-DE" sz="3200" b="1" dirty="0" smtClean="0">
                <a:solidFill>
                  <a:prstClr val="black"/>
                </a:solidFill>
                <a:latin typeface="Verdana" pitchFamily="34" charset="0"/>
              </a:rPr>
              <a:t>               </a:t>
            </a:r>
            <a:r>
              <a:rPr lang="de-DE" sz="2500" b="1" dirty="0" smtClean="0">
                <a:solidFill>
                  <a:prstClr val="black"/>
                </a:solidFill>
                <a:latin typeface="Verdana" pitchFamily="34" charset="0"/>
              </a:rPr>
              <a:t>-2-</a:t>
            </a:r>
            <a:endParaRPr lang="de-DE" sz="2500" dirty="0"/>
          </a:p>
        </p:txBody>
      </p:sp>
      <p:sp>
        <p:nvSpPr>
          <p:cNvPr id="3" name="Inhaltsplatzhalter 2"/>
          <p:cNvSpPr>
            <a:spLocks noGrp="1"/>
          </p:cNvSpPr>
          <p:nvPr>
            <p:ph idx="1"/>
          </p:nvPr>
        </p:nvSpPr>
        <p:spPr>
          <a:xfrm>
            <a:off x="457200" y="2060848"/>
            <a:ext cx="8229600" cy="4065315"/>
          </a:xfrm>
        </p:spPr>
        <p:txBody>
          <a:bodyPr/>
          <a:lstStyle/>
          <a:p>
            <a:pPr marL="0" lvl="0" indent="0">
              <a:buNone/>
            </a:pPr>
            <a:r>
              <a:rPr lang="de-DE" sz="2800" i="1" dirty="0">
                <a:solidFill>
                  <a:prstClr val="black"/>
                </a:solidFill>
                <a:latin typeface="Verdana" panose="020B0604030504040204" pitchFamily="34" charset="0"/>
                <a:ea typeface="Verdana" panose="020B0604030504040204" pitchFamily="34" charset="0"/>
                <a:cs typeface="Verdana" panose="020B0604030504040204" pitchFamily="34" charset="0"/>
              </a:rPr>
              <a:t>Beispiel im Aleph-Erfassungsformat:</a:t>
            </a:r>
          </a:p>
          <a:p>
            <a:pPr marL="0" lvl="0" indent="0">
              <a:buNone/>
            </a:pPr>
            <a:r>
              <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rPr>
              <a:t>111 </a:t>
            </a:r>
            <a:r>
              <a:rPr lang="de-DE" sz="2800"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$e</a:t>
            </a:r>
            <a:r>
              <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2800" dirty="0">
                <a:latin typeface="Verdana" pitchFamily="34" charset="0"/>
                <a:ea typeface="Verdana" pitchFamily="34" charset="0"/>
                <a:cs typeface="Verdana" pitchFamily="34" charset="0"/>
                <a:sym typeface="Wingdings" pitchFamily="2" charset="2"/>
              </a:rPr>
              <a:t>International Whaling Commission </a:t>
            </a:r>
            <a:r>
              <a:rPr lang="de-DE" sz="2800" dirty="0" smtClean="0">
                <a:solidFill>
                  <a:srgbClr val="C0504D">
                    <a:lumMod val="75000"/>
                  </a:srgbClr>
                </a:solidFill>
                <a:latin typeface="Verdana" pitchFamily="34" charset="0"/>
              </a:rPr>
              <a:t>$</a:t>
            </a:r>
            <a:r>
              <a:rPr lang="de-DE" sz="2800" dirty="0">
                <a:solidFill>
                  <a:srgbClr val="C0504D">
                    <a:lumMod val="75000"/>
                  </a:srgbClr>
                </a:solidFill>
                <a:latin typeface="Verdana" pitchFamily="34" charset="0"/>
              </a:rPr>
              <a:t>b</a:t>
            </a:r>
            <a:r>
              <a:rPr lang="de-DE" sz="2800" dirty="0">
                <a:solidFill>
                  <a:prstClr val="black"/>
                </a:solidFill>
                <a:latin typeface="Verdana" pitchFamily="34" charset="0"/>
              </a:rPr>
              <a:t> </a:t>
            </a:r>
            <a:r>
              <a:rPr lang="en-US" sz="2800" dirty="0">
                <a:latin typeface="Verdana" pitchFamily="34" charset="0"/>
                <a:ea typeface="Verdana" pitchFamily="34" charset="0"/>
                <a:cs typeface="Verdana" pitchFamily="34" charset="0"/>
                <a:sym typeface="Wingdings" pitchFamily="2" charset="2"/>
              </a:rPr>
              <a:t>Annual Meeting </a:t>
            </a:r>
            <a:r>
              <a:rPr lang="en-US" sz="2800" dirty="0" smtClean="0">
                <a:solidFill>
                  <a:schemeClr val="accent2">
                    <a:lumMod val="75000"/>
                  </a:schemeClr>
                </a:solidFill>
                <a:latin typeface="Verdana" pitchFamily="34" charset="0"/>
                <a:ea typeface="Verdana" pitchFamily="34" charset="0"/>
                <a:cs typeface="Verdana" pitchFamily="34" charset="0"/>
                <a:sym typeface="Wingdings" pitchFamily="2" charset="2"/>
              </a:rPr>
              <a:t>$n</a:t>
            </a:r>
            <a:r>
              <a:rPr lang="en-US" sz="2800" dirty="0" smtClean="0">
                <a:latin typeface="Verdana" pitchFamily="34" charset="0"/>
                <a:ea typeface="Verdana" pitchFamily="34" charset="0"/>
                <a:cs typeface="Verdana" pitchFamily="34" charset="0"/>
                <a:sym typeface="Wingdings" pitchFamily="2" charset="2"/>
              </a:rPr>
              <a:t> </a:t>
            </a:r>
            <a:r>
              <a:rPr lang="de-DE" sz="2800" dirty="0" smtClean="0">
                <a:solidFill>
                  <a:srgbClr val="C0504D">
                    <a:lumMod val="75000"/>
                  </a:srgbClr>
                </a:solidFill>
                <a:latin typeface="Verdana" pitchFamily="34" charset="0"/>
              </a:rPr>
              <a:t>$d $c</a:t>
            </a:r>
            <a:endParaRPr lang="de-DE" sz="2800" dirty="0" smtClean="0">
              <a:solidFill>
                <a:prstClr val="black"/>
              </a:solidFill>
              <a:latin typeface="Verdana" pitchFamily="34" charset="0"/>
            </a:endParaRPr>
          </a:p>
          <a:p>
            <a:pPr marL="0" indent="0">
              <a:buNone/>
            </a:pPr>
            <a:r>
              <a:rPr 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411 </a:t>
            </a:r>
            <a:r>
              <a:rPr lang="de-DE" sz="2800"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$e</a:t>
            </a:r>
            <a:r>
              <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2800" dirty="0">
                <a:latin typeface="Verdana" pitchFamily="34" charset="0"/>
                <a:ea typeface="Verdana" pitchFamily="34" charset="0"/>
                <a:cs typeface="Verdana" pitchFamily="34" charset="0"/>
              </a:rPr>
              <a:t>Annual Meeting of the International Whaling Commission [+ Tagungsdaten</a:t>
            </a:r>
            <a:r>
              <a:rPr lang="en-US" sz="2800" dirty="0" smtClean="0">
                <a:latin typeface="Verdana" pitchFamily="34" charset="0"/>
                <a:ea typeface="Verdana" pitchFamily="34" charset="0"/>
                <a:cs typeface="Verdana" pitchFamily="34" charset="0"/>
              </a:rPr>
              <a:t>] </a:t>
            </a:r>
            <a:r>
              <a:rPr lang="de-DE" sz="2800" dirty="0" smtClean="0">
                <a:solidFill>
                  <a:srgbClr val="C0504D">
                    <a:lumMod val="75000"/>
                  </a:srgbClr>
                </a:solidFill>
                <a:latin typeface="Verdana" pitchFamily="34" charset="0"/>
              </a:rPr>
              <a:t>$</a:t>
            </a:r>
            <a:r>
              <a:rPr lang="de-DE" sz="2800" dirty="0">
                <a:solidFill>
                  <a:srgbClr val="C0504D">
                    <a:lumMod val="75000"/>
                  </a:srgbClr>
                </a:solidFill>
                <a:latin typeface="Verdana" pitchFamily="34" charset="0"/>
              </a:rPr>
              <a:t>4</a:t>
            </a:r>
            <a:r>
              <a:rPr lang="de-DE" sz="2800" dirty="0">
                <a:solidFill>
                  <a:prstClr val="black"/>
                </a:solidFill>
                <a:latin typeface="Verdana" pitchFamily="34" charset="0"/>
              </a:rPr>
              <a:t> nauv</a:t>
            </a:r>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40</a:t>
            </a:fld>
            <a:endParaRPr lang="en-GB">
              <a:solidFill>
                <a:prstClr val="black">
                  <a:tint val="75000"/>
                </a:prstClr>
              </a:solidFill>
            </a:endParaRPr>
          </a:p>
        </p:txBody>
      </p:sp>
    </p:spTree>
    <p:extLst>
      <p:ext uri="{BB962C8B-B14F-4D97-AF65-F5344CB8AC3E}">
        <p14:creationId xmlns:p14="http://schemas.microsoft.com/office/powerpoint/2010/main" val="42235261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normAutofit/>
          </a:bodyPr>
          <a:lstStyle/>
          <a:p>
            <a:pPr algn="l">
              <a:lnSpc>
                <a:spcPts val="3300"/>
              </a:lnSpc>
            </a:pPr>
            <a:r>
              <a:rPr lang="de-DE" sz="3200" b="1" dirty="0" smtClean="0">
                <a:solidFill>
                  <a:schemeClr val="accent1">
                    <a:lumMod val="75000"/>
                  </a:schemeClr>
                </a:solidFill>
                <a:latin typeface="Verdana" pitchFamily="34" charset="0"/>
              </a:rPr>
              <a:t>Untergeordnete Konferenzen  </a:t>
            </a:r>
            <a:r>
              <a:rPr lang="de-DE" sz="3200" b="1" dirty="0" smtClean="0">
                <a:latin typeface="Verdana" pitchFamily="34" charset="0"/>
              </a:rPr>
              <a:t>Erläuterung zu RDA 11.2.2.14.6</a:t>
            </a:r>
            <a:r>
              <a:rPr lang="de-DE" sz="2800" b="1" dirty="0" smtClean="0">
                <a:latin typeface="Verdana" pitchFamily="34" charset="0"/>
              </a:rPr>
              <a:t>  </a:t>
            </a:r>
            <a:r>
              <a:rPr lang="de-DE" sz="2500" b="1" dirty="0" smtClean="0">
                <a:latin typeface="Verdana" pitchFamily="34" charset="0"/>
              </a:rPr>
              <a:t>-1- </a:t>
            </a:r>
            <a:endParaRPr lang="de-DE" sz="2500" b="1" dirty="0">
              <a:latin typeface="Verdana" pitchFamily="34" charset="0"/>
            </a:endParaRPr>
          </a:p>
        </p:txBody>
      </p:sp>
      <p:sp>
        <p:nvSpPr>
          <p:cNvPr id="3" name="Inhaltsplatzhalter 2"/>
          <p:cNvSpPr>
            <a:spLocks noGrp="1"/>
          </p:cNvSpPr>
          <p:nvPr>
            <p:ph idx="1"/>
          </p:nvPr>
        </p:nvSpPr>
        <p:spPr>
          <a:xfrm>
            <a:off x="457200" y="1484784"/>
            <a:ext cx="8229600" cy="4871566"/>
          </a:xfrm>
        </p:spPr>
        <p:txBody>
          <a:bodyPr>
            <a:noAutofit/>
          </a:bodyPr>
          <a:lstStyle/>
          <a:p>
            <a:pPr marL="0" lvl="0" indent="0">
              <a:buNone/>
            </a:pPr>
            <a:r>
              <a:rPr lang="de-DE" sz="2600" i="1" dirty="0">
                <a:solidFill>
                  <a:prstClr val="black"/>
                </a:solidFill>
                <a:latin typeface="Verdana" pitchFamily="34" charset="0"/>
              </a:rPr>
              <a:t>Erläuterung </a:t>
            </a:r>
            <a:r>
              <a:rPr lang="de-DE" sz="2600" i="1" dirty="0" smtClean="0">
                <a:solidFill>
                  <a:prstClr val="black"/>
                </a:solidFill>
                <a:latin typeface="Verdana" pitchFamily="34" charset="0"/>
              </a:rPr>
              <a:t>2 </a:t>
            </a:r>
            <a:r>
              <a:rPr lang="de-DE" sz="2600" i="1" dirty="0">
                <a:solidFill>
                  <a:prstClr val="black"/>
                </a:solidFill>
                <a:latin typeface="Verdana" pitchFamily="34" charset="0"/>
              </a:rPr>
              <a:t>(</a:t>
            </a:r>
            <a:r>
              <a:rPr lang="de-DE" sz="2600" i="1" dirty="0" smtClean="0">
                <a:solidFill>
                  <a:prstClr val="black"/>
                </a:solidFill>
                <a:latin typeface="Verdana" pitchFamily="34" charset="0"/>
              </a:rPr>
              <a:t>geändert, erster Abschnitt ist erweitert) (Stand: 02/2017):</a:t>
            </a:r>
          </a:p>
          <a:p>
            <a:pPr marL="0" lvl="0" indent="0">
              <a:buNone/>
            </a:pPr>
            <a:r>
              <a:rPr lang="de-DE" sz="2600" dirty="0" smtClean="0">
                <a:solidFill>
                  <a:prstClr val="black"/>
                </a:solidFill>
                <a:latin typeface="Verdana" pitchFamily="34" charset="0"/>
              </a:rPr>
              <a:t>Ist </a:t>
            </a:r>
            <a:r>
              <a:rPr lang="de-DE" sz="2600" dirty="0">
                <a:solidFill>
                  <a:prstClr val="black"/>
                </a:solidFill>
                <a:latin typeface="Verdana" pitchFamily="34" charset="0"/>
              </a:rPr>
              <a:t>der vollständige bevorzugte Name der übergeordneten </a:t>
            </a:r>
            <a:r>
              <a:rPr lang="de-DE" sz="2600" dirty="0" smtClean="0">
                <a:solidFill>
                  <a:prstClr val="black"/>
                </a:solidFill>
                <a:latin typeface="Verdana" pitchFamily="34" charset="0"/>
              </a:rPr>
              <a:t>Körperschaft, auch in der Übersetzung, </a:t>
            </a:r>
            <a:r>
              <a:rPr lang="de-DE" sz="2600" dirty="0">
                <a:solidFill>
                  <a:prstClr val="black"/>
                </a:solidFill>
                <a:latin typeface="Verdana" pitchFamily="34" charset="0"/>
              </a:rPr>
              <a:t>im Namen der untergeordneten Körperschaft enthalten, erfassen Sie diese </a:t>
            </a:r>
            <a:r>
              <a:rPr lang="de-DE" sz="2600" dirty="0" smtClean="0">
                <a:solidFill>
                  <a:prstClr val="black"/>
                </a:solidFill>
                <a:latin typeface="Verdana" pitchFamily="34" charset="0"/>
              </a:rPr>
              <a:t>unselbstständig.</a:t>
            </a:r>
          </a:p>
          <a:p>
            <a:pPr marL="0" lvl="0" indent="0">
              <a:buNone/>
            </a:pPr>
            <a:r>
              <a:rPr lang="de-DE" sz="2600" dirty="0" smtClean="0">
                <a:latin typeface="Verdana" pitchFamily="34" charset="0"/>
              </a:rPr>
              <a:t>Wenn </a:t>
            </a:r>
            <a:r>
              <a:rPr lang="de-DE" sz="2600" dirty="0">
                <a:latin typeface="Verdana" pitchFamily="34" charset="0"/>
              </a:rPr>
              <a:t>der Name der übergeordneten Körperschaft mehr als eine hierarchische Einheit umfasst, wenden Sie die Anweisung bezüglich des vollständigen Namens nur auf die direkt übergeordnete Körperschaft an</a:t>
            </a:r>
            <a:r>
              <a:rPr lang="de-DE" sz="2600" dirty="0" smtClean="0">
                <a:latin typeface="Verdana" pitchFamily="34" charset="0"/>
              </a:rPr>
              <a:t>.</a:t>
            </a:r>
          </a:p>
          <a:p>
            <a:pPr marL="400050" lvl="1" indent="0">
              <a:buNone/>
            </a:pPr>
            <a:endParaRPr lang="de-DE" dirty="0">
              <a:solidFill>
                <a:srgbClr val="FF0000"/>
              </a:solidFill>
              <a:latin typeface="Verdana" pitchFamily="34" charset="0"/>
            </a:endParaRPr>
          </a:p>
        </p:txBody>
      </p:sp>
      <p:sp>
        <p:nvSpPr>
          <p:cNvPr id="4" name="Fußzeilenplatzhalter 3"/>
          <p:cNvSpPr>
            <a:spLocks noGrp="1"/>
          </p:cNvSpPr>
          <p:nvPr>
            <p:ph type="ftr" sz="quarter" idx="11"/>
          </p:nvPr>
        </p:nvSpPr>
        <p:spPr>
          <a:xfrm>
            <a:off x="467544" y="6356350"/>
            <a:ext cx="756084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41</a:t>
            </a:fld>
            <a:endParaRPr lang="en-GB">
              <a:solidFill>
                <a:prstClr val="black">
                  <a:tint val="75000"/>
                </a:prstClr>
              </a:solidFill>
            </a:endParaRPr>
          </a:p>
        </p:txBody>
      </p:sp>
    </p:spTree>
    <p:extLst>
      <p:ext uri="{BB962C8B-B14F-4D97-AF65-F5344CB8AC3E}">
        <p14:creationId xmlns:p14="http://schemas.microsoft.com/office/powerpoint/2010/main" val="31767109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435280" cy="1426170"/>
          </a:xfrm>
        </p:spPr>
        <p:txBody>
          <a:bodyPr/>
          <a:lstStyle/>
          <a:p>
            <a:pPr algn="l"/>
            <a:r>
              <a:rPr lang="de-DE" sz="3200" b="1" dirty="0">
                <a:solidFill>
                  <a:schemeClr val="accent1">
                    <a:lumMod val="75000"/>
                  </a:schemeClr>
                </a:solidFill>
                <a:latin typeface="Verdana" pitchFamily="34" charset="0"/>
              </a:rPr>
              <a:t>Untergeordnete Konferenzen  </a:t>
            </a:r>
            <a:r>
              <a:rPr lang="de-DE" sz="3200" b="1" dirty="0">
                <a:solidFill>
                  <a:prstClr val="black"/>
                </a:solidFill>
                <a:latin typeface="Verdana" pitchFamily="34" charset="0"/>
              </a:rPr>
              <a:t>Erläuterung zu RDA 11.2.2.14.6</a:t>
            </a:r>
            <a:r>
              <a:rPr lang="de-DE" sz="2800" b="1" dirty="0">
                <a:solidFill>
                  <a:prstClr val="black"/>
                </a:solidFill>
                <a:latin typeface="Verdana" pitchFamily="34" charset="0"/>
              </a:rPr>
              <a:t> </a:t>
            </a:r>
            <a:r>
              <a:rPr lang="de-DE" sz="2800" b="1" dirty="0" smtClean="0">
                <a:solidFill>
                  <a:prstClr val="black"/>
                </a:solidFill>
                <a:latin typeface="Verdana" pitchFamily="34" charset="0"/>
              </a:rPr>
              <a:t>  </a:t>
            </a:r>
            <a:r>
              <a:rPr lang="de-DE" sz="2500" b="1" dirty="0" smtClean="0">
                <a:solidFill>
                  <a:prstClr val="black"/>
                </a:solidFill>
                <a:latin typeface="Verdana" pitchFamily="34" charset="0"/>
              </a:rPr>
              <a:t>-2- </a:t>
            </a:r>
            <a:endParaRPr lang="de-DE" sz="2500" dirty="0"/>
          </a:p>
        </p:txBody>
      </p:sp>
      <p:sp>
        <p:nvSpPr>
          <p:cNvPr id="3" name="Inhaltsplatzhalter 2"/>
          <p:cNvSpPr>
            <a:spLocks noGrp="1"/>
          </p:cNvSpPr>
          <p:nvPr>
            <p:ph idx="1"/>
          </p:nvPr>
        </p:nvSpPr>
        <p:spPr>
          <a:xfrm>
            <a:off x="457200" y="1600200"/>
            <a:ext cx="8229600" cy="4756150"/>
          </a:xfrm>
        </p:spPr>
        <p:txBody>
          <a:bodyPr>
            <a:normAutofit lnSpcReduction="10000"/>
          </a:bodyPr>
          <a:lstStyle/>
          <a:p>
            <a:pPr marL="0" lvl="0" indent="0">
              <a:buNone/>
            </a:pPr>
            <a:r>
              <a:rPr lang="de-DE" sz="2700" i="1" dirty="0" smtClean="0">
                <a:latin typeface="Verdana" panose="020B0604030504040204" pitchFamily="34" charset="0"/>
                <a:ea typeface="Verdana" panose="020B0604030504040204" pitchFamily="34" charset="0"/>
                <a:cs typeface="Verdana" panose="020B0604030504040204" pitchFamily="34" charset="0"/>
              </a:rPr>
              <a:t>Forts. </a:t>
            </a:r>
            <a:r>
              <a:rPr lang="de-DE" sz="2700" i="1" dirty="0">
                <a:solidFill>
                  <a:prstClr val="black"/>
                </a:solidFill>
                <a:latin typeface="Verdana" pitchFamily="34" charset="0"/>
              </a:rPr>
              <a:t>Erläuterung 2 (geändert, erster Abschnitt ist erweitert</a:t>
            </a:r>
            <a:r>
              <a:rPr lang="de-DE" sz="2700" i="1" dirty="0" smtClean="0">
                <a:solidFill>
                  <a:prstClr val="black"/>
                </a:solidFill>
                <a:latin typeface="Verdana" pitchFamily="34" charset="0"/>
              </a:rPr>
              <a:t>):</a:t>
            </a:r>
          </a:p>
          <a:p>
            <a:pPr marL="0" lvl="0" indent="0">
              <a:buNone/>
            </a:pPr>
            <a:r>
              <a:rPr lang="de-DE" sz="2700" dirty="0" smtClean="0">
                <a:latin typeface="Verdana" pitchFamily="34" charset="0"/>
              </a:rPr>
              <a:t>BEISPIEL</a:t>
            </a:r>
          </a:p>
          <a:p>
            <a:pPr marL="0" lvl="0" indent="0">
              <a:buNone/>
            </a:pPr>
            <a:r>
              <a:rPr lang="de-DE" sz="2700" dirty="0" smtClean="0">
                <a:latin typeface="Verdana" pitchFamily="34" charset="0"/>
              </a:rPr>
              <a:t>Jahrestagung </a:t>
            </a:r>
            <a:r>
              <a:rPr lang="de-DE" sz="2700" dirty="0">
                <a:latin typeface="Verdana" pitchFamily="34" charset="0"/>
              </a:rPr>
              <a:t>der </a:t>
            </a:r>
            <a:r>
              <a:rPr lang="de-DE" sz="2700" dirty="0" err="1">
                <a:latin typeface="Verdana" pitchFamily="34" charset="0"/>
              </a:rPr>
              <a:t>dvs</a:t>
            </a:r>
            <a:r>
              <a:rPr lang="de-DE" sz="2700" dirty="0">
                <a:latin typeface="Verdana" pitchFamily="34" charset="0"/>
              </a:rPr>
              <a:t>-Sektion Biomechanik vom 13. - 15. März 2013 in </a:t>
            </a:r>
            <a:r>
              <a:rPr lang="de-DE" sz="2700" dirty="0" smtClean="0">
                <a:latin typeface="Verdana" pitchFamily="34" charset="0"/>
              </a:rPr>
              <a:t>Chemnitz</a:t>
            </a:r>
          </a:p>
          <a:p>
            <a:pPr marL="0" lvl="0" indent="0">
              <a:buNone/>
            </a:pPr>
            <a:r>
              <a:rPr lang="de-DE" sz="2400" i="1" dirty="0" smtClean="0">
                <a:latin typeface="Verdana" pitchFamily="34" charset="0"/>
              </a:rPr>
              <a:t>(Direkte Überordnung </a:t>
            </a:r>
            <a:r>
              <a:rPr lang="de-DE" sz="2400" i="1" dirty="0">
                <a:latin typeface="Verdana" pitchFamily="34" charset="0"/>
              </a:rPr>
              <a:t>„Sektion Biomechanik</a:t>
            </a:r>
            <a:r>
              <a:rPr lang="de-DE" sz="2400" i="1" dirty="0" smtClean="0">
                <a:latin typeface="Verdana" pitchFamily="34" charset="0"/>
              </a:rPr>
              <a:t>“ – ist vollständig im Konferenznamen enthalten </a:t>
            </a:r>
            <a:r>
              <a:rPr lang="de-DE" sz="2400" i="1" dirty="0" smtClean="0">
                <a:latin typeface="Verdana" pitchFamily="34" charset="0"/>
                <a:sym typeface="Wingdings" panose="05000000000000000000" pitchFamily="2" charset="2"/>
              </a:rPr>
              <a:t> 11.2.2.14.6 trifft zu  unselbstständige Erfassung</a:t>
            </a:r>
            <a:r>
              <a:rPr lang="de-DE" sz="2400" i="1" dirty="0" smtClean="0">
                <a:latin typeface="Verdana" pitchFamily="34" charset="0"/>
              </a:rPr>
              <a:t>)</a:t>
            </a:r>
            <a:endParaRPr lang="de-DE" sz="2400" i="1" dirty="0">
              <a:latin typeface="Verdana" pitchFamily="34" charset="0"/>
            </a:endParaRPr>
          </a:p>
          <a:p>
            <a:pPr marL="0" indent="0">
              <a:buNone/>
            </a:pPr>
            <a:r>
              <a:rPr lang="de-DE" sz="2700" dirty="0" smtClean="0">
                <a:latin typeface="Verdana" pitchFamily="34" charset="0"/>
                <a:sym typeface="Wingdings" panose="05000000000000000000" pitchFamily="2" charset="2"/>
              </a:rPr>
              <a:t> </a:t>
            </a:r>
            <a:r>
              <a:rPr lang="de-DE" sz="2700" dirty="0" smtClean="0">
                <a:latin typeface="Verdana" pitchFamily="34" charset="0"/>
              </a:rPr>
              <a:t>Deutsche </a:t>
            </a:r>
            <a:r>
              <a:rPr lang="de-DE" sz="2700" dirty="0">
                <a:latin typeface="Verdana" pitchFamily="34" charset="0"/>
              </a:rPr>
              <a:t>Vereinigung für Sportwissenschaft. Sektion Biomechanik. Jahrestagung (2013 : Chemnitz)</a:t>
            </a:r>
            <a:endParaRPr lang="de-DE" sz="2700" dirty="0"/>
          </a:p>
          <a:p>
            <a:pPr marL="0" indent="0">
              <a:buNone/>
            </a:pP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42</a:t>
            </a:fld>
            <a:endParaRPr lang="en-GB">
              <a:solidFill>
                <a:prstClr val="black">
                  <a:tint val="75000"/>
                </a:prstClr>
              </a:solidFill>
            </a:endParaRPr>
          </a:p>
        </p:txBody>
      </p:sp>
    </p:spTree>
    <p:extLst>
      <p:ext uri="{BB962C8B-B14F-4D97-AF65-F5344CB8AC3E}">
        <p14:creationId xmlns:p14="http://schemas.microsoft.com/office/powerpoint/2010/main" val="2787912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b="1" dirty="0">
                <a:solidFill>
                  <a:schemeClr val="accent1">
                    <a:lumMod val="75000"/>
                  </a:schemeClr>
                </a:solidFill>
                <a:latin typeface="Verdana" pitchFamily="34" charset="0"/>
              </a:rPr>
              <a:t>– Beispiele – </a:t>
            </a:r>
            <a:br>
              <a:rPr lang="de-DE" sz="3200" b="1" dirty="0">
                <a:solidFill>
                  <a:schemeClr val="accent1">
                    <a:lumMod val="75000"/>
                  </a:schemeClr>
                </a:solidFill>
                <a:latin typeface="Verdana" pitchFamily="34" charset="0"/>
              </a:rPr>
            </a:br>
            <a:r>
              <a:rPr lang="de-DE" sz="3200" b="1" dirty="0">
                <a:latin typeface="Verdana" pitchFamily="34" charset="0"/>
              </a:rPr>
              <a:t>untergeordnete </a:t>
            </a:r>
            <a:r>
              <a:rPr lang="de-DE" sz="3200" b="1" dirty="0" smtClean="0">
                <a:latin typeface="Verdana" pitchFamily="34" charset="0"/>
              </a:rPr>
              <a:t>Konferenzen</a:t>
            </a:r>
            <a:r>
              <a:rPr lang="de-DE" sz="2800" b="1" dirty="0" smtClean="0">
                <a:latin typeface="Verdana" pitchFamily="34" charset="0"/>
              </a:rPr>
              <a:t>   </a:t>
            </a:r>
            <a:r>
              <a:rPr lang="de-DE" sz="2500" b="1" dirty="0" smtClean="0">
                <a:latin typeface="Verdana" pitchFamily="34" charset="0"/>
              </a:rPr>
              <a:t>-1-</a:t>
            </a:r>
            <a:endParaRPr lang="de-DE" sz="2500" dirty="0"/>
          </a:p>
        </p:txBody>
      </p:sp>
      <p:sp>
        <p:nvSpPr>
          <p:cNvPr id="3" name="Inhaltsplatzhalter 2"/>
          <p:cNvSpPr>
            <a:spLocks noGrp="1"/>
          </p:cNvSpPr>
          <p:nvPr>
            <p:ph idx="1"/>
          </p:nvPr>
        </p:nvSpPr>
        <p:spPr>
          <a:xfrm>
            <a:off x="457200" y="1600200"/>
            <a:ext cx="8229600" cy="4756150"/>
          </a:xfrm>
        </p:spPr>
        <p:txBody>
          <a:bodyPr>
            <a:normAutofit lnSpcReduction="10000"/>
          </a:bodyPr>
          <a:lstStyle/>
          <a:p>
            <a:pPr>
              <a:buNone/>
            </a:pPr>
            <a:r>
              <a:rPr lang="de-DE" sz="2400" dirty="0">
                <a:latin typeface="Verdana" pitchFamily="34" charset="0"/>
                <a:ea typeface="Verdana" pitchFamily="34" charset="0"/>
                <a:cs typeface="Verdana" pitchFamily="34" charset="0"/>
              </a:rPr>
              <a:t>Jahrestagung der Arbeitsgruppe Europäisches und Internationales Arbeits- und Sozialrecht (EIAS</a:t>
            </a:r>
            <a:r>
              <a:rPr lang="de-DE" sz="2400" dirty="0" smtClean="0">
                <a:latin typeface="Verdana" pitchFamily="34" charset="0"/>
                <a:ea typeface="Verdana" pitchFamily="34" charset="0"/>
                <a:cs typeface="Verdana" pitchFamily="34" charset="0"/>
              </a:rPr>
              <a:t>) [+ Tagungsdaten]</a:t>
            </a:r>
            <a:endParaRPr lang="de-DE" sz="2400" dirty="0">
              <a:latin typeface="Verdana" pitchFamily="34" charset="0"/>
              <a:ea typeface="Verdana" pitchFamily="34" charset="0"/>
              <a:cs typeface="Verdana" pitchFamily="34" charset="0"/>
            </a:endParaRPr>
          </a:p>
          <a:p>
            <a:pPr>
              <a:buFont typeface="Wingdings"/>
              <a:buChar char="à"/>
            </a:pPr>
            <a:r>
              <a:rPr lang="de-DE" sz="2400" dirty="0">
                <a:latin typeface="Verdana" pitchFamily="34" charset="0"/>
                <a:ea typeface="Verdana" pitchFamily="34" charset="0"/>
                <a:cs typeface="Verdana" pitchFamily="34" charset="0"/>
              </a:rPr>
              <a:t> Deutscher Arbeitsgerichtsverband.   Arbeitsgruppe EIAS. </a:t>
            </a:r>
            <a:r>
              <a:rPr lang="de-DE" sz="2400" dirty="0" smtClean="0">
                <a:latin typeface="Verdana" pitchFamily="34" charset="0"/>
                <a:ea typeface="Verdana" pitchFamily="34" charset="0"/>
                <a:cs typeface="Verdana" pitchFamily="34" charset="0"/>
              </a:rPr>
              <a:t>Jahrestagung (Zählung : Jahr : Ort)</a:t>
            </a:r>
            <a:endParaRPr lang="de-DE" sz="2400" dirty="0">
              <a:latin typeface="Verdana" pitchFamily="34" charset="0"/>
              <a:ea typeface="Verdana" pitchFamily="34" charset="0"/>
              <a:cs typeface="Verdana" pitchFamily="34" charset="0"/>
            </a:endParaRPr>
          </a:p>
          <a:p>
            <a:pPr marL="0" indent="0">
              <a:buNone/>
            </a:pPr>
            <a:r>
              <a:rPr lang="de-DE" sz="2000" i="1" dirty="0" smtClean="0">
                <a:latin typeface="Verdana" panose="020B0604030504040204" pitchFamily="34" charset="0"/>
                <a:ea typeface="Verdana" panose="020B0604030504040204" pitchFamily="34" charset="0"/>
                <a:cs typeface="Verdana" panose="020B0604030504040204" pitchFamily="34" charset="0"/>
              </a:rPr>
              <a:t>(Name der direkten Überordnung = Arbeitsgruppe EIAS ist vollständig im Konferenznamen enthalten </a:t>
            </a:r>
            <a:r>
              <a:rPr lang="de-DE" sz="2000" i="1"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Zuordnung zu 11.2.2.14.6  unselbstständige Erfassung. Oberste Hierarchiestufe „Deutscher Arbeitsgerichtsverband“ ist nicht im Konferenznamen enthalten. Da die Arbeitsgruppe EIAS aber unselbstständig unter dem Deutschen Arbeitsgerichtsverband erfasst wird, gilt dieser normierte Sucheinstieg auch als Überordnung für den Konferenznamen)</a:t>
            </a:r>
            <a:endParaRPr lang="de-DE" sz="2000" i="1"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43</a:t>
            </a:fld>
            <a:endParaRPr lang="en-GB">
              <a:solidFill>
                <a:prstClr val="black">
                  <a:tint val="75000"/>
                </a:prstClr>
              </a:solidFill>
            </a:endParaRPr>
          </a:p>
        </p:txBody>
      </p:sp>
    </p:spTree>
    <p:extLst>
      <p:ext uri="{BB962C8B-B14F-4D97-AF65-F5344CB8AC3E}">
        <p14:creationId xmlns:p14="http://schemas.microsoft.com/office/powerpoint/2010/main" val="10796298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363272" cy="1143000"/>
          </a:xfrm>
        </p:spPr>
        <p:txBody>
          <a:bodyPr>
            <a:normAutofit/>
          </a:bodyPr>
          <a:lstStyle/>
          <a:p>
            <a:pPr>
              <a:lnSpc>
                <a:spcPts val="3300"/>
              </a:lnSpc>
            </a:pPr>
            <a:r>
              <a:rPr lang="de-DE" sz="3200" b="1" dirty="0" smtClean="0">
                <a:solidFill>
                  <a:schemeClr val="accent1">
                    <a:lumMod val="75000"/>
                  </a:schemeClr>
                </a:solidFill>
                <a:latin typeface="Verdana" pitchFamily="34" charset="0"/>
              </a:rPr>
              <a:t>– Beispiele – </a:t>
            </a:r>
            <a:br>
              <a:rPr lang="de-DE" sz="3200" b="1" dirty="0" smtClean="0">
                <a:solidFill>
                  <a:schemeClr val="accent1">
                    <a:lumMod val="75000"/>
                  </a:schemeClr>
                </a:solidFill>
                <a:latin typeface="Verdana" pitchFamily="34" charset="0"/>
              </a:rPr>
            </a:br>
            <a:r>
              <a:rPr lang="de-DE" sz="3200" b="1" dirty="0" smtClean="0">
                <a:latin typeface="Verdana" pitchFamily="34" charset="0"/>
              </a:rPr>
              <a:t>untergeordnete Konferenzen</a:t>
            </a:r>
            <a:r>
              <a:rPr lang="de-DE" sz="2800" b="1" dirty="0" smtClean="0">
                <a:latin typeface="Verdana" pitchFamily="34" charset="0"/>
              </a:rPr>
              <a:t>    </a:t>
            </a:r>
            <a:r>
              <a:rPr lang="de-DE" sz="2500" b="1" dirty="0" smtClean="0">
                <a:latin typeface="Verdana" pitchFamily="34" charset="0"/>
              </a:rPr>
              <a:t>-2-</a:t>
            </a:r>
            <a:endParaRPr lang="de-DE" sz="2500" b="1" dirty="0">
              <a:latin typeface="Verdana" pitchFamily="34" charset="0"/>
            </a:endParaRPr>
          </a:p>
        </p:txBody>
      </p:sp>
      <p:sp>
        <p:nvSpPr>
          <p:cNvPr id="3" name="Inhaltsplatzhalter 2"/>
          <p:cNvSpPr>
            <a:spLocks noGrp="1"/>
          </p:cNvSpPr>
          <p:nvPr>
            <p:ph idx="1"/>
          </p:nvPr>
        </p:nvSpPr>
        <p:spPr/>
        <p:txBody>
          <a:bodyPr>
            <a:normAutofit/>
          </a:bodyPr>
          <a:lstStyle/>
          <a:p>
            <a:pPr>
              <a:buNone/>
            </a:pPr>
            <a:r>
              <a:rPr lang="en-US" sz="2800" dirty="0" smtClean="0">
                <a:latin typeface="Verdana" pitchFamily="34" charset="0"/>
                <a:ea typeface="Verdana" pitchFamily="34" charset="0"/>
                <a:cs typeface="Verdana" pitchFamily="34" charset="0"/>
              </a:rPr>
              <a:t>Hawaii </a:t>
            </a:r>
            <a:r>
              <a:rPr lang="en-US" sz="2800" dirty="0" err="1" smtClean="0">
                <a:latin typeface="Verdana" pitchFamily="34" charset="0"/>
                <a:ea typeface="Verdana" pitchFamily="34" charset="0"/>
                <a:cs typeface="Verdana" pitchFamily="34" charset="0"/>
              </a:rPr>
              <a:t>Macademia</a:t>
            </a:r>
            <a:r>
              <a:rPr lang="en-US" sz="2800" dirty="0" smtClean="0">
                <a:latin typeface="Verdana" pitchFamily="34" charset="0"/>
                <a:ea typeface="Verdana" pitchFamily="34" charset="0"/>
                <a:cs typeface="Verdana" pitchFamily="34" charset="0"/>
              </a:rPr>
              <a:t> Nut Association. Annual Meeting (</a:t>
            </a:r>
            <a:r>
              <a:rPr lang="en-US" sz="2800" dirty="0" err="1" smtClean="0">
                <a:latin typeface="Verdana" pitchFamily="34" charset="0"/>
                <a:ea typeface="Verdana" pitchFamily="34" charset="0"/>
                <a:cs typeface="Verdana" pitchFamily="34" charset="0"/>
              </a:rPr>
              <a:t>Zählung</a:t>
            </a:r>
            <a:r>
              <a:rPr lang="en-US" sz="2800" dirty="0" smtClean="0">
                <a:latin typeface="Verdana" pitchFamily="34" charset="0"/>
                <a:ea typeface="Verdana" pitchFamily="34" charset="0"/>
                <a:cs typeface="Verdana" pitchFamily="34" charset="0"/>
              </a:rPr>
              <a:t> : </a:t>
            </a:r>
            <a:r>
              <a:rPr lang="en-US" sz="2800" dirty="0" err="1" smtClean="0">
                <a:latin typeface="Verdana" pitchFamily="34" charset="0"/>
                <a:ea typeface="Verdana" pitchFamily="34" charset="0"/>
                <a:cs typeface="Verdana" pitchFamily="34" charset="0"/>
              </a:rPr>
              <a:t>Jahr</a:t>
            </a:r>
            <a:r>
              <a:rPr lang="en-US" sz="2800" dirty="0" smtClean="0">
                <a:latin typeface="Verdana" pitchFamily="34" charset="0"/>
                <a:ea typeface="Verdana" pitchFamily="34" charset="0"/>
                <a:cs typeface="Verdana" pitchFamily="34" charset="0"/>
              </a:rPr>
              <a:t> : Ort)</a:t>
            </a:r>
          </a:p>
          <a:p>
            <a:pPr>
              <a:buNone/>
            </a:pPr>
            <a:endParaRPr lang="en-US" dirty="0" smtClean="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44</a:t>
            </a:fld>
            <a:endParaRPr lang="en-GB">
              <a:solidFill>
                <a:prstClr val="black">
                  <a:tint val="75000"/>
                </a:prstClr>
              </a:solidFill>
            </a:endParaRPr>
          </a:p>
        </p:txBody>
      </p:sp>
    </p:spTree>
    <p:extLst>
      <p:ext uri="{BB962C8B-B14F-4D97-AF65-F5344CB8AC3E}">
        <p14:creationId xmlns:p14="http://schemas.microsoft.com/office/powerpoint/2010/main" val="5729328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b="1" dirty="0">
                <a:solidFill>
                  <a:srgbClr val="4F81BD">
                    <a:lumMod val="75000"/>
                  </a:srgbClr>
                </a:solidFill>
                <a:latin typeface="Verdana" pitchFamily="34" charset="0"/>
              </a:rPr>
              <a:t>– </a:t>
            </a:r>
            <a:r>
              <a:rPr lang="de-DE" sz="3200" b="1" dirty="0" smtClean="0">
                <a:solidFill>
                  <a:srgbClr val="4F81BD">
                    <a:lumMod val="75000"/>
                  </a:srgbClr>
                </a:solidFill>
                <a:latin typeface="Verdana" pitchFamily="34" charset="0"/>
              </a:rPr>
              <a:t>Beispiele </a:t>
            </a:r>
            <a:r>
              <a:rPr lang="de-DE" sz="3200" b="1" dirty="0">
                <a:solidFill>
                  <a:srgbClr val="4F81BD">
                    <a:lumMod val="75000"/>
                  </a:srgbClr>
                </a:solidFill>
                <a:latin typeface="Verdana" pitchFamily="34" charset="0"/>
              </a:rPr>
              <a:t>– </a:t>
            </a:r>
            <a:br>
              <a:rPr lang="de-DE" sz="3200" b="1" dirty="0">
                <a:solidFill>
                  <a:srgbClr val="4F81BD">
                    <a:lumMod val="75000"/>
                  </a:srgbClr>
                </a:solidFill>
                <a:latin typeface="Verdana" pitchFamily="34" charset="0"/>
              </a:rPr>
            </a:br>
            <a:r>
              <a:rPr lang="de-DE" sz="3200" b="1" dirty="0">
                <a:solidFill>
                  <a:prstClr val="black"/>
                </a:solidFill>
                <a:latin typeface="Verdana" pitchFamily="34" charset="0"/>
              </a:rPr>
              <a:t>untergeordnete Konferenzen</a:t>
            </a:r>
            <a:r>
              <a:rPr lang="de-DE" sz="2800" b="1" dirty="0">
                <a:solidFill>
                  <a:prstClr val="black"/>
                </a:solidFill>
                <a:latin typeface="Verdana" pitchFamily="34" charset="0"/>
              </a:rPr>
              <a:t>    </a:t>
            </a:r>
            <a:r>
              <a:rPr lang="de-DE" sz="2500" b="1" dirty="0" smtClean="0">
                <a:solidFill>
                  <a:prstClr val="black"/>
                </a:solidFill>
                <a:latin typeface="Verdana" pitchFamily="34" charset="0"/>
              </a:rPr>
              <a:t>-3-</a:t>
            </a:r>
            <a:endParaRPr lang="de-DE" sz="2500" dirty="0"/>
          </a:p>
        </p:txBody>
      </p:sp>
      <p:sp>
        <p:nvSpPr>
          <p:cNvPr id="3" name="Inhaltsplatzhalter 2"/>
          <p:cNvSpPr>
            <a:spLocks noGrp="1"/>
          </p:cNvSpPr>
          <p:nvPr>
            <p:ph idx="1"/>
          </p:nvPr>
        </p:nvSpPr>
        <p:spPr/>
        <p:txBody>
          <a:bodyPr>
            <a:normAutofit/>
          </a:bodyPr>
          <a:lstStyle/>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Beispiel im Aleph-Erfassungsformat:</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111 </a:t>
            </a:r>
            <a:r>
              <a:rPr lang="de-DE" sz="28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$e</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a:latin typeface="Verdana" pitchFamily="34" charset="0"/>
              </a:rPr>
              <a:t>Deutsche Vereinigung für </a:t>
            </a:r>
            <a:r>
              <a:rPr lang="de-DE" sz="2800" dirty="0" smtClean="0">
                <a:latin typeface="Verdana" pitchFamily="34" charset="0"/>
              </a:rPr>
              <a:t>Sportwissenschaft </a:t>
            </a:r>
            <a:r>
              <a:rPr lang="de-DE" sz="2800" dirty="0" smtClean="0">
                <a:solidFill>
                  <a:schemeClr val="accent2">
                    <a:lumMod val="75000"/>
                  </a:schemeClr>
                </a:solidFill>
                <a:latin typeface="Verdana" pitchFamily="34" charset="0"/>
              </a:rPr>
              <a:t>$b</a:t>
            </a:r>
            <a:r>
              <a:rPr lang="de-DE" sz="2800" dirty="0" smtClean="0">
                <a:latin typeface="Verdana" pitchFamily="34" charset="0"/>
              </a:rPr>
              <a:t> </a:t>
            </a:r>
            <a:r>
              <a:rPr lang="de-DE" sz="2800" dirty="0">
                <a:latin typeface="Verdana" pitchFamily="34" charset="0"/>
              </a:rPr>
              <a:t>Sektion </a:t>
            </a:r>
            <a:r>
              <a:rPr lang="de-DE" sz="2800" dirty="0" smtClean="0">
                <a:latin typeface="Verdana" pitchFamily="34" charset="0"/>
              </a:rPr>
              <a:t>Biomechanik </a:t>
            </a:r>
            <a:r>
              <a:rPr lang="de-DE" sz="2800" dirty="0" smtClean="0">
                <a:solidFill>
                  <a:schemeClr val="accent2">
                    <a:lumMod val="75000"/>
                  </a:schemeClr>
                </a:solidFill>
                <a:latin typeface="Verdana" pitchFamily="34" charset="0"/>
              </a:rPr>
              <a:t>$b</a:t>
            </a:r>
            <a:r>
              <a:rPr lang="de-DE" sz="2800" dirty="0" smtClean="0">
                <a:latin typeface="Verdana" pitchFamily="34" charset="0"/>
              </a:rPr>
              <a:t> Jahrestagung </a:t>
            </a:r>
            <a:r>
              <a:rPr lang="de-DE" sz="2800" dirty="0" smtClean="0">
                <a:solidFill>
                  <a:schemeClr val="accent2">
                    <a:lumMod val="75000"/>
                  </a:schemeClr>
                </a:solidFill>
                <a:latin typeface="Verdana" pitchFamily="34" charset="0"/>
              </a:rPr>
              <a:t>$d</a:t>
            </a:r>
            <a:r>
              <a:rPr lang="de-DE" sz="2800" dirty="0" smtClean="0">
                <a:latin typeface="Verdana" pitchFamily="34" charset="0"/>
              </a:rPr>
              <a:t> 2013 </a:t>
            </a:r>
            <a:r>
              <a:rPr lang="de-DE" sz="2800" dirty="0" smtClean="0">
                <a:solidFill>
                  <a:schemeClr val="accent2">
                    <a:lumMod val="75000"/>
                  </a:schemeClr>
                </a:solidFill>
                <a:latin typeface="Verdana" pitchFamily="34" charset="0"/>
              </a:rPr>
              <a:t>$c</a:t>
            </a:r>
            <a:r>
              <a:rPr lang="de-DE" sz="2800" dirty="0" smtClean="0">
                <a:latin typeface="Verdana" pitchFamily="34" charset="0"/>
              </a:rPr>
              <a:t> Chemnitz</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411 </a:t>
            </a:r>
            <a:r>
              <a:rPr lang="de-DE" sz="28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$e</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a:latin typeface="Verdana" pitchFamily="34" charset="0"/>
              </a:rPr>
              <a:t>Jahrestagung der </a:t>
            </a:r>
            <a:r>
              <a:rPr lang="de-DE" sz="2800" dirty="0" err="1">
                <a:latin typeface="Verdana" pitchFamily="34" charset="0"/>
              </a:rPr>
              <a:t>dvs</a:t>
            </a:r>
            <a:r>
              <a:rPr lang="de-DE" sz="2800" dirty="0">
                <a:latin typeface="Verdana" pitchFamily="34" charset="0"/>
              </a:rPr>
              <a:t>-Sektion Biomechanik vom 13. - 15. März 2013 in </a:t>
            </a:r>
            <a:r>
              <a:rPr lang="de-DE" sz="2800" dirty="0" smtClean="0">
                <a:latin typeface="Verdana" pitchFamily="34" charset="0"/>
              </a:rPr>
              <a:t>Chemnitz</a:t>
            </a:r>
            <a:r>
              <a:rPr lang="de-DE" sz="2800" dirty="0">
                <a:latin typeface="Verdana" pitchFamily="34" charset="0"/>
              </a:rPr>
              <a:t> </a:t>
            </a:r>
            <a:r>
              <a:rPr lang="de-DE" sz="2800" dirty="0" smtClean="0">
                <a:solidFill>
                  <a:schemeClr val="accent2">
                    <a:lumMod val="75000"/>
                  </a:schemeClr>
                </a:solidFill>
                <a:latin typeface="Verdana" pitchFamily="34" charset="0"/>
              </a:rPr>
              <a:t>$4</a:t>
            </a:r>
            <a:r>
              <a:rPr lang="de-DE" sz="2800" dirty="0" smtClean="0">
                <a:latin typeface="Verdana" pitchFamily="34" charset="0"/>
              </a:rPr>
              <a:t> nauv</a:t>
            </a:r>
            <a:endParaRPr lang="de-DE" sz="2800" dirty="0">
              <a:latin typeface="Verdana" pitchFamily="34" charset="0"/>
            </a:endParaRPr>
          </a:p>
        </p:txBody>
      </p:sp>
      <p:sp>
        <p:nvSpPr>
          <p:cNvPr id="4" name="Fußzeilenplatzhalter 3"/>
          <p:cNvSpPr>
            <a:spLocks noGrp="1"/>
          </p:cNvSpPr>
          <p:nvPr>
            <p:ph type="ftr" sz="quarter" idx="11"/>
          </p:nvPr>
        </p:nvSpPr>
        <p:spPr>
          <a:xfrm>
            <a:off x="467544" y="6356350"/>
            <a:ext cx="7848872"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45</a:t>
            </a:fld>
            <a:endParaRPr lang="en-GB">
              <a:solidFill>
                <a:prstClr val="black">
                  <a:tint val="75000"/>
                </a:prstClr>
              </a:solidFill>
            </a:endParaRPr>
          </a:p>
        </p:txBody>
      </p:sp>
    </p:spTree>
    <p:extLst>
      <p:ext uri="{BB962C8B-B14F-4D97-AF65-F5344CB8AC3E}">
        <p14:creationId xmlns:p14="http://schemas.microsoft.com/office/powerpoint/2010/main" val="2789816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19256" cy="936104"/>
          </a:xfrm>
        </p:spPr>
        <p:txBody>
          <a:bodyPr>
            <a:normAutofit/>
          </a:bodyPr>
          <a:lstStyle/>
          <a:p>
            <a:pPr algn="l">
              <a:lnSpc>
                <a:spcPts val="3300"/>
              </a:lnSpc>
            </a:pPr>
            <a:r>
              <a:rPr lang="de-DE" sz="3200" b="1" dirty="0">
                <a:solidFill>
                  <a:srgbClr val="4F81BD">
                    <a:lumMod val="75000"/>
                  </a:srgbClr>
                </a:solidFill>
                <a:latin typeface="Verdana" pitchFamily="34" charset="0"/>
              </a:rPr>
              <a:t>Untergeordnete Konferenzen</a:t>
            </a:r>
            <a:r>
              <a:rPr lang="de-DE" sz="2800" dirty="0" smtClean="0">
                <a:solidFill>
                  <a:schemeClr val="accent1">
                    <a:lumMod val="75000"/>
                  </a:schemeClr>
                </a:solidFill>
                <a:latin typeface="Verdana" panose="020B0604030504040204" pitchFamily="34" charset="0"/>
              </a:rPr>
              <a:t/>
            </a:r>
            <a:br>
              <a:rPr lang="de-DE" sz="2800" dirty="0" smtClean="0">
                <a:solidFill>
                  <a:schemeClr val="accent1">
                    <a:lumMod val="75000"/>
                  </a:schemeClr>
                </a:solidFill>
                <a:latin typeface="Verdana" panose="020B0604030504040204" pitchFamily="34" charset="0"/>
              </a:rPr>
            </a:br>
            <a:r>
              <a:rPr lang="de-DE" sz="2800" b="1" dirty="0" smtClean="0">
                <a:latin typeface="Verdana" panose="020B0604030504040204" pitchFamily="34" charset="0"/>
              </a:rPr>
              <a:t>Aber-Beispiel                                   </a:t>
            </a:r>
            <a:r>
              <a:rPr lang="de-DE" sz="2500" b="1" dirty="0" smtClean="0">
                <a:latin typeface="Verdana" panose="020B0604030504040204" pitchFamily="34" charset="0"/>
              </a:rPr>
              <a:t>-1-</a:t>
            </a:r>
            <a:endParaRPr lang="de-DE" sz="2500" b="1" dirty="0">
              <a:latin typeface="Verdana" panose="020B0604030504040204" pitchFamily="34" charset="0"/>
            </a:endParaRPr>
          </a:p>
        </p:txBody>
      </p:sp>
      <p:sp>
        <p:nvSpPr>
          <p:cNvPr id="3" name="Inhaltsplatzhalter 2"/>
          <p:cNvSpPr>
            <a:spLocks noGrp="1"/>
          </p:cNvSpPr>
          <p:nvPr>
            <p:ph idx="1"/>
          </p:nvPr>
        </p:nvSpPr>
        <p:spPr>
          <a:xfrm>
            <a:off x="457200" y="1600201"/>
            <a:ext cx="8229600" cy="4565103"/>
          </a:xfrm>
        </p:spPr>
        <p:txBody>
          <a:bodyPr>
            <a:noAutofit/>
          </a:bodyPr>
          <a:lstStyle/>
          <a:p>
            <a:pPr>
              <a:buNone/>
            </a:pPr>
            <a:r>
              <a:rPr lang="de-DE" sz="2800" dirty="0">
                <a:latin typeface="Verdana" pitchFamily="34" charset="0"/>
                <a:ea typeface="Verdana" pitchFamily="34" charset="0"/>
                <a:cs typeface="Verdana" pitchFamily="34" charset="0"/>
              </a:rPr>
              <a:t>Aber: Ist der vollständige bevorzugte Name der übergeordneten Körperschaft </a:t>
            </a:r>
            <a:r>
              <a:rPr lang="de-DE" sz="2800" dirty="0" smtClean="0">
                <a:latin typeface="Verdana" pitchFamily="34" charset="0"/>
                <a:ea typeface="Verdana" pitchFamily="34" charset="0"/>
                <a:cs typeface="Verdana" pitchFamily="34" charset="0"/>
              </a:rPr>
              <a:t>(hier z.B. Veranstalter) </a:t>
            </a:r>
            <a:r>
              <a:rPr lang="de-DE" sz="2800" b="1" dirty="0" smtClean="0">
                <a:latin typeface="Verdana" pitchFamily="34" charset="0"/>
                <a:ea typeface="Verdana" pitchFamily="34" charset="0"/>
                <a:cs typeface="Verdana" pitchFamily="34" charset="0"/>
              </a:rPr>
              <a:t>nicht</a:t>
            </a:r>
            <a:r>
              <a:rPr lang="de-DE" sz="2800" dirty="0" smtClean="0">
                <a:latin typeface="Verdana" pitchFamily="34" charset="0"/>
                <a:ea typeface="Verdana" pitchFamily="34" charset="0"/>
                <a:cs typeface="Verdana" pitchFamily="34" charset="0"/>
              </a:rPr>
              <a:t> im bevorzugten </a:t>
            </a:r>
            <a:r>
              <a:rPr lang="de-DE" sz="2800" dirty="0">
                <a:latin typeface="Verdana" pitchFamily="34" charset="0"/>
                <a:ea typeface="Verdana" pitchFamily="34" charset="0"/>
                <a:cs typeface="Verdana" pitchFamily="34" charset="0"/>
              </a:rPr>
              <a:t>Namen der untergeordneten Körperschaft enthalten, wird diese selbstständig </a:t>
            </a:r>
            <a:r>
              <a:rPr lang="de-DE" sz="2800" dirty="0" smtClean="0">
                <a:latin typeface="Verdana" pitchFamily="34" charset="0"/>
                <a:ea typeface="Verdana" pitchFamily="34" charset="0"/>
                <a:cs typeface="Verdana" pitchFamily="34" charset="0"/>
              </a:rPr>
              <a:t>erfasst</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(Aber-Fall </a:t>
            </a:r>
            <a:r>
              <a:rPr lang="de-DE" sz="2800" dirty="0">
                <a:latin typeface="Verdana" pitchFamily="34" charset="0"/>
                <a:ea typeface="Verdana" pitchFamily="34" charset="0"/>
                <a:cs typeface="Verdana" pitchFamily="34" charset="0"/>
              </a:rPr>
              <a:t>zu RDA 11.2.2.14.6</a:t>
            </a:r>
            <a:r>
              <a:rPr lang="de-DE" sz="2800" dirty="0" smtClean="0">
                <a:latin typeface="Verdana" pitchFamily="34" charset="0"/>
                <a:ea typeface="Verdana" pitchFamily="34" charset="0"/>
                <a:cs typeface="Verdana" pitchFamily="34" charset="0"/>
              </a:rPr>
              <a:t>)</a:t>
            </a:r>
          </a:p>
          <a:p>
            <a:pPr>
              <a:buNone/>
            </a:pPr>
            <a:endParaRPr lang="de-DE" sz="2800" dirty="0" smtClean="0">
              <a:latin typeface="Verdana" pitchFamily="34" charset="0"/>
              <a:ea typeface="Verdana" pitchFamily="34" charset="0"/>
              <a:cs typeface="Verdana" pitchFamily="34" charset="0"/>
            </a:endParaRPr>
          </a:p>
          <a:p>
            <a:pPr>
              <a:buNone/>
            </a:pPr>
            <a:endParaRPr lang="de-DE" sz="2800" dirty="0">
              <a:latin typeface="Verdana" pitchFamily="34" charset="0"/>
              <a:ea typeface="Verdana" pitchFamily="34" charset="0"/>
              <a:cs typeface="Verdana" pitchFamily="34" charset="0"/>
            </a:endParaRPr>
          </a:p>
        </p:txBody>
      </p:sp>
      <p:sp>
        <p:nvSpPr>
          <p:cNvPr id="8"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GND: Körperschaften/Konferenzen | Stand: 22.01.2018 | CC BY-NC-SA</a:t>
            </a:r>
            <a:endParaRPr lang="de-DE" sz="1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46</a:t>
            </a:fld>
            <a:endParaRPr lang="en-GB">
              <a:solidFill>
                <a:prstClr val="black">
                  <a:tint val="75000"/>
                </a:prstClr>
              </a:solidFill>
            </a:endParaRPr>
          </a:p>
        </p:txBody>
      </p:sp>
    </p:spTree>
    <p:extLst>
      <p:ext uri="{BB962C8B-B14F-4D97-AF65-F5344CB8AC3E}">
        <p14:creationId xmlns:p14="http://schemas.microsoft.com/office/powerpoint/2010/main" val="12641437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b="1" dirty="0">
                <a:solidFill>
                  <a:srgbClr val="4F81BD">
                    <a:lumMod val="75000"/>
                  </a:srgbClr>
                </a:solidFill>
                <a:latin typeface="Verdana" pitchFamily="34" charset="0"/>
              </a:rPr>
              <a:t>Untergeordnete Konferenzen</a:t>
            </a:r>
            <a:r>
              <a:rPr lang="de-DE" sz="2800" dirty="0">
                <a:solidFill>
                  <a:srgbClr val="4F81BD">
                    <a:lumMod val="75000"/>
                  </a:srgbClr>
                </a:solidFill>
                <a:latin typeface="Verdana" panose="020B0604030504040204" pitchFamily="34" charset="0"/>
              </a:rPr>
              <a:t/>
            </a:r>
            <a:br>
              <a:rPr lang="de-DE" sz="2800" dirty="0">
                <a:solidFill>
                  <a:srgbClr val="4F81BD">
                    <a:lumMod val="75000"/>
                  </a:srgbClr>
                </a:solidFill>
                <a:latin typeface="Verdana" panose="020B0604030504040204" pitchFamily="34" charset="0"/>
              </a:rPr>
            </a:br>
            <a:r>
              <a:rPr lang="de-DE" sz="2800" b="1" dirty="0">
                <a:solidFill>
                  <a:prstClr val="black"/>
                </a:solidFill>
                <a:latin typeface="Verdana" panose="020B0604030504040204" pitchFamily="34" charset="0"/>
              </a:rPr>
              <a:t>Aber-Beispiel                                   </a:t>
            </a:r>
            <a:r>
              <a:rPr lang="de-DE" sz="2500" b="1" dirty="0" smtClean="0">
                <a:solidFill>
                  <a:prstClr val="black"/>
                </a:solidFill>
                <a:latin typeface="Verdana" panose="020B0604030504040204" pitchFamily="34" charset="0"/>
              </a:rPr>
              <a:t>-2-</a:t>
            </a:r>
            <a:endParaRPr lang="de-DE" dirty="0"/>
          </a:p>
        </p:txBody>
      </p:sp>
      <p:sp>
        <p:nvSpPr>
          <p:cNvPr id="3" name="Inhaltsplatzhalter 2"/>
          <p:cNvSpPr>
            <a:spLocks noGrp="1"/>
          </p:cNvSpPr>
          <p:nvPr>
            <p:ph idx="1"/>
          </p:nvPr>
        </p:nvSpPr>
        <p:spPr/>
        <p:txBody>
          <a:bodyPr/>
          <a:lstStyle/>
          <a:p>
            <a:pPr>
              <a:buNone/>
            </a:pPr>
            <a:r>
              <a:rPr lang="de-DE" sz="2800" i="1" dirty="0">
                <a:latin typeface="Verdana" pitchFamily="34" charset="0"/>
                <a:ea typeface="Verdana" pitchFamily="34" charset="0"/>
                <a:cs typeface="Verdana" pitchFamily="34" charset="0"/>
              </a:rPr>
              <a:t>Beispiel:</a:t>
            </a:r>
            <a:r>
              <a:rPr lang="de-DE" sz="2800" dirty="0">
                <a:latin typeface="Verdana" pitchFamily="34" charset="0"/>
                <a:ea typeface="Verdana" pitchFamily="34" charset="0"/>
                <a:cs typeface="Verdana" pitchFamily="34" charset="0"/>
              </a:rPr>
              <a:t> </a:t>
            </a:r>
          </a:p>
          <a:p>
            <a:pPr>
              <a:buNone/>
            </a:pPr>
            <a:r>
              <a:rPr lang="de-DE" sz="2800" dirty="0">
                <a:latin typeface="Verdana" pitchFamily="34" charset="0"/>
                <a:ea typeface="Verdana" pitchFamily="34" charset="0"/>
                <a:cs typeface="Verdana" pitchFamily="34" charset="0"/>
              </a:rPr>
              <a:t>PASPCR Conference</a:t>
            </a:r>
          </a:p>
          <a:p>
            <a:pPr>
              <a:buNone/>
            </a:pPr>
            <a:r>
              <a:rPr lang="de-DE" sz="2800" dirty="0">
                <a:latin typeface="Verdana" pitchFamily="34" charset="0"/>
                <a:ea typeface="Verdana" pitchFamily="34" charset="0"/>
                <a:cs typeface="Verdana" pitchFamily="34" charset="0"/>
              </a:rPr>
              <a:t>Bevorzugter Name von PASPCR = </a:t>
            </a:r>
            <a:r>
              <a:rPr lang="de-DE" sz="2800" dirty="0" err="1">
                <a:latin typeface="Verdana" pitchFamily="34" charset="0"/>
                <a:ea typeface="Verdana" pitchFamily="34" charset="0"/>
                <a:cs typeface="Verdana" pitchFamily="34" charset="0"/>
              </a:rPr>
              <a:t>PanAmerican</a:t>
            </a:r>
            <a:r>
              <a:rPr lang="de-DE" sz="2800" dirty="0">
                <a:latin typeface="Verdana" pitchFamily="34" charset="0"/>
                <a:ea typeface="Verdana" pitchFamily="34" charset="0"/>
                <a:cs typeface="Verdana" pitchFamily="34" charset="0"/>
              </a:rPr>
              <a:t> Society </a:t>
            </a:r>
            <a:r>
              <a:rPr lang="de-DE" sz="2800" dirty="0" err="1">
                <a:latin typeface="Verdana" pitchFamily="34" charset="0"/>
                <a:ea typeface="Verdana" pitchFamily="34" charset="0"/>
                <a:cs typeface="Verdana" pitchFamily="34" charset="0"/>
              </a:rPr>
              <a:t>for</a:t>
            </a:r>
            <a:r>
              <a:rPr lang="de-DE" sz="2800" dirty="0">
                <a:latin typeface="Verdana" pitchFamily="34" charset="0"/>
                <a:ea typeface="Verdana" pitchFamily="34" charset="0"/>
                <a:cs typeface="Verdana" pitchFamily="34" charset="0"/>
              </a:rPr>
              <a:t> Pigment </a:t>
            </a:r>
            <a:r>
              <a:rPr lang="de-DE" sz="2800" dirty="0" err="1">
                <a:latin typeface="Verdana" pitchFamily="34" charset="0"/>
                <a:ea typeface="Verdana" pitchFamily="34" charset="0"/>
                <a:cs typeface="Verdana" pitchFamily="34" charset="0"/>
              </a:rPr>
              <a:t>Cell</a:t>
            </a:r>
            <a:r>
              <a:rPr lang="de-DE" sz="2800" dirty="0">
                <a:latin typeface="Verdana" pitchFamily="34" charset="0"/>
                <a:ea typeface="Verdana" pitchFamily="34" charset="0"/>
                <a:cs typeface="Verdana" pitchFamily="34" charset="0"/>
              </a:rPr>
              <a:t> Research</a:t>
            </a:r>
          </a:p>
          <a:p>
            <a:pPr>
              <a:buNone/>
            </a:pPr>
            <a:r>
              <a:rPr lang="de-DE" sz="2800" dirty="0" smtClean="0">
                <a:latin typeface="Verdana" pitchFamily="34" charset="0"/>
                <a:ea typeface="Verdana" pitchFamily="34" charset="0"/>
                <a:cs typeface="Verdana" pitchFamily="34" charset="0"/>
                <a:sym typeface="Wingdings" panose="05000000000000000000" pitchFamily="2" charset="2"/>
              </a:rPr>
              <a:t></a:t>
            </a:r>
            <a:r>
              <a:rPr lang="de-DE" sz="2800" dirty="0" smtClean="0">
                <a:latin typeface="Verdana" pitchFamily="34" charset="0"/>
                <a:ea typeface="Verdana" pitchFamily="34" charset="0"/>
                <a:cs typeface="Verdana" pitchFamily="34" charset="0"/>
              </a:rPr>
              <a:t> PASPCR </a:t>
            </a:r>
            <a:r>
              <a:rPr lang="de-DE" sz="2800" dirty="0">
                <a:latin typeface="Verdana" pitchFamily="34" charset="0"/>
                <a:ea typeface="Verdana" pitchFamily="34" charset="0"/>
                <a:cs typeface="Verdana" pitchFamily="34" charset="0"/>
              </a:rPr>
              <a:t>Conference (19. : 2015 : Orange, </a:t>
            </a:r>
            <a:r>
              <a:rPr lang="de-DE" sz="2800" dirty="0" err="1">
                <a:latin typeface="Verdana" pitchFamily="34" charset="0"/>
                <a:ea typeface="Verdana" pitchFamily="34" charset="0"/>
                <a:cs typeface="Verdana" pitchFamily="34" charset="0"/>
              </a:rPr>
              <a:t>Calif</a:t>
            </a:r>
            <a:r>
              <a:rPr lang="de-DE" sz="2800" dirty="0">
                <a:latin typeface="Verdana" pitchFamily="34" charset="0"/>
                <a:ea typeface="Verdana" pitchFamily="34" charset="0"/>
                <a:cs typeface="Verdana" pitchFamily="34" charset="0"/>
              </a:rPr>
              <a:t>.)</a:t>
            </a:r>
          </a:p>
          <a:p>
            <a:endParaRPr lang="de-DE" dirty="0"/>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47</a:t>
            </a:fld>
            <a:endParaRPr lang="en-GB">
              <a:solidFill>
                <a:prstClr val="black">
                  <a:tint val="75000"/>
                </a:prstClr>
              </a:solidFill>
            </a:endParaRPr>
          </a:p>
        </p:txBody>
      </p:sp>
    </p:spTree>
    <p:extLst>
      <p:ext uri="{BB962C8B-B14F-4D97-AF65-F5344CB8AC3E}">
        <p14:creationId xmlns:p14="http://schemas.microsoft.com/office/powerpoint/2010/main" val="19187980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20688"/>
            <a:ext cx="8003232" cy="1944216"/>
          </a:xfrm>
        </p:spPr>
        <p:txBody>
          <a:bodyPr>
            <a:normAutofit fontScale="90000"/>
          </a:bodyPr>
          <a:lstStyle/>
          <a:p>
            <a:pPr algn="l"/>
            <a:r>
              <a:rPr lang="de-DE" sz="2400" dirty="0">
                <a:solidFill>
                  <a:srgbClr val="4F81BD">
                    <a:lumMod val="75000"/>
                  </a:srgbClr>
                </a:solidFill>
              </a:rPr>
              <a:t/>
            </a:r>
            <a:br>
              <a:rPr lang="de-DE" sz="2400" dirty="0">
                <a:solidFill>
                  <a:srgbClr val="4F81BD">
                    <a:lumMod val="75000"/>
                  </a:srgbClr>
                </a:solidFill>
              </a:rPr>
            </a:br>
            <a:r>
              <a:rPr lang="de-DE" sz="2800" b="1"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Update zum Stand GND-Umstieg</a:t>
            </a:r>
            <a:br>
              <a:rPr lang="de-DE" sz="2800" b="1"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600" b="1" dirty="0" smtClean="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Konferenzen</a:t>
            </a:r>
            <a:r>
              <a:rPr lang="de-DE" sz="26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
            </a:r>
            <a:br>
              <a:rPr lang="de-DE" sz="26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br>
            <a:r>
              <a:rPr lang="de-DE" sz="2600" b="1" dirty="0">
                <a:solidFill>
                  <a:prstClr val="black"/>
                </a:solidFill>
                <a:latin typeface="Verdana" panose="020B0604030504040204" pitchFamily="34" charset="0"/>
                <a:ea typeface="Verdana" panose="020B0604030504040204" pitchFamily="34" charset="0"/>
                <a:cs typeface="Verdana" panose="020B0604030504040204" pitchFamily="34" charset="0"/>
              </a:rPr>
              <a:t>Untergeordnete Körperschaften</a:t>
            </a:r>
            <a: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	      </a:t>
            </a:r>
            <a:r>
              <a:rPr lang="de-DE" sz="24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-1-</a:t>
            </a:r>
            <a:r>
              <a:rPr lang="de-DE" sz="28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
            </a:r>
            <a:b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br>
            <a:r>
              <a:rPr lang="de-DE" sz="23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RDA 11.2.2.14 </a:t>
            </a:r>
            <a: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
            </a:r>
            <a:b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br>
            <a:endParaRPr lang="de-DE" sz="2800" b="1" dirty="0">
              <a:latin typeface="Verdana" panose="020B0604030504040204" pitchFamily="34" charset="0"/>
              <a:ea typeface="Verdana" panose="020B0604030504040204" pitchFamily="34" charset="0"/>
              <a:cs typeface="Verdana" panose="020B0604030504040204" pitchFamily="34" charset="0"/>
            </a:endParaRPr>
          </a:p>
        </p:txBody>
      </p:sp>
      <p:sp>
        <p:nvSpPr>
          <p:cNvPr id="3" name="Inhaltsplatzhalter 2"/>
          <p:cNvSpPr>
            <a:spLocks noGrp="1"/>
          </p:cNvSpPr>
          <p:nvPr>
            <p:ph idx="1"/>
          </p:nvPr>
        </p:nvSpPr>
        <p:spPr>
          <a:xfrm>
            <a:off x="457200" y="2564904"/>
            <a:ext cx="8229600" cy="3791446"/>
          </a:xfrm>
        </p:spPr>
        <p:txBody>
          <a:bodyPr>
            <a:normAutofit lnSpcReduction="10000"/>
          </a:bodyPr>
          <a:lstStyle/>
          <a:p>
            <a:pPr marL="0" indent="0">
              <a:buNone/>
            </a:pPr>
            <a:r>
              <a:rPr lang="de-DE" sz="2500" i="1"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Neu: DNB-Validation zu 111 $e + 410 $k wurde angepasst.</a:t>
            </a:r>
            <a:endParaRPr lang="de-DE" sz="2500" i="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500" i="1" dirty="0">
                <a:latin typeface="Verdana" panose="020B0604030504040204" pitchFamily="34" charset="0"/>
                <a:ea typeface="Verdana" panose="020B0604030504040204" pitchFamily="34" charset="0"/>
                <a:cs typeface="Verdana" panose="020B0604030504040204" pitchFamily="34" charset="0"/>
              </a:rPr>
              <a:t>Beispiel im Aleph-Erfassungsformat:</a:t>
            </a:r>
          </a:p>
          <a:p>
            <a:pPr marL="0" indent="0">
              <a:buNone/>
            </a:pPr>
            <a:r>
              <a:rPr lang="de-DE" sz="2500" dirty="0">
                <a:latin typeface="Verdana" panose="020B0604030504040204" pitchFamily="34" charset="0"/>
                <a:ea typeface="Verdana" panose="020B0604030504040204" pitchFamily="34" charset="0"/>
                <a:cs typeface="Verdana" panose="020B0604030504040204" pitchFamily="34" charset="0"/>
              </a:rPr>
              <a:t>111 </a:t>
            </a:r>
            <a:r>
              <a:rPr lang="de-DE" sz="2500" b="1" dirty="0">
                <a:latin typeface="Verdana" panose="020B0604030504040204" pitchFamily="34" charset="0"/>
                <a:ea typeface="Verdana" panose="020B0604030504040204" pitchFamily="34" charset="0"/>
                <a:cs typeface="Verdana" panose="020B0604030504040204" pitchFamily="34" charset="0"/>
              </a:rPr>
              <a:t>$e</a:t>
            </a:r>
            <a:r>
              <a:rPr lang="de-DE" sz="2500" dirty="0">
                <a:latin typeface="Verdana" panose="020B0604030504040204" pitchFamily="34" charset="0"/>
                <a:ea typeface="Verdana" panose="020B0604030504040204" pitchFamily="34" charset="0"/>
                <a:cs typeface="Verdana" panose="020B0604030504040204" pitchFamily="34" charset="0"/>
              </a:rPr>
              <a:t> Deutsches Turnfest </a:t>
            </a:r>
            <a:r>
              <a:rPr lang="de-DE" sz="2500" b="1" dirty="0">
                <a:latin typeface="Verdana" panose="020B0604030504040204" pitchFamily="34" charset="0"/>
                <a:ea typeface="Verdana" panose="020B0604030504040204" pitchFamily="34" charset="0"/>
                <a:cs typeface="Verdana" panose="020B0604030504040204" pitchFamily="34" charset="0"/>
              </a:rPr>
              <a:t>$d</a:t>
            </a:r>
            <a:r>
              <a:rPr lang="de-DE" sz="2500" dirty="0">
                <a:latin typeface="Verdana" panose="020B0604030504040204" pitchFamily="34" charset="0"/>
                <a:ea typeface="Verdana" panose="020B0604030504040204" pitchFamily="34" charset="0"/>
                <a:cs typeface="Verdana" panose="020B0604030504040204" pitchFamily="34" charset="0"/>
              </a:rPr>
              <a:t> 1994 </a:t>
            </a:r>
            <a:r>
              <a:rPr lang="de-DE" sz="2500" b="1" dirty="0">
                <a:latin typeface="Verdana" panose="020B0604030504040204" pitchFamily="34" charset="0"/>
                <a:ea typeface="Verdana" panose="020B0604030504040204" pitchFamily="34" charset="0"/>
                <a:cs typeface="Verdana" panose="020B0604030504040204" pitchFamily="34" charset="0"/>
              </a:rPr>
              <a:t>$c</a:t>
            </a:r>
            <a:r>
              <a:rPr lang="de-DE" sz="2500" dirty="0">
                <a:latin typeface="Verdana" panose="020B0604030504040204" pitchFamily="34" charset="0"/>
                <a:ea typeface="Verdana" panose="020B0604030504040204" pitchFamily="34" charset="0"/>
                <a:cs typeface="Verdana" panose="020B0604030504040204" pitchFamily="34" charset="0"/>
              </a:rPr>
              <a:t> Hamburg </a:t>
            </a:r>
            <a:r>
              <a:rPr lang="de-DE" sz="2500" b="1" dirty="0">
                <a:latin typeface="Verdana" panose="020B0604030504040204" pitchFamily="34" charset="0"/>
                <a:ea typeface="Verdana" panose="020B0604030504040204" pitchFamily="34" charset="0"/>
                <a:cs typeface="Verdana" panose="020B0604030504040204" pitchFamily="34" charset="0"/>
              </a:rPr>
              <a:t>$b</a:t>
            </a:r>
            <a:r>
              <a:rPr lang="de-DE" sz="2500" dirty="0">
                <a:latin typeface="Verdana" panose="020B0604030504040204" pitchFamily="34" charset="0"/>
                <a:ea typeface="Verdana" panose="020B0604030504040204" pitchFamily="34" charset="0"/>
                <a:cs typeface="Verdana" panose="020B0604030504040204" pitchFamily="34" charset="0"/>
              </a:rPr>
              <a:t>  Organisationskomitee</a:t>
            </a:r>
          </a:p>
          <a:p>
            <a:pPr marL="0" indent="0">
              <a:buNone/>
            </a:pPr>
            <a:r>
              <a:rPr lang="de-DE" sz="2500" dirty="0">
                <a:latin typeface="Verdana" panose="020B0604030504040204" pitchFamily="34" charset="0"/>
                <a:ea typeface="Verdana" panose="020B0604030504040204" pitchFamily="34" charset="0"/>
                <a:cs typeface="Verdana" panose="020B0604030504040204" pitchFamily="34" charset="0"/>
              </a:rPr>
              <a:t>410 </a:t>
            </a:r>
            <a:r>
              <a:rPr lang="de-DE" sz="2500" b="1" dirty="0">
                <a:latin typeface="Verdana" panose="020B0604030504040204" pitchFamily="34" charset="0"/>
                <a:ea typeface="Verdana" panose="020B0604030504040204" pitchFamily="34" charset="0"/>
                <a:cs typeface="Verdana" panose="020B0604030504040204" pitchFamily="34" charset="0"/>
              </a:rPr>
              <a:t>$k</a:t>
            </a:r>
            <a:r>
              <a:rPr lang="de-DE" sz="2500" dirty="0">
                <a:latin typeface="Verdana" panose="020B0604030504040204" pitchFamily="34" charset="0"/>
                <a:ea typeface="Verdana" panose="020B0604030504040204" pitchFamily="34" charset="0"/>
                <a:cs typeface="Verdana" panose="020B0604030504040204" pitchFamily="34" charset="0"/>
              </a:rPr>
              <a:t> Organisationskomitee </a:t>
            </a:r>
            <a:r>
              <a:rPr lang="de-DE" sz="2500" b="1" dirty="0">
                <a:latin typeface="Verdana" panose="020B0604030504040204" pitchFamily="34" charset="0"/>
                <a:ea typeface="Verdana" panose="020B0604030504040204" pitchFamily="34" charset="0"/>
                <a:cs typeface="Verdana" panose="020B0604030504040204" pitchFamily="34" charset="0"/>
              </a:rPr>
              <a:t>$h</a:t>
            </a:r>
            <a:r>
              <a:rPr lang="de-DE" sz="2500" dirty="0">
                <a:latin typeface="Verdana" panose="020B0604030504040204" pitchFamily="34" charset="0"/>
                <a:ea typeface="Verdana" panose="020B0604030504040204" pitchFamily="34" charset="0"/>
                <a:cs typeface="Verdana" panose="020B0604030504040204" pitchFamily="34" charset="0"/>
              </a:rPr>
              <a:t> </a:t>
            </a:r>
            <a:r>
              <a:rPr lang="de-DE" sz="2500" dirty="0">
                <a:latin typeface="Verdana" panose="020B0604030504040204" pitchFamily="34" charset="0"/>
                <a:ea typeface="Verdana" panose="020B0604030504040204" pitchFamily="34" charset="0"/>
                <a:cs typeface="Verdana" panose="020B0604030504040204" pitchFamily="34" charset="0"/>
                <a:sym typeface="Wingdings" pitchFamily="2" charset="2"/>
              </a:rPr>
              <a:t>Deutsches Turnfest : 1994 : Hamburg</a:t>
            </a:r>
            <a:endParaRPr lang="de-DE" sz="25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500" dirty="0">
                <a:latin typeface="Verdana" panose="020B0604030504040204" pitchFamily="34" charset="0"/>
                <a:ea typeface="Verdana" panose="020B0604030504040204" pitchFamily="34" charset="0"/>
                <a:cs typeface="Verdana" panose="020B0604030504040204" pitchFamily="34" charset="0"/>
              </a:rPr>
              <a:t>410 </a:t>
            </a:r>
            <a:r>
              <a:rPr lang="de-DE" sz="2500" b="1" dirty="0">
                <a:latin typeface="Verdana" panose="020B0604030504040204" pitchFamily="34" charset="0"/>
                <a:ea typeface="Verdana" panose="020B0604030504040204" pitchFamily="34" charset="0"/>
                <a:cs typeface="Verdana" panose="020B0604030504040204" pitchFamily="34" charset="0"/>
              </a:rPr>
              <a:t>$k</a:t>
            </a:r>
            <a:r>
              <a:rPr lang="de-DE" sz="2500" dirty="0">
                <a:latin typeface="Verdana" panose="020B0604030504040204" pitchFamily="34" charset="0"/>
                <a:ea typeface="Verdana" panose="020B0604030504040204" pitchFamily="34" charset="0"/>
                <a:cs typeface="Verdana" panose="020B0604030504040204" pitchFamily="34" charset="0"/>
              </a:rPr>
              <a:t> </a:t>
            </a:r>
            <a:r>
              <a:rPr lang="de-DE" sz="2500" dirty="0">
                <a:latin typeface="Verdana" panose="020B0604030504040204" pitchFamily="34" charset="0"/>
                <a:ea typeface="Verdana" panose="020B0604030504040204" pitchFamily="34" charset="0"/>
                <a:cs typeface="Verdana" panose="020B0604030504040204" pitchFamily="34" charset="0"/>
                <a:sym typeface="Wingdings" pitchFamily="2" charset="2"/>
              </a:rPr>
              <a:t>Organisationskomitee Deutsches Turnfest 1994 Hamburg e.V. </a:t>
            </a:r>
            <a:r>
              <a:rPr lang="de-DE" sz="2500" b="1" dirty="0">
                <a:latin typeface="Verdana" panose="020B0604030504040204" pitchFamily="34" charset="0"/>
                <a:ea typeface="Verdana" panose="020B0604030504040204" pitchFamily="34" charset="0"/>
                <a:cs typeface="Verdana" panose="020B0604030504040204" pitchFamily="34" charset="0"/>
                <a:sym typeface="Wingdings" pitchFamily="2" charset="2"/>
              </a:rPr>
              <a:t>$4</a:t>
            </a:r>
            <a:r>
              <a:rPr lang="de-DE" sz="2500" dirty="0">
                <a:latin typeface="Verdana" panose="020B0604030504040204" pitchFamily="34" charset="0"/>
                <a:ea typeface="Verdana" panose="020B0604030504040204" pitchFamily="34" charset="0"/>
                <a:cs typeface="Verdana" panose="020B0604030504040204" pitchFamily="34" charset="0"/>
                <a:sym typeface="Wingdings" pitchFamily="2" charset="2"/>
              </a:rPr>
              <a:t> nauv</a:t>
            </a:r>
          </a:p>
          <a:p>
            <a:pPr marL="0" indent="0">
              <a:buNone/>
            </a:pPr>
            <a:endParaRPr lang="de-DE" sz="28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a:xfrm>
            <a:off x="467544" y="6356350"/>
            <a:ext cx="7704856" cy="365125"/>
          </a:xfrm>
        </p:spPr>
        <p:txBody>
          <a:bodyPr/>
          <a:lstStyle/>
          <a:p>
            <a:pPr lvl="0"/>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48</a:t>
            </a:fld>
            <a:endParaRPr lang="en-GB">
              <a:solidFill>
                <a:prstClr val="black">
                  <a:tint val="75000"/>
                </a:prstClr>
              </a:solidFill>
            </a:endParaRPr>
          </a:p>
        </p:txBody>
      </p:sp>
    </p:spTree>
    <p:extLst>
      <p:ext uri="{BB962C8B-B14F-4D97-AF65-F5344CB8AC3E}">
        <p14:creationId xmlns:p14="http://schemas.microsoft.com/office/powerpoint/2010/main" val="1764788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714202"/>
          </a:xfrm>
        </p:spPr>
        <p:txBody>
          <a:bodyPr>
            <a:normAutofit fontScale="90000"/>
          </a:bodyPr>
          <a:lstStyle/>
          <a:p>
            <a:pPr algn="l"/>
            <a:r>
              <a:rPr lang="de-DE" sz="2800" b="1"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Update zum Stand GND-Umstieg</a:t>
            </a:r>
            <a:br>
              <a:rPr lang="de-DE" sz="2800" b="1"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br>
            <a: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Konferenzen</a:t>
            </a:r>
            <a:b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br>
            <a:r>
              <a:rPr lang="de-DE" sz="2800" b="1" dirty="0">
                <a:solidFill>
                  <a:prstClr val="black"/>
                </a:solidFill>
                <a:latin typeface="Verdana" panose="020B0604030504040204" pitchFamily="34" charset="0"/>
                <a:ea typeface="Verdana" panose="020B0604030504040204" pitchFamily="34" charset="0"/>
                <a:cs typeface="Verdana" panose="020B0604030504040204" pitchFamily="34" charset="0"/>
              </a:rPr>
              <a:t>Untergeordnete Körperschaften</a:t>
            </a:r>
            <a: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	      </a:t>
            </a:r>
            <a:r>
              <a:rPr lang="de-DE" sz="24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-2-</a:t>
            </a:r>
            <a:r>
              <a:rPr lang="de-DE" sz="28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
            </a:r>
            <a:br>
              <a:rPr lang="de-DE" sz="28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br>
            <a:r>
              <a:rPr lang="de-DE" sz="2400" b="1" dirty="0">
                <a:solidFill>
                  <a:srgbClr val="4F81BD">
                    <a:lumMod val="75000"/>
                  </a:srgbClr>
                </a:solidFill>
                <a:latin typeface="Verdana" panose="020B0604030504040204" pitchFamily="34" charset="0"/>
                <a:ea typeface="Verdana" panose="020B0604030504040204" pitchFamily="34" charset="0"/>
                <a:cs typeface="Verdana" panose="020B0604030504040204" pitchFamily="34" charset="0"/>
              </a:rPr>
              <a:t>RDA 11.2.2.14</a:t>
            </a:r>
            <a:endParaRPr lang="de-DE" dirty="0"/>
          </a:p>
        </p:txBody>
      </p:sp>
      <p:sp>
        <p:nvSpPr>
          <p:cNvPr id="3" name="Inhaltsplatzhalter 2"/>
          <p:cNvSpPr>
            <a:spLocks noGrp="1"/>
          </p:cNvSpPr>
          <p:nvPr>
            <p:ph idx="1"/>
          </p:nvPr>
        </p:nvSpPr>
        <p:spPr>
          <a:xfrm>
            <a:off x="457200" y="2204864"/>
            <a:ext cx="8229600" cy="3921299"/>
          </a:xfrm>
        </p:spPr>
        <p:txBody>
          <a:bodyPr/>
          <a:lstStyle/>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a:t>
            </a:r>
            <a:r>
              <a:rPr lang="de-DE" sz="2800" i="1" dirty="0">
                <a:latin typeface="Verdana" panose="020B0604030504040204" pitchFamily="34" charset="0"/>
                <a:ea typeface="Verdana" panose="020B0604030504040204" pitchFamily="34" charset="0"/>
                <a:cs typeface="Verdana" panose="020B0604030504040204" pitchFamily="34" charset="0"/>
                <a:sym typeface="Wingdings" pitchFamily="2" charset="2"/>
              </a:rPr>
              <a:t>Organisationskomitee muss hier als Konferenz in Feld 111 $e angegeben werden, da in Format KF (Feld 110) keine Unterfelder $n, $d, $c vorgesehen sind)</a:t>
            </a:r>
          </a:p>
          <a:p>
            <a:endParaRPr lang="de-DE" dirty="0"/>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49</a:t>
            </a:fld>
            <a:endParaRPr lang="en-GB">
              <a:solidFill>
                <a:prstClr val="black">
                  <a:tint val="75000"/>
                </a:prstClr>
              </a:solidFill>
            </a:endParaRPr>
          </a:p>
        </p:txBody>
      </p:sp>
    </p:spTree>
    <p:extLst>
      <p:ext uri="{BB962C8B-B14F-4D97-AF65-F5344CB8AC3E}">
        <p14:creationId xmlns:p14="http://schemas.microsoft.com/office/powerpoint/2010/main" val="2066186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3600" b="1" dirty="0" smtClean="0">
                <a:solidFill>
                  <a:schemeClr val="accent1">
                    <a:lumMod val="75000"/>
                  </a:schemeClr>
                </a:solidFill>
                <a:latin typeface="Verdana" pitchFamily="34" charset="0"/>
              </a:rPr>
              <a:t>Erläuterungen zu RDA 11.0</a:t>
            </a:r>
            <a:r>
              <a:rPr lang="de-DE" sz="2800" b="1" dirty="0" smtClean="0">
                <a:solidFill>
                  <a:schemeClr val="accent1">
                    <a:lumMod val="75000"/>
                  </a:schemeClr>
                </a:solidFill>
                <a:latin typeface="Verdana" pitchFamily="34" charset="0"/>
              </a:rPr>
              <a:t>  </a:t>
            </a:r>
            <a:r>
              <a:rPr lang="de-DE" sz="2500" b="1" dirty="0" smtClean="0">
                <a:latin typeface="Verdana" pitchFamily="34" charset="0"/>
              </a:rPr>
              <a:t>-1-</a:t>
            </a:r>
            <a:endParaRPr lang="de-DE" sz="2500" b="1" dirty="0">
              <a:solidFill>
                <a:schemeClr val="accent1">
                  <a:lumMod val="75000"/>
                </a:schemeClr>
              </a:solidFill>
              <a:latin typeface="Verdana" pitchFamily="34" charset="0"/>
            </a:endParaRPr>
          </a:p>
        </p:txBody>
      </p:sp>
      <p:sp>
        <p:nvSpPr>
          <p:cNvPr id="3" name="Inhaltsplatzhalter 2"/>
          <p:cNvSpPr>
            <a:spLocks noGrp="1"/>
          </p:cNvSpPr>
          <p:nvPr>
            <p:ph idx="1"/>
          </p:nvPr>
        </p:nvSpPr>
        <p:spPr>
          <a:xfrm>
            <a:off x="457200" y="1412776"/>
            <a:ext cx="8686800" cy="4713387"/>
          </a:xfrm>
        </p:spPr>
        <p:txBody>
          <a:bodyPr>
            <a:normAutofit fontScale="32500" lnSpcReduction="20000"/>
          </a:bodyPr>
          <a:lstStyle/>
          <a:p>
            <a:endParaRPr lang="de-DE" sz="5500" dirty="0" smtClean="0">
              <a:latin typeface="Verdana" pitchFamily="34" charset="0"/>
            </a:endParaRPr>
          </a:p>
          <a:p>
            <a:pPr marL="0" indent="0">
              <a:lnSpc>
                <a:spcPct val="120000"/>
              </a:lnSpc>
              <a:buNone/>
            </a:pPr>
            <a:r>
              <a:rPr lang="de-DE" sz="11200" i="1" dirty="0" smtClean="0">
                <a:latin typeface="Verdana" pitchFamily="34" charset="0"/>
              </a:rPr>
              <a:t>Erläuterung 1 (keine Änderung): </a:t>
            </a:r>
          </a:p>
          <a:p>
            <a:pPr marL="0" indent="0">
              <a:lnSpc>
                <a:spcPct val="120000"/>
              </a:lnSpc>
              <a:buNone/>
            </a:pPr>
            <a:r>
              <a:rPr lang="de-DE" sz="11200" dirty="0" smtClean="0">
                <a:latin typeface="Verdana" pitchFamily="34" charset="0"/>
              </a:rPr>
              <a:t>Nur </a:t>
            </a:r>
            <a:r>
              <a:rPr lang="de-DE" sz="11200" dirty="0">
                <a:latin typeface="Verdana" pitchFamily="34" charset="0"/>
              </a:rPr>
              <a:t>feste Vereinigungen gelten als Körperschaft, keine losen Verbindungen, z.B. Duette, Künstler, die nur zu bestimmten Gelegenheiten zusammen auftreten oder </a:t>
            </a:r>
            <a:r>
              <a:rPr lang="de-DE" sz="11200" dirty="0" smtClean="0">
                <a:latin typeface="Verdana" pitchFamily="34" charset="0"/>
              </a:rPr>
              <a:t>ausstellen.</a:t>
            </a:r>
            <a:endParaRPr lang="de-DE" sz="5500" dirty="0">
              <a:latin typeface="Verdana" pitchFamily="34" charset="0"/>
            </a:endParaRPr>
          </a:p>
          <a:p>
            <a:endParaRPr lang="de-DE" dirty="0"/>
          </a:p>
          <a:p>
            <a:endParaRPr lang="de-DE" dirty="0"/>
          </a:p>
        </p:txBody>
      </p:sp>
      <p:sp>
        <p:nvSpPr>
          <p:cNvPr id="4" name="Fußzeilenplatzhalter 3"/>
          <p:cNvSpPr>
            <a:spLocks noGrp="1"/>
          </p:cNvSpPr>
          <p:nvPr>
            <p:ph type="ftr" sz="quarter" idx="11"/>
          </p:nvPr>
        </p:nvSpPr>
        <p:spPr>
          <a:xfrm>
            <a:off x="323528"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a:t>
            </a:fld>
            <a:endParaRPr lang="en-GB">
              <a:solidFill>
                <a:prstClr val="black">
                  <a:tint val="75000"/>
                </a:prstClr>
              </a:solidFill>
            </a:endParaRPr>
          </a:p>
        </p:txBody>
      </p:sp>
    </p:spTree>
    <p:extLst>
      <p:ext uri="{BB962C8B-B14F-4D97-AF65-F5344CB8AC3E}">
        <p14:creationId xmlns:p14="http://schemas.microsoft.com/office/powerpoint/2010/main" val="29486914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3200" b="1" dirty="0" smtClean="0">
                <a:solidFill>
                  <a:schemeClr val="accent1">
                    <a:lumMod val="75000"/>
                  </a:schemeClr>
                </a:solidFill>
                <a:latin typeface="Verdana" panose="020B0604030504040204" pitchFamily="34" charset="0"/>
              </a:rPr>
              <a:t>Konferenzreihen                           </a:t>
            </a:r>
            <a:r>
              <a:rPr lang="de-DE" sz="2500" b="1" dirty="0" smtClean="0">
                <a:latin typeface="Verdana" panose="020B0604030504040204" pitchFamily="34" charset="0"/>
              </a:rPr>
              <a:t>-1-</a:t>
            </a:r>
            <a:endParaRPr lang="de-DE" sz="2500" b="1" dirty="0">
              <a:latin typeface="Verdana" panose="020B0604030504040204" pitchFamily="34" charset="0"/>
            </a:endParaRPr>
          </a:p>
        </p:txBody>
      </p:sp>
      <p:sp>
        <p:nvSpPr>
          <p:cNvPr id="3" name="Inhaltsplatzhalter 2"/>
          <p:cNvSpPr>
            <a:spLocks noGrp="1"/>
          </p:cNvSpPr>
          <p:nvPr>
            <p:ph idx="1"/>
          </p:nvPr>
        </p:nvSpPr>
        <p:spPr>
          <a:xfrm>
            <a:off x="457200" y="1600200"/>
            <a:ext cx="8507288" cy="4525963"/>
          </a:xfrm>
        </p:spPr>
        <p:txBody>
          <a:bodyPr>
            <a:noAutofit/>
          </a:bodyPr>
          <a:lstStyle/>
          <a:p>
            <a:pPr>
              <a:buNone/>
            </a:pPr>
            <a:r>
              <a:rPr lang="de-DE" sz="2400" dirty="0">
                <a:latin typeface="Verdana" pitchFamily="34" charset="0"/>
                <a:ea typeface="Verdana" pitchFamily="34" charset="0"/>
                <a:cs typeface="Verdana" pitchFamily="34" charset="0"/>
              </a:rPr>
              <a:t>Mit dem RDA-Vollumstieg werden Konferenzschriften überwiegend monografisch erfasst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a:t>
            </a:r>
            <a:r>
              <a:rPr lang="de-DE" sz="2400" dirty="0">
                <a:latin typeface="Verdana" pitchFamily="34" charset="0"/>
                <a:ea typeface="Verdana" pitchFamily="34" charset="0"/>
                <a:cs typeface="Verdana" pitchFamily="34" charset="0"/>
              </a:rPr>
              <a:t>s. Schulungsunterlage Modul </a:t>
            </a:r>
            <a:r>
              <a:rPr lang="de-DE" sz="2400" dirty="0" smtClean="0">
                <a:latin typeface="Verdana" pitchFamily="34" charset="0"/>
                <a:ea typeface="Verdana" pitchFamily="34" charset="0"/>
                <a:cs typeface="Verdana" pitchFamily="34" charset="0"/>
              </a:rPr>
              <a:t>5A.07</a:t>
            </a:r>
            <a:r>
              <a:rPr lang="de-DE" sz="2400" dirty="0">
                <a:latin typeface="Verdana" pitchFamily="34" charset="0"/>
                <a:ea typeface="Verdana" pitchFamily="34" charset="0"/>
                <a:cs typeface="Verdana" pitchFamily="34" charset="0"/>
              </a:rPr>
              <a:t>). </a:t>
            </a:r>
          </a:p>
          <a:p>
            <a:pPr>
              <a:buNone/>
            </a:pPr>
            <a:r>
              <a:rPr lang="de-DE" sz="2400" dirty="0">
                <a:latin typeface="Verdana" pitchFamily="34" charset="0"/>
                <a:ea typeface="Verdana" pitchFamily="34" charset="0"/>
                <a:cs typeface="Verdana" pitchFamily="34" charset="0"/>
              </a:rPr>
              <a:t>In der FE werden Datensätze für Konferenzreihen demnach künftig überwiegend für monografische oder mehrteilige Ressourcen zu mehreren Konferenzen einer Konferenzreihe genutzt.</a:t>
            </a:r>
          </a:p>
          <a:p>
            <a:pPr>
              <a:buNone/>
            </a:pPr>
            <a:r>
              <a:rPr lang="de-DE" sz="2400" dirty="0" smtClean="0">
                <a:latin typeface="Verdana" pitchFamily="34" charset="0"/>
                <a:ea typeface="Verdana" pitchFamily="34" charset="0"/>
                <a:cs typeface="Verdana" pitchFamily="34" charset="0"/>
              </a:rPr>
              <a:t>Titel-Beispiel: </a:t>
            </a:r>
            <a:r>
              <a:rPr lang="en-US" sz="2400" dirty="0" smtClean="0">
                <a:latin typeface="Verdana" panose="020B0604030504040204" pitchFamily="34" charset="0"/>
                <a:ea typeface="Verdana" panose="020B0604030504040204" pitchFamily="34" charset="0"/>
                <a:cs typeface="Verdana" panose="020B0604030504040204" pitchFamily="34" charset="0"/>
              </a:rPr>
              <a:t>The International </a:t>
            </a:r>
            <a:r>
              <a:rPr lang="en-US" sz="2400" dirty="0">
                <a:latin typeface="Verdana" panose="020B0604030504040204" pitchFamily="34" charset="0"/>
                <a:ea typeface="Verdana" panose="020B0604030504040204" pitchFamily="34" charset="0"/>
                <a:cs typeface="Verdana" panose="020B0604030504040204" pitchFamily="34" charset="0"/>
              </a:rPr>
              <a:t>Conferences of American States 1889 - 1928</a:t>
            </a:r>
            <a:endParaRPr lang="de-DE" sz="2400" dirty="0" smtClean="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Normdatensatz: The International </a:t>
            </a:r>
            <a:r>
              <a:rPr lang="de-DE" sz="2400" dirty="0" err="1" smtClean="0">
                <a:latin typeface="Verdana" pitchFamily="34" charset="0"/>
                <a:ea typeface="Verdana" pitchFamily="34" charset="0"/>
                <a:cs typeface="Verdana" pitchFamily="34" charset="0"/>
              </a:rPr>
              <a:t>Conferences</a:t>
            </a:r>
            <a:r>
              <a:rPr lang="de-DE" sz="2400" dirty="0" smtClean="0">
                <a:latin typeface="Verdana" pitchFamily="34" charset="0"/>
                <a:ea typeface="Verdana" pitchFamily="34" charset="0"/>
                <a:cs typeface="Verdana" pitchFamily="34" charset="0"/>
              </a:rPr>
              <a:t> </a:t>
            </a:r>
            <a:r>
              <a:rPr lang="de-DE" sz="2400" dirty="0" err="1" smtClean="0">
                <a:latin typeface="Verdana" pitchFamily="34" charset="0"/>
                <a:ea typeface="Verdana" pitchFamily="34" charset="0"/>
                <a:cs typeface="Verdana" pitchFamily="34" charset="0"/>
              </a:rPr>
              <a:t>of</a:t>
            </a:r>
            <a:r>
              <a:rPr lang="de-DE" sz="2400" dirty="0" smtClean="0">
                <a:latin typeface="Verdana" pitchFamily="34" charset="0"/>
                <a:ea typeface="Verdana" pitchFamily="34" charset="0"/>
                <a:cs typeface="Verdana" pitchFamily="34" charset="0"/>
              </a:rPr>
              <a:t> American States</a:t>
            </a:r>
            <a:endParaRPr lang="de-DE" sz="2400"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GND: Körperschaften/Konferenzen | Stand: 22.01.2018 | CC BY-NC-SA</a:t>
            </a:r>
            <a:endParaRPr lang="de-DE" sz="1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50</a:t>
            </a:fld>
            <a:endParaRPr lang="en-GB">
              <a:solidFill>
                <a:prstClr val="black">
                  <a:tint val="75000"/>
                </a:prstClr>
              </a:solidFill>
            </a:endParaRPr>
          </a:p>
        </p:txBody>
      </p:sp>
    </p:spTree>
    <p:extLst>
      <p:ext uri="{BB962C8B-B14F-4D97-AF65-F5344CB8AC3E}">
        <p14:creationId xmlns:p14="http://schemas.microsoft.com/office/powerpoint/2010/main" val="21486213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200" b="1" dirty="0">
                <a:solidFill>
                  <a:srgbClr val="4F81BD">
                    <a:lumMod val="75000"/>
                  </a:srgbClr>
                </a:solidFill>
                <a:latin typeface="Verdana" panose="020B0604030504040204" pitchFamily="34" charset="0"/>
              </a:rPr>
              <a:t>Konferenzreihen                          </a:t>
            </a:r>
            <a:r>
              <a:rPr lang="de-DE" sz="2500" b="1" dirty="0" smtClean="0">
                <a:latin typeface="Verdana" panose="020B0604030504040204" pitchFamily="34" charset="0"/>
              </a:rPr>
              <a:t>-2-</a:t>
            </a:r>
            <a:endParaRPr lang="de-DE" sz="2500" dirty="0"/>
          </a:p>
        </p:txBody>
      </p:sp>
      <p:sp>
        <p:nvSpPr>
          <p:cNvPr id="3" name="Inhaltsplatzhalter 2"/>
          <p:cNvSpPr>
            <a:spLocks noGrp="1"/>
          </p:cNvSpPr>
          <p:nvPr>
            <p:ph idx="1"/>
          </p:nvPr>
        </p:nvSpPr>
        <p:spPr/>
        <p:txBody>
          <a:bodyPr/>
          <a:lstStyle/>
          <a:p>
            <a:pPr lvl="0">
              <a:buNone/>
            </a:pPr>
            <a:r>
              <a:rPr lang="de-DE" sz="2600" dirty="0">
                <a:solidFill>
                  <a:prstClr val="black"/>
                </a:solidFill>
                <a:latin typeface="Verdana" pitchFamily="34" charset="0"/>
                <a:ea typeface="Verdana" pitchFamily="34" charset="0"/>
                <a:cs typeface="Verdana" pitchFamily="34" charset="0"/>
              </a:rPr>
              <a:t>Laufende Konferenzreihen, </a:t>
            </a:r>
            <a:r>
              <a:rPr lang="de-DE" sz="2600" b="1" dirty="0">
                <a:solidFill>
                  <a:prstClr val="black"/>
                </a:solidFill>
                <a:latin typeface="Verdana" pitchFamily="34" charset="0"/>
                <a:ea typeface="Verdana" pitchFamily="34" charset="0"/>
                <a:cs typeface="Verdana" pitchFamily="34" charset="0"/>
              </a:rPr>
              <a:t>deren Zählung gleich der Konferenzzählung</a:t>
            </a:r>
            <a:r>
              <a:rPr lang="de-DE" sz="2600" dirty="0">
                <a:solidFill>
                  <a:prstClr val="black"/>
                </a:solidFill>
                <a:latin typeface="Verdana" pitchFamily="34" charset="0"/>
                <a:ea typeface="Verdana" pitchFamily="34" charset="0"/>
                <a:cs typeface="Verdana" pitchFamily="34" charset="0"/>
              </a:rPr>
              <a:t> ist, werden abgebrochen und nur noch monografisch erfasst.</a:t>
            </a:r>
          </a:p>
          <a:p>
            <a:pPr lvl="0">
              <a:buNone/>
            </a:pPr>
            <a:r>
              <a:rPr lang="de-DE" sz="2600" dirty="0">
                <a:solidFill>
                  <a:prstClr val="black"/>
                </a:solidFill>
                <a:latin typeface="Verdana" pitchFamily="34" charset="0"/>
                <a:ea typeface="Verdana" pitchFamily="34" charset="0"/>
                <a:cs typeface="Verdana" pitchFamily="34" charset="0"/>
              </a:rPr>
              <a:t>Titelbeispiele (teilw. fingiert): </a:t>
            </a:r>
          </a:p>
          <a:p>
            <a:pPr lvl="0">
              <a:buNone/>
            </a:pPr>
            <a:r>
              <a:rPr lang="de-DE" sz="2600" dirty="0" smtClean="0">
                <a:solidFill>
                  <a:prstClr val="black"/>
                </a:solidFill>
                <a:latin typeface="Verdana" pitchFamily="34" charset="0"/>
                <a:ea typeface="Verdana" pitchFamily="34" charset="0"/>
                <a:cs typeface="Verdana" pitchFamily="34" charset="0"/>
              </a:rPr>
              <a:t>A </a:t>
            </a:r>
            <a:r>
              <a:rPr lang="de-DE" sz="2600" dirty="0" err="1">
                <a:solidFill>
                  <a:prstClr val="black"/>
                </a:solidFill>
                <a:latin typeface="Verdana" pitchFamily="34" charset="0"/>
                <a:ea typeface="Verdana" pitchFamily="34" charset="0"/>
                <a:cs typeface="Verdana" pitchFamily="34" charset="0"/>
              </a:rPr>
              <a:t>report</a:t>
            </a:r>
            <a:r>
              <a:rPr lang="de-DE" sz="2600" dirty="0">
                <a:solidFill>
                  <a:prstClr val="black"/>
                </a:solidFill>
                <a:latin typeface="Verdana" pitchFamily="34" charset="0"/>
                <a:ea typeface="Verdana" pitchFamily="34" charset="0"/>
                <a:cs typeface="Verdana" pitchFamily="34" charset="0"/>
              </a:rPr>
              <a:t> </a:t>
            </a:r>
            <a:r>
              <a:rPr lang="de-DE" sz="2600" dirty="0" err="1">
                <a:solidFill>
                  <a:prstClr val="black"/>
                </a:solidFill>
                <a:latin typeface="Verdana" pitchFamily="34" charset="0"/>
                <a:ea typeface="Verdana" pitchFamily="34" charset="0"/>
                <a:cs typeface="Verdana" pitchFamily="34" charset="0"/>
              </a:rPr>
              <a:t>of</a:t>
            </a:r>
            <a:r>
              <a:rPr lang="de-DE" sz="2600" dirty="0">
                <a:solidFill>
                  <a:prstClr val="black"/>
                </a:solidFill>
                <a:latin typeface="Verdana" pitchFamily="34" charset="0"/>
                <a:ea typeface="Verdana" pitchFamily="34" charset="0"/>
                <a:cs typeface="Verdana" pitchFamily="34" charset="0"/>
              </a:rPr>
              <a:t> </a:t>
            </a:r>
            <a:r>
              <a:rPr lang="de-DE" sz="2600" dirty="0" err="1">
                <a:solidFill>
                  <a:prstClr val="black"/>
                </a:solidFill>
                <a:latin typeface="Verdana" pitchFamily="34" charset="0"/>
                <a:ea typeface="Verdana" pitchFamily="34" charset="0"/>
                <a:cs typeface="Verdana" pitchFamily="34" charset="0"/>
              </a:rPr>
              <a:t>the</a:t>
            </a:r>
            <a:r>
              <a:rPr lang="de-DE" sz="2600" dirty="0">
                <a:solidFill>
                  <a:prstClr val="black"/>
                </a:solidFill>
                <a:latin typeface="Verdana" pitchFamily="34" charset="0"/>
                <a:ea typeface="Verdana" pitchFamily="34" charset="0"/>
                <a:cs typeface="Verdana" pitchFamily="34" charset="0"/>
              </a:rPr>
              <a:t> … National Space </a:t>
            </a:r>
            <a:r>
              <a:rPr lang="de-DE" sz="2600" dirty="0" smtClean="0">
                <a:solidFill>
                  <a:prstClr val="black"/>
                </a:solidFill>
                <a:latin typeface="Verdana" pitchFamily="34" charset="0"/>
                <a:ea typeface="Verdana" pitchFamily="34" charset="0"/>
                <a:cs typeface="Verdana" pitchFamily="34" charset="0"/>
              </a:rPr>
              <a:t>Symposium</a:t>
            </a:r>
          </a:p>
          <a:p>
            <a:pPr lvl="0">
              <a:buNone/>
            </a:pPr>
            <a:r>
              <a:rPr lang="de-DE" sz="2600" dirty="0" smtClean="0">
                <a:solidFill>
                  <a:prstClr val="black"/>
                </a:solidFill>
                <a:latin typeface="Verdana" pitchFamily="34" charset="0"/>
                <a:ea typeface="Verdana" pitchFamily="34" charset="0"/>
                <a:cs typeface="Verdana" pitchFamily="34" charset="0"/>
              </a:rPr>
              <a:t> -&gt; </a:t>
            </a:r>
            <a:r>
              <a:rPr lang="de-DE" sz="2600" dirty="0">
                <a:solidFill>
                  <a:prstClr val="black"/>
                </a:solidFill>
                <a:latin typeface="Verdana" pitchFamily="34" charset="0"/>
                <a:ea typeface="Verdana" pitchFamily="34" charset="0"/>
                <a:cs typeface="Verdana" pitchFamily="34" charset="0"/>
              </a:rPr>
              <a:t>künftig: A </a:t>
            </a:r>
            <a:r>
              <a:rPr lang="de-DE" sz="2600" dirty="0" err="1">
                <a:solidFill>
                  <a:prstClr val="black"/>
                </a:solidFill>
                <a:latin typeface="Verdana" pitchFamily="34" charset="0"/>
                <a:ea typeface="Verdana" pitchFamily="34" charset="0"/>
                <a:cs typeface="Verdana" pitchFamily="34" charset="0"/>
              </a:rPr>
              <a:t>report</a:t>
            </a:r>
            <a:r>
              <a:rPr lang="de-DE" sz="2600" dirty="0">
                <a:solidFill>
                  <a:prstClr val="black"/>
                </a:solidFill>
                <a:latin typeface="Verdana" pitchFamily="34" charset="0"/>
                <a:ea typeface="Verdana" pitchFamily="34" charset="0"/>
                <a:cs typeface="Verdana" pitchFamily="34" charset="0"/>
              </a:rPr>
              <a:t> </a:t>
            </a:r>
            <a:r>
              <a:rPr lang="de-DE" sz="2600" dirty="0" err="1">
                <a:solidFill>
                  <a:prstClr val="black"/>
                </a:solidFill>
                <a:latin typeface="Verdana" pitchFamily="34" charset="0"/>
                <a:ea typeface="Verdana" pitchFamily="34" charset="0"/>
                <a:cs typeface="Verdana" pitchFamily="34" charset="0"/>
              </a:rPr>
              <a:t>of</a:t>
            </a:r>
            <a:r>
              <a:rPr lang="de-DE" sz="2600" dirty="0">
                <a:solidFill>
                  <a:prstClr val="black"/>
                </a:solidFill>
                <a:latin typeface="Verdana" pitchFamily="34" charset="0"/>
                <a:ea typeface="Verdana" pitchFamily="34" charset="0"/>
                <a:cs typeface="Verdana" pitchFamily="34" charset="0"/>
              </a:rPr>
              <a:t> </a:t>
            </a:r>
            <a:r>
              <a:rPr lang="de-DE" sz="2600" dirty="0" err="1">
                <a:solidFill>
                  <a:prstClr val="black"/>
                </a:solidFill>
                <a:latin typeface="Verdana" pitchFamily="34" charset="0"/>
                <a:ea typeface="Verdana" pitchFamily="34" charset="0"/>
                <a:cs typeface="Verdana" pitchFamily="34" charset="0"/>
              </a:rPr>
              <a:t>the</a:t>
            </a:r>
            <a:r>
              <a:rPr lang="de-DE" sz="2600" dirty="0">
                <a:solidFill>
                  <a:prstClr val="black"/>
                </a:solidFill>
                <a:latin typeface="Verdana" pitchFamily="34" charset="0"/>
                <a:ea typeface="Verdana" pitchFamily="34" charset="0"/>
                <a:cs typeface="Verdana" pitchFamily="34" charset="0"/>
              </a:rPr>
              <a:t> 1. National Space Symposium</a:t>
            </a:r>
            <a:br>
              <a:rPr lang="de-DE" sz="2600" dirty="0">
                <a:solidFill>
                  <a:prstClr val="black"/>
                </a:solidFill>
                <a:latin typeface="Verdana" pitchFamily="34" charset="0"/>
                <a:ea typeface="Verdana" pitchFamily="34" charset="0"/>
                <a:cs typeface="Verdana" pitchFamily="34" charset="0"/>
              </a:rPr>
            </a:br>
            <a:r>
              <a:rPr lang="de-DE" sz="2600" dirty="0">
                <a:solidFill>
                  <a:prstClr val="black"/>
                </a:solidFill>
                <a:latin typeface="Verdana" pitchFamily="34" charset="0"/>
                <a:ea typeface="Verdana" pitchFamily="34" charset="0"/>
                <a:cs typeface="Verdana" pitchFamily="34" charset="0"/>
              </a:rPr>
              <a:t>A </a:t>
            </a:r>
            <a:r>
              <a:rPr lang="de-DE" sz="2600" dirty="0" err="1">
                <a:solidFill>
                  <a:prstClr val="black"/>
                </a:solidFill>
                <a:latin typeface="Verdana" pitchFamily="34" charset="0"/>
                <a:ea typeface="Verdana" pitchFamily="34" charset="0"/>
                <a:cs typeface="Verdana" pitchFamily="34" charset="0"/>
              </a:rPr>
              <a:t>report</a:t>
            </a:r>
            <a:r>
              <a:rPr lang="de-DE" sz="2600" dirty="0">
                <a:solidFill>
                  <a:prstClr val="black"/>
                </a:solidFill>
                <a:latin typeface="Verdana" pitchFamily="34" charset="0"/>
                <a:ea typeface="Verdana" pitchFamily="34" charset="0"/>
                <a:cs typeface="Verdana" pitchFamily="34" charset="0"/>
              </a:rPr>
              <a:t> </a:t>
            </a:r>
            <a:r>
              <a:rPr lang="de-DE" sz="2600" dirty="0" err="1">
                <a:solidFill>
                  <a:prstClr val="black"/>
                </a:solidFill>
                <a:latin typeface="Verdana" pitchFamily="34" charset="0"/>
                <a:ea typeface="Verdana" pitchFamily="34" charset="0"/>
                <a:cs typeface="Verdana" pitchFamily="34" charset="0"/>
              </a:rPr>
              <a:t>of</a:t>
            </a:r>
            <a:r>
              <a:rPr lang="de-DE" sz="2600" dirty="0">
                <a:solidFill>
                  <a:prstClr val="black"/>
                </a:solidFill>
                <a:latin typeface="Verdana" pitchFamily="34" charset="0"/>
                <a:ea typeface="Verdana" pitchFamily="34" charset="0"/>
                <a:cs typeface="Verdana" pitchFamily="34" charset="0"/>
              </a:rPr>
              <a:t> </a:t>
            </a:r>
            <a:r>
              <a:rPr lang="de-DE" sz="2600" dirty="0" err="1">
                <a:solidFill>
                  <a:prstClr val="black"/>
                </a:solidFill>
                <a:latin typeface="Verdana" pitchFamily="34" charset="0"/>
                <a:ea typeface="Verdana" pitchFamily="34" charset="0"/>
                <a:cs typeface="Verdana" pitchFamily="34" charset="0"/>
              </a:rPr>
              <a:t>the</a:t>
            </a:r>
            <a:r>
              <a:rPr lang="de-DE" sz="2600" dirty="0">
                <a:solidFill>
                  <a:prstClr val="black"/>
                </a:solidFill>
                <a:latin typeface="Verdana" pitchFamily="34" charset="0"/>
                <a:ea typeface="Verdana" pitchFamily="34" charset="0"/>
                <a:cs typeface="Verdana" pitchFamily="34" charset="0"/>
              </a:rPr>
              <a:t> Second National Space Symposium …</a:t>
            </a:r>
          </a:p>
        </p:txBody>
      </p:sp>
      <p:sp>
        <p:nvSpPr>
          <p:cNvPr id="4" name="Fußzeilenplatzhalter 3"/>
          <p:cNvSpPr>
            <a:spLocks noGrp="1"/>
          </p:cNvSpPr>
          <p:nvPr>
            <p:ph type="ftr" sz="quarter" idx="11"/>
          </p:nvPr>
        </p:nvSpPr>
        <p:spPr>
          <a:xfrm>
            <a:off x="457200" y="6308725"/>
            <a:ext cx="828092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51</a:t>
            </a:fld>
            <a:endParaRPr lang="en-GB">
              <a:solidFill>
                <a:prstClr val="black">
                  <a:tint val="75000"/>
                </a:prstClr>
              </a:solidFill>
            </a:endParaRPr>
          </a:p>
        </p:txBody>
      </p:sp>
    </p:spTree>
    <p:extLst>
      <p:ext uri="{BB962C8B-B14F-4D97-AF65-F5344CB8AC3E}">
        <p14:creationId xmlns:p14="http://schemas.microsoft.com/office/powerpoint/2010/main" val="16824018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b="1" dirty="0">
                <a:solidFill>
                  <a:srgbClr val="4F81BD">
                    <a:lumMod val="75000"/>
                  </a:srgbClr>
                </a:solidFill>
                <a:latin typeface="Verdana" panose="020B0604030504040204" pitchFamily="34" charset="0"/>
              </a:rPr>
              <a:t>Konferenzreihen                          </a:t>
            </a:r>
            <a:r>
              <a:rPr lang="de-DE" sz="2500" b="1" dirty="0" smtClean="0">
                <a:solidFill>
                  <a:prstClr val="black"/>
                </a:solidFill>
                <a:latin typeface="Verdana" panose="020B0604030504040204" pitchFamily="34" charset="0"/>
              </a:rPr>
              <a:t>-3-</a:t>
            </a:r>
            <a:endParaRPr lang="de-DE" dirty="0"/>
          </a:p>
        </p:txBody>
      </p:sp>
      <p:sp>
        <p:nvSpPr>
          <p:cNvPr id="3" name="Inhaltsplatzhalter 2"/>
          <p:cNvSpPr>
            <a:spLocks noGrp="1"/>
          </p:cNvSpPr>
          <p:nvPr>
            <p:ph idx="1"/>
          </p:nvPr>
        </p:nvSpPr>
        <p:spPr/>
        <p:txBody>
          <a:bodyPr>
            <a:normAutofit/>
          </a:bodyPr>
          <a:lstStyle/>
          <a:p>
            <a:pPr marL="0" indent="0">
              <a:buNone/>
            </a:pPr>
            <a:r>
              <a:rPr lang="de-DE" sz="2600" dirty="0" smtClean="0">
                <a:latin typeface="Verdana" panose="020B0604030504040204" pitchFamily="34" charset="0"/>
                <a:ea typeface="Verdana" panose="020B0604030504040204" pitchFamily="34" charset="0"/>
                <a:cs typeface="Verdana" panose="020B0604030504040204" pitchFamily="34" charset="0"/>
              </a:rPr>
              <a:t>Anmerkung in der abgebrochenen Konferenzreihe (Feld 501): Fortgesetzt als Monografie</a:t>
            </a:r>
            <a:endParaRPr lang="de-DE" sz="26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52</a:t>
            </a:fld>
            <a:endParaRPr lang="en-GB">
              <a:solidFill>
                <a:prstClr val="black">
                  <a:tint val="75000"/>
                </a:prstClr>
              </a:solidFill>
            </a:endParaRPr>
          </a:p>
        </p:txBody>
      </p:sp>
    </p:spTree>
    <p:extLst>
      <p:ext uri="{BB962C8B-B14F-4D97-AF65-F5344CB8AC3E}">
        <p14:creationId xmlns:p14="http://schemas.microsoft.com/office/powerpoint/2010/main" val="42405973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686800" cy="1143000"/>
          </a:xfrm>
        </p:spPr>
        <p:txBody>
          <a:bodyPr>
            <a:normAutofit/>
          </a:bodyPr>
          <a:lstStyle/>
          <a:p>
            <a:pPr>
              <a:lnSpc>
                <a:spcPts val="3300"/>
              </a:lnSpc>
            </a:pPr>
            <a:r>
              <a:rPr lang="de-DE" sz="3200" b="1" dirty="0" smtClean="0">
                <a:solidFill>
                  <a:schemeClr val="accent1">
                    <a:lumMod val="75000"/>
                  </a:schemeClr>
                </a:solidFill>
                <a:latin typeface="Verdana" pitchFamily="34" charset="0"/>
              </a:rPr>
              <a:t>– Beispiele – </a:t>
            </a:r>
            <a:br>
              <a:rPr lang="de-DE" sz="3200" b="1" dirty="0" smtClean="0">
                <a:solidFill>
                  <a:schemeClr val="accent1">
                    <a:lumMod val="75000"/>
                  </a:schemeClr>
                </a:solidFill>
                <a:latin typeface="Verdana" pitchFamily="34" charset="0"/>
              </a:rPr>
            </a:br>
            <a:r>
              <a:rPr lang="de-DE" sz="3200" b="1" dirty="0" smtClean="0">
                <a:latin typeface="Verdana" pitchFamily="34" charset="0"/>
              </a:rPr>
              <a:t>Konferenzreihen</a:t>
            </a:r>
            <a:endParaRPr lang="de-DE" sz="3200" b="1" dirty="0">
              <a:latin typeface="Verdana" pitchFamily="34" charset="0"/>
            </a:endParaRPr>
          </a:p>
        </p:txBody>
      </p:sp>
      <p:sp>
        <p:nvSpPr>
          <p:cNvPr id="3" name="Inhaltsplatzhalter 2"/>
          <p:cNvSpPr>
            <a:spLocks noGrp="1"/>
          </p:cNvSpPr>
          <p:nvPr>
            <p:ph idx="1"/>
          </p:nvPr>
        </p:nvSpPr>
        <p:spPr>
          <a:xfrm>
            <a:off x="457200" y="1600200"/>
            <a:ext cx="8229600" cy="4756150"/>
          </a:xfrm>
        </p:spPr>
        <p:txBody>
          <a:bodyPr>
            <a:normAutofit lnSpcReduction="10000"/>
          </a:bodyPr>
          <a:lstStyle/>
          <a:p>
            <a:pPr>
              <a:buNone/>
            </a:pPr>
            <a:r>
              <a:rPr lang="de-DE" sz="2800" dirty="0" smtClean="0">
                <a:latin typeface="Verdana" pitchFamily="34" charset="0"/>
                <a:ea typeface="Verdana" pitchFamily="34" charset="0"/>
                <a:cs typeface="Verdana" pitchFamily="34" charset="0"/>
              </a:rPr>
              <a:t>The </a:t>
            </a:r>
            <a:r>
              <a:rPr lang="de-DE" sz="2800" dirty="0">
                <a:latin typeface="Verdana" pitchFamily="34" charset="0"/>
                <a:ea typeface="Verdana" pitchFamily="34" charset="0"/>
                <a:cs typeface="Verdana" pitchFamily="34" charset="0"/>
              </a:rPr>
              <a:t>International </a:t>
            </a:r>
            <a:r>
              <a:rPr lang="de-DE" sz="2800" dirty="0" err="1">
                <a:latin typeface="Verdana" pitchFamily="34" charset="0"/>
                <a:ea typeface="Verdana" pitchFamily="34" charset="0"/>
                <a:cs typeface="Verdana" pitchFamily="34" charset="0"/>
              </a:rPr>
              <a:t>Conferences</a:t>
            </a:r>
            <a:r>
              <a:rPr lang="de-DE" sz="2800" dirty="0">
                <a:latin typeface="Verdana" pitchFamily="34" charset="0"/>
                <a:ea typeface="Verdana" pitchFamily="34" charset="0"/>
                <a:cs typeface="Verdana" pitchFamily="34" charset="0"/>
              </a:rPr>
              <a:t> </a:t>
            </a:r>
            <a:r>
              <a:rPr lang="de-DE" sz="2800" dirty="0" err="1">
                <a:latin typeface="Verdana" pitchFamily="34" charset="0"/>
                <a:ea typeface="Verdana" pitchFamily="34" charset="0"/>
                <a:cs typeface="Verdana" pitchFamily="34" charset="0"/>
              </a:rPr>
              <a:t>of</a:t>
            </a:r>
            <a:r>
              <a:rPr lang="de-DE" sz="2800" dirty="0">
                <a:latin typeface="Verdana" pitchFamily="34" charset="0"/>
                <a:ea typeface="Verdana" pitchFamily="34" charset="0"/>
                <a:cs typeface="Verdana" pitchFamily="34" charset="0"/>
              </a:rPr>
              <a:t> American States </a:t>
            </a:r>
            <a:endParaRPr lang="de-DE" sz="2800" dirty="0" smtClean="0">
              <a:latin typeface="Verdana" pitchFamily="34" charset="0"/>
              <a:ea typeface="Verdana" pitchFamily="34" charset="0"/>
              <a:cs typeface="Verdana" pitchFamily="34" charset="0"/>
            </a:endParaRPr>
          </a:p>
          <a:p>
            <a:pPr>
              <a:buNone/>
            </a:pPr>
            <a:r>
              <a:rPr lang="de-DE" sz="2800" dirty="0" smtClean="0">
                <a:latin typeface="Verdana" pitchFamily="34" charset="0"/>
                <a:ea typeface="Verdana" pitchFamily="34" charset="0"/>
                <a:cs typeface="Verdana" pitchFamily="34" charset="0"/>
              </a:rPr>
              <a:t>Guangzhou </a:t>
            </a:r>
            <a:r>
              <a:rPr lang="de-DE" sz="2800" dirty="0" err="1" smtClean="0">
                <a:latin typeface="Verdana" pitchFamily="34" charset="0"/>
                <a:ea typeface="Verdana" pitchFamily="34" charset="0"/>
                <a:cs typeface="Verdana" pitchFamily="34" charset="0"/>
              </a:rPr>
              <a:t>Triennal</a:t>
            </a:r>
            <a:r>
              <a:rPr lang="de-DE" sz="2800" dirty="0" smtClean="0">
                <a:latin typeface="Verdana" pitchFamily="34" charset="0"/>
                <a:ea typeface="Verdana" pitchFamily="34" charset="0"/>
                <a:cs typeface="Verdana" pitchFamily="34" charset="0"/>
              </a:rPr>
              <a:t> </a:t>
            </a: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de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(Salamanca)</a:t>
            </a: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de</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smtClean="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a:t>
            </a:r>
            <a:r>
              <a:rPr lang="de-DE" sz="2800" dirty="0" err="1" smtClean="0">
                <a:latin typeface="Verdana" pitchFamily="34" charset="0"/>
                <a:ea typeface="Verdana" pitchFamily="34" charset="0"/>
                <a:cs typeface="Verdana" pitchFamily="34" charset="0"/>
              </a:rPr>
              <a:t>Universidad</a:t>
            </a:r>
            <a:r>
              <a:rPr lang="de-DE" sz="2800" dirty="0" smtClean="0">
                <a:latin typeface="Verdana" pitchFamily="34" charset="0"/>
                <a:ea typeface="Verdana" pitchFamily="34" charset="0"/>
                <a:cs typeface="Verdana" pitchFamily="34" charset="0"/>
              </a:rPr>
              <a:t> del </a:t>
            </a:r>
            <a:r>
              <a:rPr lang="de-DE" sz="2800" dirty="0" err="1" smtClean="0">
                <a:latin typeface="Verdana" pitchFamily="34" charset="0"/>
                <a:ea typeface="Verdana" pitchFamily="34" charset="0"/>
                <a:cs typeface="Verdana" pitchFamily="34" charset="0"/>
              </a:rPr>
              <a:t>País</a:t>
            </a:r>
            <a:r>
              <a:rPr lang="de-DE" sz="2800" dirty="0" smtClean="0">
                <a:latin typeface="Verdana" pitchFamily="34" charset="0"/>
                <a:ea typeface="Verdana" pitchFamily="34" charset="0"/>
                <a:cs typeface="Verdana" pitchFamily="34" charset="0"/>
              </a:rPr>
              <a:t> Vasco)</a:t>
            </a:r>
          </a:p>
          <a:p>
            <a:pPr lvl="0">
              <a:buNone/>
            </a:pPr>
            <a:r>
              <a:rPr lang="en-US" sz="2800" dirty="0" smtClean="0">
                <a:latin typeface="Verdana" pitchFamily="34" charset="0"/>
                <a:ea typeface="Verdana" pitchFamily="34" charset="0"/>
                <a:cs typeface="Verdana" pitchFamily="34" charset="0"/>
              </a:rPr>
              <a:t>Hawaii </a:t>
            </a:r>
            <a:r>
              <a:rPr lang="en-US" sz="2800" dirty="0" err="1" smtClean="0">
                <a:latin typeface="Verdana" pitchFamily="34" charset="0"/>
                <a:ea typeface="Verdana" pitchFamily="34" charset="0"/>
                <a:cs typeface="Verdana" pitchFamily="34" charset="0"/>
              </a:rPr>
              <a:t>Macademia</a:t>
            </a:r>
            <a:r>
              <a:rPr lang="en-US" sz="2800" dirty="0" smtClean="0">
                <a:latin typeface="Verdana" pitchFamily="34" charset="0"/>
                <a:ea typeface="Verdana" pitchFamily="34" charset="0"/>
                <a:cs typeface="Verdana" pitchFamily="34" charset="0"/>
              </a:rPr>
              <a:t> Nut Association. Annual Meeting</a:t>
            </a:r>
          </a:p>
          <a:p>
            <a:pPr lvl="0">
              <a:buNone/>
            </a:pPr>
            <a:r>
              <a:rPr lang="en-US" sz="2800" dirty="0" smtClean="0">
                <a:latin typeface="Verdana" pitchFamily="34" charset="0"/>
                <a:ea typeface="Verdana" pitchFamily="34" charset="0"/>
                <a:cs typeface="Verdana" pitchFamily="34" charset="0"/>
                <a:sym typeface="Wingdings" pitchFamily="2" charset="2"/>
              </a:rPr>
              <a:t>International Whaling Commission. Annual Meeting</a:t>
            </a:r>
            <a:endParaRPr lang="de-DE" sz="28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1"/>
          </p:nvPr>
        </p:nvSpPr>
        <p:spPr>
          <a:xfrm>
            <a:off x="467544" y="6356350"/>
            <a:ext cx="756084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53</a:t>
            </a:fld>
            <a:endParaRPr lang="en-GB">
              <a:solidFill>
                <a:prstClr val="black">
                  <a:tint val="75000"/>
                </a:prstClr>
              </a:solidFill>
            </a:endParaRPr>
          </a:p>
        </p:txBody>
      </p:sp>
    </p:spTree>
    <p:extLst>
      <p:ext uri="{BB962C8B-B14F-4D97-AF65-F5344CB8AC3E}">
        <p14:creationId xmlns:p14="http://schemas.microsoft.com/office/powerpoint/2010/main" val="20675325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2800" b="1"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Update zum Stand </a:t>
            </a:r>
            <a:r>
              <a:rPr lang="de-DE" sz="2800" b="1" dirty="0" smtClean="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GND-Umstieg</a:t>
            </a:r>
            <a:br>
              <a:rPr lang="de-DE" sz="2800" b="1" dirty="0" smtClean="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br>
            <a:r>
              <a:rPr lang="de-DE" sz="2800" b="1" dirty="0" smtClean="0">
                <a:solidFill>
                  <a:schemeClr val="tx2"/>
                </a:solidFill>
                <a:latin typeface="Verdana" panose="020B0604030504040204" pitchFamily="34" charset="0"/>
                <a:ea typeface="Verdana" panose="020B0604030504040204" pitchFamily="34" charset="0"/>
                <a:cs typeface="Verdana" panose="020B0604030504040204" pitchFamily="34" charset="0"/>
              </a:rPr>
              <a:t>Zusammengefasste Konferenzen       </a:t>
            </a:r>
            <a:r>
              <a:rPr lang="de-DE" sz="2400" b="1" dirty="0" smtClean="0">
                <a:latin typeface="Verdana" panose="020B0604030504040204" pitchFamily="34" charset="0"/>
                <a:ea typeface="Verdana" panose="020B0604030504040204" pitchFamily="34" charset="0"/>
                <a:cs typeface="Verdana" panose="020B0604030504040204" pitchFamily="34" charset="0"/>
              </a:rPr>
              <a:t>-1-</a:t>
            </a:r>
            <a:r>
              <a:rPr lang="de-DE" sz="2400" b="1" dirty="0" smtClean="0">
                <a:solidFill>
                  <a:schemeClr val="tx2"/>
                </a:solidFill>
                <a:latin typeface="Verdana" panose="020B0604030504040204" pitchFamily="34" charset="0"/>
                <a:ea typeface="Verdana" panose="020B0604030504040204" pitchFamily="34" charset="0"/>
                <a:cs typeface="Verdana" panose="020B0604030504040204" pitchFamily="34" charset="0"/>
              </a:rPr>
              <a:t> </a:t>
            </a:r>
            <a:endParaRPr lang="de-DE" sz="2400" dirty="0">
              <a:solidFill>
                <a:schemeClr val="tx2"/>
              </a:solidFill>
            </a:endParaRPr>
          </a:p>
        </p:txBody>
      </p:sp>
      <p:sp>
        <p:nvSpPr>
          <p:cNvPr id="3" name="Inhaltsplatzhalter 2"/>
          <p:cNvSpPr>
            <a:spLocks noGrp="1"/>
          </p:cNvSpPr>
          <p:nvPr>
            <p:ph idx="1"/>
          </p:nvPr>
        </p:nvSpPr>
        <p:spPr>
          <a:xfrm>
            <a:off x="457200" y="1600200"/>
            <a:ext cx="8229600" cy="4756150"/>
          </a:xfrm>
        </p:spPr>
        <p:txBody>
          <a:bodyPr>
            <a:normAutofit lnSpcReduction="10000"/>
          </a:bodyPr>
          <a:lstStyle/>
          <a:p>
            <a:pPr marL="0" indent="0">
              <a:buNone/>
            </a:pPr>
            <a:r>
              <a:rPr lang="de-DE" sz="2600" dirty="0" smtClean="0">
                <a:latin typeface="Verdana" panose="020B0604030504040204" pitchFamily="34" charset="0"/>
                <a:ea typeface="Verdana" panose="020B0604030504040204" pitchFamily="34" charset="0"/>
                <a:cs typeface="Verdana" panose="020B0604030504040204" pitchFamily="34" charset="0"/>
              </a:rPr>
              <a:t>Zusammengefasste Konferenzen einer Konferenzreihe mit zusammengefasster oder springender Zählung werden entweder als Konferenzreihe erfasst, oder jede einzelne Konferenz erhält einen eigenen Datensatz (Ermessen der Katalogisierenden) (vgl. Modul 5A.07, Punkt 4.2, Stand: 30.11.2016)</a:t>
            </a:r>
          </a:p>
          <a:p>
            <a:pPr marL="0" indent="0">
              <a:buNone/>
            </a:pPr>
            <a:r>
              <a:rPr lang="de-DE" sz="2600" dirty="0" smtClean="0">
                <a:latin typeface="Verdana" panose="020B0604030504040204" pitchFamily="34" charset="0"/>
                <a:ea typeface="Verdana" panose="020B0604030504040204" pitchFamily="34" charset="0"/>
                <a:cs typeface="Verdana" panose="020B0604030504040204" pitchFamily="34" charset="0"/>
              </a:rPr>
              <a:t>Beispiel: </a:t>
            </a:r>
            <a:r>
              <a:rPr lang="de-DE" sz="2600" i="1" dirty="0" smtClean="0">
                <a:latin typeface="Verdana" panose="020B0604030504040204" pitchFamily="34" charset="0"/>
                <a:ea typeface="Verdana" panose="020B0604030504040204" pitchFamily="34" charset="0"/>
                <a:cs typeface="Verdana" panose="020B0604030504040204" pitchFamily="34" charset="0"/>
              </a:rPr>
              <a:t>Vorlageform:</a:t>
            </a:r>
          </a:p>
          <a:p>
            <a:pPr marL="0" indent="0">
              <a:buNone/>
            </a:pPr>
            <a:r>
              <a:rPr lang="de-DE" sz="2600" dirty="0" smtClean="0">
                <a:solidFill>
                  <a:srgbClr val="000000"/>
                </a:solidFill>
                <a:latin typeface="Verdana" panose="020B0604030504040204" pitchFamily="34" charset="0"/>
              </a:rPr>
              <a:t>81. und 82. Fachgespräch über Geflügelkrankheiten. Hannover, 3. und 4. November 2011, Hannover 3. und </a:t>
            </a:r>
            <a:r>
              <a:rPr lang="de-DE" sz="2600" dirty="0">
                <a:solidFill>
                  <a:srgbClr val="000000"/>
                </a:solidFill>
                <a:latin typeface="Verdana" panose="020B0604030504040204" pitchFamily="34" charset="0"/>
              </a:rPr>
              <a:t>4. Mai 2012 	</a:t>
            </a:r>
          </a:p>
          <a:p>
            <a:pPr marL="0" indent="0">
              <a:buNone/>
            </a:pPr>
            <a:endParaRPr lang="de-DE" sz="2800" dirty="0" smtClean="0">
              <a:solidFill>
                <a:srgbClr val="000000"/>
              </a:solidFill>
              <a:latin typeface="Verdana" panose="020B0604030504040204" pitchFamily="34" charset="0"/>
            </a:endParaRPr>
          </a:p>
          <a:p>
            <a:pPr marL="0" indent="0">
              <a:buNone/>
            </a:pPr>
            <a:endParaRPr lang="de-DE" sz="26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6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6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54</a:t>
            </a:fld>
            <a:endParaRPr lang="en-GB">
              <a:solidFill>
                <a:prstClr val="black">
                  <a:tint val="75000"/>
                </a:prstClr>
              </a:solidFill>
            </a:endParaRPr>
          </a:p>
        </p:txBody>
      </p:sp>
    </p:spTree>
    <p:extLst>
      <p:ext uri="{BB962C8B-B14F-4D97-AF65-F5344CB8AC3E}">
        <p14:creationId xmlns:p14="http://schemas.microsoft.com/office/powerpoint/2010/main" val="338393772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2800" b="1"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t>Update zum Stand GND-Umstieg</a:t>
            </a:r>
            <a:br>
              <a:rPr lang="de-DE" sz="2800" b="1" dirty="0">
                <a:solidFill>
                  <a:srgbClr val="C0504D">
                    <a:lumMod val="75000"/>
                  </a:srgbClr>
                </a:solidFill>
                <a:latin typeface="Verdana" panose="020B0604030504040204" pitchFamily="34" charset="0"/>
                <a:ea typeface="Verdana" panose="020B0604030504040204" pitchFamily="34" charset="0"/>
                <a:cs typeface="Verdana" panose="020B0604030504040204" pitchFamily="34" charset="0"/>
              </a:rPr>
            </a:br>
            <a:r>
              <a:rPr lang="de-DE" sz="2800" b="1" dirty="0">
                <a:solidFill>
                  <a:srgbClr val="1F497D"/>
                </a:solidFill>
                <a:latin typeface="Verdana" panose="020B0604030504040204" pitchFamily="34" charset="0"/>
                <a:ea typeface="Verdana" panose="020B0604030504040204" pitchFamily="34" charset="0"/>
                <a:cs typeface="Verdana" panose="020B0604030504040204" pitchFamily="34" charset="0"/>
              </a:rPr>
              <a:t>Zusammengefasste Konferenzen       </a:t>
            </a:r>
            <a:r>
              <a:rPr lang="de-DE" sz="24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-2-</a:t>
            </a:r>
            <a:r>
              <a:rPr lang="de-DE" sz="2400" b="1" dirty="0" smtClean="0">
                <a:solidFill>
                  <a:srgbClr val="1F497D"/>
                </a:solidFill>
                <a:latin typeface="Verdana" panose="020B0604030504040204" pitchFamily="34" charset="0"/>
                <a:ea typeface="Verdana" panose="020B0604030504040204" pitchFamily="34" charset="0"/>
                <a:cs typeface="Verdana" panose="020B0604030504040204" pitchFamily="34" charset="0"/>
              </a:rPr>
              <a:t> </a:t>
            </a:r>
            <a:endParaRPr lang="de-DE" dirty="0"/>
          </a:p>
        </p:txBody>
      </p:sp>
      <p:sp>
        <p:nvSpPr>
          <p:cNvPr id="3" name="Inhaltsplatzhalter 2"/>
          <p:cNvSpPr>
            <a:spLocks noGrp="1"/>
          </p:cNvSpPr>
          <p:nvPr>
            <p:ph idx="1"/>
          </p:nvPr>
        </p:nvSpPr>
        <p:spPr/>
        <p:txBody>
          <a:bodyPr>
            <a:normAutofit lnSpcReduction="10000"/>
          </a:bodyPr>
          <a:lstStyle/>
          <a:p>
            <a:pPr marL="0" indent="0">
              <a:buNone/>
            </a:pPr>
            <a:r>
              <a:rPr lang="de-DE" sz="2600" i="1" dirty="0" smtClean="0">
                <a:latin typeface="Verdana" panose="020B0604030504040204" pitchFamily="34" charset="0"/>
                <a:ea typeface="Verdana" panose="020B0604030504040204" pitchFamily="34" charset="0"/>
                <a:cs typeface="Verdana" panose="020B0604030504040204" pitchFamily="34" charset="0"/>
              </a:rPr>
              <a:t>Erfassung als Konferenzreihe:</a:t>
            </a:r>
          </a:p>
          <a:p>
            <a:pPr marL="0" indent="0">
              <a:buNone/>
            </a:pPr>
            <a:r>
              <a:rPr lang="de-DE" sz="2600" dirty="0" smtClean="0">
                <a:latin typeface="Verdana" panose="020B0604030504040204" pitchFamily="34" charset="0"/>
                <a:ea typeface="Verdana" panose="020B0604030504040204" pitchFamily="34" charset="0"/>
                <a:cs typeface="Verdana" panose="020B0604030504040204" pitchFamily="34" charset="0"/>
              </a:rPr>
              <a:t>Fachgespräch über Geflügelkrankheiten</a:t>
            </a:r>
          </a:p>
          <a:p>
            <a:pPr marL="0" indent="0">
              <a:buNone/>
            </a:pPr>
            <a:endParaRPr lang="de-DE" sz="26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600" i="1" dirty="0" smtClean="0">
                <a:latin typeface="Verdana" panose="020B0604030504040204" pitchFamily="34" charset="0"/>
                <a:ea typeface="Verdana" panose="020B0604030504040204" pitchFamily="34" charset="0"/>
                <a:cs typeface="Verdana" panose="020B0604030504040204" pitchFamily="34" charset="0"/>
              </a:rPr>
              <a:t>Erfassung als Einzelkonferenzen:</a:t>
            </a:r>
          </a:p>
          <a:p>
            <a:pPr marL="0" indent="0">
              <a:buNone/>
            </a:pPr>
            <a:r>
              <a:rPr lang="de-DE" sz="2600" dirty="0">
                <a:solidFill>
                  <a:srgbClr val="000000"/>
                </a:solidFill>
                <a:latin typeface="Verdana" panose="020B0604030504040204" pitchFamily="34" charset="0"/>
              </a:rPr>
              <a:t>Fachgespräch über </a:t>
            </a:r>
            <a:r>
              <a:rPr lang="de-DE" sz="2600" dirty="0" smtClean="0">
                <a:solidFill>
                  <a:srgbClr val="000000"/>
                </a:solidFill>
                <a:latin typeface="Verdana" panose="020B0604030504040204" pitchFamily="34" charset="0"/>
              </a:rPr>
              <a:t>Geflügelkrankheiten (81. : 2011 : Hannover)</a:t>
            </a:r>
          </a:p>
          <a:p>
            <a:pPr marL="0" indent="0">
              <a:buNone/>
            </a:pPr>
            <a:endParaRPr lang="de-DE" sz="2600" dirty="0">
              <a:solidFill>
                <a:srgbClr val="000000"/>
              </a:solidFill>
              <a:latin typeface="Verdana" panose="020B0604030504040204" pitchFamily="34" charset="0"/>
            </a:endParaRPr>
          </a:p>
          <a:p>
            <a:pPr marL="0" indent="0">
              <a:buNone/>
            </a:pPr>
            <a:r>
              <a:rPr lang="de-DE" sz="2600" dirty="0">
                <a:solidFill>
                  <a:srgbClr val="000000"/>
                </a:solidFill>
                <a:latin typeface="Verdana" panose="020B0604030504040204" pitchFamily="34" charset="0"/>
              </a:rPr>
              <a:t>Fachgespräch über Geflügelkrankheiten (</a:t>
            </a:r>
            <a:r>
              <a:rPr lang="de-DE" sz="2600" dirty="0" smtClean="0">
                <a:solidFill>
                  <a:srgbClr val="000000"/>
                </a:solidFill>
                <a:latin typeface="Verdana" panose="020B0604030504040204" pitchFamily="34" charset="0"/>
              </a:rPr>
              <a:t>82. </a:t>
            </a:r>
            <a:r>
              <a:rPr lang="de-DE" sz="2600" dirty="0">
                <a:solidFill>
                  <a:srgbClr val="000000"/>
                </a:solidFill>
                <a:latin typeface="Verdana" panose="020B0604030504040204" pitchFamily="34" charset="0"/>
              </a:rPr>
              <a:t>: </a:t>
            </a:r>
            <a:r>
              <a:rPr lang="de-DE" sz="2600" dirty="0" smtClean="0">
                <a:solidFill>
                  <a:srgbClr val="000000"/>
                </a:solidFill>
                <a:latin typeface="Verdana" panose="020B0604030504040204" pitchFamily="34" charset="0"/>
              </a:rPr>
              <a:t>2012 </a:t>
            </a:r>
            <a:r>
              <a:rPr lang="de-DE" sz="2600" dirty="0">
                <a:solidFill>
                  <a:srgbClr val="000000"/>
                </a:solidFill>
                <a:latin typeface="Verdana" panose="020B0604030504040204" pitchFamily="34" charset="0"/>
              </a:rPr>
              <a:t>: Hannover)</a:t>
            </a:r>
          </a:p>
          <a:p>
            <a:pPr marL="0" indent="0">
              <a:buNone/>
            </a:pPr>
            <a:r>
              <a:rPr lang="de-DE" sz="2600" dirty="0" smtClean="0">
                <a:solidFill>
                  <a:srgbClr val="000000"/>
                </a:solidFill>
                <a:latin typeface="Verdana" panose="020B0604030504040204" pitchFamily="34" charset="0"/>
              </a:rPr>
              <a:t> </a:t>
            </a:r>
            <a:endParaRPr lang="de-DE" sz="26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pPr lvl="0"/>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55</a:t>
            </a:fld>
            <a:endParaRPr lang="en-GB">
              <a:solidFill>
                <a:prstClr val="black">
                  <a:tint val="75000"/>
                </a:prstClr>
              </a:solidFill>
            </a:endParaRPr>
          </a:p>
        </p:txBody>
      </p:sp>
    </p:spTree>
    <p:extLst>
      <p:ext uri="{BB962C8B-B14F-4D97-AF65-F5344CB8AC3E}">
        <p14:creationId xmlns:p14="http://schemas.microsoft.com/office/powerpoint/2010/main" val="262956320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363272" cy="1143000"/>
          </a:xfrm>
        </p:spPr>
        <p:txBody>
          <a:bodyPr>
            <a:normAutofit/>
          </a:bodyPr>
          <a:lstStyle/>
          <a:p>
            <a:pPr algn="l">
              <a:lnSpc>
                <a:spcPts val="3300"/>
              </a:lnSpc>
            </a:pPr>
            <a:r>
              <a:rPr lang="de-DE" sz="3600" b="1" dirty="0" smtClean="0">
                <a:solidFill>
                  <a:schemeClr val="accent1">
                    <a:lumMod val="75000"/>
                  </a:schemeClr>
                </a:solidFill>
                <a:latin typeface="Verdana" pitchFamily="34" charset="0"/>
              </a:rPr>
              <a:t>Legislaturperioden</a:t>
            </a:r>
            <a:r>
              <a:rPr lang="de-DE" sz="2800" b="1" dirty="0" smtClean="0">
                <a:solidFill>
                  <a:schemeClr val="accent1">
                    <a:lumMod val="75000"/>
                  </a:schemeClr>
                </a:solidFill>
                <a:latin typeface="Verdana" pitchFamily="34" charset="0"/>
              </a:rPr>
              <a:t>                      </a:t>
            </a:r>
            <a:r>
              <a:rPr lang="de-DE" sz="2500" b="1" dirty="0" smtClean="0">
                <a:latin typeface="Verdana" pitchFamily="34" charset="0"/>
              </a:rPr>
              <a:t>-1-   </a:t>
            </a:r>
            <a:endParaRPr lang="de-DE" sz="2500" b="1" dirty="0">
              <a:latin typeface="Verdana" pitchFamily="34" charset="0"/>
            </a:endParaRPr>
          </a:p>
        </p:txBody>
      </p:sp>
      <p:sp>
        <p:nvSpPr>
          <p:cNvPr id="3" name="Inhaltsplatzhalter 2"/>
          <p:cNvSpPr>
            <a:spLocks noGrp="1"/>
          </p:cNvSpPr>
          <p:nvPr>
            <p:ph idx="1"/>
          </p:nvPr>
        </p:nvSpPr>
        <p:spPr/>
        <p:txBody>
          <a:bodyPr>
            <a:noAutofit/>
          </a:bodyPr>
          <a:lstStyle/>
          <a:p>
            <a:pPr>
              <a:buNone/>
            </a:pPr>
            <a:r>
              <a:rPr lang="de-DE" sz="2800" i="1" dirty="0" smtClean="0">
                <a:latin typeface="Verdana" pitchFamily="34" charset="0"/>
                <a:ea typeface="Verdana" pitchFamily="34" charset="0"/>
                <a:cs typeface="Verdana" pitchFamily="34" charset="0"/>
              </a:rPr>
              <a:t>Erläuterung 2 zu RDA 11.2.2.19.3 D-A-CH ++ </a:t>
            </a:r>
            <a:r>
              <a:rPr lang="de-DE" sz="2800" i="1" dirty="0" smtClean="0">
                <a:solidFill>
                  <a:srgbClr val="FF0000"/>
                </a:solidFill>
                <a:latin typeface="Verdana" pitchFamily="34" charset="0"/>
                <a:ea typeface="Verdana" pitchFamily="34" charset="0"/>
                <a:cs typeface="Verdana" pitchFamily="34" charset="0"/>
              </a:rPr>
              <a:t>neu</a:t>
            </a:r>
            <a:r>
              <a:rPr lang="de-DE" sz="2800" i="1" dirty="0" smtClean="0">
                <a:latin typeface="Verdana" pitchFamily="34" charset="0"/>
                <a:ea typeface="Verdana" pitchFamily="34" charset="0"/>
                <a:cs typeface="Verdana" pitchFamily="34" charset="0"/>
              </a:rPr>
              <a:t> ++ (Stand: 02/2017)</a:t>
            </a:r>
            <a:endParaRPr lang="de-DE" sz="2800" i="1" dirty="0">
              <a:latin typeface="Verdana" pitchFamily="34" charset="0"/>
              <a:ea typeface="Verdana" pitchFamily="34" charset="0"/>
              <a:cs typeface="Verdana" pitchFamily="34" charset="0"/>
            </a:endParaRPr>
          </a:p>
          <a:p>
            <a:pPr marL="0" indent="0">
              <a:buNone/>
            </a:pPr>
            <a:r>
              <a:rPr lang="de-DE" sz="2800" dirty="0" smtClean="0">
                <a:latin typeface="Verdana" pitchFamily="34" charset="0"/>
                <a:ea typeface="Verdana" pitchFamily="34" charset="0"/>
                <a:cs typeface="Verdana" pitchFamily="34" charset="0"/>
              </a:rPr>
              <a:t>Fortlaufende oder integrierende Ressourcen, </a:t>
            </a:r>
            <a:r>
              <a:rPr lang="de-DE" sz="2800" dirty="0">
                <a:latin typeface="Verdana" pitchFamily="34" charset="0"/>
                <a:ea typeface="Verdana" pitchFamily="34" charset="0"/>
                <a:cs typeface="Verdana" pitchFamily="34" charset="0"/>
              </a:rPr>
              <a:t>die sich </a:t>
            </a:r>
            <a:r>
              <a:rPr lang="de-DE" sz="2800" dirty="0" smtClean="0">
                <a:latin typeface="Verdana" pitchFamily="34" charset="0"/>
                <a:ea typeface="Verdana" pitchFamily="34" charset="0"/>
                <a:cs typeface="Verdana" pitchFamily="34" charset="0"/>
              </a:rPr>
              <a:t>über mehr </a:t>
            </a:r>
            <a:r>
              <a:rPr lang="de-DE" sz="2800" dirty="0">
                <a:latin typeface="Verdana" pitchFamily="34" charset="0"/>
                <a:ea typeface="Verdana" pitchFamily="34" charset="0"/>
                <a:cs typeface="Verdana" pitchFamily="34" charset="0"/>
              </a:rPr>
              <a:t>als eine Legislaturperiode erstrecken, werden mit den übergeordneten Datensätzen der gesetzgebenden Körperschaften verknüpft, </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z</a:t>
            </a:r>
            <a:r>
              <a:rPr lang="de-DE" sz="2800" dirty="0">
                <a:latin typeface="Verdana" pitchFamily="34" charset="0"/>
                <a:ea typeface="Verdana" pitchFamily="34" charset="0"/>
                <a:cs typeface="Verdana" pitchFamily="34" charset="0"/>
              </a:rPr>
              <a:t>. B. mit </a:t>
            </a:r>
            <a:r>
              <a:rPr lang="de-DE" sz="2800" dirty="0" smtClean="0">
                <a:latin typeface="Verdana" pitchFamily="34" charset="0"/>
                <a:ea typeface="Verdana" pitchFamily="34" charset="0"/>
                <a:cs typeface="Verdana" pitchFamily="34" charset="0"/>
              </a:rPr>
              <a:t>„Deutschland. Deutscher </a:t>
            </a:r>
            <a:r>
              <a:rPr lang="de-DE" sz="2800" dirty="0">
                <a:latin typeface="Verdana" pitchFamily="34" charset="0"/>
                <a:ea typeface="Verdana" pitchFamily="34" charset="0"/>
                <a:cs typeface="Verdana" pitchFamily="34" charset="0"/>
              </a:rPr>
              <a:t>Bundestag“.</a:t>
            </a:r>
          </a:p>
          <a:p>
            <a:pPr marL="0" indent="0">
              <a:buNone/>
            </a:pPr>
            <a:endParaRPr lang="de-DE" sz="28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56</a:t>
            </a:fld>
            <a:endParaRPr lang="en-GB">
              <a:solidFill>
                <a:prstClr val="black">
                  <a:tint val="75000"/>
                </a:prstClr>
              </a:solidFill>
            </a:endParaRPr>
          </a:p>
        </p:txBody>
      </p:sp>
    </p:spTree>
    <p:extLst>
      <p:ext uri="{BB962C8B-B14F-4D97-AF65-F5344CB8AC3E}">
        <p14:creationId xmlns:p14="http://schemas.microsoft.com/office/powerpoint/2010/main" val="30952233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Legislaturperioden</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-2-  </a:t>
            </a:r>
            <a:endParaRPr lang="de-DE" sz="2500" dirty="0"/>
          </a:p>
        </p:txBody>
      </p:sp>
      <p:sp>
        <p:nvSpPr>
          <p:cNvPr id="3" name="Inhaltsplatzhalter 2"/>
          <p:cNvSpPr>
            <a:spLocks noGrp="1"/>
          </p:cNvSpPr>
          <p:nvPr>
            <p:ph idx="1"/>
          </p:nvPr>
        </p:nvSpPr>
        <p:spPr/>
        <p:txBody>
          <a:bodyPr/>
          <a:lstStyle/>
          <a:p>
            <a:pPr marL="0" indent="0">
              <a:buNone/>
            </a:pPr>
            <a:r>
              <a:rPr lang="de-DE" sz="2800" i="1" dirty="0" smtClean="0">
                <a:latin typeface="Verdana" pitchFamily="34" charset="0"/>
                <a:ea typeface="Verdana" pitchFamily="34" charset="0"/>
                <a:cs typeface="Verdana" pitchFamily="34" charset="0"/>
              </a:rPr>
              <a:t>Forts. </a:t>
            </a:r>
            <a:r>
              <a:rPr lang="de-DE" sz="2800" i="1" dirty="0">
                <a:latin typeface="Verdana" pitchFamily="34" charset="0"/>
                <a:ea typeface="Verdana" pitchFamily="34" charset="0"/>
                <a:cs typeface="Verdana" pitchFamily="34" charset="0"/>
              </a:rPr>
              <a:t>Erläuterung 2 zu RDA 11.2.2.19.3 </a:t>
            </a:r>
            <a:r>
              <a:rPr lang="de-DE" sz="2800" i="1" dirty="0" smtClean="0">
                <a:latin typeface="Verdana" pitchFamily="34" charset="0"/>
                <a:ea typeface="Verdana" pitchFamily="34" charset="0"/>
                <a:cs typeface="Verdana" pitchFamily="34" charset="0"/>
              </a:rPr>
              <a:t>D-A-CH ++ </a:t>
            </a:r>
            <a:r>
              <a:rPr lang="de-DE" sz="2800" i="1" dirty="0">
                <a:solidFill>
                  <a:srgbClr val="FF0000"/>
                </a:solidFill>
                <a:latin typeface="Verdana" pitchFamily="34" charset="0"/>
                <a:ea typeface="Verdana" pitchFamily="34" charset="0"/>
                <a:cs typeface="Verdana" pitchFamily="34" charset="0"/>
              </a:rPr>
              <a:t>neu</a:t>
            </a:r>
            <a:r>
              <a:rPr lang="de-DE" sz="2800" i="1" dirty="0">
                <a:latin typeface="Verdana" pitchFamily="34" charset="0"/>
                <a:ea typeface="Verdana" pitchFamily="34" charset="0"/>
                <a:cs typeface="Verdana" pitchFamily="34" charset="0"/>
              </a:rPr>
              <a:t> </a:t>
            </a:r>
            <a:r>
              <a:rPr lang="de-DE" sz="2800" i="1" dirty="0" smtClean="0">
                <a:latin typeface="Verdana" pitchFamily="34" charset="0"/>
                <a:ea typeface="Verdana" pitchFamily="34" charset="0"/>
                <a:cs typeface="Verdana" pitchFamily="34" charset="0"/>
              </a:rPr>
              <a:t>++ (Stand: 02/2017)</a:t>
            </a:r>
            <a:endParaRPr lang="de-DE" sz="2800" i="1" dirty="0">
              <a:latin typeface="Verdana" pitchFamily="34" charset="0"/>
              <a:ea typeface="Verdana" pitchFamily="34" charset="0"/>
              <a:cs typeface="Verdana" pitchFamily="34" charset="0"/>
            </a:endParaRPr>
          </a:p>
          <a:p>
            <a:pPr marL="0" indent="0">
              <a:buNone/>
            </a:pPr>
            <a:r>
              <a:rPr lang="de-DE" sz="2800" dirty="0" smtClean="0">
                <a:latin typeface="Verdana" pitchFamily="34" charset="0"/>
                <a:ea typeface="Verdana" pitchFamily="34" charset="0"/>
                <a:cs typeface="Verdana" pitchFamily="34" charset="0"/>
              </a:rPr>
              <a:t>Die </a:t>
            </a:r>
            <a:r>
              <a:rPr lang="de-DE" sz="2800" dirty="0">
                <a:latin typeface="Verdana" pitchFamily="34" charset="0"/>
                <a:ea typeface="Verdana" pitchFamily="34" charset="0"/>
                <a:cs typeface="Verdana" pitchFamily="34" charset="0"/>
              </a:rPr>
              <a:t>untergeordneten Datensätze für die einzelnen Legislaturperioden werden bei Bedarf nach RDA erfasst. Die Verwendung erfolgt weitgehend im Bereich Monografien</a:t>
            </a:r>
            <a:r>
              <a:rPr lang="de-DE" sz="2800" dirty="0" smtClean="0">
                <a:latin typeface="Verdana" pitchFamily="34" charset="0"/>
                <a:ea typeface="Verdana" pitchFamily="34" charset="0"/>
                <a:cs typeface="Verdana" pitchFamily="34" charset="0"/>
              </a:rPr>
              <a:t>.</a:t>
            </a:r>
          </a:p>
          <a:p>
            <a:pPr marL="0" indent="0">
              <a:buNone/>
            </a:pPr>
            <a:endParaRPr lang="de-DE" sz="2800" dirty="0">
              <a:latin typeface="Verdana" pitchFamily="34" charset="0"/>
              <a:ea typeface="Verdana" pitchFamily="34" charset="0"/>
              <a:cs typeface="Verdana" pitchFamily="34" charset="0"/>
            </a:endParaRPr>
          </a:p>
          <a:p>
            <a:pPr marL="0" indent="0">
              <a:buNone/>
            </a:pPr>
            <a:r>
              <a:rPr lang="de-DE" sz="2800" i="1" dirty="0" smtClean="0">
                <a:latin typeface="Verdana" pitchFamily="34" charset="0"/>
                <a:ea typeface="Verdana" pitchFamily="34" charset="0"/>
                <a:cs typeface="Verdana" pitchFamily="34" charset="0"/>
              </a:rPr>
              <a:t>Beispiel:</a:t>
            </a:r>
          </a:p>
          <a:p>
            <a:pPr marL="0" indent="0">
              <a:buNone/>
            </a:pPr>
            <a:r>
              <a:rPr lang="de-DE" sz="2800" dirty="0">
                <a:latin typeface="Verdana" pitchFamily="34" charset="0"/>
                <a:ea typeface="Verdana" pitchFamily="34" charset="0"/>
                <a:cs typeface="Verdana" pitchFamily="34" charset="0"/>
              </a:rPr>
              <a:t>USA. </a:t>
            </a:r>
            <a:r>
              <a:rPr lang="de-DE" sz="2800" dirty="0" err="1">
                <a:latin typeface="Verdana" pitchFamily="34" charset="0"/>
                <a:ea typeface="Verdana" pitchFamily="34" charset="0"/>
                <a:cs typeface="Verdana" pitchFamily="34" charset="0"/>
              </a:rPr>
              <a:t>Congress</a:t>
            </a:r>
            <a:r>
              <a:rPr lang="de-DE" sz="2800" dirty="0">
                <a:latin typeface="Verdana" pitchFamily="34" charset="0"/>
                <a:ea typeface="Verdana" pitchFamily="34" charset="0"/>
                <a:cs typeface="Verdana" pitchFamily="34" charset="0"/>
              </a:rPr>
              <a:t> (107. : 2001–2002)</a:t>
            </a:r>
          </a:p>
          <a:p>
            <a:pPr marL="0" indent="0">
              <a:buNone/>
            </a:pPr>
            <a:endParaRPr lang="de-DE" sz="2800" dirty="0" smtClean="0">
              <a:latin typeface="Verdana" pitchFamily="34" charset="0"/>
              <a:ea typeface="Verdana" pitchFamily="34" charset="0"/>
              <a:cs typeface="Verdana" pitchFamily="34" charset="0"/>
            </a:endParaRPr>
          </a:p>
          <a:p>
            <a:pPr marL="0" indent="0">
              <a:buNone/>
            </a:pPr>
            <a:endParaRPr lang="de-DE" dirty="0"/>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57</a:t>
            </a:fld>
            <a:endParaRPr lang="en-GB">
              <a:solidFill>
                <a:prstClr val="black">
                  <a:tint val="75000"/>
                </a:prstClr>
              </a:solidFill>
            </a:endParaRPr>
          </a:p>
        </p:txBody>
      </p:sp>
    </p:spTree>
    <p:extLst>
      <p:ext uri="{BB962C8B-B14F-4D97-AF65-F5344CB8AC3E}">
        <p14:creationId xmlns:p14="http://schemas.microsoft.com/office/powerpoint/2010/main" val="105726454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Legislaturperioden</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-3- </a:t>
            </a:r>
            <a:endParaRPr lang="de-DE" sz="2500" dirty="0"/>
          </a:p>
        </p:txBody>
      </p:sp>
      <p:sp>
        <p:nvSpPr>
          <p:cNvPr id="3" name="Inhaltsplatzhalter 2"/>
          <p:cNvSpPr>
            <a:spLocks noGrp="1"/>
          </p:cNvSpPr>
          <p:nvPr>
            <p:ph idx="1"/>
          </p:nvPr>
        </p:nvSpPr>
        <p:spPr/>
        <p:txBody>
          <a:bodyPr>
            <a:normAutofit/>
          </a:bodyPr>
          <a:lstStyle/>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Beispiel im Aleph-Erfassungsformat:</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111 </a:t>
            </a:r>
            <a:r>
              <a:rPr lang="de-DE" sz="28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$e</a:t>
            </a:r>
            <a:r>
              <a:rPr lang="de-DE" sz="2800" dirty="0" smtClean="0">
                <a:latin typeface="Verdana" panose="020B0604030504040204" pitchFamily="34" charset="0"/>
                <a:ea typeface="Verdana" panose="020B0604030504040204" pitchFamily="34" charset="0"/>
                <a:cs typeface="Verdana" panose="020B0604030504040204" pitchFamily="34" charset="0"/>
              </a:rPr>
              <a:t> USA </a:t>
            </a:r>
            <a:r>
              <a:rPr lang="de-DE" sz="28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$b</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Congress</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$n</a:t>
            </a:r>
            <a:r>
              <a:rPr lang="de-DE" sz="2800" dirty="0" smtClean="0">
                <a:latin typeface="Verdana" panose="020B0604030504040204" pitchFamily="34" charset="0"/>
                <a:ea typeface="Verdana" panose="020B0604030504040204" pitchFamily="34" charset="0"/>
                <a:cs typeface="Verdana" panose="020B0604030504040204" pitchFamily="34" charset="0"/>
              </a:rPr>
              <a:t> 107. </a:t>
            </a:r>
            <a:r>
              <a:rPr lang="de-DE" sz="2800"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$d</a:t>
            </a:r>
            <a:r>
              <a:rPr lang="de-DE" sz="2800" dirty="0" smtClean="0">
                <a:latin typeface="Verdana" panose="020B0604030504040204" pitchFamily="34" charset="0"/>
                <a:ea typeface="Verdana" panose="020B0604030504040204" pitchFamily="34" charset="0"/>
                <a:cs typeface="Verdana" panose="020B0604030504040204" pitchFamily="34" charset="0"/>
              </a:rPr>
              <a:t> 2001-2002 </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81738" y="6334138"/>
            <a:ext cx="776267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58</a:t>
            </a:fld>
            <a:endParaRPr lang="en-GB">
              <a:solidFill>
                <a:prstClr val="black">
                  <a:tint val="75000"/>
                </a:prstClr>
              </a:solidFill>
            </a:endParaRPr>
          </a:p>
        </p:txBody>
      </p:sp>
    </p:spTree>
    <p:extLst>
      <p:ext uri="{BB962C8B-B14F-4D97-AF65-F5344CB8AC3E}">
        <p14:creationId xmlns:p14="http://schemas.microsoft.com/office/powerpoint/2010/main" val="10819851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3600" b="1" dirty="0" smtClean="0">
                <a:solidFill>
                  <a:schemeClr val="accent1">
                    <a:lumMod val="75000"/>
                  </a:schemeClr>
                </a:solidFill>
                <a:latin typeface="Verdana" pitchFamily="34" charset="0"/>
              </a:rPr>
              <a:t>Redaktionsabsprachen</a:t>
            </a:r>
            <a:r>
              <a:rPr lang="de-DE" sz="2800" b="1" dirty="0" smtClean="0">
                <a:solidFill>
                  <a:schemeClr val="accent1">
                    <a:lumMod val="75000"/>
                  </a:schemeClr>
                </a:solidFill>
                <a:latin typeface="Verdana" pitchFamily="34" charset="0"/>
              </a:rPr>
              <a:t>             </a:t>
            </a:r>
            <a:r>
              <a:rPr lang="de-DE" sz="2500" b="1" dirty="0" smtClean="0">
                <a:latin typeface="Verdana" pitchFamily="34" charset="0"/>
              </a:rPr>
              <a:t>-1-  </a:t>
            </a:r>
            <a:endParaRPr lang="de-DE" sz="2500" b="1" dirty="0">
              <a:latin typeface="Verdana" pitchFamily="34" charset="0"/>
            </a:endParaRPr>
          </a:p>
        </p:txBody>
      </p:sp>
      <p:sp>
        <p:nvSpPr>
          <p:cNvPr id="3" name="Inhaltsplatzhalter 2"/>
          <p:cNvSpPr>
            <a:spLocks noGrp="1"/>
          </p:cNvSpPr>
          <p:nvPr>
            <p:ph idx="1"/>
          </p:nvPr>
        </p:nvSpPr>
        <p:spPr>
          <a:xfrm>
            <a:off x="457200" y="1600200"/>
            <a:ext cx="8507288" cy="4525963"/>
          </a:xfrm>
        </p:spPr>
        <p:txBody>
          <a:bodyPr/>
          <a:lstStyle/>
          <a:p>
            <a:pPr marL="0" indent="0">
              <a:buNone/>
            </a:pPr>
            <a:r>
              <a:rPr lang="de-DE" sz="2800" dirty="0" smtClean="0">
                <a:latin typeface="Verdana" pitchFamily="34" charset="0"/>
              </a:rPr>
              <a:t>Fall 1: </a:t>
            </a:r>
          </a:p>
          <a:p>
            <a:pPr marL="0" indent="0">
              <a:buNone/>
            </a:pPr>
            <a:r>
              <a:rPr lang="de-DE" sz="2800" dirty="0" smtClean="0">
                <a:latin typeface="Verdana" pitchFamily="34" charset="0"/>
              </a:rPr>
              <a:t>Es werden ganz neue Entitäten erfasst (z.B. Amtsinhaber, Schiffe als geistige Schöpfer)</a:t>
            </a:r>
          </a:p>
          <a:p>
            <a:pPr marL="0" indent="0">
              <a:buNone/>
            </a:pPr>
            <a:endParaRPr lang="de-DE" sz="2800" dirty="0">
              <a:latin typeface="Verdana" pitchFamily="34" charset="0"/>
            </a:endParaRPr>
          </a:p>
          <a:p>
            <a:pPr marL="0" indent="0">
              <a:buNone/>
            </a:pPr>
            <a:r>
              <a:rPr lang="de-DE" sz="2800" i="1" dirty="0" smtClean="0">
                <a:latin typeface="Verdana" pitchFamily="34" charset="0"/>
              </a:rPr>
              <a:t>Daraus folgt:</a:t>
            </a:r>
          </a:p>
          <a:p>
            <a:pPr marL="0" indent="0">
              <a:buNone/>
            </a:pPr>
            <a:r>
              <a:rPr lang="de-DE" sz="2800" dirty="0" smtClean="0">
                <a:latin typeface="Verdana" pitchFamily="34" charset="0"/>
              </a:rPr>
              <a:t>Mit </a:t>
            </a:r>
            <a:r>
              <a:rPr lang="de-DE" sz="2800" dirty="0">
                <a:latin typeface="Verdana" pitchFamily="34" charset="0"/>
              </a:rPr>
              <a:t>dem Vollumstieg werden die neuen Entitäten erfasst; rückwirkend werden keine Titel umgehängt.</a:t>
            </a:r>
          </a:p>
          <a:p>
            <a:pPr marL="0" indent="0">
              <a:buNone/>
            </a:pPr>
            <a:endParaRPr lang="de-DE" dirty="0" smtClean="0">
              <a:latin typeface="Verdana" pitchFamily="34" charset="0"/>
            </a:endParaRPr>
          </a:p>
          <a:p>
            <a:pPr marL="0" indent="0">
              <a:buNone/>
            </a:pPr>
            <a:endParaRPr lang="de-DE" dirty="0" smtClean="0">
              <a:latin typeface="Verdana"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59</a:t>
            </a:fld>
            <a:endParaRPr lang="en-GB">
              <a:solidFill>
                <a:prstClr val="black">
                  <a:tint val="75000"/>
                </a:prstClr>
              </a:solidFill>
            </a:endParaRPr>
          </a:p>
        </p:txBody>
      </p:sp>
    </p:spTree>
    <p:extLst>
      <p:ext uri="{BB962C8B-B14F-4D97-AF65-F5344CB8AC3E}">
        <p14:creationId xmlns:p14="http://schemas.microsoft.com/office/powerpoint/2010/main" val="242295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Erläuterungen zu RDA 11.0</a:t>
            </a:r>
            <a:r>
              <a:rPr lang="de-DE" sz="2800" b="1" dirty="0">
                <a:solidFill>
                  <a:srgbClr val="4F81BD">
                    <a:lumMod val="75000"/>
                  </a:srgbClr>
                </a:solidFill>
                <a:latin typeface="Verdana" pitchFamily="34" charset="0"/>
              </a:rPr>
              <a:t>  </a:t>
            </a:r>
            <a:r>
              <a:rPr lang="de-DE" sz="2500" b="1" dirty="0" smtClean="0">
                <a:solidFill>
                  <a:prstClr val="black"/>
                </a:solidFill>
                <a:latin typeface="Verdana" pitchFamily="34" charset="0"/>
              </a:rPr>
              <a:t>-2-</a:t>
            </a:r>
            <a:endParaRPr lang="de-DE" sz="2500" dirty="0"/>
          </a:p>
        </p:txBody>
      </p:sp>
      <p:sp>
        <p:nvSpPr>
          <p:cNvPr id="3" name="Inhaltsplatzhalter 2"/>
          <p:cNvSpPr>
            <a:spLocks noGrp="1"/>
          </p:cNvSpPr>
          <p:nvPr>
            <p:ph idx="1"/>
          </p:nvPr>
        </p:nvSpPr>
        <p:spPr/>
        <p:txBody>
          <a:bodyPr>
            <a:normAutofit/>
          </a:bodyPr>
          <a:lstStyle/>
          <a:p>
            <a:pPr marL="0" indent="0">
              <a:buNone/>
            </a:pPr>
            <a:r>
              <a:rPr lang="de-DE" sz="2800" i="1" dirty="0" smtClean="0">
                <a:latin typeface="Verdana" pitchFamily="34" charset="0"/>
              </a:rPr>
              <a:t>Erläuterung </a:t>
            </a:r>
            <a:r>
              <a:rPr lang="de-DE" sz="2800" i="1" dirty="0">
                <a:latin typeface="Verdana" pitchFamily="34" charset="0"/>
              </a:rPr>
              <a:t>2: </a:t>
            </a:r>
            <a:r>
              <a:rPr lang="de-DE" sz="2800" i="1" dirty="0" smtClean="0">
                <a:latin typeface="Verdana" pitchFamily="34" charset="0"/>
              </a:rPr>
              <a:t>(seit dem </a:t>
            </a:r>
            <a:r>
              <a:rPr lang="de-DE" sz="2800" i="1" dirty="0">
                <a:latin typeface="Verdana" pitchFamily="34" charset="0"/>
              </a:rPr>
              <a:t>Vollumstieg) ++ </a:t>
            </a:r>
            <a:r>
              <a:rPr lang="de-DE" sz="2800" i="1" dirty="0">
                <a:solidFill>
                  <a:srgbClr val="FF0000"/>
                </a:solidFill>
                <a:latin typeface="Verdana" pitchFamily="34" charset="0"/>
              </a:rPr>
              <a:t>neu</a:t>
            </a:r>
            <a:r>
              <a:rPr lang="de-DE" sz="2800" i="1" dirty="0">
                <a:latin typeface="Verdana" pitchFamily="34" charset="0"/>
              </a:rPr>
              <a:t> </a:t>
            </a:r>
            <a:r>
              <a:rPr lang="de-DE" sz="2800" i="1" dirty="0" smtClean="0">
                <a:latin typeface="Verdana" pitchFamily="34" charset="0"/>
              </a:rPr>
              <a:t>++ (Stand: 02/2017)</a:t>
            </a:r>
          </a:p>
          <a:p>
            <a:pPr marL="0" indent="0">
              <a:buNone/>
            </a:pPr>
            <a:r>
              <a:rPr lang="de-DE" sz="2800" dirty="0" smtClean="0">
                <a:latin typeface="Verdana" pitchFamily="34" charset="0"/>
              </a:rPr>
              <a:t>Wasser- und Raumfahrzeuge als geistiger Schöpfer (z.B. für Logbücher) werden als Körperschaften erfasst und bei Homonymität mit dem Zusatz „Körperschaft“ von dem Sachschlagwort für das Fahrzeug unterschieden.</a:t>
            </a:r>
          </a:p>
          <a:p>
            <a:pPr marL="0" indent="0">
              <a:buNone/>
            </a:pPr>
            <a:r>
              <a:rPr lang="de-DE" sz="2800" dirty="0" smtClean="0">
                <a:latin typeface="Verdana" pitchFamily="34" charset="0"/>
              </a:rPr>
              <a:t>Zur Erfassung vgl. </a:t>
            </a:r>
            <a:r>
              <a:rPr lang="de-DE" sz="2800" dirty="0" smtClean="0">
                <a:solidFill>
                  <a:schemeClr val="accent1">
                    <a:lumMod val="75000"/>
                  </a:schemeClr>
                </a:solidFill>
                <a:latin typeface="Verdana" pitchFamily="34" charset="0"/>
              </a:rPr>
              <a:t>EH-K-18</a:t>
            </a:r>
            <a:r>
              <a:rPr lang="de-DE" sz="2800" dirty="0" smtClean="0">
                <a:latin typeface="Verdana" pitchFamily="34" charset="0"/>
              </a:rPr>
              <a:t> und </a:t>
            </a:r>
            <a:r>
              <a:rPr lang="de-DE" sz="2800" dirty="0" smtClean="0">
                <a:solidFill>
                  <a:schemeClr val="accent1">
                    <a:lumMod val="75000"/>
                  </a:schemeClr>
                </a:solidFill>
                <a:latin typeface="Verdana" pitchFamily="34" charset="0"/>
              </a:rPr>
              <a:t>EH-S-17</a:t>
            </a:r>
            <a:r>
              <a:rPr lang="de-DE" sz="2800" dirty="0" smtClean="0">
                <a:latin typeface="Verdana" pitchFamily="34" charset="0"/>
              </a:rPr>
              <a:t>.</a:t>
            </a:r>
            <a:endParaRPr lang="de-DE" sz="2800" dirty="0">
              <a:latin typeface="Verdana" pitchFamily="34" charset="0"/>
            </a:endParaRPr>
          </a:p>
          <a:p>
            <a:pPr marL="0" indent="0">
              <a:buNone/>
            </a:pP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92088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a:t>
            </a:fld>
            <a:endParaRPr lang="en-GB">
              <a:solidFill>
                <a:prstClr val="black">
                  <a:tint val="75000"/>
                </a:prstClr>
              </a:solidFill>
            </a:endParaRPr>
          </a:p>
        </p:txBody>
      </p:sp>
    </p:spTree>
    <p:extLst>
      <p:ext uri="{BB962C8B-B14F-4D97-AF65-F5344CB8AC3E}">
        <p14:creationId xmlns:p14="http://schemas.microsoft.com/office/powerpoint/2010/main" val="30784992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-2- </a:t>
            </a:r>
            <a:endParaRPr lang="de-DE" sz="2500" dirty="0">
              <a:latin typeface="Verdana" pitchFamily="34" charset="0"/>
            </a:endParaRPr>
          </a:p>
        </p:txBody>
      </p:sp>
      <p:sp>
        <p:nvSpPr>
          <p:cNvPr id="3" name="Inhaltsplatzhalter 2"/>
          <p:cNvSpPr>
            <a:spLocks noGrp="1"/>
          </p:cNvSpPr>
          <p:nvPr>
            <p:ph idx="1"/>
          </p:nvPr>
        </p:nvSpPr>
        <p:spPr>
          <a:xfrm>
            <a:off x="323528" y="1600200"/>
            <a:ext cx="8820472" cy="4525963"/>
          </a:xfrm>
        </p:spPr>
        <p:txBody>
          <a:bodyPr>
            <a:normAutofit/>
          </a:bodyPr>
          <a:lstStyle/>
          <a:p>
            <a:pPr marL="0" indent="0">
              <a:buNone/>
            </a:pPr>
            <a:r>
              <a:rPr lang="de-DE" sz="2800" dirty="0" smtClean="0">
                <a:latin typeface="Verdana" pitchFamily="34" charset="0"/>
              </a:rPr>
              <a:t>Fall 2: </a:t>
            </a:r>
          </a:p>
          <a:p>
            <a:pPr marL="0" indent="0">
              <a:buNone/>
            </a:pPr>
            <a:r>
              <a:rPr lang="de-DE" sz="2800" dirty="0" smtClean="0">
                <a:latin typeface="Verdana" pitchFamily="34" charset="0"/>
              </a:rPr>
              <a:t>Die Entität gab es prinzipiell bereits im Teilbestand „Sacherschließung“ (z.B. Spitzenorgane) oder „Formalerschließung“. </a:t>
            </a:r>
          </a:p>
          <a:p>
            <a:pPr marL="0" indent="0">
              <a:buNone/>
            </a:pPr>
            <a:endParaRPr lang="de-DE" sz="2800" dirty="0">
              <a:latin typeface="Verdana"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60</a:t>
            </a:fld>
            <a:endParaRPr lang="en-GB">
              <a:solidFill>
                <a:prstClr val="black">
                  <a:tint val="75000"/>
                </a:prstClr>
              </a:solidFill>
            </a:endParaRPr>
          </a:p>
        </p:txBody>
      </p:sp>
    </p:spTree>
    <p:extLst>
      <p:ext uri="{BB962C8B-B14F-4D97-AF65-F5344CB8AC3E}">
        <p14:creationId xmlns:p14="http://schemas.microsoft.com/office/powerpoint/2010/main" val="41763251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-3-</a:t>
            </a:r>
            <a:endParaRPr lang="de-DE" sz="2500" dirty="0">
              <a:latin typeface="Verdana" pitchFamily="34" charset="0"/>
            </a:endParaRPr>
          </a:p>
        </p:txBody>
      </p:sp>
      <p:sp>
        <p:nvSpPr>
          <p:cNvPr id="3" name="Inhaltsplatzhalter 2"/>
          <p:cNvSpPr>
            <a:spLocks noGrp="1"/>
          </p:cNvSpPr>
          <p:nvPr>
            <p:ph idx="1"/>
          </p:nvPr>
        </p:nvSpPr>
        <p:spPr/>
        <p:txBody>
          <a:bodyPr>
            <a:normAutofit/>
          </a:bodyPr>
          <a:lstStyle/>
          <a:p>
            <a:pPr marL="0" indent="0">
              <a:lnSpc>
                <a:spcPct val="120000"/>
              </a:lnSpc>
              <a:buNone/>
            </a:pPr>
            <a:r>
              <a:rPr lang="de-DE" sz="3000" i="1" dirty="0" smtClean="0">
                <a:latin typeface="Verdana" pitchFamily="34" charset="0"/>
              </a:rPr>
              <a:t>Forts. Fall 2:</a:t>
            </a:r>
          </a:p>
          <a:p>
            <a:pPr marL="0" indent="0">
              <a:lnSpc>
                <a:spcPct val="120000"/>
              </a:lnSpc>
              <a:buNone/>
            </a:pPr>
            <a:r>
              <a:rPr lang="de-DE" sz="3000" i="1" dirty="0" smtClean="0">
                <a:latin typeface="Verdana" pitchFamily="34" charset="0"/>
              </a:rPr>
              <a:t>Daraus folgt:</a:t>
            </a:r>
            <a:endParaRPr lang="de-DE" sz="3000" dirty="0">
              <a:latin typeface="Verdana" pitchFamily="34" charset="0"/>
            </a:endParaRPr>
          </a:p>
          <a:p>
            <a:pPr>
              <a:lnSpc>
                <a:spcPct val="120000"/>
              </a:lnSpc>
            </a:pPr>
            <a:r>
              <a:rPr lang="de-DE" sz="3000" dirty="0" smtClean="0">
                <a:latin typeface="Verdana" pitchFamily="34" charset="0"/>
              </a:rPr>
              <a:t>Falls vorhanden, Benutzen von vorhandenen Körperschafts- bzw. Konferenz-Datensätzen der FE </a:t>
            </a:r>
            <a:br>
              <a:rPr lang="de-DE" sz="3000" dirty="0" smtClean="0">
                <a:latin typeface="Verdana" pitchFamily="34" charset="0"/>
              </a:rPr>
            </a:br>
            <a:r>
              <a:rPr lang="de-DE" sz="3000" dirty="0" smtClean="0">
                <a:latin typeface="Verdana" pitchFamily="34" charset="0"/>
              </a:rPr>
              <a:t>oder SE </a:t>
            </a:r>
            <a:r>
              <a:rPr lang="de-DE" sz="2600" dirty="0" smtClean="0">
                <a:latin typeface="Verdana" pitchFamily="34" charset="0"/>
              </a:rPr>
              <a:t>(Datensätze einer anderen Satzart, z.B. bei Expeditionen der Sachbegriff der SE, können nicht benutzt werden).</a:t>
            </a:r>
          </a:p>
        </p:txBody>
      </p:sp>
      <p:sp>
        <p:nvSpPr>
          <p:cNvPr id="4" name="Fußzeilenplatzhalter 3"/>
          <p:cNvSpPr>
            <a:spLocks noGrp="1"/>
          </p:cNvSpPr>
          <p:nvPr>
            <p:ph type="ftr" sz="quarter" idx="11"/>
          </p:nvPr>
        </p:nvSpPr>
        <p:spPr>
          <a:xfrm>
            <a:off x="467544" y="6356350"/>
            <a:ext cx="756084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61</a:t>
            </a:fld>
            <a:endParaRPr lang="en-GB">
              <a:solidFill>
                <a:prstClr val="black">
                  <a:tint val="75000"/>
                </a:prstClr>
              </a:solidFill>
            </a:endParaRPr>
          </a:p>
        </p:txBody>
      </p:sp>
    </p:spTree>
    <p:extLst>
      <p:ext uri="{BB962C8B-B14F-4D97-AF65-F5344CB8AC3E}">
        <p14:creationId xmlns:p14="http://schemas.microsoft.com/office/powerpoint/2010/main" val="415908298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-4-</a:t>
            </a:r>
            <a:endParaRPr lang="de-DE" sz="2500" dirty="0"/>
          </a:p>
        </p:txBody>
      </p:sp>
      <p:sp>
        <p:nvSpPr>
          <p:cNvPr id="3" name="Inhaltsplatzhalter 2"/>
          <p:cNvSpPr>
            <a:spLocks noGrp="1"/>
          </p:cNvSpPr>
          <p:nvPr>
            <p:ph idx="1"/>
          </p:nvPr>
        </p:nvSpPr>
        <p:spPr/>
        <p:txBody>
          <a:bodyPr/>
          <a:lstStyle/>
          <a:p>
            <a:pPr marL="0" indent="0">
              <a:buNone/>
            </a:pPr>
            <a:r>
              <a:rPr lang="de-DE" sz="2800" i="1" dirty="0">
                <a:latin typeface="Verdana" pitchFamily="34" charset="0"/>
              </a:rPr>
              <a:t>Forts. Fall </a:t>
            </a:r>
            <a:r>
              <a:rPr lang="de-DE" sz="2800" i="1" dirty="0" smtClean="0">
                <a:latin typeface="Verdana" pitchFamily="34" charset="0"/>
              </a:rPr>
              <a:t>2:</a:t>
            </a:r>
            <a:endParaRPr lang="de-DE" sz="2800" i="1" dirty="0">
              <a:latin typeface="Verdana" pitchFamily="34" charset="0"/>
            </a:endParaRPr>
          </a:p>
          <a:p>
            <a:r>
              <a:rPr lang="de-DE" sz="2800" dirty="0" smtClean="0">
                <a:solidFill>
                  <a:prstClr val="black"/>
                </a:solidFill>
                <a:latin typeface="Verdana" pitchFamily="34" charset="0"/>
              </a:rPr>
              <a:t>Falls </a:t>
            </a:r>
            <a:r>
              <a:rPr lang="de-DE" sz="2800" dirty="0">
                <a:solidFill>
                  <a:prstClr val="black"/>
                </a:solidFill>
                <a:latin typeface="Verdana" pitchFamily="34" charset="0"/>
              </a:rPr>
              <a:t>der Datensatz in der zutreffenden Satzart noch nicht vorhanden ist, neu erfassen </a:t>
            </a:r>
            <a:r>
              <a:rPr lang="de-DE" sz="2400" dirty="0">
                <a:solidFill>
                  <a:prstClr val="black"/>
                </a:solidFill>
                <a:latin typeface="Verdana" pitchFamily="34" charset="0"/>
              </a:rPr>
              <a:t>(ggf. Datensatz der nicht mehr zulässigen Satzart auf den neuerfassten Datensatz umlenken).</a:t>
            </a:r>
          </a:p>
          <a:p>
            <a:endParaRPr lang="de-DE" dirty="0"/>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62</a:t>
            </a:fld>
            <a:endParaRPr lang="en-GB">
              <a:solidFill>
                <a:prstClr val="black">
                  <a:tint val="75000"/>
                </a:prstClr>
              </a:solidFill>
            </a:endParaRPr>
          </a:p>
        </p:txBody>
      </p:sp>
    </p:spTree>
    <p:extLst>
      <p:ext uri="{BB962C8B-B14F-4D97-AF65-F5344CB8AC3E}">
        <p14:creationId xmlns:p14="http://schemas.microsoft.com/office/powerpoint/2010/main" val="35558034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-5-</a:t>
            </a:r>
            <a:endParaRPr lang="de-DE" sz="2500" dirty="0"/>
          </a:p>
        </p:txBody>
      </p:sp>
      <p:sp>
        <p:nvSpPr>
          <p:cNvPr id="3" name="Inhaltsplatzhalter 2"/>
          <p:cNvSpPr>
            <a:spLocks noGrp="1"/>
          </p:cNvSpPr>
          <p:nvPr>
            <p:ph idx="1"/>
          </p:nvPr>
        </p:nvSpPr>
        <p:spPr/>
        <p:txBody>
          <a:bodyPr/>
          <a:lstStyle/>
          <a:p>
            <a:pPr marL="0" indent="0">
              <a:buNone/>
            </a:pPr>
            <a:r>
              <a:rPr lang="de-DE" sz="2800" i="1" dirty="0">
                <a:latin typeface="Verdana" pitchFamily="34" charset="0"/>
              </a:rPr>
              <a:t>Forts. Fall 2:</a:t>
            </a:r>
          </a:p>
          <a:p>
            <a:pPr marL="0" indent="0">
              <a:buNone/>
            </a:pPr>
            <a:r>
              <a:rPr lang="de-DE" sz="2800" dirty="0">
                <a:latin typeface="Verdana" pitchFamily="34" charset="0"/>
              </a:rPr>
              <a:t>Spitzenorgane etc.:</a:t>
            </a:r>
          </a:p>
          <a:p>
            <a:r>
              <a:rPr lang="de-DE" sz="2800" dirty="0">
                <a:latin typeface="Verdana" pitchFamily="34" charset="0"/>
              </a:rPr>
              <a:t>Benutzungshinweis </a:t>
            </a:r>
            <a:r>
              <a:rPr lang="de-DE" sz="2800" dirty="0" smtClean="0">
                <a:latin typeface="Verdana" pitchFamily="34" charset="0"/>
              </a:rPr>
              <a:t>im SE-Datensatz über </a:t>
            </a:r>
            <a:r>
              <a:rPr lang="de-DE" sz="2800" dirty="0">
                <a:latin typeface="Verdana" pitchFamily="34" charset="0"/>
              </a:rPr>
              <a:t>die Nichtverwendung durch die FE löschen</a:t>
            </a:r>
          </a:p>
          <a:p>
            <a:pPr>
              <a:spcBef>
                <a:spcPts val="672"/>
              </a:spcBef>
            </a:pPr>
            <a:r>
              <a:rPr lang="de-DE" sz="2800" dirty="0">
                <a:latin typeface="Verdana" pitchFamily="34" charset="0"/>
              </a:rPr>
              <a:t>Bei Bedarf, Herauslösen von </a:t>
            </a:r>
            <a:r>
              <a:rPr lang="de-DE" sz="2800" dirty="0" err="1">
                <a:latin typeface="Verdana" pitchFamily="34" charset="0"/>
              </a:rPr>
              <a:t>s</a:t>
            </a:r>
            <a:r>
              <a:rPr lang="de-DE" sz="2800" dirty="0" err="1" smtClean="0">
                <a:latin typeface="Verdana" pitchFamily="34" charset="0"/>
              </a:rPr>
              <a:t>pio</a:t>
            </a:r>
            <a:r>
              <a:rPr lang="de-DE" sz="2800" dirty="0" smtClean="0">
                <a:latin typeface="Verdana" pitchFamily="34" charset="0"/>
              </a:rPr>
              <a:t>-Einträgen für Exekutiv-</a:t>
            </a:r>
            <a:r>
              <a:rPr lang="de-DE" sz="2800" dirty="0">
                <a:latin typeface="Verdana" pitchFamily="34" charset="0"/>
              </a:rPr>
              <a:t>, Spitzen-, und </a:t>
            </a:r>
            <a:r>
              <a:rPr lang="de-DE" sz="2800" dirty="0" smtClean="0">
                <a:latin typeface="Verdana" pitchFamily="34" charset="0"/>
              </a:rPr>
              <a:t>Informationsorgane </a:t>
            </a:r>
            <a:r>
              <a:rPr lang="de-DE" sz="2800" dirty="0">
                <a:latin typeface="Verdana" pitchFamily="34" charset="0"/>
              </a:rPr>
              <a:t>aus vorhandenen </a:t>
            </a:r>
            <a:r>
              <a:rPr lang="de-DE" sz="2800" dirty="0" smtClean="0">
                <a:latin typeface="Verdana" pitchFamily="34" charset="0"/>
              </a:rPr>
              <a:t>Datensätzen</a:t>
            </a:r>
            <a:endParaRPr lang="de-DE" sz="2800" dirty="0">
              <a:latin typeface="Verdana" pitchFamily="34" charset="0"/>
            </a:endParaRPr>
          </a:p>
          <a:p>
            <a:r>
              <a:rPr lang="de-DE" sz="2800" dirty="0">
                <a:latin typeface="Verdana" pitchFamily="34" charset="0"/>
              </a:rPr>
              <a:t>Es wird empfohlen, die Titel </a:t>
            </a:r>
            <a:r>
              <a:rPr lang="de-DE" sz="2800" dirty="0" smtClean="0">
                <a:latin typeface="Verdana" pitchFamily="34" charset="0"/>
              </a:rPr>
              <a:t>umzuhängen</a:t>
            </a:r>
            <a:endParaRPr lang="de-DE" sz="2800" dirty="0">
              <a:latin typeface="Verdana" pitchFamily="34" charset="0"/>
            </a:endParaRPr>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63</a:t>
            </a:fld>
            <a:endParaRPr lang="en-GB">
              <a:solidFill>
                <a:prstClr val="black">
                  <a:tint val="75000"/>
                </a:prstClr>
              </a:solidFill>
            </a:endParaRPr>
          </a:p>
        </p:txBody>
      </p:sp>
    </p:spTree>
    <p:extLst>
      <p:ext uri="{BB962C8B-B14F-4D97-AF65-F5344CB8AC3E}">
        <p14:creationId xmlns:p14="http://schemas.microsoft.com/office/powerpoint/2010/main" val="1803624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-6-</a:t>
            </a:r>
            <a:endParaRPr lang="de-DE" sz="2500" dirty="0"/>
          </a:p>
        </p:txBody>
      </p:sp>
      <p:sp>
        <p:nvSpPr>
          <p:cNvPr id="3" name="Inhaltsplatzhalter 2"/>
          <p:cNvSpPr>
            <a:spLocks noGrp="1"/>
          </p:cNvSpPr>
          <p:nvPr>
            <p:ph idx="1"/>
          </p:nvPr>
        </p:nvSpPr>
        <p:spPr/>
        <p:txBody>
          <a:bodyPr/>
          <a:lstStyle/>
          <a:p>
            <a:pPr marL="0" indent="0">
              <a:buNone/>
            </a:pPr>
            <a:r>
              <a:rPr lang="de-DE" sz="2800" i="1" dirty="0">
                <a:latin typeface="Verdana" pitchFamily="34" charset="0"/>
              </a:rPr>
              <a:t>Forts. Fall </a:t>
            </a:r>
            <a:r>
              <a:rPr lang="de-DE" sz="2800" i="1" dirty="0" smtClean="0">
                <a:latin typeface="Verdana" pitchFamily="34" charset="0"/>
              </a:rPr>
              <a:t>2, </a:t>
            </a:r>
            <a:r>
              <a:rPr lang="de-DE" sz="2800" dirty="0">
                <a:latin typeface="Verdana" pitchFamily="34" charset="0"/>
              </a:rPr>
              <a:t>Spitzenorgane etc.:</a:t>
            </a:r>
          </a:p>
          <a:p>
            <a:pPr lvl="0"/>
            <a:r>
              <a:rPr lang="de-DE" sz="2800" dirty="0" smtClean="0">
                <a:solidFill>
                  <a:prstClr val="black"/>
                </a:solidFill>
                <a:latin typeface="Verdana" pitchFamily="34" charset="0"/>
              </a:rPr>
              <a:t>Benutzungshinweis in vorhandenen Datensätzen ergänzen</a:t>
            </a:r>
            <a:r>
              <a:rPr lang="de-DE" sz="2800" dirty="0">
                <a:solidFill>
                  <a:prstClr val="black"/>
                </a:solidFill>
                <a:latin typeface="Verdana" pitchFamily="34" charset="0"/>
              </a:rPr>
              <a:t>, dass bis zum RDA-Vollumstieg die betreffende untergeordnete Körperschaft unter der Hauptkörperschaft erfasst </a:t>
            </a:r>
            <a:r>
              <a:rPr lang="de-DE" sz="2800" dirty="0" smtClean="0">
                <a:solidFill>
                  <a:prstClr val="black"/>
                </a:solidFill>
                <a:latin typeface="Verdana" pitchFamily="34" charset="0"/>
              </a:rPr>
              <a:t>wurde</a:t>
            </a:r>
          </a:p>
          <a:p>
            <a:pPr lvl="0"/>
            <a:r>
              <a:rPr lang="de-DE" sz="2800" dirty="0" smtClean="0">
                <a:solidFill>
                  <a:prstClr val="black"/>
                </a:solidFill>
                <a:latin typeface="Verdana" pitchFamily="34" charset="0"/>
              </a:rPr>
              <a:t>Dauerhaftes Mailboxfeld 901 in Datensatz für Spitzenorgan etc. mit „e-</a:t>
            </a:r>
            <a:r>
              <a:rPr lang="de-DE" sz="2800" dirty="0" err="1" smtClean="0">
                <a:solidFill>
                  <a:prstClr val="black"/>
                </a:solidFill>
                <a:latin typeface="Verdana" pitchFamily="34" charset="0"/>
              </a:rPr>
              <a:t>spio</a:t>
            </a:r>
            <a:r>
              <a:rPr lang="de-DE" sz="2800" dirty="0" smtClean="0">
                <a:solidFill>
                  <a:prstClr val="black"/>
                </a:solidFill>
                <a:latin typeface="Verdana" pitchFamily="34" charset="0"/>
              </a:rPr>
              <a:t>“ einfügen</a:t>
            </a:r>
            <a:r>
              <a:rPr lang="de-DE" dirty="0"/>
              <a:t> </a:t>
            </a:r>
          </a:p>
          <a:p>
            <a:pPr marL="0" lvl="0" indent="0">
              <a:buNone/>
            </a:pPr>
            <a:r>
              <a:rPr lang="de-DE" sz="2800" dirty="0" smtClean="0">
                <a:solidFill>
                  <a:prstClr val="black"/>
                </a:solidFill>
                <a:latin typeface="Verdana" pitchFamily="34" charset="0"/>
              </a:rPr>
              <a:t>                                                      </a:t>
            </a:r>
            <a:r>
              <a:rPr lang="de-DE" sz="2800" dirty="0" smtClean="0">
                <a:solidFill>
                  <a:schemeClr val="accent1">
                    <a:lumMod val="75000"/>
                  </a:schemeClr>
                </a:solidFill>
              </a:rPr>
              <a:t>EH-K-12</a:t>
            </a:r>
            <a:endParaRPr lang="de-DE" sz="2800" dirty="0">
              <a:solidFill>
                <a:prstClr val="black"/>
              </a:solidFill>
              <a:latin typeface="Verdana"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64</a:t>
            </a:fld>
            <a:endParaRPr lang="en-GB">
              <a:solidFill>
                <a:prstClr val="black">
                  <a:tint val="75000"/>
                </a:prstClr>
              </a:solidFill>
            </a:endParaRPr>
          </a:p>
        </p:txBody>
      </p:sp>
    </p:spTree>
    <p:extLst>
      <p:ext uri="{BB962C8B-B14F-4D97-AF65-F5344CB8AC3E}">
        <p14:creationId xmlns:p14="http://schemas.microsoft.com/office/powerpoint/2010/main" val="47121347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-7-</a:t>
            </a:r>
            <a:endParaRPr lang="de-DE" sz="2500" dirty="0"/>
          </a:p>
        </p:txBody>
      </p:sp>
      <p:sp>
        <p:nvSpPr>
          <p:cNvPr id="3" name="Inhaltsplatzhalter 2"/>
          <p:cNvSpPr>
            <a:spLocks noGrp="1"/>
          </p:cNvSpPr>
          <p:nvPr>
            <p:ph idx="1"/>
          </p:nvPr>
        </p:nvSpPr>
        <p:spPr>
          <a:xfrm>
            <a:off x="457200" y="1644010"/>
            <a:ext cx="8229600" cy="4712340"/>
          </a:xfrm>
        </p:spPr>
        <p:txBody>
          <a:bodyPr>
            <a:normAutofit/>
          </a:bodyPr>
          <a:lstStyle/>
          <a:p>
            <a:pPr marL="0" indent="0">
              <a:buNone/>
            </a:pPr>
            <a:r>
              <a:rPr lang="de-DE" sz="2800" dirty="0">
                <a:latin typeface="Verdana" pitchFamily="34" charset="0"/>
              </a:rPr>
              <a:t>Fall 3: </a:t>
            </a:r>
          </a:p>
          <a:p>
            <a:pPr marL="0" indent="0">
              <a:buNone/>
            </a:pPr>
            <a:r>
              <a:rPr lang="de-DE" sz="2800" dirty="0">
                <a:latin typeface="Verdana" pitchFamily="34" charset="0"/>
              </a:rPr>
              <a:t>Bestimmte Entitäten entfallen für die Formalerschließung: </a:t>
            </a:r>
            <a:r>
              <a:rPr lang="de-DE" sz="2800" dirty="0" smtClean="0">
                <a:latin typeface="Verdana" pitchFamily="34" charset="0"/>
              </a:rPr>
              <a:t>Einzelausstellungen </a:t>
            </a:r>
            <a:r>
              <a:rPr lang="de-DE" sz="2400" dirty="0" smtClean="0">
                <a:latin typeface="Verdana" pitchFamily="34" charset="0"/>
              </a:rPr>
              <a:t>(einschließlich Einzel-Verkaufsausstellungen und Einzelauktionen)</a:t>
            </a:r>
            <a:r>
              <a:rPr lang="de-DE" sz="2400" dirty="0">
                <a:latin typeface="Verdana" pitchFamily="34" charset="0"/>
              </a:rPr>
              <a:t> </a:t>
            </a:r>
            <a:r>
              <a:rPr lang="de-DE" sz="2400" dirty="0" smtClean="0">
                <a:latin typeface="Verdana" pitchFamily="34" charset="0"/>
              </a:rPr>
              <a:t>(</a:t>
            </a:r>
            <a:r>
              <a:rPr lang="de-DE" sz="2400" dirty="0">
                <a:latin typeface="Verdana" pitchFamily="34" charset="0"/>
              </a:rPr>
              <a:t>vgl. ERL 3 zu RDA </a:t>
            </a:r>
            <a:r>
              <a:rPr lang="de-DE" sz="2400" dirty="0" smtClean="0">
                <a:latin typeface="Verdana" pitchFamily="34" charset="0"/>
              </a:rPr>
              <a:t>11.0 D-A-CH)</a:t>
            </a:r>
            <a:endParaRPr lang="de-DE" sz="2400" dirty="0">
              <a:latin typeface="Verdana" pitchFamily="34" charset="0"/>
            </a:endParaRPr>
          </a:p>
          <a:p>
            <a:pPr marL="0" lvl="0" indent="0">
              <a:buNone/>
            </a:pPr>
            <a:endParaRPr lang="de-DE" sz="2800" i="1" dirty="0">
              <a:solidFill>
                <a:prstClr val="black"/>
              </a:solidFill>
              <a:latin typeface="Verdana" pitchFamily="34" charset="0"/>
            </a:endParaRPr>
          </a:p>
          <a:p>
            <a:pPr marL="0" lvl="0" indent="0">
              <a:buNone/>
            </a:pPr>
            <a:r>
              <a:rPr lang="de-DE" sz="2800" i="1" dirty="0">
                <a:solidFill>
                  <a:prstClr val="black"/>
                </a:solidFill>
                <a:latin typeface="Verdana" pitchFamily="34" charset="0"/>
              </a:rPr>
              <a:t>Daraus folgt:</a:t>
            </a:r>
          </a:p>
          <a:p>
            <a:pPr marL="0" lvl="0" indent="0">
              <a:buNone/>
            </a:pPr>
            <a:r>
              <a:rPr lang="de-DE" sz="2800" dirty="0">
                <a:solidFill>
                  <a:prstClr val="black"/>
                </a:solidFill>
                <a:latin typeface="Verdana" pitchFamily="34" charset="0"/>
              </a:rPr>
              <a:t>Mit dem Vollumstieg werden diese in der Formalerschließung nicht  mehr erfasst; rückwirkend werden keine Titel korrigiert.</a:t>
            </a:r>
          </a:p>
          <a:p>
            <a:pPr>
              <a:spcBef>
                <a:spcPts val="672"/>
              </a:spcBef>
            </a:pPr>
            <a:endParaRPr lang="de-DE" sz="2800" dirty="0"/>
          </a:p>
        </p:txBody>
      </p:sp>
      <p:sp>
        <p:nvSpPr>
          <p:cNvPr id="4" name="Fußzeilenplatzhalter 3"/>
          <p:cNvSpPr>
            <a:spLocks noGrp="1"/>
          </p:cNvSpPr>
          <p:nvPr>
            <p:ph type="ftr" sz="quarter" idx="11"/>
          </p:nvPr>
        </p:nvSpPr>
        <p:spPr>
          <a:xfrm>
            <a:off x="467544" y="6356350"/>
            <a:ext cx="7704856"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65</a:t>
            </a:fld>
            <a:endParaRPr lang="en-GB">
              <a:solidFill>
                <a:prstClr val="black">
                  <a:tint val="75000"/>
                </a:prstClr>
              </a:solidFill>
            </a:endParaRPr>
          </a:p>
        </p:txBody>
      </p:sp>
    </p:spTree>
    <p:extLst>
      <p:ext uri="{BB962C8B-B14F-4D97-AF65-F5344CB8AC3E}">
        <p14:creationId xmlns:p14="http://schemas.microsoft.com/office/powerpoint/2010/main" val="3188973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8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-8-</a:t>
            </a:r>
            <a:endParaRPr lang="de-DE" sz="2500" dirty="0"/>
          </a:p>
        </p:txBody>
      </p:sp>
      <p:sp>
        <p:nvSpPr>
          <p:cNvPr id="3" name="Inhaltsplatzhalter 2"/>
          <p:cNvSpPr>
            <a:spLocks noGrp="1"/>
          </p:cNvSpPr>
          <p:nvPr>
            <p:ph idx="1"/>
          </p:nvPr>
        </p:nvSpPr>
        <p:spPr/>
        <p:txBody>
          <a:bodyPr>
            <a:normAutofit lnSpcReduction="10000"/>
          </a:bodyPr>
          <a:lstStyle/>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Forts. Fall 3, Daraus folgt:</a:t>
            </a:r>
          </a:p>
          <a:p>
            <a:pPr marL="0" indent="0">
              <a:buNone/>
            </a:pPr>
            <a:r>
              <a:rPr lang="de-DE" sz="2800" dirty="0">
                <a:solidFill>
                  <a:prstClr val="black"/>
                </a:solidFill>
                <a:latin typeface="Verdana" pitchFamily="34" charset="0"/>
              </a:rPr>
              <a:t>Folgende redaktionelle Bemerkung wird im Feld 667 erfasst: „Mit dem RDA-Vollumstieg 2016 nicht mehr in der FE zu benutzen</a:t>
            </a:r>
            <a:r>
              <a:rPr lang="de-DE" sz="2800" dirty="0" smtClean="0">
                <a:solidFill>
                  <a:prstClr val="black"/>
                </a:solidFill>
                <a:latin typeface="Verdana" pitchFamily="34" charset="0"/>
              </a:rPr>
              <a:t>“.</a:t>
            </a:r>
          </a:p>
          <a:p>
            <a:pPr marL="0" indent="0">
              <a:buNone/>
            </a:pPr>
            <a:endParaRPr lang="de-DE" sz="2800" dirty="0">
              <a:solidFill>
                <a:prstClr val="black"/>
              </a:solidFill>
              <a:latin typeface="Verdana" pitchFamily="34" charset="0"/>
            </a:endParaRPr>
          </a:p>
          <a:p>
            <a:pPr marL="0" indent="0">
              <a:buNone/>
            </a:pPr>
            <a:r>
              <a:rPr lang="de-DE" sz="2800" dirty="0" smtClean="0">
                <a:solidFill>
                  <a:prstClr val="black"/>
                </a:solidFill>
                <a:latin typeface="Verdana" pitchFamily="34" charset="0"/>
              </a:rPr>
              <a:t>Hinweis für die Titeldatenkatalogisierung:</a:t>
            </a:r>
          </a:p>
          <a:p>
            <a:r>
              <a:rPr lang="de-DE" sz="2800" dirty="0" smtClean="0">
                <a:solidFill>
                  <a:prstClr val="black"/>
                </a:solidFill>
                <a:latin typeface="Verdana" pitchFamily="34" charset="0"/>
              </a:rPr>
              <a:t>Normdatensätze der Sacherschließung zu Einzelausstellungen ab Erfassungsjahr 2016 werden von der Formalerschließung nicht nachgenutzt.</a:t>
            </a:r>
          </a:p>
          <a:p>
            <a:pPr marL="0" indent="0">
              <a:buNone/>
            </a:pPr>
            <a:endParaRPr lang="de-DE" sz="2800" dirty="0">
              <a:solidFill>
                <a:prstClr val="black"/>
              </a:solidFill>
              <a:latin typeface="Verdana" pitchFamily="34" charset="0"/>
            </a:endParaRPr>
          </a:p>
          <a:p>
            <a:pPr marL="0" indent="0">
              <a:buNone/>
            </a:pPr>
            <a:endParaRPr lang="de-DE" sz="2800" dirty="0" smtClean="0">
              <a:solidFill>
                <a:prstClr val="black"/>
              </a:solidFill>
              <a:latin typeface="Verdana" pitchFamily="34" charset="0"/>
            </a:endParaRPr>
          </a:p>
          <a:p>
            <a:pPr marL="0" indent="0">
              <a:buNone/>
            </a:pPr>
            <a:endParaRPr lang="de-DE" sz="2800" dirty="0">
              <a:solidFill>
                <a:prstClr val="black"/>
              </a:solidFill>
              <a:latin typeface="Verdana" pitchFamily="34" charset="0"/>
            </a:endParaRPr>
          </a:p>
          <a:p>
            <a:pPr marL="0" indent="0">
              <a:buNone/>
            </a:pPr>
            <a:endParaRPr lang="de-DE" sz="2800" dirty="0"/>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66</a:t>
            </a:fld>
            <a:endParaRPr lang="en-GB">
              <a:solidFill>
                <a:prstClr val="black">
                  <a:tint val="75000"/>
                </a:prstClr>
              </a:solidFill>
            </a:endParaRPr>
          </a:p>
        </p:txBody>
      </p:sp>
    </p:spTree>
    <p:extLst>
      <p:ext uri="{BB962C8B-B14F-4D97-AF65-F5344CB8AC3E}">
        <p14:creationId xmlns:p14="http://schemas.microsoft.com/office/powerpoint/2010/main" val="34113451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500" b="1" dirty="0" smtClean="0">
                <a:solidFill>
                  <a:prstClr val="black"/>
                </a:solidFill>
                <a:latin typeface="Verdana" pitchFamily="34" charset="0"/>
              </a:rPr>
              <a:t>-9-</a:t>
            </a:r>
            <a:endParaRPr lang="de-DE" dirty="0"/>
          </a:p>
        </p:txBody>
      </p:sp>
      <p:sp>
        <p:nvSpPr>
          <p:cNvPr id="3" name="Inhaltsplatzhalter 2"/>
          <p:cNvSpPr>
            <a:spLocks noGrp="1"/>
          </p:cNvSpPr>
          <p:nvPr>
            <p:ph idx="1"/>
          </p:nvPr>
        </p:nvSpPr>
        <p:spPr/>
        <p:txBody>
          <a:bodyPr>
            <a:normAutofit/>
          </a:bodyPr>
          <a:lstStyle/>
          <a:p>
            <a:pPr marL="0" indent="0">
              <a:buNone/>
            </a:pPr>
            <a:r>
              <a:rPr lang="de-DE" sz="2400" i="1" dirty="0">
                <a:latin typeface="Verdana" panose="020B0604030504040204" pitchFamily="34" charset="0"/>
                <a:ea typeface="Verdana" panose="020B0604030504040204" pitchFamily="34" charset="0"/>
                <a:cs typeface="Verdana" panose="020B0604030504040204" pitchFamily="34" charset="0"/>
              </a:rPr>
              <a:t>Forts. Hinweis für die Titeldatenkatalogisierung:</a:t>
            </a:r>
          </a:p>
          <a:p>
            <a:r>
              <a:rPr lang="de-DE" sz="2800" dirty="0">
                <a:latin typeface="Verdana" panose="020B0604030504040204" pitchFamily="34" charset="0"/>
                <a:ea typeface="Verdana" panose="020B0604030504040204" pitchFamily="34" charset="0"/>
                <a:cs typeface="Verdana" panose="020B0604030504040204" pitchFamily="34" charset="0"/>
              </a:rPr>
              <a:t>RDA-Aufnahmen werden nicht mit </a:t>
            </a:r>
            <a:r>
              <a:rPr lang="de-DE" sz="2800" dirty="0" smtClean="0">
                <a:latin typeface="Verdana" panose="020B0604030504040204" pitchFamily="34" charset="0"/>
                <a:ea typeface="Verdana" panose="020B0604030504040204" pitchFamily="34" charset="0"/>
                <a:cs typeface="Verdana" panose="020B0604030504040204" pitchFamily="34" charset="0"/>
              </a:rPr>
              <a:t>bestehenden Einzelausstellungs-Normdatensätzen verknüpft </a:t>
            </a:r>
          </a:p>
          <a:p>
            <a:r>
              <a:rPr lang="de-DE" sz="2800" dirty="0">
                <a:latin typeface="Verdana" panose="020B0604030504040204" pitchFamily="34" charset="0"/>
                <a:ea typeface="Verdana" panose="020B0604030504040204" pitchFamily="34" charset="0"/>
                <a:cs typeface="Verdana" panose="020B0604030504040204" pitchFamily="34" charset="0"/>
              </a:rPr>
              <a:t>Ein RAK-WB-Titelsatz oder eine ab 2016 </a:t>
            </a:r>
            <a:r>
              <a:rPr lang="de-DE" sz="2800" dirty="0" smtClean="0">
                <a:latin typeface="Verdana" panose="020B0604030504040204" pitchFamily="34" charset="0"/>
                <a:ea typeface="Verdana" panose="020B0604030504040204" pitchFamily="34" charset="0"/>
                <a:cs typeface="Verdana" panose="020B0604030504040204" pitchFamily="34" charset="0"/>
              </a:rPr>
              <a:t>übernommene RAK-WB-Fremddaten-Titelaufnahme</a:t>
            </a:r>
            <a:r>
              <a:rPr lang="de-DE" sz="2800" dirty="0">
                <a:latin typeface="Verdana" panose="020B0604030504040204" pitchFamily="34" charset="0"/>
                <a:ea typeface="Verdana" panose="020B0604030504040204" pitchFamily="34" charset="0"/>
                <a:cs typeface="Verdana" panose="020B0604030504040204" pitchFamily="34" charset="0"/>
              </a:rPr>
              <a:t>, die eine Verknüpfung </a:t>
            </a:r>
            <a:r>
              <a:rPr lang="de-DE" sz="2800" dirty="0" smtClean="0">
                <a:latin typeface="Verdana" panose="020B0604030504040204" pitchFamily="34" charset="0"/>
                <a:ea typeface="Verdana" panose="020B0604030504040204" pitchFamily="34" charset="0"/>
                <a:cs typeface="Verdana" panose="020B0604030504040204" pitchFamily="34" charset="0"/>
              </a:rPr>
              <a:t>zur Einzelausstellung </a:t>
            </a:r>
            <a:r>
              <a:rPr lang="de-DE" sz="2800" dirty="0">
                <a:latin typeface="Verdana" panose="020B0604030504040204" pitchFamily="34" charset="0"/>
                <a:ea typeface="Verdana" panose="020B0604030504040204" pitchFamily="34" charset="0"/>
                <a:cs typeface="Verdana" panose="020B0604030504040204" pitchFamily="34" charset="0"/>
              </a:rPr>
              <a:t>enthält, darf weiter verwendet </a:t>
            </a:r>
            <a:r>
              <a:rPr lang="de-DE" sz="2800" dirty="0" smtClean="0">
                <a:latin typeface="Verdana" panose="020B0604030504040204" pitchFamily="34" charset="0"/>
                <a:ea typeface="Verdana" panose="020B0604030504040204" pitchFamily="34" charset="0"/>
                <a:cs typeface="Verdana" panose="020B0604030504040204" pitchFamily="34" charset="0"/>
              </a:rPr>
              <a:t>werden</a:t>
            </a:r>
          </a:p>
          <a:p>
            <a:endParaRPr lang="de-DE" sz="28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z="1050" smtClean="0">
                <a:solidFill>
                  <a:prstClr val="black">
                    <a:tint val="75000"/>
                  </a:prstClr>
                </a:solidFill>
              </a:rPr>
              <a:t>AG RDA Schulungsunterlagen - Modul GND: Körperschaften/Konferenzen | Stand: 22.01.2018 | CC BY-NC-SA</a:t>
            </a:r>
            <a:endParaRPr lang="de-DE" sz="105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67</a:t>
            </a:fld>
            <a:endParaRPr lang="en-GB">
              <a:solidFill>
                <a:prstClr val="black">
                  <a:tint val="75000"/>
                </a:prstClr>
              </a:solidFill>
            </a:endParaRPr>
          </a:p>
        </p:txBody>
      </p:sp>
    </p:spTree>
    <p:extLst>
      <p:ext uri="{BB962C8B-B14F-4D97-AF65-F5344CB8AC3E}">
        <p14:creationId xmlns:p14="http://schemas.microsoft.com/office/powerpoint/2010/main" val="39287670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500" b="1" dirty="0" smtClean="0">
                <a:solidFill>
                  <a:prstClr val="black"/>
                </a:solidFill>
                <a:latin typeface="Verdana" pitchFamily="34" charset="0"/>
              </a:rPr>
              <a:t>-10-</a:t>
            </a:r>
            <a:endParaRPr lang="de-DE" dirty="0"/>
          </a:p>
        </p:txBody>
      </p:sp>
      <p:sp>
        <p:nvSpPr>
          <p:cNvPr id="3" name="Inhaltsplatzhalter 2"/>
          <p:cNvSpPr>
            <a:spLocks noGrp="1"/>
          </p:cNvSpPr>
          <p:nvPr>
            <p:ph idx="1"/>
          </p:nvPr>
        </p:nvSpPr>
        <p:spPr/>
        <p:txBody>
          <a:bodyPr>
            <a:noAutofit/>
          </a:bodyPr>
          <a:lstStyle/>
          <a:p>
            <a:pPr marL="0" lvl="0" indent="0">
              <a:buNone/>
            </a:pPr>
            <a:r>
              <a:rPr lang="de-DE" sz="2400" i="1" dirty="0">
                <a:solidFill>
                  <a:prstClr val="black"/>
                </a:solidFill>
                <a:latin typeface="Verdana" panose="020B0604030504040204" pitchFamily="34" charset="0"/>
                <a:ea typeface="Verdana" panose="020B0604030504040204" pitchFamily="34" charset="0"/>
                <a:cs typeface="Verdana" panose="020B0604030504040204" pitchFamily="34" charset="0"/>
              </a:rPr>
              <a:t>Forts. Hinweis für die Titeldatenkatalogisierung:</a:t>
            </a:r>
          </a:p>
          <a:p>
            <a:r>
              <a:rPr lang="de-DE" sz="2800" dirty="0" smtClean="0">
                <a:latin typeface="Verdana" panose="020B0604030504040204" pitchFamily="34" charset="0"/>
                <a:ea typeface="Verdana" panose="020B0604030504040204" pitchFamily="34" charset="0"/>
                <a:cs typeface="Verdana" panose="020B0604030504040204" pitchFamily="34" charset="0"/>
              </a:rPr>
              <a:t>Ein </a:t>
            </a:r>
            <a:r>
              <a:rPr lang="de-DE" sz="2800" dirty="0">
                <a:latin typeface="Verdana" panose="020B0604030504040204" pitchFamily="34" charset="0"/>
                <a:ea typeface="Verdana" panose="020B0604030504040204" pitchFamily="34" charset="0"/>
                <a:cs typeface="Verdana" panose="020B0604030504040204" pitchFamily="34" charset="0"/>
              </a:rPr>
              <a:t>RAK-WB-Titelsatz oder eine ab 2016 </a:t>
            </a:r>
            <a:r>
              <a:rPr lang="de-DE" sz="2800" dirty="0" smtClean="0">
                <a:latin typeface="Verdana" panose="020B0604030504040204" pitchFamily="34" charset="0"/>
                <a:ea typeface="Verdana" panose="020B0604030504040204" pitchFamily="34" charset="0"/>
                <a:cs typeface="Verdana" panose="020B0604030504040204" pitchFamily="34" charset="0"/>
              </a:rPr>
              <a:t>übernommene RAK-WB-Fremddaten-Titelaufnahme </a:t>
            </a:r>
            <a:r>
              <a:rPr lang="de-DE" sz="2800" dirty="0">
                <a:latin typeface="Verdana" panose="020B0604030504040204" pitchFamily="34" charset="0"/>
                <a:ea typeface="Verdana" panose="020B0604030504040204" pitchFamily="34" charset="0"/>
                <a:cs typeface="Verdana" panose="020B0604030504040204" pitchFamily="34" charset="0"/>
              </a:rPr>
              <a:t>können auch ab Bearbeitungsjahr </a:t>
            </a:r>
            <a:r>
              <a:rPr lang="de-DE" sz="2800" dirty="0" smtClean="0">
                <a:latin typeface="Verdana" panose="020B0604030504040204" pitchFamily="34" charset="0"/>
                <a:ea typeface="Verdana" panose="020B0604030504040204" pitchFamily="34" charset="0"/>
                <a:cs typeface="Verdana" panose="020B0604030504040204" pitchFamily="34" charset="0"/>
              </a:rPr>
              <a:t>2016 nachträglich </a:t>
            </a:r>
            <a:r>
              <a:rPr lang="de-DE" sz="2800" dirty="0">
                <a:latin typeface="Verdana" panose="020B0604030504040204" pitchFamily="34" charset="0"/>
                <a:ea typeface="Verdana" panose="020B0604030504040204" pitchFamily="34" charset="0"/>
                <a:cs typeface="Verdana" panose="020B0604030504040204" pitchFamily="34" charset="0"/>
              </a:rPr>
              <a:t>mit einer bestehenden GND-Aufnahme für </a:t>
            </a:r>
            <a:r>
              <a:rPr lang="de-DE" sz="2800" dirty="0" smtClean="0">
                <a:latin typeface="Verdana" panose="020B0604030504040204" pitchFamily="34" charset="0"/>
                <a:ea typeface="Verdana" panose="020B0604030504040204" pitchFamily="34" charset="0"/>
                <a:cs typeface="Verdana" panose="020B0604030504040204" pitchFamily="34" charset="0"/>
              </a:rPr>
              <a:t>eine Einzelausstellung </a:t>
            </a:r>
            <a:r>
              <a:rPr lang="de-DE" sz="2800" dirty="0">
                <a:latin typeface="Verdana" panose="020B0604030504040204" pitchFamily="34" charset="0"/>
                <a:ea typeface="Verdana" panose="020B0604030504040204" pitchFamily="34" charset="0"/>
                <a:cs typeface="Verdana" panose="020B0604030504040204" pitchFamily="34" charset="0"/>
              </a:rPr>
              <a:t>verknüpft werden</a:t>
            </a:r>
            <a:r>
              <a:rPr lang="de-DE" sz="2800" dirty="0" smtClean="0">
                <a:latin typeface="Verdana" panose="020B0604030504040204" pitchFamily="34" charset="0"/>
                <a:ea typeface="Verdana" panose="020B0604030504040204" pitchFamily="34" charset="0"/>
                <a:cs typeface="Verdana" panose="020B0604030504040204" pitchFamily="34" charset="0"/>
              </a:rPr>
              <a:t>.</a:t>
            </a:r>
          </a:p>
          <a:p>
            <a:pPr lvl="1"/>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dirty="0">
                <a:latin typeface="Verdana" panose="020B0604030504040204" pitchFamily="34" charset="0"/>
                <a:ea typeface="Verdana" panose="020B0604030504040204" pitchFamily="34" charset="0"/>
                <a:cs typeface="Verdana" panose="020B0604030504040204" pitchFamily="34" charset="0"/>
              </a:rPr>
              <a:t>Fehlt eine GND-Aufnahme für </a:t>
            </a:r>
            <a:r>
              <a:rPr lang="de-DE" dirty="0" smtClean="0">
                <a:latin typeface="Verdana" panose="020B0604030504040204" pitchFamily="34" charset="0"/>
                <a:ea typeface="Verdana" panose="020B0604030504040204" pitchFamily="34" charset="0"/>
                <a:cs typeface="Verdana" panose="020B0604030504040204" pitchFamily="34" charset="0"/>
              </a:rPr>
              <a:t>die Einzelausstellung</a:t>
            </a:r>
            <a:r>
              <a:rPr lang="de-DE" dirty="0">
                <a:latin typeface="Verdana" panose="020B0604030504040204" pitchFamily="34" charset="0"/>
                <a:ea typeface="Verdana" panose="020B0604030504040204" pitchFamily="34" charset="0"/>
                <a:cs typeface="Verdana" panose="020B0604030504040204" pitchFamily="34" charset="0"/>
              </a:rPr>
              <a:t>, bleibt der RAK-WB-Titeldatensatz entweder </a:t>
            </a:r>
            <a:r>
              <a:rPr lang="de-DE" dirty="0" smtClean="0">
                <a:latin typeface="Verdana" panose="020B0604030504040204" pitchFamily="34" charset="0"/>
                <a:ea typeface="Verdana" panose="020B0604030504040204" pitchFamily="34" charset="0"/>
                <a:cs typeface="Verdana" panose="020B0604030504040204" pitchFamily="34" charset="0"/>
              </a:rPr>
              <a:t>unverändert</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z="1100" smtClean="0">
                <a:solidFill>
                  <a:prstClr val="black">
                    <a:tint val="75000"/>
                  </a:prstClr>
                </a:solidFill>
              </a:rPr>
              <a:t>AG RDA Schulungsunterlagen - Modul GND: Körperschaften/Konferenzen | Stand: 22.01.2018 | CC BY-NC-SA</a:t>
            </a:r>
            <a:endParaRPr lang="de-DE" sz="11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68</a:t>
            </a:fld>
            <a:endParaRPr lang="en-GB">
              <a:solidFill>
                <a:prstClr val="black">
                  <a:tint val="75000"/>
                </a:prstClr>
              </a:solidFill>
            </a:endParaRPr>
          </a:p>
        </p:txBody>
      </p:sp>
    </p:spTree>
    <p:extLst>
      <p:ext uri="{BB962C8B-B14F-4D97-AF65-F5344CB8AC3E}">
        <p14:creationId xmlns:p14="http://schemas.microsoft.com/office/powerpoint/2010/main" val="58631045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600" b="1" dirty="0">
                <a:solidFill>
                  <a:srgbClr val="4F81BD">
                    <a:lumMod val="75000"/>
                  </a:srgbClr>
                </a:solidFill>
                <a:latin typeface="Verdana" pitchFamily="34" charset="0"/>
              </a:rPr>
              <a:t>Redaktionsabsprachen</a:t>
            </a:r>
            <a:r>
              <a:rPr lang="de-DE" sz="2800" b="1" dirty="0">
                <a:solidFill>
                  <a:srgbClr val="4F81BD">
                    <a:lumMod val="75000"/>
                  </a:srgbClr>
                </a:solidFill>
                <a:latin typeface="Verdana" pitchFamily="34" charset="0"/>
              </a:rPr>
              <a:t>           </a:t>
            </a:r>
            <a:r>
              <a:rPr lang="de-DE" sz="2500" b="1" dirty="0">
                <a:solidFill>
                  <a:prstClr val="black"/>
                </a:solidFill>
                <a:latin typeface="Verdana" pitchFamily="34" charset="0"/>
              </a:rPr>
              <a:t>-</a:t>
            </a:r>
            <a:r>
              <a:rPr lang="de-DE" sz="2500" b="1" dirty="0" smtClean="0">
                <a:solidFill>
                  <a:prstClr val="black"/>
                </a:solidFill>
                <a:latin typeface="Verdana" pitchFamily="34" charset="0"/>
              </a:rPr>
              <a:t>11-</a:t>
            </a:r>
            <a:endParaRPr lang="de-DE" dirty="0"/>
          </a:p>
        </p:txBody>
      </p:sp>
      <p:sp>
        <p:nvSpPr>
          <p:cNvPr id="3" name="Inhaltsplatzhalter 2"/>
          <p:cNvSpPr>
            <a:spLocks noGrp="1"/>
          </p:cNvSpPr>
          <p:nvPr>
            <p:ph idx="1"/>
          </p:nvPr>
        </p:nvSpPr>
        <p:spPr/>
        <p:txBody>
          <a:bodyPr/>
          <a:lstStyle/>
          <a:p>
            <a:pPr marL="0" lvl="0" indent="0">
              <a:buNone/>
            </a:pPr>
            <a:r>
              <a:rPr lang="de-DE" sz="2400" i="1" dirty="0">
                <a:solidFill>
                  <a:prstClr val="black"/>
                </a:solidFill>
                <a:latin typeface="Verdana" panose="020B0604030504040204" pitchFamily="34" charset="0"/>
                <a:ea typeface="Verdana" panose="020B0604030504040204" pitchFamily="34" charset="0"/>
                <a:cs typeface="Verdana" panose="020B0604030504040204" pitchFamily="34" charset="0"/>
              </a:rPr>
              <a:t>Forts. Hinweis für die Titeldatenkatalogisierung:</a:t>
            </a:r>
          </a:p>
          <a:p>
            <a:pPr lvl="1"/>
            <a:r>
              <a:rPr lang="de-DE" dirty="0">
                <a:latin typeface="Verdana" panose="020B0604030504040204" pitchFamily="34" charset="0"/>
                <a:ea typeface="Verdana" panose="020B0604030504040204" pitchFamily="34" charset="0"/>
                <a:cs typeface="Verdana" panose="020B0604030504040204" pitchFamily="34" charset="0"/>
              </a:rPr>
              <a:t>(ohne Berücksichtigung der Einzelausstellung), oder er wird nach </a:t>
            </a:r>
            <a:r>
              <a:rPr lang="de-DE" dirty="0" smtClean="0">
                <a:latin typeface="Verdana" panose="020B0604030504040204" pitchFamily="34" charset="0"/>
                <a:ea typeface="Verdana" panose="020B0604030504040204" pitchFamily="34" charset="0"/>
                <a:cs typeface="Verdana" panose="020B0604030504040204" pitchFamily="34" charset="0"/>
              </a:rPr>
              <a:t>RDA </a:t>
            </a:r>
            <a:r>
              <a:rPr lang="de-DE" sz="2800" dirty="0" smtClean="0">
                <a:latin typeface="Verdana" panose="020B0604030504040204" pitchFamily="34" charset="0"/>
                <a:ea typeface="Verdana" panose="020B0604030504040204" pitchFamily="34" charset="0"/>
                <a:cs typeface="Verdana" panose="020B0604030504040204" pitchFamily="34" charset="0"/>
              </a:rPr>
              <a:t>umgearbeitet</a:t>
            </a:r>
            <a:r>
              <a:rPr lang="de-DE" sz="2800" dirty="0">
                <a:latin typeface="Verdana" panose="020B0604030504040204" pitchFamily="34" charset="0"/>
                <a:ea typeface="Verdana" panose="020B0604030504040204" pitchFamily="34" charset="0"/>
                <a:cs typeface="Verdana" panose="020B0604030504040204" pitchFamily="34" charset="0"/>
              </a:rPr>
              <a:t>, dann können die Angaben zur Einzelausstellung in Feld </a:t>
            </a:r>
            <a:r>
              <a:rPr lang="de-DE" sz="2800" dirty="0" smtClean="0">
                <a:latin typeface="Verdana" panose="020B0604030504040204" pitchFamily="34" charset="0"/>
                <a:ea typeface="Verdana" panose="020B0604030504040204" pitchFamily="34" charset="0"/>
                <a:cs typeface="Verdana" panose="020B0604030504040204" pitchFamily="34" charset="0"/>
              </a:rPr>
              <a:t>064a (Art </a:t>
            </a:r>
            <a:r>
              <a:rPr lang="de-DE" sz="2800" dirty="0">
                <a:latin typeface="Verdana" panose="020B0604030504040204" pitchFamily="34" charset="0"/>
                <a:ea typeface="Verdana" panose="020B0604030504040204" pitchFamily="34" charset="0"/>
                <a:cs typeface="Verdana" panose="020B0604030504040204" pitchFamily="34" charset="0"/>
              </a:rPr>
              <a:t>des Inhalts) aufgeführt </a:t>
            </a:r>
            <a:r>
              <a:rPr lang="de-DE" sz="2800" dirty="0" smtClean="0">
                <a:latin typeface="Verdana" panose="020B0604030504040204" pitchFamily="34" charset="0"/>
                <a:ea typeface="Verdana" panose="020B0604030504040204" pitchFamily="34" charset="0"/>
                <a:cs typeface="Verdana" panose="020B0604030504040204" pitchFamily="34" charset="0"/>
              </a:rPr>
              <a:t>werden </a:t>
            </a:r>
            <a:endParaRPr lang="de-DE" sz="2800" dirty="0">
              <a:latin typeface="Verdana" panose="020B0604030504040204" pitchFamily="34" charset="0"/>
              <a:ea typeface="Verdana" panose="020B0604030504040204" pitchFamily="34" charset="0"/>
              <a:cs typeface="Verdana" panose="020B0604030504040204" pitchFamily="34" charset="0"/>
            </a:endParaRPr>
          </a:p>
          <a:p>
            <a:pPr marL="400050" lvl="1" indent="0">
              <a:buNone/>
            </a:pPr>
            <a:endParaRPr lang="de-DE" dirty="0"/>
          </a:p>
        </p:txBody>
      </p:sp>
      <p:sp>
        <p:nvSpPr>
          <p:cNvPr id="4" name="Fußzeilenplatzhalter 3"/>
          <p:cNvSpPr>
            <a:spLocks noGrp="1"/>
          </p:cNvSpPr>
          <p:nvPr>
            <p:ph type="ftr" sz="quarter" idx="11"/>
          </p:nvPr>
        </p:nvSpPr>
        <p:spPr/>
        <p:txBody>
          <a:bodyPr/>
          <a:lstStyle/>
          <a:p>
            <a:pPr lvl="0"/>
            <a:r>
              <a:rPr lang="de-DE" sz="1100" smtClean="0">
                <a:solidFill>
                  <a:prstClr val="black">
                    <a:tint val="75000"/>
                  </a:prstClr>
                </a:solidFill>
              </a:rPr>
              <a:t>AG RDA Schulungsunterlagen - Modul GND: Körperschaften/Konferenzen | Stand: 22.01.2018 | CC BY-NC-SA</a:t>
            </a:r>
            <a:endParaRPr lang="de-DE" sz="11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69</a:t>
            </a:fld>
            <a:endParaRPr lang="en-GB">
              <a:solidFill>
                <a:prstClr val="black">
                  <a:tint val="75000"/>
                </a:prstClr>
              </a:solidFill>
            </a:endParaRPr>
          </a:p>
        </p:txBody>
      </p:sp>
    </p:spTree>
    <p:extLst>
      <p:ext uri="{BB962C8B-B14F-4D97-AF65-F5344CB8AC3E}">
        <p14:creationId xmlns:p14="http://schemas.microsoft.com/office/powerpoint/2010/main" val="14181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Erläuterungen zu RDA 11.0</a:t>
            </a:r>
            <a:r>
              <a:rPr lang="de-DE" sz="2800" b="1" dirty="0">
                <a:solidFill>
                  <a:srgbClr val="4F81BD">
                    <a:lumMod val="75000"/>
                  </a:srgbClr>
                </a:solidFill>
                <a:latin typeface="Verdana" pitchFamily="34" charset="0"/>
              </a:rPr>
              <a:t>  </a:t>
            </a:r>
            <a:r>
              <a:rPr lang="de-DE" sz="2500" b="1" dirty="0" smtClean="0">
                <a:solidFill>
                  <a:prstClr val="black"/>
                </a:solidFill>
                <a:latin typeface="Verdana" pitchFamily="34" charset="0"/>
              </a:rPr>
              <a:t>-3-</a:t>
            </a:r>
            <a:endParaRPr lang="de-DE" sz="2500" dirty="0"/>
          </a:p>
        </p:txBody>
      </p:sp>
      <p:sp>
        <p:nvSpPr>
          <p:cNvPr id="3" name="Inhaltsplatzhalter 2"/>
          <p:cNvSpPr>
            <a:spLocks noGrp="1"/>
          </p:cNvSpPr>
          <p:nvPr>
            <p:ph idx="1"/>
          </p:nvPr>
        </p:nvSpPr>
        <p:spPr/>
        <p:txBody>
          <a:bodyPr>
            <a:normAutofit fontScale="85000" lnSpcReduction="20000"/>
          </a:bodyPr>
          <a:lstStyle/>
          <a:p>
            <a:pPr marL="0" lvl="0" indent="0">
              <a:lnSpc>
                <a:spcPct val="120000"/>
              </a:lnSpc>
              <a:buNone/>
            </a:pPr>
            <a:r>
              <a:rPr lang="de-DE" sz="3300" i="1" dirty="0" smtClean="0">
                <a:latin typeface="Verdana" panose="020B0604030504040204" pitchFamily="34" charset="0"/>
                <a:ea typeface="Verdana" panose="020B0604030504040204" pitchFamily="34" charset="0"/>
                <a:cs typeface="Verdana" panose="020B0604030504040204" pitchFamily="34" charset="0"/>
              </a:rPr>
              <a:t>Forts. </a:t>
            </a:r>
            <a:r>
              <a:rPr lang="de-DE" sz="3300" i="1" dirty="0" smtClean="0">
                <a:solidFill>
                  <a:prstClr val="black"/>
                </a:solidFill>
                <a:latin typeface="Verdana" pitchFamily="34" charset="0"/>
              </a:rPr>
              <a:t>Erläuterung </a:t>
            </a:r>
            <a:r>
              <a:rPr lang="de-DE" sz="3300" i="1" dirty="0">
                <a:solidFill>
                  <a:prstClr val="black"/>
                </a:solidFill>
                <a:latin typeface="Verdana" pitchFamily="34" charset="0"/>
              </a:rPr>
              <a:t>2: </a:t>
            </a:r>
            <a:r>
              <a:rPr lang="de-DE" sz="3300" i="1" dirty="0" smtClean="0">
                <a:solidFill>
                  <a:prstClr val="black"/>
                </a:solidFill>
                <a:latin typeface="Verdana" pitchFamily="34" charset="0"/>
              </a:rPr>
              <a:t>(seit </a:t>
            </a:r>
            <a:r>
              <a:rPr lang="de-DE" sz="3300" i="1" dirty="0">
                <a:solidFill>
                  <a:prstClr val="black"/>
                </a:solidFill>
                <a:latin typeface="Verdana" pitchFamily="34" charset="0"/>
              </a:rPr>
              <a:t>dem Vollumstieg) ++ </a:t>
            </a:r>
            <a:r>
              <a:rPr lang="de-DE" sz="3300" i="1" dirty="0">
                <a:solidFill>
                  <a:srgbClr val="FF0000"/>
                </a:solidFill>
                <a:latin typeface="Verdana" pitchFamily="34" charset="0"/>
              </a:rPr>
              <a:t>neu</a:t>
            </a:r>
            <a:r>
              <a:rPr lang="de-DE" sz="3300" i="1" dirty="0">
                <a:solidFill>
                  <a:prstClr val="black"/>
                </a:solidFill>
                <a:latin typeface="Verdana" pitchFamily="34" charset="0"/>
              </a:rPr>
              <a:t> </a:t>
            </a:r>
            <a:r>
              <a:rPr lang="de-DE" sz="3300" i="1" dirty="0" smtClean="0">
                <a:solidFill>
                  <a:prstClr val="black"/>
                </a:solidFill>
                <a:latin typeface="Verdana" pitchFamily="34" charset="0"/>
              </a:rPr>
              <a:t>++ (Stand: 02/2017)</a:t>
            </a:r>
          </a:p>
          <a:p>
            <a:pPr marL="0" lvl="0" indent="0">
              <a:lnSpc>
                <a:spcPct val="120000"/>
              </a:lnSpc>
              <a:buNone/>
            </a:pPr>
            <a:r>
              <a:rPr lang="de-DE" sz="3300" dirty="0" smtClean="0">
                <a:latin typeface="Verdana" pitchFamily="34" charset="0"/>
              </a:rPr>
              <a:t>Programme und Projekte werden nur dann als Körperschaften erfasst, wenn sie im Sinne der FRBR als Entitäten der Gruppe 2 handeln können. Typische Indizien dafür sind eine feste Organisationsstruktur (z.B. mit Mitarbeitern, Projektleitung, Sekretariat), eine klare Laufzeit, der Erhalt oder das Verteilen von Fördergeldern.</a:t>
            </a:r>
            <a:endParaRPr lang="de-DE" sz="3300" dirty="0">
              <a:latin typeface="Verdana" pitchFamily="34" charset="0"/>
            </a:endParaRPr>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7</a:t>
            </a:fld>
            <a:endParaRPr lang="en-GB">
              <a:solidFill>
                <a:prstClr val="black">
                  <a:tint val="75000"/>
                </a:prstClr>
              </a:solidFill>
            </a:endParaRPr>
          </a:p>
        </p:txBody>
      </p:sp>
    </p:spTree>
    <p:extLst>
      <p:ext uri="{BB962C8B-B14F-4D97-AF65-F5344CB8AC3E}">
        <p14:creationId xmlns:p14="http://schemas.microsoft.com/office/powerpoint/2010/main" val="185361428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Redaktionsabsprachen        </a:t>
            </a:r>
            <a:r>
              <a:rPr lang="de-DE" sz="36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-12-</a:t>
            </a:r>
            <a:endParaRPr lang="de-DE" sz="2500" dirty="0"/>
          </a:p>
        </p:txBody>
      </p:sp>
      <p:sp>
        <p:nvSpPr>
          <p:cNvPr id="3" name="Inhaltsplatzhalter 2"/>
          <p:cNvSpPr>
            <a:spLocks noGrp="1"/>
          </p:cNvSpPr>
          <p:nvPr>
            <p:ph idx="1"/>
          </p:nvPr>
        </p:nvSpPr>
        <p:spPr/>
        <p:txBody>
          <a:bodyPr/>
          <a:lstStyle/>
          <a:p>
            <a:pPr marL="0" lvl="0" indent="0">
              <a:buNone/>
            </a:pPr>
            <a:r>
              <a:rPr lang="de-DE" sz="2800" dirty="0">
                <a:solidFill>
                  <a:prstClr val="black"/>
                </a:solidFill>
                <a:latin typeface="Verdana" pitchFamily="34" charset="0"/>
              </a:rPr>
              <a:t>Aufhebung der Normierung bei Universitäten, techn. Hochschulen und Gesamthochschulen:</a:t>
            </a: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Oktober 2015 – Dezember 2015</a:t>
            </a:r>
          </a:p>
          <a:p>
            <a:pPr>
              <a:buFontTx/>
              <a:buChar char="-"/>
            </a:pPr>
            <a:r>
              <a:rPr lang="de-DE" sz="2800" dirty="0">
                <a:latin typeface="Verdana" panose="020B0604030504040204" pitchFamily="34" charset="0"/>
                <a:ea typeface="Verdana" panose="020B0604030504040204" pitchFamily="34" charset="0"/>
                <a:cs typeface="Verdana" panose="020B0604030504040204" pitchFamily="34" charset="0"/>
              </a:rPr>
              <a:t>Überprüfung und Bearbeitung der Grunddatensätze (= Datensätze für die Hochschule an sich; ca. 400</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a:latin typeface="Verdana" panose="020B0604030504040204" pitchFamily="34" charset="0"/>
                <a:ea typeface="Verdana" panose="020B0604030504040204" pitchFamily="34" charset="0"/>
                <a:cs typeface="Verdana" panose="020B0604030504040204" pitchFamily="34" charset="0"/>
              </a:rPr>
              <a:t>ohne Vorgänger zu berücksichtigen</a:t>
            </a:r>
          </a:p>
          <a:p>
            <a:pPr>
              <a:buFontTx/>
              <a:buChar char="-"/>
            </a:pPr>
            <a:r>
              <a:rPr lang="de-DE" sz="2800" dirty="0">
                <a:latin typeface="Verdana" panose="020B0604030504040204" pitchFamily="34" charset="0"/>
                <a:ea typeface="Verdana" panose="020B0604030504040204" pitchFamily="34" charset="0"/>
                <a:cs typeface="Verdana" panose="020B0604030504040204" pitchFamily="34" charset="0"/>
              </a:rPr>
              <a:t>Prioritär ohne Mailbox </a:t>
            </a:r>
          </a:p>
          <a:p>
            <a:pPr marL="0" indent="0">
              <a:buNone/>
            </a:pPr>
            <a:endParaRPr lang="de-DE" dirty="0"/>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70</a:t>
            </a:fld>
            <a:endParaRPr lang="en-GB">
              <a:solidFill>
                <a:prstClr val="black">
                  <a:tint val="75000"/>
                </a:prstClr>
              </a:solidFill>
            </a:endParaRPr>
          </a:p>
        </p:txBody>
      </p:sp>
    </p:spTree>
    <p:extLst>
      <p:ext uri="{BB962C8B-B14F-4D97-AF65-F5344CB8AC3E}">
        <p14:creationId xmlns:p14="http://schemas.microsoft.com/office/powerpoint/2010/main" val="24550699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600" b="1" dirty="0">
                <a:solidFill>
                  <a:srgbClr val="4F81BD">
                    <a:lumMod val="75000"/>
                  </a:srgbClr>
                </a:solidFill>
                <a:latin typeface="Verdana" pitchFamily="34" charset="0"/>
              </a:rPr>
              <a:t>Redaktionsabsprachen        </a:t>
            </a:r>
            <a:r>
              <a:rPr lang="de-DE" sz="2500" b="1" dirty="0" smtClean="0">
                <a:solidFill>
                  <a:prstClr val="black"/>
                </a:solidFill>
                <a:latin typeface="Verdana" pitchFamily="34" charset="0"/>
              </a:rPr>
              <a:t>-13-</a:t>
            </a:r>
            <a:endParaRPr lang="de-DE" dirty="0"/>
          </a:p>
        </p:txBody>
      </p:sp>
      <p:sp>
        <p:nvSpPr>
          <p:cNvPr id="3" name="Inhaltsplatzhalter 2"/>
          <p:cNvSpPr>
            <a:spLocks noGrp="1"/>
          </p:cNvSpPr>
          <p:nvPr>
            <p:ph idx="1"/>
          </p:nvPr>
        </p:nvSpPr>
        <p:spPr/>
        <p:txBody>
          <a:bodyPr>
            <a:normAutofit/>
          </a:bodyPr>
          <a:lstStyle/>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Forts. Aufhebung der Normierung bei Universitäten …</a:t>
            </a:r>
          </a:p>
          <a:p>
            <a:pPr>
              <a:buFontTx/>
              <a:buChar char="-"/>
            </a:pPr>
            <a:r>
              <a:rPr lang="de-DE" sz="2800" dirty="0">
                <a:latin typeface="Verdana" panose="020B0604030504040204" pitchFamily="34" charset="0"/>
                <a:ea typeface="Verdana" panose="020B0604030504040204" pitchFamily="34" charset="0"/>
                <a:cs typeface="Verdana" panose="020B0604030504040204" pitchFamily="34" charset="0"/>
              </a:rPr>
              <a:t>Wenn möglich, kooperativ nach dem </a:t>
            </a:r>
            <a:r>
              <a:rPr lang="de-DE" sz="2800" dirty="0" smtClean="0">
                <a:latin typeface="Verdana" panose="020B0604030504040204" pitchFamily="34" charset="0"/>
                <a:ea typeface="Verdana" panose="020B0604030504040204" pitchFamily="34" charset="0"/>
                <a:cs typeface="Verdana" panose="020B0604030504040204" pitchFamily="34" charset="0"/>
              </a:rPr>
              <a:t>Regionalprinzip (= zuständige Verbundredaktionen arbeiten um, keine Anträge nötig)</a:t>
            </a:r>
            <a:endParaRPr lang="de-DE" sz="2800" dirty="0">
              <a:latin typeface="Verdana" panose="020B0604030504040204" pitchFamily="34" charset="0"/>
              <a:ea typeface="Verdana" panose="020B0604030504040204" pitchFamily="34" charset="0"/>
              <a:cs typeface="Verdana" panose="020B0604030504040204" pitchFamily="34" charset="0"/>
            </a:endParaRPr>
          </a:p>
          <a:p>
            <a:pPr>
              <a:buFontTx/>
              <a:buChar char="-"/>
            </a:pPr>
            <a:r>
              <a:rPr lang="de-DE" sz="2800" dirty="0">
                <a:latin typeface="Verdana" panose="020B0604030504040204" pitchFamily="34" charset="0"/>
                <a:ea typeface="Verdana" panose="020B0604030504040204" pitchFamily="34" charset="0"/>
                <a:cs typeface="Verdana" panose="020B0604030504040204" pitchFamily="34" charset="0"/>
              </a:rPr>
              <a:t>Eintragen einer zusätzlichen </a:t>
            </a:r>
            <a:r>
              <a:rPr lang="de-DE" sz="2800" dirty="0" smtClean="0">
                <a:latin typeface="Verdana" panose="020B0604030504040204" pitchFamily="34" charset="0"/>
                <a:ea typeface="Verdana" panose="020B0604030504040204" pitchFamily="34" charset="0"/>
                <a:cs typeface="Verdana" panose="020B0604030504040204" pitchFamily="34" charset="0"/>
              </a:rPr>
              <a:t>Bemerkung </a:t>
            </a:r>
            <a:r>
              <a:rPr lang="de-DE" sz="2800" dirty="0">
                <a:latin typeface="Verdana" panose="020B0604030504040204" pitchFamily="34" charset="0"/>
                <a:ea typeface="Verdana" panose="020B0604030504040204" pitchFamily="34" charset="0"/>
                <a:cs typeface="Verdana" panose="020B0604030504040204" pitchFamily="34" charset="0"/>
              </a:rPr>
              <a:t>bei Änderung bzw. Überprüfung: </a:t>
            </a:r>
            <a:r>
              <a:rPr lang="de-DE" sz="2800" dirty="0">
                <a:solidFill>
                  <a:srgbClr val="FF0000"/>
                </a:solidFill>
                <a:latin typeface="Verdana" panose="020B0604030504040204" pitchFamily="34" charset="0"/>
                <a:ea typeface="Verdana" panose="020B0604030504040204" pitchFamily="34" charset="0"/>
                <a:cs typeface="Verdana" panose="020B0604030504040204" pitchFamily="34" charset="0"/>
              </a:rPr>
              <a:t>667 RDA-Release 10.2015 </a:t>
            </a:r>
          </a:p>
          <a:p>
            <a:pPr marL="0" indent="0">
              <a:buNone/>
            </a:pPr>
            <a:endParaRPr lang="de-DE" sz="28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71</a:t>
            </a:fld>
            <a:endParaRPr lang="en-GB">
              <a:solidFill>
                <a:prstClr val="black">
                  <a:tint val="75000"/>
                </a:prstClr>
              </a:solidFill>
            </a:endParaRPr>
          </a:p>
        </p:txBody>
      </p:sp>
    </p:spTree>
    <p:extLst>
      <p:ext uri="{BB962C8B-B14F-4D97-AF65-F5344CB8AC3E}">
        <p14:creationId xmlns:p14="http://schemas.microsoft.com/office/powerpoint/2010/main" val="31344150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600" b="1" dirty="0">
                <a:solidFill>
                  <a:srgbClr val="4F81BD">
                    <a:lumMod val="75000"/>
                  </a:srgbClr>
                </a:solidFill>
                <a:latin typeface="Verdana" pitchFamily="34" charset="0"/>
              </a:rPr>
              <a:t>Redaktionsabsprachen         </a:t>
            </a:r>
            <a:r>
              <a:rPr lang="de-DE" sz="2500" b="1" dirty="0" smtClean="0">
                <a:solidFill>
                  <a:prstClr val="black"/>
                </a:solidFill>
                <a:latin typeface="Verdana" pitchFamily="34" charset="0"/>
              </a:rPr>
              <a:t>-14-</a:t>
            </a:r>
            <a:endParaRPr lang="de-DE" dirty="0"/>
          </a:p>
        </p:txBody>
      </p:sp>
      <p:sp>
        <p:nvSpPr>
          <p:cNvPr id="3" name="Inhaltsplatzhalter 2"/>
          <p:cNvSpPr>
            <a:spLocks noGrp="1"/>
          </p:cNvSpPr>
          <p:nvPr>
            <p:ph idx="1"/>
          </p:nvPr>
        </p:nvSpPr>
        <p:spPr/>
        <p:txBody>
          <a:bodyPr/>
          <a:lstStyle/>
          <a:p>
            <a:pPr marL="0" indent="0">
              <a:buNone/>
            </a:pPr>
            <a:r>
              <a:rPr lang="de-DE" sz="2800" i="1" dirty="0">
                <a:latin typeface="Verdana" panose="020B0604030504040204" pitchFamily="34" charset="0"/>
                <a:ea typeface="Verdana" panose="020B0604030504040204" pitchFamily="34" charset="0"/>
                <a:cs typeface="Verdana" panose="020B0604030504040204" pitchFamily="34" charset="0"/>
              </a:rPr>
              <a:t>Forts. Aufhebung der Normierung bei Universitäten …</a:t>
            </a:r>
          </a:p>
          <a:p>
            <a:pPr lvl="0">
              <a:buFontTx/>
              <a:buChar char="-"/>
            </a:pPr>
            <a:r>
              <a:rPr 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Hinweis </a:t>
            </a:r>
            <a:r>
              <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rPr>
              <a:t>auf mögliche Splits durch eine zusätzliche </a:t>
            </a:r>
            <a:r>
              <a:rPr 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Bemerkung: </a:t>
            </a:r>
            <a:r>
              <a:rPr lang="de-DE" sz="2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667 Mögliche </a:t>
            </a:r>
            <a:r>
              <a:rPr lang="de-DE" sz="2800" dirty="0">
                <a:solidFill>
                  <a:srgbClr val="FF0000"/>
                </a:solidFill>
                <a:latin typeface="Verdana" panose="020B0604030504040204" pitchFamily="34" charset="0"/>
                <a:ea typeface="Verdana" panose="020B0604030504040204" pitchFamily="34" charset="0"/>
                <a:cs typeface="Verdana" panose="020B0604030504040204" pitchFamily="34" charset="0"/>
              </a:rPr>
              <a:t>Vorgängerdatensätze aufgrund von Namensänderung sind bei Bedarf zu </a:t>
            </a:r>
            <a:r>
              <a:rPr lang="de-DE" sz="2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erfassen</a:t>
            </a:r>
          </a:p>
          <a:p>
            <a:pPr marL="0" lvl="0" indent="0">
              <a:buNone/>
            </a:pPr>
            <a:endPar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72</a:t>
            </a:fld>
            <a:endParaRPr lang="en-GB">
              <a:solidFill>
                <a:prstClr val="black">
                  <a:tint val="75000"/>
                </a:prstClr>
              </a:solidFill>
            </a:endParaRPr>
          </a:p>
        </p:txBody>
      </p:sp>
    </p:spTree>
    <p:extLst>
      <p:ext uri="{BB962C8B-B14F-4D97-AF65-F5344CB8AC3E}">
        <p14:creationId xmlns:p14="http://schemas.microsoft.com/office/powerpoint/2010/main" val="324653313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600" b="1" dirty="0">
                <a:solidFill>
                  <a:srgbClr val="4F81BD">
                    <a:lumMod val="75000"/>
                  </a:srgbClr>
                </a:solidFill>
                <a:latin typeface="Verdana" pitchFamily="34" charset="0"/>
              </a:rPr>
              <a:t>Redaktionsabsprachen         </a:t>
            </a:r>
            <a:r>
              <a:rPr lang="de-DE" sz="2500" b="1" dirty="0">
                <a:solidFill>
                  <a:prstClr val="black"/>
                </a:solidFill>
                <a:latin typeface="Verdana" pitchFamily="34" charset="0"/>
              </a:rPr>
              <a:t>-</a:t>
            </a:r>
            <a:r>
              <a:rPr lang="de-DE" sz="2500" b="1" dirty="0" smtClean="0">
                <a:solidFill>
                  <a:prstClr val="black"/>
                </a:solidFill>
                <a:latin typeface="Verdana" pitchFamily="34" charset="0"/>
              </a:rPr>
              <a:t>15-</a:t>
            </a:r>
            <a:endParaRPr lang="de-DE" dirty="0"/>
          </a:p>
        </p:txBody>
      </p:sp>
      <p:sp>
        <p:nvSpPr>
          <p:cNvPr id="3" name="Inhaltsplatzhalter 2"/>
          <p:cNvSpPr>
            <a:spLocks noGrp="1"/>
          </p:cNvSpPr>
          <p:nvPr>
            <p:ph idx="1"/>
          </p:nvPr>
        </p:nvSpPr>
        <p:spPr/>
        <p:txBody>
          <a:bodyPr/>
          <a:lstStyle/>
          <a:p>
            <a:pPr marL="0" indent="0">
              <a:buNone/>
            </a:pPr>
            <a:r>
              <a:rPr lang="de-DE" sz="2800" i="1" dirty="0">
                <a:latin typeface="Verdana" panose="020B0604030504040204" pitchFamily="34" charset="0"/>
                <a:ea typeface="Verdana" panose="020B0604030504040204" pitchFamily="34" charset="0"/>
                <a:cs typeface="Verdana" panose="020B0604030504040204" pitchFamily="34" charset="0"/>
              </a:rPr>
              <a:t>Forts. Aufhebung der Normierung bei Universitäten …</a:t>
            </a:r>
          </a:p>
          <a:p>
            <a:pPr marL="0" lvl="0" indent="0">
              <a:buNone/>
            </a:pPr>
            <a:r>
              <a:rPr lang="de-DE" sz="28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Ab </a:t>
            </a:r>
            <a:r>
              <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rPr>
              <a:t>Januar 2016</a:t>
            </a:r>
          </a:p>
          <a:p>
            <a:pPr marL="0" lvl="0" indent="0">
              <a:buNone/>
            </a:pPr>
            <a:r>
              <a:rPr lang="de-DE" sz="2800" dirty="0">
                <a:solidFill>
                  <a:prstClr val="black"/>
                </a:solidFill>
                <a:latin typeface="Verdana" panose="020B0604030504040204" pitchFamily="34" charset="0"/>
                <a:ea typeface="Verdana" panose="020B0604030504040204" pitchFamily="34" charset="0"/>
                <a:cs typeface="Verdana" panose="020B0604030504040204" pitchFamily="34" charset="0"/>
              </a:rPr>
              <a:t>-  Aufarbeiten der abhängigen Datensätze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(wenn möglich mit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technischer Unterstützung).</a:t>
            </a:r>
          </a:p>
          <a:p>
            <a:pPr marL="0" indent="0">
              <a:buNone/>
            </a:pPr>
            <a:endParaRPr lang="de-DE" dirty="0"/>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73</a:t>
            </a:fld>
            <a:endParaRPr lang="en-GB">
              <a:solidFill>
                <a:prstClr val="black">
                  <a:tint val="75000"/>
                </a:prstClr>
              </a:solidFill>
            </a:endParaRPr>
          </a:p>
        </p:txBody>
      </p:sp>
    </p:spTree>
    <p:extLst>
      <p:ext uri="{BB962C8B-B14F-4D97-AF65-F5344CB8AC3E}">
        <p14:creationId xmlns:p14="http://schemas.microsoft.com/office/powerpoint/2010/main" val="245654602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600" b="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Fragen?</a:t>
            </a:r>
            <a:endParaRPr lang="de-DE" sz="3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Inhaltsplatzhalter 2"/>
          <p:cNvSpPr>
            <a:spLocks noGrp="1"/>
          </p:cNvSpPr>
          <p:nvPr>
            <p:ph idx="1"/>
          </p:nvPr>
        </p:nvSpPr>
        <p:spPr/>
        <p:txBody>
          <a:bodyPr>
            <a:normAutofit/>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Ihre Fragen können Sie </a:t>
            </a:r>
          </a:p>
          <a:p>
            <a:r>
              <a:rPr lang="de-DE" sz="2800" dirty="0" smtClean="0">
                <a:latin typeface="Verdana" panose="020B0604030504040204" pitchFamily="34" charset="0"/>
                <a:ea typeface="Verdana" panose="020B0604030504040204" pitchFamily="34" charset="0"/>
                <a:cs typeface="Verdana" panose="020B0604030504040204" pitchFamily="34" charset="0"/>
              </a:rPr>
              <a:t>im hbz-GND-wiki auf der Seite „Fragen zu RDA-Normdaten</a:t>
            </a:r>
            <a:r>
              <a:rPr lang="de-DE" sz="2800" dirty="0">
                <a:latin typeface="Verdana" panose="020B0604030504040204" pitchFamily="34" charset="0"/>
                <a:ea typeface="Verdana" panose="020B0604030504040204" pitchFamily="34" charset="0"/>
                <a:cs typeface="Verdana" panose="020B0604030504040204" pitchFamily="34" charset="0"/>
              </a:rPr>
              <a:t>“ eintragen (</a:t>
            </a:r>
            <a:r>
              <a:rPr lang="de-DE" sz="2800" dirty="0">
                <a:latin typeface="Verdana" panose="020B0604030504040204" pitchFamily="34" charset="0"/>
                <a:ea typeface="Verdana" panose="020B0604030504040204" pitchFamily="34" charset="0"/>
                <a:cs typeface="Verdana" panose="020B0604030504040204" pitchFamily="34" charset="0"/>
                <a:hlinkClick r:id="rId2"/>
              </a:rPr>
              <a:t>https://</a:t>
            </a:r>
            <a:r>
              <a:rPr lang="de-DE" sz="2800" dirty="0" smtClean="0">
                <a:latin typeface="Verdana" panose="020B0604030504040204" pitchFamily="34" charset="0"/>
                <a:ea typeface="Verdana" panose="020B0604030504040204" pitchFamily="34" charset="0"/>
                <a:cs typeface="Verdana" panose="020B0604030504040204" pitchFamily="34" charset="0"/>
                <a:hlinkClick r:id="rId2"/>
              </a:rPr>
              <a:t>wiki1.hbz-nrw.de/x/AgCTAQ</a:t>
            </a:r>
            <a:r>
              <a:rPr lang="de-DE" sz="2800" dirty="0" smtClean="0">
                <a:latin typeface="Verdana" panose="020B0604030504040204" pitchFamily="34" charset="0"/>
                <a:ea typeface="Verdana" panose="020B0604030504040204" pitchFamily="34" charset="0"/>
                <a:cs typeface="Verdana" panose="020B0604030504040204" pitchFamily="34" charset="0"/>
              </a:rPr>
              <a:t>)</a:t>
            </a:r>
          </a:p>
          <a:p>
            <a:r>
              <a:rPr lang="de-DE" sz="2800" dirty="0" smtClean="0">
                <a:latin typeface="Verdana" panose="020B0604030504040204" pitchFamily="34" charset="0"/>
                <a:ea typeface="Verdana" panose="020B0604030504040204" pitchFamily="34" charset="0"/>
                <a:cs typeface="Verdana" panose="020B0604030504040204" pitchFamily="34" charset="0"/>
              </a:rPr>
              <a:t>an </a:t>
            </a:r>
            <a:r>
              <a:rPr lang="de-DE" sz="2800" dirty="0" err="1" smtClean="0">
                <a:latin typeface="Verdana" panose="020B0604030504040204" pitchFamily="34" charset="0"/>
                <a:ea typeface="Verdana" panose="020B0604030504040204" pitchFamily="34" charset="0"/>
                <a:cs typeface="Verdana" panose="020B0604030504040204" pitchFamily="34" charset="0"/>
              </a:rPr>
              <a:t>gnd</a:t>
            </a:r>
            <a:r>
              <a:rPr lang="de-DE" sz="2800" dirty="0" smtClean="0">
                <a:latin typeface="Verdana" panose="020B0604030504040204" pitchFamily="34" charset="0"/>
                <a:ea typeface="Verdana" panose="020B0604030504040204" pitchFamily="34" charset="0"/>
                <a:cs typeface="Verdana" panose="020B0604030504040204" pitchFamily="34" charset="0"/>
              </a:rPr>
              <a:t>-kat(at)hbz-nrw.de richten.</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1"/>
          </p:nvPr>
        </p:nvSpPr>
        <p:spPr>
          <a:xfrm>
            <a:off x="467544" y="6356350"/>
            <a:ext cx="7560840"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74</a:t>
            </a:fld>
            <a:endParaRPr lang="en-GB">
              <a:solidFill>
                <a:prstClr val="black">
                  <a:tint val="75000"/>
                </a:prstClr>
              </a:solidFill>
            </a:endParaRPr>
          </a:p>
        </p:txBody>
      </p:sp>
    </p:spTree>
    <p:extLst>
      <p:ext uri="{BB962C8B-B14F-4D97-AF65-F5344CB8AC3E}">
        <p14:creationId xmlns:p14="http://schemas.microsoft.com/office/powerpoint/2010/main" val="2994640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Erläuterungen zu RDA 11.0 </a:t>
            </a:r>
            <a:r>
              <a:rPr lang="de-DE" sz="3600" b="1" dirty="0" smtClean="0">
                <a:solidFill>
                  <a:srgbClr val="4F81BD">
                    <a:lumMod val="75000"/>
                  </a:srgbClr>
                </a:solidFill>
                <a:latin typeface="Verdana" pitchFamily="34" charset="0"/>
              </a:rPr>
              <a:t> </a:t>
            </a:r>
            <a:r>
              <a:rPr lang="de-DE" sz="2500" b="1" dirty="0" smtClean="0">
                <a:solidFill>
                  <a:prstClr val="black"/>
                </a:solidFill>
                <a:latin typeface="Verdana" pitchFamily="34" charset="0"/>
              </a:rPr>
              <a:t>-4-</a:t>
            </a:r>
            <a:endParaRPr lang="de-DE" sz="2500" dirty="0"/>
          </a:p>
        </p:txBody>
      </p:sp>
      <p:sp>
        <p:nvSpPr>
          <p:cNvPr id="3" name="Inhaltsplatzhalter 2"/>
          <p:cNvSpPr>
            <a:spLocks noGrp="1"/>
          </p:cNvSpPr>
          <p:nvPr>
            <p:ph idx="1"/>
          </p:nvPr>
        </p:nvSpPr>
        <p:spPr/>
        <p:txBody>
          <a:bodyPr/>
          <a:lstStyle/>
          <a:p>
            <a:pPr marL="0" lvl="0" indent="0">
              <a:buNone/>
            </a:pPr>
            <a:r>
              <a:rPr lang="de-DE" sz="2800" i="1" dirty="0">
                <a:solidFill>
                  <a:prstClr val="black"/>
                </a:solidFill>
                <a:latin typeface="Verdana" panose="020B0604030504040204" pitchFamily="34" charset="0"/>
                <a:ea typeface="Verdana" panose="020B0604030504040204" pitchFamily="34" charset="0"/>
                <a:cs typeface="Verdana" panose="020B0604030504040204" pitchFamily="34" charset="0"/>
              </a:rPr>
              <a:t>Forts. </a:t>
            </a:r>
            <a:r>
              <a:rPr lang="de-DE" sz="2800" i="1" dirty="0">
                <a:solidFill>
                  <a:prstClr val="black"/>
                </a:solidFill>
                <a:latin typeface="Verdana" pitchFamily="34" charset="0"/>
              </a:rPr>
              <a:t>Erläuterung 2: (seit dem Vollumstieg) ++ </a:t>
            </a:r>
            <a:r>
              <a:rPr lang="de-DE" sz="2800" i="1" dirty="0">
                <a:solidFill>
                  <a:srgbClr val="FF0000"/>
                </a:solidFill>
                <a:latin typeface="Verdana" pitchFamily="34" charset="0"/>
              </a:rPr>
              <a:t>neu</a:t>
            </a:r>
            <a:r>
              <a:rPr lang="de-DE" sz="2800" i="1" dirty="0">
                <a:solidFill>
                  <a:prstClr val="black"/>
                </a:solidFill>
                <a:latin typeface="Verdana" pitchFamily="34" charset="0"/>
              </a:rPr>
              <a:t> ++ (Stand: 02/2017</a:t>
            </a:r>
            <a:r>
              <a:rPr lang="de-DE" sz="2800" i="1" dirty="0" smtClean="0">
                <a:solidFill>
                  <a:prstClr val="black"/>
                </a:solidFill>
                <a:latin typeface="Verdana" pitchFamily="34" charset="0"/>
              </a:rPr>
              <a:t>)</a:t>
            </a:r>
          </a:p>
          <a:p>
            <a:pPr marL="0" lvl="0" indent="0">
              <a:buNone/>
            </a:pPr>
            <a:r>
              <a:rPr lang="de-DE" sz="2800" dirty="0" smtClean="0">
                <a:solidFill>
                  <a:prstClr val="black"/>
                </a:solidFill>
                <a:latin typeface="Verdana" pitchFamily="34" charset="0"/>
              </a:rPr>
              <a:t>Sonstige, nur allgemein als Projekte bezeichnete Unternehmungen fallen nicht unter diese Definition. Auch Einzelausstellungen, die als „Projekt“ bezeichnet werden, werden in der Formalerschließung nicht als Körperschaft erfasst. Zu Einzelausstellungen s. ERL 3 zu RDA 11.0 D-A-CH. </a:t>
            </a:r>
          </a:p>
          <a:p>
            <a:pPr marL="0" indent="0">
              <a:buNone/>
            </a:pPr>
            <a:endParaRPr lang="de-DE" dirty="0"/>
          </a:p>
        </p:txBody>
      </p:sp>
      <p:sp>
        <p:nvSpPr>
          <p:cNvPr id="4" name="Fußzeilenplatzhalter 3"/>
          <p:cNvSpPr>
            <a:spLocks noGrp="1"/>
          </p:cNvSpPr>
          <p:nvPr>
            <p:ph type="ftr" sz="quarter" idx="11"/>
          </p:nvPr>
        </p:nvSpPr>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8</a:t>
            </a:fld>
            <a:endParaRPr lang="en-GB">
              <a:solidFill>
                <a:prstClr val="black">
                  <a:tint val="75000"/>
                </a:prstClr>
              </a:solidFill>
            </a:endParaRPr>
          </a:p>
        </p:txBody>
      </p:sp>
    </p:spTree>
    <p:extLst>
      <p:ext uri="{BB962C8B-B14F-4D97-AF65-F5344CB8AC3E}">
        <p14:creationId xmlns:p14="http://schemas.microsoft.com/office/powerpoint/2010/main" val="361997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sz="3600" b="1" dirty="0">
                <a:solidFill>
                  <a:srgbClr val="4F81BD">
                    <a:lumMod val="75000"/>
                  </a:srgbClr>
                </a:solidFill>
                <a:latin typeface="Verdana" pitchFamily="34" charset="0"/>
              </a:rPr>
              <a:t>Erläuterungen zu RDA 11.0</a:t>
            </a:r>
            <a:r>
              <a:rPr lang="de-DE" sz="2800" b="1" dirty="0">
                <a:solidFill>
                  <a:srgbClr val="4F81BD">
                    <a:lumMod val="75000"/>
                  </a:srgbClr>
                </a:solidFill>
                <a:latin typeface="Verdana" pitchFamily="34" charset="0"/>
              </a:rPr>
              <a:t>  </a:t>
            </a:r>
            <a:r>
              <a:rPr lang="de-DE" sz="2500" b="1" dirty="0" smtClean="0">
                <a:solidFill>
                  <a:prstClr val="black"/>
                </a:solidFill>
                <a:latin typeface="Verdana" pitchFamily="34" charset="0"/>
              </a:rPr>
              <a:t>-5-</a:t>
            </a:r>
            <a:endParaRPr lang="de-DE" sz="2500" dirty="0"/>
          </a:p>
        </p:txBody>
      </p:sp>
      <p:sp>
        <p:nvSpPr>
          <p:cNvPr id="3" name="Inhaltsplatzhalter 2"/>
          <p:cNvSpPr>
            <a:spLocks noGrp="1"/>
          </p:cNvSpPr>
          <p:nvPr>
            <p:ph idx="1"/>
          </p:nvPr>
        </p:nvSpPr>
        <p:spPr/>
        <p:txBody>
          <a:bodyPr/>
          <a:lstStyle/>
          <a:p>
            <a:pPr marL="0" lvl="0" indent="0">
              <a:spcBef>
                <a:spcPts val="672"/>
              </a:spcBef>
              <a:buNone/>
            </a:pPr>
            <a:r>
              <a:rPr lang="de-DE" sz="2800" i="1" dirty="0">
                <a:solidFill>
                  <a:prstClr val="black"/>
                </a:solidFill>
                <a:latin typeface="Verdana" panose="020B0604030504040204" pitchFamily="34" charset="0"/>
                <a:ea typeface="Verdana" panose="020B0604030504040204" pitchFamily="34" charset="0"/>
                <a:cs typeface="Verdana" panose="020B0604030504040204" pitchFamily="34" charset="0"/>
              </a:rPr>
              <a:t>Forts. </a:t>
            </a:r>
            <a:r>
              <a:rPr lang="de-DE" sz="2800" i="1" dirty="0">
                <a:solidFill>
                  <a:prstClr val="black"/>
                </a:solidFill>
                <a:latin typeface="Verdana" pitchFamily="34" charset="0"/>
              </a:rPr>
              <a:t>Erläuterung 2: </a:t>
            </a:r>
            <a:r>
              <a:rPr lang="de-DE" sz="2800" i="1" dirty="0" smtClean="0">
                <a:solidFill>
                  <a:prstClr val="black"/>
                </a:solidFill>
                <a:latin typeface="Verdana" pitchFamily="34" charset="0"/>
              </a:rPr>
              <a:t>(seit </a:t>
            </a:r>
            <a:r>
              <a:rPr lang="de-DE" sz="2800" i="1" dirty="0">
                <a:solidFill>
                  <a:prstClr val="black"/>
                </a:solidFill>
                <a:latin typeface="Verdana" pitchFamily="34" charset="0"/>
              </a:rPr>
              <a:t>dem Vollumstieg) ++ </a:t>
            </a:r>
            <a:r>
              <a:rPr lang="de-DE" sz="2800" i="1" dirty="0">
                <a:solidFill>
                  <a:srgbClr val="FF0000"/>
                </a:solidFill>
                <a:latin typeface="Verdana" pitchFamily="34" charset="0"/>
              </a:rPr>
              <a:t>neu</a:t>
            </a:r>
            <a:r>
              <a:rPr lang="de-DE" sz="2800" i="1" dirty="0">
                <a:solidFill>
                  <a:prstClr val="black"/>
                </a:solidFill>
                <a:latin typeface="Verdana" pitchFamily="34" charset="0"/>
              </a:rPr>
              <a:t> ++ </a:t>
            </a:r>
            <a:r>
              <a:rPr lang="de-DE" sz="2800" i="1" dirty="0" smtClean="0">
                <a:solidFill>
                  <a:prstClr val="black"/>
                </a:solidFill>
                <a:latin typeface="Verdana" pitchFamily="34" charset="0"/>
              </a:rPr>
              <a:t>(Stand: 02/2017)</a:t>
            </a:r>
          </a:p>
          <a:p>
            <a:pPr marL="0" lvl="0" indent="0">
              <a:spcBef>
                <a:spcPts val="672"/>
              </a:spcBef>
              <a:buNone/>
            </a:pPr>
            <a:r>
              <a:rPr lang="de-DE" sz="2800" dirty="0" smtClean="0">
                <a:latin typeface="Verdana" pitchFamily="34" charset="0"/>
              </a:rPr>
              <a:t>Softwareprogramme </a:t>
            </a:r>
            <a:r>
              <a:rPr lang="de-DE" sz="2800" dirty="0">
                <a:latin typeface="Verdana" pitchFamily="34" charset="0"/>
              </a:rPr>
              <a:t>der Sacherschließung bleiben weiterhin Sachbegriffe. </a:t>
            </a:r>
          </a:p>
          <a:p>
            <a:pPr marL="0" indent="0">
              <a:buNone/>
            </a:pPr>
            <a:endParaRPr lang="de-DE" dirty="0"/>
          </a:p>
        </p:txBody>
      </p:sp>
      <p:sp>
        <p:nvSpPr>
          <p:cNvPr id="4" name="Fußzeilenplatzhalter 3"/>
          <p:cNvSpPr>
            <a:spLocks noGrp="1"/>
          </p:cNvSpPr>
          <p:nvPr>
            <p:ph type="ftr" sz="quarter" idx="11"/>
          </p:nvPr>
        </p:nvSpPr>
        <p:spPr>
          <a:xfrm>
            <a:off x="467544" y="6356350"/>
            <a:ext cx="7632848" cy="365125"/>
          </a:xfrm>
        </p:spPr>
        <p:txBody>
          <a:bodyPr/>
          <a:lstStyle/>
          <a:p>
            <a:r>
              <a:rPr lang="de-DE" sz="1000" smtClean="0">
                <a:solidFill>
                  <a:prstClr val="black">
                    <a:tint val="75000"/>
                  </a:prstClr>
                </a:solidFill>
              </a:rPr>
              <a:t>AG RDA Schulungsunterlagen - Modul GND: Körperschaften/Konferenzen | Stand: 22.01.2018 | CC BY-NC-SA</a:t>
            </a:r>
            <a:endParaRPr lang="de-DE" sz="1000"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D9764CCF-3645-45FD-907E-5F8BCDA1650A}" type="slidenum">
              <a:rPr lang="en-GB" smtClean="0">
                <a:solidFill>
                  <a:prstClr val="black">
                    <a:tint val="75000"/>
                  </a:prstClr>
                </a:solidFill>
              </a:rPr>
              <a:pPr/>
              <a:t>9</a:t>
            </a:fld>
            <a:endParaRPr lang="en-GB">
              <a:solidFill>
                <a:prstClr val="black">
                  <a:tint val="75000"/>
                </a:prstClr>
              </a:solidFill>
            </a:endParaRPr>
          </a:p>
        </p:txBody>
      </p:sp>
    </p:spTree>
    <p:extLst>
      <p:ext uri="{BB962C8B-B14F-4D97-AF65-F5344CB8AC3E}">
        <p14:creationId xmlns:p14="http://schemas.microsoft.com/office/powerpoint/2010/main" val="391645195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4346</Words>
  <Application>Microsoft Office PowerPoint</Application>
  <PresentationFormat>Bildschirmpräsentation (4:3)</PresentationFormat>
  <Paragraphs>515</Paragraphs>
  <Slides>74</Slides>
  <Notes>19</Notes>
  <HiddenSlides>0</HiddenSlides>
  <MMClips>0</MMClips>
  <ScaleCrop>false</ScaleCrop>
  <HeadingPairs>
    <vt:vector size="6" baseType="variant">
      <vt:variant>
        <vt:lpstr>Verwendete Schriftarten</vt:lpstr>
      </vt:variant>
      <vt:variant>
        <vt:i4>4</vt:i4>
      </vt:variant>
      <vt:variant>
        <vt:lpstr>Design</vt:lpstr>
      </vt:variant>
      <vt:variant>
        <vt:i4>3</vt:i4>
      </vt:variant>
      <vt:variant>
        <vt:lpstr>Folientitel</vt:lpstr>
      </vt:variant>
      <vt:variant>
        <vt:i4>74</vt:i4>
      </vt:variant>
    </vt:vector>
  </HeadingPairs>
  <TitlesOfParts>
    <vt:vector size="81" baseType="lpstr">
      <vt:lpstr>Arial</vt:lpstr>
      <vt:lpstr>Calibri</vt:lpstr>
      <vt:lpstr>Verdana</vt:lpstr>
      <vt:lpstr>Wingdings</vt:lpstr>
      <vt:lpstr>Larissa</vt:lpstr>
      <vt:lpstr>2_Larissa</vt:lpstr>
      <vt:lpstr>1_Larissa</vt:lpstr>
      <vt:lpstr>Schulungsunterlagen der AG RDA</vt:lpstr>
      <vt:lpstr>Änderungen bei Körperschaften und Konferenzen mit dem  RDA-Vollumstieg </vt:lpstr>
      <vt:lpstr> </vt:lpstr>
      <vt:lpstr> Definition – Körperschaften und Konferenzen – RDA 11.0  -2- </vt:lpstr>
      <vt:lpstr>Erläuterungen zu RDA 11.0  -1-</vt:lpstr>
      <vt:lpstr>Erläuterungen zu RDA 11.0  -2-</vt:lpstr>
      <vt:lpstr>Erläuterungen zu RDA 11.0  -3-</vt:lpstr>
      <vt:lpstr>Erläuterungen zu RDA 11.0  -4-</vt:lpstr>
      <vt:lpstr>Erläuterungen zu RDA 11.0  -5-</vt:lpstr>
      <vt:lpstr>Erläuterungen zu RDA 11.0  -6-</vt:lpstr>
      <vt:lpstr>Erläuterungen zu RDA 11.0    -7-</vt:lpstr>
      <vt:lpstr>Erläuterungen zu RDA 11.0    -8-</vt:lpstr>
      <vt:lpstr>Erläuterungen zu RDA 11.0   -9-</vt:lpstr>
      <vt:lpstr>Weitere nach RAK-WB nicht zu erfassende Körperschaften, die mit dem RDA-Umstieg erfasst werden</vt:lpstr>
      <vt:lpstr>– Beispiele – Zeitschriftenredaktionen</vt:lpstr>
      <vt:lpstr>– Beispiele – Musik-/Künstlergruppen, deren Namen nur aus Vor- und Zunamen bestehen</vt:lpstr>
      <vt:lpstr>– Beispiele –  Raumfahrzeuge/Schiffe u.ä.</vt:lpstr>
      <vt:lpstr> – Beispiele –  Programme/Projekte u.ä. </vt:lpstr>
      <vt:lpstr> – Beispiele –  Exekutiv-, Informations- und Spitzenorgane </vt:lpstr>
      <vt:lpstr> Amtsinhaber/Regierungschefs/ Würdenträger                                    -1- RDA 11.2.2.18, RDA 11.2.2.26  </vt:lpstr>
      <vt:lpstr> Amtsinhaber/Regierungschefs/ Würdenträger                                    -2- RDA 11.2.2.18, RDA 11.2.2.26 </vt:lpstr>
      <vt:lpstr>Amtsinhaber/Regierungschefs/ Würdenträger                                    -3- RDA 11.2.2.18, RDA 11.2.2.26</vt:lpstr>
      <vt:lpstr>Amtsinhaber/Regierungschefs/ Würdenträger                                    -4- RDA 11.2.2.18, RDA 11.2.2.26</vt:lpstr>
      <vt:lpstr>Amtsinhaber/Regierungschefs/ Würdenträger                                    -5- RDA 11.2.2.18, RDA 11.2.2.26</vt:lpstr>
      <vt:lpstr>Amtsinhaber/Regierungschefs/ Würdenträger                                    -6- RDA 11.2.2.18, RDA 11.2.2.26</vt:lpstr>
      <vt:lpstr>Amtsinhaber/Regierungschefs/ Würdenträger                                    -7- RDA 11.2.2.18, RDA 11.2.2.26</vt:lpstr>
      <vt:lpstr>Amtsinhaber/Regierungschefs/ Würdenträger                                    -8- RDA 11.2.2.18, RDA 11.2.2.26</vt:lpstr>
      <vt:lpstr>Amtsinhaber/Regierungschefs/ Würdenträger                                    -9- RDA 11.2.2.18, RDA 11.2.2.26</vt:lpstr>
      <vt:lpstr>Amtsinhaber/Regierungschefs/ Würdenträger                                    -10- RDA 11.2.2.18, RDA 11.2.2.26</vt:lpstr>
      <vt:lpstr>Amtsinhaber/Regierungschefs/ Würdenträger                                    -11- RDA 11.2.2.18, RDA 11.2.2.26</vt:lpstr>
      <vt:lpstr>Amtsinhaber/Regierungschefs/ Würdenträger                                    -12- RDA 11.2.2.18, RDA 11.2.2.26</vt:lpstr>
      <vt:lpstr>Amtsinhaber/Regierungschefs/ Würdenträger                                    -13- RDA 11.2.2.18, RDA 11.2.2.26</vt:lpstr>
      <vt:lpstr>Update zum Stand GND-Umstieg Aufhebung der Normierung  bei Universitäten, techn. Hochschulen und Gesamthochschulen                    -1-</vt:lpstr>
      <vt:lpstr>Update zum Stand GND-Umstieg Aufhebung der Normierung  bei Universitäten, techn. Hochschulen und Gesamthochschulen                    -2-</vt:lpstr>
      <vt:lpstr>Änderungen bei Konferenzen      -1-</vt:lpstr>
      <vt:lpstr>Änderungen bei Konferenzen      -2-</vt:lpstr>
      <vt:lpstr>– Beispiele –  Expeditionen als Konferenzen</vt:lpstr>
      <vt:lpstr>– Beispiele –  Konferenzen ohne Konferenzbegriff </vt:lpstr>
      <vt:lpstr>– Beispiele –  Konferenzname nur Veranstalter und Konferenzbegriff                  -1-</vt:lpstr>
      <vt:lpstr>– Beispiele –  Konferenzname nur Veranstalter und Konferenzbegriff                  -2-</vt:lpstr>
      <vt:lpstr>Untergeordnete Konferenzen  Erläuterung zu RDA 11.2.2.14.6  -1- </vt:lpstr>
      <vt:lpstr>Untergeordnete Konferenzen  Erläuterung zu RDA 11.2.2.14.6   -2- </vt:lpstr>
      <vt:lpstr>– Beispiele –  untergeordnete Konferenzen   -1-</vt:lpstr>
      <vt:lpstr>– Beispiele –  untergeordnete Konferenzen    -2-</vt:lpstr>
      <vt:lpstr>– Beispiele –  untergeordnete Konferenzen    -3-</vt:lpstr>
      <vt:lpstr>Untergeordnete Konferenzen Aber-Beispiel                                   -1-</vt:lpstr>
      <vt:lpstr>Untergeordnete Konferenzen Aber-Beispiel                                   -2-</vt:lpstr>
      <vt:lpstr> Update zum Stand GND-Umstieg Konferenzen Untergeordnete Körperschaften       -1-  RDA 11.2.2.14  </vt:lpstr>
      <vt:lpstr>Update zum Stand GND-Umstieg Konferenzen Untergeordnete Körperschaften       -2-  RDA 11.2.2.14</vt:lpstr>
      <vt:lpstr>Konferenzreihen                           -1-</vt:lpstr>
      <vt:lpstr>Konferenzreihen                          -2-</vt:lpstr>
      <vt:lpstr>Konferenzreihen                          -3-</vt:lpstr>
      <vt:lpstr>– Beispiele –  Konferenzreihen</vt:lpstr>
      <vt:lpstr>Update zum Stand GND-Umstieg Zusammengefasste Konferenzen       -1- </vt:lpstr>
      <vt:lpstr>Update zum Stand GND-Umstieg Zusammengefasste Konferenzen       -2- </vt:lpstr>
      <vt:lpstr>Legislaturperioden                      -1-   </vt:lpstr>
      <vt:lpstr>Legislaturperioden                     -2-  </vt:lpstr>
      <vt:lpstr>Legislaturperioden                    -3- </vt:lpstr>
      <vt:lpstr>Redaktionsabsprachen             -1-  </vt:lpstr>
      <vt:lpstr>Redaktionsabsprachen             -2- </vt:lpstr>
      <vt:lpstr>Redaktionsabsprachen             -3-</vt:lpstr>
      <vt:lpstr>Redaktionsabsprachen             -4-</vt:lpstr>
      <vt:lpstr>Redaktionsabsprachen             -5-</vt:lpstr>
      <vt:lpstr>Redaktionsabsprachen             -6-</vt:lpstr>
      <vt:lpstr>Redaktionsabsprachen             -7-</vt:lpstr>
      <vt:lpstr>Redaktionsabsprachen             -8-</vt:lpstr>
      <vt:lpstr>Redaktionsabsprachen             -9-</vt:lpstr>
      <vt:lpstr>Redaktionsabsprachen           -10-</vt:lpstr>
      <vt:lpstr>Redaktionsabsprachen           -11-</vt:lpstr>
      <vt:lpstr>Redaktionsabsprachen         -12-</vt:lpstr>
      <vt:lpstr>Redaktionsabsprachen        -13-</vt:lpstr>
      <vt:lpstr>Redaktionsabsprachen         -14-</vt:lpstr>
      <vt:lpstr>Redaktionsabsprachen         -15-</vt:lpstr>
      <vt:lpstr>Fragen?</vt:lpstr>
    </vt:vector>
  </TitlesOfParts>
  <Company>GBV Zentrale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Monika Humpertz</cp:lastModifiedBy>
  <cp:revision>795</cp:revision>
  <cp:lastPrinted>2017-08-24T17:01:38Z</cp:lastPrinted>
  <dcterms:created xsi:type="dcterms:W3CDTF">2014-02-19T15:17:52Z</dcterms:created>
  <dcterms:modified xsi:type="dcterms:W3CDTF">2018-01-22T15:02:18Z</dcterms:modified>
</cp:coreProperties>
</file>