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slides/slide296.xml" ContentType="application/vnd.openxmlformats-officedocument.presentationml.slide+xml"/>
  <Override PartName="/ppt/slides/slide297.xml" ContentType="application/vnd.openxmlformats-officedocument.presentationml.slide+xml"/>
  <Override PartName="/ppt/slides/slide298.xml" ContentType="application/vnd.openxmlformats-officedocument.presentationml.slide+xml"/>
  <Override PartName="/ppt/slides/slide299.xml" ContentType="application/vnd.openxmlformats-officedocument.presentationml.slide+xml"/>
  <Override PartName="/ppt/slides/slide300.xml" ContentType="application/vnd.openxmlformats-officedocument.presentationml.slide+xml"/>
  <Override PartName="/ppt/slides/slide301.xml" ContentType="application/vnd.openxmlformats-officedocument.presentationml.slide+xml"/>
  <Override PartName="/ppt/slides/slide302.xml" ContentType="application/vnd.openxmlformats-officedocument.presentationml.slide+xml"/>
  <Override PartName="/ppt/slides/slide303.xml" ContentType="application/vnd.openxmlformats-officedocument.presentationml.slide+xml"/>
  <Override PartName="/ppt/slides/slide304.xml" ContentType="application/vnd.openxmlformats-officedocument.presentationml.slide+xml"/>
  <Override PartName="/ppt/slides/slide305.xml" ContentType="application/vnd.openxmlformats-officedocument.presentationml.slide+xml"/>
  <Override PartName="/ppt/slides/slide30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08"/>
  </p:notesMasterIdLst>
  <p:sldIdLst>
    <p:sldId id="273" r:id="rId2"/>
    <p:sldId id="456" r:id="rId3"/>
    <p:sldId id="457" r:id="rId4"/>
    <p:sldId id="762" r:id="rId5"/>
    <p:sldId id="771" r:id="rId6"/>
    <p:sldId id="772" r:id="rId7"/>
    <p:sldId id="773" r:id="rId8"/>
    <p:sldId id="763" r:id="rId9"/>
    <p:sldId id="764" r:id="rId10"/>
    <p:sldId id="765" r:id="rId11"/>
    <p:sldId id="766" r:id="rId12"/>
    <p:sldId id="767" r:id="rId13"/>
    <p:sldId id="768" r:id="rId14"/>
    <p:sldId id="769" r:id="rId15"/>
    <p:sldId id="770" r:id="rId16"/>
    <p:sldId id="791" r:id="rId17"/>
    <p:sldId id="774" r:id="rId18"/>
    <p:sldId id="775" r:id="rId19"/>
    <p:sldId id="776" r:id="rId20"/>
    <p:sldId id="777" r:id="rId21"/>
    <p:sldId id="274" r:id="rId22"/>
    <p:sldId id="275" r:id="rId23"/>
    <p:sldId id="466" r:id="rId24"/>
    <p:sldId id="787" r:id="rId25"/>
    <p:sldId id="788" r:id="rId26"/>
    <p:sldId id="789" r:id="rId27"/>
    <p:sldId id="790" r:id="rId28"/>
    <p:sldId id="732" r:id="rId29"/>
    <p:sldId id="622" r:id="rId30"/>
    <p:sldId id="623" r:id="rId31"/>
    <p:sldId id="624" r:id="rId32"/>
    <p:sldId id="625" r:id="rId33"/>
    <p:sldId id="627" r:id="rId34"/>
    <p:sldId id="626" r:id="rId35"/>
    <p:sldId id="628" r:id="rId36"/>
    <p:sldId id="284" r:id="rId37"/>
    <p:sldId id="285" r:id="rId38"/>
    <p:sldId id="671" r:id="rId39"/>
    <p:sldId id="672" r:id="rId40"/>
    <p:sldId id="663" r:id="rId41"/>
    <p:sldId id="661" r:id="rId42"/>
    <p:sldId id="287" r:id="rId43"/>
    <p:sldId id="662" r:id="rId44"/>
    <p:sldId id="664" r:id="rId45"/>
    <p:sldId id="665" r:id="rId46"/>
    <p:sldId id="674" r:id="rId47"/>
    <p:sldId id="666" r:id="rId48"/>
    <p:sldId id="667" r:id="rId49"/>
    <p:sldId id="668" r:id="rId50"/>
    <p:sldId id="669" r:id="rId51"/>
    <p:sldId id="670" r:id="rId52"/>
    <p:sldId id="673" r:id="rId53"/>
    <p:sldId id="300" r:id="rId54"/>
    <p:sldId id="675" r:id="rId55"/>
    <p:sldId id="676" r:id="rId56"/>
    <p:sldId id="677" r:id="rId57"/>
    <p:sldId id="678" r:id="rId58"/>
    <p:sldId id="679" r:id="rId59"/>
    <p:sldId id="680" r:id="rId60"/>
    <p:sldId id="521" r:id="rId61"/>
    <p:sldId id="799" r:id="rId62"/>
    <p:sldId id="808" r:id="rId63"/>
    <p:sldId id="681" r:id="rId64"/>
    <p:sldId id="682" r:id="rId65"/>
    <p:sldId id="495" r:id="rId66"/>
    <p:sldId id="683" r:id="rId67"/>
    <p:sldId id="684" r:id="rId68"/>
    <p:sldId id="498" r:id="rId69"/>
    <p:sldId id="500" r:id="rId70"/>
    <p:sldId id="501" r:id="rId71"/>
    <p:sldId id="502" r:id="rId72"/>
    <p:sldId id="685" r:id="rId73"/>
    <p:sldId id="686" r:id="rId74"/>
    <p:sldId id="687" r:id="rId75"/>
    <p:sldId id="504" r:id="rId76"/>
    <p:sldId id="688" r:id="rId77"/>
    <p:sldId id="506" r:id="rId78"/>
    <p:sldId id="505" r:id="rId79"/>
    <p:sldId id="507" r:id="rId80"/>
    <p:sldId id="689" r:id="rId81"/>
    <p:sldId id="510" r:id="rId82"/>
    <p:sldId id="690" r:id="rId83"/>
    <p:sldId id="512" r:id="rId84"/>
    <p:sldId id="513" r:id="rId85"/>
    <p:sldId id="691" r:id="rId86"/>
    <p:sldId id="515" r:id="rId87"/>
    <p:sldId id="516" r:id="rId88"/>
    <p:sldId id="518" r:id="rId89"/>
    <p:sldId id="333" r:id="rId90"/>
    <p:sldId id="692" r:id="rId91"/>
    <p:sldId id="591" r:id="rId92"/>
    <p:sldId id="358" r:id="rId93"/>
    <p:sldId id="360" r:id="rId94"/>
    <p:sldId id="361" r:id="rId95"/>
    <p:sldId id="525" r:id="rId96"/>
    <p:sldId id="363" r:id="rId97"/>
    <p:sldId id="528" r:id="rId98"/>
    <p:sldId id="529" r:id="rId99"/>
    <p:sldId id="527" r:id="rId100"/>
    <p:sldId id="807" r:id="rId101"/>
    <p:sldId id="530" r:id="rId102"/>
    <p:sldId id="531" r:id="rId103"/>
    <p:sldId id="364" r:id="rId104"/>
    <p:sldId id="733" r:id="rId105"/>
    <p:sldId id="738" r:id="rId106"/>
    <p:sldId id="739" r:id="rId107"/>
    <p:sldId id="534" r:id="rId108"/>
    <p:sldId id="532" r:id="rId109"/>
    <p:sldId id="365" r:id="rId110"/>
    <p:sldId id="535" r:id="rId111"/>
    <p:sldId id="536" r:id="rId112"/>
    <p:sldId id="538" r:id="rId113"/>
    <p:sldId id="537" r:id="rId114"/>
    <p:sldId id="611" r:id="rId115"/>
    <p:sldId id="612" r:id="rId116"/>
    <p:sldId id="366" r:id="rId117"/>
    <p:sldId id="736" r:id="rId118"/>
    <p:sldId id="737" r:id="rId119"/>
    <p:sldId id="778" r:id="rId120"/>
    <p:sldId id="779" r:id="rId121"/>
    <p:sldId id="805" r:id="rId122"/>
    <p:sldId id="781" r:id="rId123"/>
    <p:sldId id="782" r:id="rId124"/>
    <p:sldId id="613" r:id="rId125"/>
    <p:sldId id="740" r:id="rId126"/>
    <p:sldId id="615" r:id="rId127"/>
    <p:sldId id="616" r:id="rId128"/>
    <p:sldId id="617" r:id="rId129"/>
    <p:sldId id="698" r:id="rId130"/>
    <p:sldId id="707" r:id="rId131"/>
    <p:sldId id="713" r:id="rId132"/>
    <p:sldId id="709" r:id="rId133"/>
    <p:sldId id="708" r:id="rId134"/>
    <p:sldId id="741" r:id="rId135"/>
    <p:sldId id="697" r:id="rId136"/>
    <p:sldId id="704" r:id="rId137"/>
    <p:sldId id="702" r:id="rId138"/>
    <p:sldId id="703" r:id="rId139"/>
    <p:sldId id="783" r:id="rId140"/>
    <p:sldId id="784" r:id="rId141"/>
    <p:sldId id="785" r:id="rId142"/>
    <p:sldId id="786" r:id="rId143"/>
    <p:sldId id="368" r:id="rId144"/>
    <p:sldId id="543" r:id="rId145"/>
    <p:sldId id="369" r:id="rId146"/>
    <p:sldId id="370" r:id="rId147"/>
    <p:sldId id="371" r:id="rId148"/>
    <p:sldId id="372" r:id="rId149"/>
    <p:sldId id="373" r:id="rId150"/>
    <p:sldId id="592" r:id="rId151"/>
    <p:sldId id="335" r:id="rId152"/>
    <p:sldId id="545" r:id="rId153"/>
    <p:sldId id="524" r:id="rId154"/>
    <p:sldId id="547" r:id="rId155"/>
    <p:sldId id="549" r:id="rId156"/>
    <p:sldId id="550" r:id="rId157"/>
    <p:sldId id="546" r:id="rId158"/>
    <p:sldId id="551" r:id="rId159"/>
    <p:sldId id="793" r:id="rId160"/>
    <p:sldId id="794" r:id="rId161"/>
    <p:sldId id="548" r:id="rId162"/>
    <p:sldId id="714" r:id="rId163"/>
    <p:sldId id="715" r:id="rId164"/>
    <p:sldId id="716" r:id="rId165"/>
    <p:sldId id="717" r:id="rId166"/>
    <p:sldId id="718" r:id="rId167"/>
    <p:sldId id="719" r:id="rId168"/>
    <p:sldId id="720" r:id="rId169"/>
    <p:sldId id="339" r:id="rId170"/>
    <p:sldId id="618" r:id="rId171"/>
    <p:sldId id="552" r:id="rId172"/>
    <p:sldId id="340" r:id="rId173"/>
    <p:sldId id="342" r:id="rId174"/>
    <p:sldId id="553" r:id="rId175"/>
    <p:sldId id="341" r:id="rId176"/>
    <p:sldId id="343" r:id="rId177"/>
    <p:sldId id="554" r:id="rId178"/>
    <p:sldId id="556" r:id="rId179"/>
    <p:sldId id="557" r:id="rId180"/>
    <p:sldId id="344" r:id="rId181"/>
    <p:sldId id="555" r:id="rId182"/>
    <p:sldId id="559" r:id="rId183"/>
    <p:sldId id="558" r:id="rId184"/>
    <p:sldId id="351" r:id="rId185"/>
    <p:sldId id="560" r:id="rId186"/>
    <p:sldId id="353" r:id="rId187"/>
    <p:sldId id="354" r:id="rId188"/>
    <p:sldId id="561" r:id="rId189"/>
    <p:sldId id="562" r:id="rId190"/>
    <p:sldId id="544" r:id="rId191"/>
    <p:sldId id="563" r:id="rId192"/>
    <p:sldId id="695" r:id="rId193"/>
    <p:sldId id="694" r:id="rId194"/>
    <p:sldId id="564" r:id="rId195"/>
    <p:sldId id="565" r:id="rId196"/>
    <p:sldId id="566" r:id="rId197"/>
    <p:sldId id="356" r:id="rId198"/>
    <p:sldId id="375" r:id="rId199"/>
    <p:sldId id="376" r:id="rId200"/>
    <p:sldId id="377" r:id="rId201"/>
    <p:sldId id="568" r:id="rId202"/>
    <p:sldId id="569" r:id="rId203"/>
    <p:sldId id="567" r:id="rId204"/>
    <p:sldId id="378" r:id="rId205"/>
    <p:sldId id="379" r:id="rId206"/>
    <p:sldId id="570" r:id="rId207"/>
    <p:sldId id="380" r:id="rId208"/>
    <p:sldId id="381" r:id="rId209"/>
    <p:sldId id="382" r:id="rId210"/>
    <p:sldId id="383" r:id="rId211"/>
    <p:sldId id="384" r:id="rId212"/>
    <p:sldId id="571" r:id="rId213"/>
    <p:sldId id="385" r:id="rId214"/>
    <p:sldId id="573" r:id="rId215"/>
    <p:sldId id="572" r:id="rId216"/>
    <p:sldId id="387" r:id="rId217"/>
    <p:sldId id="574" r:id="rId218"/>
    <p:sldId id="575" r:id="rId219"/>
    <p:sldId id="388" r:id="rId220"/>
    <p:sldId id="576" r:id="rId221"/>
    <p:sldId id="389" r:id="rId222"/>
    <p:sldId id="577" r:id="rId223"/>
    <p:sldId id="393" r:id="rId224"/>
    <p:sldId id="792" r:id="rId225"/>
    <p:sldId id="579" r:id="rId226"/>
    <p:sldId id="578" r:id="rId227"/>
    <p:sldId id="394" r:id="rId228"/>
    <p:sldId id="395" r:id="rId229"/>
    <p:sldId id="396" r:id="rId230"/>
    <p:sldId id="581" r:id="rId231"/>
    <p:sldId id="582" r:id="rId232"/>
    <p:sldId id="583" r:id="rId233"/>
    <p:sldId id="584" r:id="rId234"/>
    <p:sldId id="585" r:id="rId235"/>
    <p:sldId id="400" r:id="rId236"/>
    <p:sldId id="586" r:id="rId237"/>
    <p:sldId id="401" r:id="rId238"/>
    <p:sldId id="587" r:id="rId239"/>
    <p:sldId id="402" r:id="rId240"/>
    <p:sldId id="589" r:id="rId241"/>
    <p:sldId id="696" r:id="rId242"/>
    <p:sldId id="588" r:id="rId243"/>
    <p:sldId id="404" r:id="rId244"/>
    <p:sldId id="594" r:id="rId245"/>
    <p:sldId id="405" r:id="rId246"/>
    <p:sldId id="406" r:id="rId247"/>
    <p:sldId id="407" r:id="rId248"/>
    <p:sldId id="800" r:id="rId249"/>
    <p:sldId id="408" r:id="rId250"/>
    <p:sldId id="796" r:id="rId251"/>
    <p:sldId id="797" r:id="rId252"/>
    <p:sldId id="798" r:id="rId253"/>
    <p:sldId id="596" r:id="rId254"/>
    <p:sldId id="598" r:id="rId255"/>
    <p:sldId id="599" r:id="rId256"/>
    <p:sldId id="597" r:id="rId257"/>
    <p:sldId id="414" r:id="rId258"/>
    <p:sldId id="416" r:id="rId259"/>
    <p:sldId id="722" r:id="rId260"/>
    <p:sldId id="603" r:id="rId261"/>
    <p:sldId id="809" r:id="rId262"/>
    <p:sldId id="600" r:id="rId263"/>
    <p:sldId id="601" r:id="rId264"/>
    <p:sldId id="801" r:id="rId265"/>
    <p:sldId id="802" r:id="rId266"/>
    <p:sldId id="803" r:id="rId267"/>
    <p:sldId id="804" r:id="rId268"/>
    <p:sldId id="412" r:id="rId269"/>
    <p:sldId id="605" r:id="rId270"/>
    <p:sldId id="607" r:id="rId271"/>
    <p:sldId id="608" r:id="rId272"/>
    <p:sldId id="806" r:id="rId273"/>
    <p:sldId id="606" r:id="rId274"/>
    <p:sldId id="795" r:id="rId275"/>
    <p:sldId id="609" r:id="rId276"/>
    <p:sldId id="619" r:id="rId277"/>
    <p:sldId id="427" r:id="rId278"/>
    <p:sldId id="430" r:id="rId279"/>
    <p:sldId id="630" r:id="rId280"/>
    <p:sldId id="631" r:id="rId281"/>
    <p:sldId id="632" r:id="rId282"/>
    <p:sldId id="634" r:id="rId283"/>
    <p:sldId id="635" r:id="rId284"/>
    <p:sldId id="636" r:id="rId285"/>
    <p:sldId id="637" r:id="rId286"/>
    <p:sldId id="639" r:id="rId287"/>
    <p:sldId id="638" r:id="rId288"/>
    <p:sldId id="640" r:id="rId289"/>
    <p:sldId id="641" r:id="rId290"/>
    <p:sldId id="642" r:id="rId291"/>
    <p:sldId id="643" r:id="rId292"/>
    <p:sldId id="644" r:id="rId293"/>
    <p:sldId id="645" r:id="rId294"/>
    <p:sldId id="646" r:id="rId295"/>
    <p:sldId id="647" r:id="rId296"/>
    <p:sldId id="648" r:id="rId297"/>
    <p:sldId id="649" r:id="rId298"/>
    <p:sldId id="650" r:id="rId299"/>
    <p:sldId id="651" r:id="rId300"/>
    <p:sldId id="652" r:id="rId301"/>
    <p:sldId id="653" r:id="rId302"/>
    <p:sldId id="654" r:id="rId303"/>
    <p:sldId id="655" r:id="rId304"/>
    <p:sldId id="656" r:id="rId305"/>
    <p:sldId id="658" r:id="rId306"/>
    <p:sldId id="660" r:id="rId30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58" autoAdjust="0"/>
    <p:restoredTop sz="85628" autoAdjust="0"/>
  </p:normalViewPr>
  <p:slideViewPr>
    <p:cSldViewPr>
      <p:cViewPr varScale="1">
        <p:scale>
          <a:sx n="73" d="100"/>
          <a:sy n="73" d="100"/>
        </p:scale>
        <p:origin x="931" y="62"/>
      </p:cViewPr>
      <p:guideLst>
        <p:guide orient="horz" pos="2160"/>
        <p:guide pos="3840"/>
      </p:guideLst>
    </p:cSldViewPr>
  </p:slideViewPr>
  <p:notesTextViewPr>
    <p:cViewPr>
      <p:scale>
        <a:sx n="1" d="1"/>
        <a:sy n="1" d="1"/>
      </p:scale>
      <p:origin x="0" y="0"/>
    </p:cViewPr>
  </p:notesTextViewPr>
  <p:sorterViewPr>
    <p:cViewPr>
      <p:scale>
        <a:sx n="100" d="100"/>
        <a:sy n="100" d="100"/>
      </p:scale>
      <p:origin x="0" y="-50438"/>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99" Type="http://schemas.openxmlformats.org/officeDocument/2006/relationships/slide" Target="slides/slide298.xml"/><Relationship Id="rId303" Type="http://schemas.openxmlformats.org/officeDocument/2006/relationships/slide" Target="slides/slide302.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247" Type="http://schemas.openxmlformats.org/officeDocument/2006/relationships/slide" Target="slides/slide246.xml"/><Relationship Id="rId107" Type="http://schemas.openxmlformats.org/officeDocument/2006/relationships/slide" Target="slides/slide106.xml"/><Relationship Id="rId268" Type="http://schemas.openxmlformats.org/officeDocument/2006/relationships/slide" Target="slides/slide267.xml"/><Relationship Id="rId289" Type="http://schemas.openxmlformats.org/officeDocument/2006/relationships/slide" Target="slides/slide288.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58" Type="http://schemas.openxmlformats.org/officeDocument/2006/relationships/slide" Target="slides/slide257.xml"/><Relationship Id="rId279" Type="http://schemas.openxmlformats.org/officeDocument/2006/relationships/slide" Target="slides/slide278.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290" Type="http://schemas.openxmlformats.org/officeDocument/2006/relationships/slide" Target="slides/slide289.xml"/><Relationship Id="rId304" Type="http://schemas.openxmlformats.org/officeDocument/2006/relationships/slide" Target="slides/slide303.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slide" Target="slides/slide247.xml"/><Relationship Id="rId269" Type="http://schemas.openxmlformats.org/officeDocument/2006/relationships/slide" Target="slides/slide268.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280" Type="http://schemas.openxmlformats.org/officeDocument/2006/relationships/slide" Target="slides/slide279.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slide" Target="slides/slide258.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291" Type="http://schemas.openxmlformats.org/officeDocument/2006/relationships/slide" Target="slides/slide290.xml"/><Relationship Id="rId305" Type="http://schemas.openxmlformats.org/officeDocument/2006/relationships/slide" Target="slides/slide304.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slide" Target="slides/slide259.xml"/><Relationship Id="rId281" Type="http://schemas.openxmlformats.org/officeDocument/2006/relationships/slide" Target="slides/slide280.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39" Type="http://schemas.openxmlformats.org/officeDocument/2006/relationships/slide" Target="slides/slide238.xml"/><Relationship Id="rId250" Type="http://schemas.openxmlformats.org/officeDocument/2006/relationships/slide" Target="slides/slide249.xml"/><Relationship Id="rId271" Type="http://schemas.openxmlformats.org/officeDocument/2006/relationships/slide" Target="slides/slide270.xml"/><Relationship Id="rId292" Type="http://schemas.openxmlformats.org/officeDocument/2006/relationships/slide" Target="slides/slide291.xml"/><Relationship Id="rId306" Type="http://schemas.openxmlformats.org/officeDocument/2006/relationships/slide" Target="slides/slide305.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301" Type="http://schemas.openxmlformats.org/officeDocument/2006/relationships/slide" Target="slides/slide300.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229" Type="http://schemas.openxmlformats.org/officeDocument/2006/relationships/slide" Target="slides/slide228.xml"/><Relationship Id="rId19" Type="http://schemas.openxmlformats.org/officeDocument/2006/relationships/slide" Target="slides/slide18.xml"/><Relationship Id="rId224" Type="http://schemas.openxmlformats.org/officeDocument/2006/relationships/slide" Target="slides/slide223.xml"/><Relationship Id="rId240" Type="http://schemas.openxmlformats.org/officeDocument/2006/relationships/slide" Target="slides/slide239.xml"/><Relationship Id="rId245" Type="http://schemas.openxmlformats.org/officeDocument/2006/relationships/slide" Target="slides/slide244.xml"/><Relationship Id="rId261" Type="http://schemas.openxmlformats.org/officeDocument/2006/relationships/slide" Target="slides/slide260.xml"/><Relationship Id="rId266" Type="http://schemas.openxmlformats.org/officeDocument/2006/relationships/slide" Target="slides/slide265.xml"/><Relationship Id="rId287" Type="http://schemas.openxmlformats.org/officeDocument/2006/relationships/slide" Target="slides/slide286.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282" Type="http://schemas.openxmlformats.org/officeDocument/2006/relationships/slide" Target="slides/slide281.xml"/><Relationship Id="rId312"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slide" Target="slides/slide229.xml"/><Relationship Id="rId235" Type="http://schemas.openxmlformats.org/officeDocument/2006/relationships/slide" Target="slides/slide234.xml"/><Relationship Id="rId251" Type="http://schemas.openxmlformats.org/officeDocument/2006/relationships/slide" Target="slides/slide250.xml"/><Relationship Id="rId256" Type="http://schemas.openxmlformats.org/officeDocument/2006/relationships/slide" Target="slides/slide255.xml"/><Relationship Id="rId277" Type="http://schemas.openxmlformats.org/officeDocument/2006/relationships/slide" Target="slides/slide276.xml"/><Relationship Id="rId298" Type="http://schemas.openxmlformats.org/officeDocument/2006/relationships/slide" Target="slides/slide297.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72" Type="http://schemas.openxmlformats.org/officeDocument/2006/relationships/slide" Target="slides/slide271.xml"/><Relationship Id="rId293" Type="http://schemas.openxmlformats.org/officeDocument/2006/relationships/slide" Target="slides/slide292.xml"/><Relationship Id="rId302" Type="http://schemas.openxmlformats.org/officeDocument/2006/relationships/slide" Target="slides/slide301.xml"/><Relationship Id="rId307" Type="http://schemas.openxmlformats.org/officeDocument/2006/relationships/slide" Target="slides/slide30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241" Type="http://schemas.openxmlformats.org/officeDocument/2006/relationships/slide" Target="slides/slide240.xml"/><Relationship Id="rId246" Type="http://schemas.openxmlformats.org/officeDocument/2006/relationships/slide" Target="slides/slide245.xml"/><Relationship Id="rId267" Type="http://schemas.openxmlformats.org/officeDocument/2006/relationships/slide" Target="slides/slide266.xml"/><Relationship Id="rId288" Type="http://schemas.openxmlformats.org/officeDocument/2006/relationships/slide" Target="slides/slide287.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262" Type="http://schemas.openxmlformats.org/officeDocument/2006/relationships/slide" Target="slides/slide261.xml"/><Relationship Id="rId283" Type="http://schemas.openxmlformats.org/officeDocument/2006/relationships/slide" Target="slides/slide282.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78" Type="http://schemas.openxmlformats.org/officeDocument/2006/relationships/slide" Target="slides/slide277.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273" Type="http://schemas.openxmlformats.org/officeDocument/2006/relationships/slide" Target="slides/slide272.xml"/><Relationship Id="rId294" Type="http://schemas.openxmlformats.org/officeDocument/2006/relationships/slide" Target="slides/slide293.xml"/><Relationship Id="rId308" Type="http://schemas.openxmlformats.org/officeDocument/2006/relationships/notesMaster" Target="notesMasters/notesMaster1.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284" Type="http://schemas.openxmlformats.org/officeDocument/2006/relationships/slide" Target="slides/slide283.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4" Type="http://schemas.openxmlformats.org/officeDocument/2006/relationships/slide" Target="slides/slide273.xml"/><Relationship Id="rId295" Type="http://schemas.openxmlformats.org/officeDocument/2006/relationships/slide" Target="slides/slide294.xml"/><Relationship Id="rId309" Type="http://schemas.openxmlformats.org/officeDocument/2006/relationships/presProps" Target="presProps.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285" Type="http://schemas.openxmlformats.org/officeDocument/2006/relationships/slide" Target="slides/slide28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310" Type="http://schemas.openxmlformats.org/officeDocument/2006/relationships/viewProps" Target="viewProps.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slide" Target="slides/slide274.xml"/><Relationship Id="rId296" Type="http://schemas.openxmlformats.org/officeDocument/2006/relationships/slide" Target="slides/slide295.xml"/><Relationship Id="rId300" Type="http://schemas.openxmlformats.org/officeDocument/2006/relationships/slide" Target="slides/slide299.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slide" Target="slides/slide264.xml"/><Relationship Id="rId286" Type="http://schemas.openxmlformats.org/officeDocument/2006/relationships/slide" Target="slides/slide285.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311" Type="http://schemas.openxmlformats.org/officeDocument/2006/relationships/theme" Target="theme/theme1.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 Id="rId2" Type="http://schemas.openxmlformats.org/officeDocument/2006/relationships/slide" Target="slides/slide1.xml"/><Relationship Id="rId29" Type="http://schemas.openxmlformats.org/officeDocument/2006/relationships/slide" Target="slides/slide28.xml"/><Relationship Id="rId255" Type="http://schemas.openxmlformats.org/officeDocument/2006/relationships/slide" Target="slides/slide254.xml"/><Relationship Id="rId276" Type="http://schemas.openxmlformats.org/officeDocument/2006/relationships/slide" Target="slides/slide275.xml"/><Relationship Id="rId297" Type="http://schemas.openxmlformats.org/officeDocument/2006/relationships/slide" Target="slides/slide29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6B92F3-505D-4B81-9B23-834C215C03B0}" type="datetimeFigureOut">
              <a:rPr lang="de-DE" smtClean="0"/>
              <a:t>15.01.2015</a:t>
            </a:fld>
            <a:endParaRPr lang="de-DE"/>
          </a:p>
        </p:txBody>
      </p:sp>
      <p:sp>
        <p:nvSpPr>
          <p:cNvPr id="4" name="Folienbildplatzhalt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403EF7-23A0-4B9D-A784-FD3C4F9BCBB4}" type="slidenum">
              <a:rPr lang="de-DE" smtClean="0"/>
              <a:t>‹Nr.›</a:t>
            </a:fld>
            <a:endParaRPr lang="de-DE"/>
          </a:p>
        </p:txBody>
      </p:sp>
    </p:spTree>
    <p:extLst>
      <p:ext uri="{BB962C8B-B14F-4D97-AF65-F5344CB8AC3E}">
        <p14:creationId xmlns:p14="http://schemas.microsoft.com/office/powerpoint/2010/main" val="3400852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3" Type="http://schemas.openxmlformats.org/officeDocument/2006/relationships/hyperlink" Target="http://de.wikipedia.org/wiki/Oikumene" TargetMode="External"/><Relationship Id="rId2" Type="http://schemas.openxmlformats.org/officeDocument/2006/relationships/slide" Target="../slides/slide207.xml"/><Relationship Id="rId1" Type="http://schemas.openxmlformats.org/officeDocument/2006/relationships/notesMaster" Target="../notesMasters/notesMaster1.xml"/><Relationship Id="rId6" Type="http://schemas.openxmlformats.org/officeDocument/2006/relationships/hyperlink" Target="http://de.wikipedia.org/wiki/R%C3%B6misch-katholische_Kirche" TargetMode="External"/><Relationship Id="rId5" Type="http://schemas.openxmlformats.org/officeDocument/2006/relationships/hyperlink" Target="http://de.wikipedia.org/wiki/Orthodoxe_Kirche" TargetMode="External"/><Relationship Id="rId4" Type="http://schemas.openxmlformats.org/officeDocument/2006/relationships/hyperlink" Target="http://de.wikipedia.org/wiki/%C3%96kumenisches_Konzil" TargetMode="Externa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20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21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2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21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21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219.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221.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223.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22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22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22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235.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2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239.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243.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244.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24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24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24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249.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255.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257.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25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26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266.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268.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270.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277.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278.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30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1</a:t>
            </a:fld>
            <a:endParaRPr lang="de-DE"/>
          </a:p>
        </p:txBody>
      </p:sp>
    </p:spTree>
    <p:extLst>
      <p:ext uri="{BB962C8B-B14F-4D97-AF65-F5344CB8AC3E}">
        <p14:creationId xmlns:p14="http://schemas.microsoft.com/office/powerpoint/2010/main" val="3984742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17</a:t>
            </a:fld>
            <a:endParaRPr lang="de-DE"/>
          </a:p>
        </p:txBody>
      </p:sp>
    </p:spTree>
    <p:extLst>
      <p:ext uri="{BB962C8B-B14F-4D97-AF65-F5344CB8AC3E}">
        <p14:creationId xmlns:p14="http://schemas.microsoft.com/office/powerpoint/2010/main" val="31855194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RDA</a:t>
            </a:r>
            <a:r>
              <a:rPr lang="de-DE" baseline="0" dirty="0" smtClean="0"/>
              <a:t> 11 im Überblick zeigen</a:t>
            </a:r>
            <a:endParaRPr lang="de-DE" dirty="0" smtClean="0"/>
          </a:p>
          <a:p>
            <a:endParaRPr lang="de-DE" dirty="0"/>
          </a:p>
        </p:txBody>
      </p:sp>
      <p:sp>
        <p:nvSpPr>
          <p:cNvPr id="4" name="Foliennummernplatzhalter 3"/>
          <p:cNvSpPr>
            <a:spLocks noGrp="1"/>
          </p:cNvSpPr>
          <p:nvPr>
            <p:ph type="sldNum" sz="quarter" idx="10"/>
          </p:nvPr>
        </p:nvSpPr>
        <p:spPr/>
        <p:txBody>
          <a:bodyPr/>
          <a:lstStyle/>
          <a:p>
            <a:fld id="{4F403EF7-23A0-4B9D-A784-FD3C4F9BCBB4}" type="slidenum">
              <a:rPr lang="de-DE" smtClean="0"/>
              <a:t>18</a:t>
            </a:fld>
            <a:endParaRPr lang="de-DE"/>
          </a:p>
        </p:txBody>
      </p:sp>
    </p:spTree>
    <p:extLst>
      <p:ext uri="{BB962C8B-B14F-4D97-AF65-F5344CB8AC3E}">
        <p14:creationId xmlns:p14="http://schemas.microsoft.com/office/powerpoint/2010/main" val="31452351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F403EF7-23A0-4B9D-A784-FD3C4F9BCBB4}" type="slidenum">
              <a:rPr lang="de-DE" smtClean="0"/>
              <a:t>19</a:t>
            </a:fld>
            <a:endParaRPr lang="de-DE"/>
          </a:p>
        </p:txBody>
      </p:sp>
    </p:spTree>
    <p:extLst>
      <p:ext uri="{BB962C8B-B14F-4D97-AF65-F5344CB8AC3E}">
        <p14:creationId xmlns:p14="http://schemas.microsoft.com/office/powerpoint/2010/main" val="8060312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659BA6D-A88A-4D5F-B44A-44D03FB6C521}" type="slidenum">
              <a:rPr lang="de-DE" smtClean="0"/>
              <a:t>21</a:t>
            </a:fld>
            <a:endParaRPr lang="de-DE"/>
          </a:p>
        </p:txBody>
      </p:sp>
    </p:spTree>
    <p:extLst>
      <p:ext uri="{BB962C8B-B14F-4D97-AF65-F5344CB8AC3E}">
        <p14:creationId xmlns:p14="http://schemas.microsoft.com/office/powerpoint/2010/main" val="42194219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22</a:t>
            </a:fld>
            <a:endParaRPr lang="de-DE"/>
          </a:p>
        </p:txBody>
      </p:sp>
    </p:spTree>
    <p:extLst>
      <p:ext uri="{BB962C8B-B14F-4D97-AF65-F5344CB8AC3E}">
        <p14:creationId xmlns:p14="http://schemas.microsoft.com/office/powerpoint/2010/main" val="42566375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Workflow zu Erl. u.</a:t>
            </a:r>
            <a:r>
              <a:rPr lang="de-DE" baseline="0" dirty="0" smtClean="0"/>
              <a:t> Erl.  zeigen</a:t>
            </a:r>
            <a:endParaRPr lang="de-DE" dirty="0"/>
          </a:p>
        </p:txBody>
      </p:sp>
      <p:sp>
        <p:nvSpPr>
          <p:cNvPr id="4" name="Foliennummernplatzhalter 3"/>
          <p:cNvSpPr>
            <a:spLocks noGrp="1"/>
          </p:cNvSpPr>
          <p:nvPr>
            <p:ph type="sldNum" sz="quarter" idx="10"/>
          </p:nvPr>
        </p:nvSpPr>
        <p:spPr/>
        <p:txBody>
          <a:bodyPr/>
          <a:lstStyle/>
          <a:p>
            <a:fld id="{4F403EF7-23A0-4B9D-A784-FD3C4F9BCBB4}" type="slidenum">
              <a:rPr lang="de-DE" smtClean="0"/>
              <a:t>25</a:t>
            </a:fld>
            <a:endParaRPr lang="de-DE"/>
          </a:p>
        </p:txBody>
      </p:sp>
    </p:spTree>
    <p:extLst>
      <p:ext uri="{BB962C8B-B14F-4D97-AF65-F5344CB8AC3E}">
        <p14:creationId xmlns:p14="http://schemas.microsoft.com/office/powerpoint/2010/main" val="4621733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Beispiel in ERL 4 zu RDA 11.0 MoneyMuseum.com ist veraltet</a:t>
            </a:r>
            <a:endParaRPr lang="de-DE" dirty="0"/>
          </a:p>
        </p:txBody>
      </p:sp>
      <p:sp>
        <p:nvSpPr>
          <p:cNvPr id="4" name="Foliennummernplatzhalter 3"/>
          <p:cNvSpPr>
            <a:spLocks noGrp="1"/>
          </p:cNvSpPr>
          <p:nvPr>
            <p:ph type="sldNum" sz="quarter" idx="10"/>
          </p:nvPr>
        </p:nvSpPr>
        <p:spPr/>
        <p:txBody>
          <a:bodyPr/>
          <a:lstStyle/>
          <a:p>
            <a:fld id="{4F403EF7-23A0-4B9D-A784-FD3C4F9BCBB4}" type="slidenum">
              <a:rPr lang="de-DE" smtClean="0"/>
              <a:t>27</a:t>
            </a:fld>
            <a:endParaRPr lang="de-DE"/>
          </a:p>
        </p:txBody>
      </p:sp>
    </p:spTree>
    <p:extLst>
      <p:ext uri="{BB962C8B-B14F-4D97-AF65-F5344CB8AC3E}">
        <p14:creationId xmlns:p14="http://schemas.microsoft.com/office/powerpoint/2010/main" val="10703176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4659BA6D-A88A-4D5F-B44A-44D03FB6C521}" type="slidenum">
              <a:rPr lang="de-DE" smtClean="0"/>
              <a:t>36</a:t>
            </a:fld>
            <a:endParaRPr lang="de-DE"/>
          </a:p>
        </p:txBody>
      </p:sp>
    </p:spTree>
    <p:extLst>
      <p:ext uri="{BB962C8B-B14F-4D97-AF65-F5344CB8AC3E}">
        <p14:creationId xmlns:p14="http://schemas.microsoft.com/office/powerpoint/2010/main" val="40908953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37</a:t>
            </a:fld>
            <a:endParaRPr lang="de-DE"/>
          </a:p>
        </p:txBody>
      </p:sp>
    </p:spTree>
    <p:extLst>
      <p:ext uri="{BB962C8B-B14F-4D97-AF65-F5344CB8AC3E}">
        <p14:creationId xmlns:p14="http://schemas.microsoft.com/office/powerpoint/2010/main" val="20639229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4659BA6D-A88A-4D5F-B44A-44D03FB6C521}" type="slidenum">
              <a:rPr lang="de-DE" smtClean="0"/>
              <a:t>42</a:t>
            </a:fld>
            <a:endParaRPr lang="de-DE"/>
          </a:p>
        </p:txBody>
      </p:sp>
    </p:spTree>
    <p:extLst>
      <p:ext uri="{BB962C8B-B14F-4D97-AF65-F5344CB8AC3E}">
        <p14:creationId xmlns:p14="http://schemas.microsoft.com/office/powerpoint/2010/main" val="4430219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Entsprechen</a:t>
            </a:r>
            <a:r>
              <a:rPr lang="de-DE" baseline="0" dirty="0" smtClean="0"/>
              <a:t> teilw. nicht einzelnen Kapiteln in RDA. Näheres bei Einzelthemen</a:t>
            </a:r>
            <a:endParaRPr lang="de-DE" dirty="0"/>
          </a:p>
        </p:txBody>
      </p:sp>
      <p:sp>
        <p:nvSpPr>
          <p:cNvPr id="4" name="Foliennummernplatzhalter 3"/>
          <p:cNvSpPr>
            <a:spLocks noGrp="1"/>
          </p:cNvSpPr>
          <p:nvPr>
            <p:ph type="sldNum" sz="quarter" idx="10"/>
          </p:nvPr>
        </p:nvSpPr>
        <p:spPr/>
        <p:txBody>
          <a:bodyPr/>
          <a:lstStyle/>
          <a:p>
            <a:fld id="{4F403EF7-23A0-4B9D-A784-FD3C4F9BCBB4}" type="slidenum">
              <a:rPr lang="de-DE" smtClean="0"/>
              <a:t>3</a:t>
            </a:fld>
            <a:endParaRPr lang="de-DE"/>
          </a:p>
        </p:txBody>
      </p:sp>
    </p:spTree>
    <p:extLst>
      <p:ext uri="{BB962C8B-B14F-4D97-AF65-F5344CB8AC3E}">
        <p14:creationId xmlns:p14="http://schemas.microsoft.com/office/powerpoint/2010/main" val="2963011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44</a:t>
            </a:fld>
            <a:endParaRPr lang="de-DE"/>
          </a:p>
        </p:txBody>
      </p:sp>
    </p:spTree>
    <p:extLst>
      <p:ext uri="{BB962C8B-B14F-4D97-AF65-F5344CB8AC3E}">
        <p14:creationId xmlns:p14="http://schemas.microsoft.com/office/powerpoint/2010/main" val="3776511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49</a:t>
            </a:fld>
            <a:endParaRPr lang="de-DE"/>
          </a:p>
        </p:txBody>
      </p:sp>
    </p:spTree>
    <p:extLst>
      <p:ext uri="{BB962C8B-B14F-4D97-AF65-F5344CB8AC3E}">
        <p14:creationId xmlns:p14="http://schemas.microsoft.com/office/powerpoint/2010/main" val="31218530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659BA6D-A88A-4D5F-B44A-44D03FB6C521}" type="slidenum">
              <a:rPr lang="de-DE" smtClean="0"/>
              <a:t>53</a:t>
            </a:fld>
            <a:endParaRPr lang="de-DE"/>
          </a:p>
        </p:txBody>
      </p:sp>
    </p:spTree>
    <p:extLst>
      <p:ext uri="{BB962C8B-B14F-4D97-AF65-F5344CB8AC3E}">
        <p14:creationId xmlns:p14="http://schemas.microsoft.com/office/powerpoint/2010/main" val="41924572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62</a:t>
            </a:fld>
            <a:endParaRPr lang="de-DE"/>
          </a:p>
        </p:txBody>
      </p:sp>
    </p:spTree>
    <p:extLst>
      <p:ext uri="{BB962C8B-B14F-4D97-AF65-F5344CB8AC3E}">
        <p14:creationId xmlns:p14="http://schemas.microsoft.com/office/powerpoint/2010/main" val="18786209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66</a:t>
            </a:fld>
            <a:endParaRPr lang="de-DE"/>
          </a:p>
        </p:txBody>
      </p:sp>
    </p:spTree>
    <p:extLst>
      <p:ext uri="{BB962C8B-B14F-4D97-AF65-F5344CB8AC3E}">
        <p14:creationId xmlns:p14="http://schemas.microsoft.com/office/powerpoint/2010/main" val="11529625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AWR 11.7</a:t>
            </a:r>
          </a:p>
          <a:p>
            <a:r>
              <a:rPr lang="de-DE" dirty="0" smtClean="0"/>
              <a:t>1.</a:t>
            </a:r>
            <a:r>
              <a:rPr lang="de-DE" baseline="0" dirty="0" smtClean="0"/>
              <a:t> </a:t>
            </a:r>
            <a:r>
              <a:rPr lang="de-DE" dirty="0" smtClean="0"/>
              <a:t>Körperschaft</a:t>
            </a:r>
          </a:p>
          <a:p>
            <a:r>
              <a:rPr lang="de-DE" dirty="0" smtClean="0"/>
              <a:t>2.</a:t>
            </a:r>
            <a:r>
              <a:rPr lang="de-DE" baseline="0" dirty="0" smtClean="0"/>
              <a:t> </a:t>
            </a:r>
            <a:r>
              <a:rPr lang="de-DE" dirty="0" smtClean="0"/>
              <a:t>Firma</a:t>
            </a:r>
          </a:p>
          <a:p>
            <a:r>
              <a:rPr lang="de-DE" dirty="0" smtClean="0"/>
              <a:t>3.</a:t>
            </a:r>
            <a:r>
              <a:rPr lang="de-DE" baseline="0" dirty="0" smtClean="0"/>
              <a:t> </a:t>
            </a:r>
            <a:r>
              <a:rPr lang="de-DE" dirty="0" smtClean="0"/>
              <a:t>Künstlervereinigung</a:t>
            </a:r>
          </a:p>
          <a:p>
            <a:r>
              <a:rPr lang="de-DE" dirty="0" smtClean="0"/>
              <a:t>4. Musikgruppe</a:t>
            </a:r>
          </a:p>
          <a:p>
            <a:r>
              <a:rPr lang="de-DE" dirty="0" smtClean="0"/>
              <a:t>5. Veranstaltung (auch für Sportveranstaltungen)</a:t>
            </a:r>
          </a:p>
          <a:p>
            <a:endParaRPr lang="de-DE" dirty="0"/>
          </a:p>
        </p:txBody>
      </p:sp>
      <p:sp>
        <p:nvSpPr>
          <p:cNvPr id="4" name="Foliennummernplatzhalter 3"/>
          <p:cNvSpPr>
            <a:spLocks noGrp="1"/>
          </p:cNvSpPr>
          <p:nvPr>
            <p:ph type="sldNum" sz="quarter" idx="10"/>
          </p:nvPr>
        </p:nvSpPr>
        <p:spPr/>
        <p:txBody>
          <a:bodyPr/>
          <a:lstStyle/>
          <a:p>
            <a:fld id="{4F403EF7-23A0-4B9D-A784-FD3C4F9BCBB4}" type="slidenum">
              <a:rPr lang="de-DE" smtClean="0"/>
              <a:t>75</a:t>
            </a:fld>
            <a:endParaRPr lang="de-DE"/>
          </a:p>
        </p:txBody>
      </p:sp>
    </p:spTree>
    <p:extLst>
      <p:ext uri="{BB962C8B-B14F-4D97-AF65-F5344CB8AC3E}">
        <p14:creationId xmlns:p14="http://schemas.microsoft.com/office/powerpoint/2010/main" val="37632978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endParaRPr lang="de-DE" sz="1200" kern="1200" dirty="0" smtClean="0">
              <a:solidFill>
                <a:schemeClr val="tx1"/>
              </a:solidFill>
              <a:effectLst/>
              <a:latin typeface="+mn-lt"/>
              <a:ea typeface="+mn-ea"/>
              <a:cs typeface="+mn-cs"/>
            </a:endParaRPr>
          </a:p>
          <a:p>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t>89</a:t>
            </a:fld>
            <a:endParaRPr lang="de-DE"/>
          </a:p>
        </p:txBody>
      </p:sp>
    </p:spTree>
    <p:extLst>
      <p:ext uri="{BB962C8B-B14F-4D97-AF65-F5344CB8AC3E}">
        <p14:creationId xmlns:p14="http://schemas.microsoft.com/office/powerpoint/2010/main" val="14976767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t>92</a:t>
            </a:fld>
            <a:endParaRPr lang="de-DE"/>
          </a:p>
        </p:txBody>
      </p:sp>
    </p:spTree>
    <p:extLst>
      <p:ext uri="{BB962C8B-B14F-4D97-AF65-F5344CB8AC3E}">
        <p14:creationId xmlns:p14="http://schemas.microsoft.com/office/powerpoint/2010/main" val="4320640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93</a:t>
            </a:fld>
            <a:endParaRPr lang="de-DE"/>
          </a:p>
        </p:txBody>
      </p:sp>
    </p:spTree>
    <p:extLst>
      <p:ext uri="{BB962C8B-B14F-4D97-AF65-F5344CB8AC3E}">
        <p14:creationId xmlns:p14="http://schemas.microsoft.com/office/powerpoint/2010/main" val="34002697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AT" i="1" dirty="0" smtClean="0"/>
              <a:t>RDA 11.2.2.14 zeigen. Von</a:t>
            </a:r>
            <a:r>
              <a:rPr lang="de-AT" i="1" baseline="0" dirty="0" smtClean="0"/>
              <a:t> oben nach unten.</a:t>
            </a:r>
            <a:endParaRPr lang="de-AT" i="1" dirty="0" smtClean="0"/>
          </a:p>
        </p:txBody>
      </p:sp>
      <p:sp>
        <p:nvSpPr>
          <p:cNvPr id="4" name="Foliennummernplatzhalter 3"/>
          <p:cNvSpPr>
            <a:spLocks noGrp="1"/>
          </p:cNvSpPr>
          <p:nvPr>
            <p:ph type="sldNum" sz="quarter" idx="10"/>
          </p:nvPr>
        </p:nvSpPr>
        <p:spPr/>
        <p:txBody>
          <a:bodyPr/>
          <a:lstStyle/>
          <a:p>
            <a:fld id="{CAE3D016-BA46-44FC-9256-2F3EF6260045}" type="slidenum">
              <a:rPr lang="de-DE" smtClean="0"/>
              <a:t>94</a:t>
            </a:fld>
            <a:endParaRPr lang="de-DE"/>
          </a:p>
        </p:txBody>
      </p:sp>
    </p:spTree>
    <p:extLst>
      <p:ext uri="{BB962C8B-B14F-4D97-AF65-F5344CB8AC3E}">
        <p14:creationId xmlns:p14="http://schemas.microsoft.com/office/powerpoint/2010/main" val="620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4</a:t>
            </a:fld>
            <a:endParaRPr lang="de-DE"/>
          </a:p>
        </p:txBody>
      </p:sp>
    </p:spTree>
    <p:extLst>
      <p:ext uri="{BB962C8B-B14F-4D97-AF65-F5344CB8AC3E}">
        <p14:creationId xmlns:p14="http://schemas.microsoft.com/office/powerpoint/2010/main" val="33251626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AE3D016-BA46-44FC-9256-2F3EF6260045}" type="slidenum">
              <a:rPr lang="de-DE" smtClean="0"/>
              <a:t>96</a:t>
            </a:fld>
            <a:endParaRPr lang="de-DE"/>
          </a:p>
        </p:txBody>
      </p:sp>
    </p:spTree>
    <p:extLst>
      <p:ext uri="{BB962C8B-B14F-4D97-AF65-F5344CB8AC3E}">
        <p14:creationId xmlns:p14="http://schemas.microsoft.com/office/powerpoint/2010/main" val="24234966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100</a:t>
            </a:fld>
            <a:endParaRPr lang="de-DE"/>
          </a:p>
        </p:txBody>
      </p:sp>
    </p:spTree>
    <p:extLst>
      <p:ext uri="{BB962C8B-B14F-4D97-AF65-F5344CB8AC3E}">
        <p14:creationId xmlns:p14="http://schemas.microsoft.com/office/powerpoint/2010/main" val="427094933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de-DE" sz="1200" kern="1200" dirty="0" smtClean="0">
                <a:solidFill>
                  <a:schemeClr val="tx1"/>
                </a:solidFill>
                <a:effectLst/>
                <a:latin typeface="+mn-lt"/>
                <a:ea typeface="+mn-ea"/>
                <a:cs typeface="+mn-cs"/>
              </a:rPr>
              <a:t>Grundsätzlich gilt: wenn der Name der untergeordneten Körperschaft ohne den Namen der übergeordneten Körperschaft nicht hinreichend identifiziert ist, wird unselbstständig erfasst!</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10"/>
          </p:nvPr>
        </p:nvSpPr>
        <p:spPr/>
        <p:txBody>
          <a:bodyPr/>
          <a:lstStyle/>
          <a:p>
            <a:fld id="{CAE3D016-BA46-44FC-9256-2F3EF6260045}" type="slidenum">
              <a:rPr lang="de-DE" smtClean="0"/>
              <a:t>103</a:t>
            </a:fld>
            <a:endParaRPr lang="de-DE"/>
          </a:p>
        </p:txBody>
      </p:sp>
    </p:spTree>
    <p:extLst>
      <p:ext uri="{BB962C8B-B14F-4D97-AF65-F5344CB8AC3E}">
        <p14:creationId xmlns:p14="http://schemas.microsoft.com/office/powerpoint/2010/main" val="37499036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107</a:t>
            </a:fld>
            <a:endParaRPr lang="de-DE"/>
          </a:p>
        </p:txBody>
      </p:sp>
    </p:spTree>
    <p:extLst>
      <p:ext uri="{BB962C8B-B14F-4D97-AF65-F5344CB8AC3E}">
        <p14:creationId xmlns:p14="http://schemas.microsoft.com/office/powerpoint/2010/main" val="10011453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de-DE" sz="1200" kern="1200" dirty="0" smtClean="0">
                <a:solidFill>
                  <a:schemeClr val="tx1"/>
                </a:solidFill>
                <a:effectLst/>
                <a:latin typeface="+mn-lt"/>
                <a:ea typeface="+mn-ea"/>
                <a:cs typeface="+mn-cs"/>
              </a:rPr>
              <a:t>Nicht unter diesen Typ fallen</a:t>
            </a:r>
          </a:p>
          <a:p>
            <a:pPr marL="171450" indent="-171450">
              <a:buFont typeface="Arial" pitchFamily="34" charset="0"/>
              <a:buChar char="•"/>
            </a:pPr>
            <a:r>
              <a:rPr lang="de-AT" sz="1200" b="0" i="0" u="none" strike="noStrike" kern="1200" baseline="0" dirty="0" smtClean="0">
                <a:solidFill>
                  <a:schemeClr val="tx1"/>
                </a:solidFill>
                <a:latin typeface="+mn-lt"/>
                <a:ea typeface="+mn-ea"/>
                <a:cs typeface="+mn-cs"/>
              </a:rPr>
              <a:t>Abteilungen einer Hochschule, die nicht nur das Fach benennen, sondern einen spezifischen Namen haben </a:t>
            </a:r>
            <a:r>
              <a:rPr lang="de-AT" sz="1200" b="1" i="0" u="none" strike="noStrike" kern="1200" baseline="0" dirty="0" smtClean="0">
                <a:solidFill>
                  <a:schemeClr val="tx1"/>
                </a:solidFill>
                <a:latin typeface="+mn-lt"/>
                <a:ea typeface="+mn-ea"/>
                <a:cs typeface="+mn-cs"/>
              </a:rPr>
              <a:t>und </a:t>
            </a:r>
            <a:r>
              <a:rPr lang="de-AT" sz="1200" b="0" i="0" u="none" strike="noStrike" kern="1200" baseline="0" dirty="0" smtClean="0">
                <a:solidFill>
                  <a:schemeClr val="tx1"/>
                </a:solidFill>
                <a:latin typeface="+mn-lt"/>
                <a:ea typeface="+mn-ea"/>
                <a:cs typeface="+mn-cs"/>
              </a:rPr>
              <a:t>in denen der Name der Hochschule nicht als fester Bestandteil vorkommt z. B. „</a:t>
            </a:r>
            <a:r>
              <a:rPr lang="de-AT" sz="1200" b="0" i="0" u="none" strike="noStrike" kern="1200" baseline="0" dirty="0" err="1" smtClean="0">
                <a:solidFill>
                  <a:schemeClr val="tx1"/>
                </a:solidFill>
                <a:latin typeface="+mn-lt"/>
                <a:ea typeface="+mn-ea"/>
                <a:cs typeface="+mn-cs"/>
              </a:rPr>
              <a:t>Argelander</a:t>
            </a:r>
            <a:r>
              <a:rPr lang="de-AT" sz="1200" b="0" i="0" u="none" strike="noStrike" kern="1200" baseline="0" dirty="0" smtClean="0">
                <a:solidFill>
                  <a:schemeClr val="tx1"/>
                </a:solidFill>
                <a:latin typeface="+mn-lt"/>
                <a:ea typeface="+mn-ea"/>
                <a:cs typeface="+mn-cs"/>
              </a:rPr>
              <a:t>-Institut für Astronomie“; „Schleswig-Holsteinisches Institut für Friedenswissenschaften“. Bei diesen wird der bevorzugte Name selbstständig gebildet. </a:t>
            </a:r>
          </a:p>
          <a:p>
            <a:pPr marL="171450" indent="-171450">
              <a:buFont typeface="Arial" pitchFamily="34" charset="0"/>
              <a:buChar char="•"/>
            </a:pPr>
            <a:r>
              <a:rPr lang="de-AT" sz="1200" b="0" i="0" u="none" strike="noStrike" kern="1200" baseline="0" dirty="0" smtClean="0">
                <a:solidFill>
                  <a:schemeClr val="tx1"/>
                </a:solidFill>
                <a:latin typeface="+mn-lt"/>
                <a:ea typeface="+mn-ea"/>
                <a:cs typeface="+mn-cs"/>
              </a:rPr>
              <a:t>Abteilungen einer Hochschule, in denen der Name der Hochschule als fester Namensbestandteil vorkommt unabhängig davon, ob der Name der Abteilung spezifisch oder unspezifisch ist. z. B. „Energiewirtschaftliches Institut an der Universität zu Köln“; „Leibniz Institut für Arbeitsforschung der TU Dortmund“; „Leibniz-Institut für die Pädagogik der Naturwissenschaften und Mathematik an der Universität Kiel“. Diese Fälle gehören zu RDA 11.2.2.14.6 und werden unselbstständig erfasst. </a:t>
            </a:r>
          </a:p>
        </p:txBody>
      </p:sp>
      <p:sp>
        <p:nvSpPr>
          <p:cNvPr id="4" name="Foliennummernplatzhalter 3"/>
          <p:cNvSpPr>
            <a:spLocks noGrp="1"/>
          </p:cNvSpPr>
          <p:nvPr>
            <p:ph type="sldNum" sz="quarter" idx="10"/>
          </p:nvPr>
        </p:nvSpPr>
        <p:spPr/>
        <p:txBody>
          <a:bodyPr/>
          <a:lstStyle/>
          <a:p>
            <a:fld id="{CAE3D016-BA46-44FC-9256-2F3EF6260045}" type="slidenum">
              <a:rPr lang="de-DE" smtClean="0"/>
              <a:t>109</a:t>
            </a:fld>
            <a:endParaRPr lang="de-DE"/>
          </a:p>
        </p:txBody>
      </p:sp>
    </p:spTree>
    <p:extLst>
      <p:ext uri="{BB962C8B-B14F-4D97-AF65-F5344CB8AC3E}">
        <p14:creationId xmlns:p14="http://schemas.microsoft.com/office/powerpoint/2010/main" val="27112486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AT" sz="1200" b="0" i="0" u="none" strike="noStrike" kern="1200" baseline="0" dirty="0" smtClean="0">
                <a:solidFill>
                  <a:schemeClr val="tx1"/>
                </a:solidFill>
                <a:latin typeface="+mn-lt"/>
                <a:ea typeface="+mn-ea"/>
                <a:cs typeface="+mn-cs"/>
              </a:rPr>
              <a:t>ERL 2: Ist der vollständige bevorzugte Name der übergeordneten Körperschaft im Namen der untergeordneten Körperschaft enthalten, erfassen Sie diese unselbstständig. </a:t>
            </a:r>
          </a:p>
          <a:p>
            <a:r>
              <a:rPr lang="de-AT" sz="1200" b="0" i="0" u="none" strike="noStrike" kern="1200" baseline="0" dirty="0" smtClean="0">
                <a:solidFill>
                  <a:schemeClr val="tx1"/>
                </a:solidFill>
                <a:latin typeface="+mn-lt"/>
                <a:ea typeface="+mn-ea"/>
                <a:cs typeface="+mn-cs"/>
              </a:rPr>
              <a:t>Sind nur Teile des bevorzugten Namens der übergeordneten Körperschaft im Namen der untergeordneten Körperschaft enthalten, erfassen Sie die untergeordnete Körperschaft selbstständig, sofern sie nicht unter einen der anderen Typen fällt, bei denen der Name unselbstständig zu bilden ist.</a:t>
            </a:r>
          </a:p>
          <a:p>
            <a:r>
              <a:rPr lang="de-AT" sz="1200" b="0" i="0" u="none" strike="noStrike" kern="1200" baseline="0" dirty="0" smtClean="0">
                <a:solidFill>
                  <a:schemeClr val="tx1"/>
                </a:solidFill>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CAE3D016-BA46-44FC-9256-2F3EF6260045}" type="slidenum">
              <a:rPr lang="de-DE" smtClean="0"/>
              <a:t>116</a:t>
            </a:fld>
            <a:endParaRPr lang="de-DE"/>
          </a:p>
        </p:txBody>
      </p:sp>
    </p:spTree>
    <p:extLst>
      <p:ext uri="{BB962C8B-B14F-4D97-AF65-F5344CB8AC3E}">
        <p14:creationId xmlns:p14="http://schemas.microsoft.com/office/powerpoint/2010/main" val="21719950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F403EF7-23A0-4B9D-A784-FD3C4F9BCBB4}" type="slidenum">
              <a:rPr lang="de-DE" smtClean="0"/>
              <a:t>119</a:t>
            </a:fld>
            <a:endParaRPr lang="de-DE"/>
          </a:p>
        </p:txBody>
      </p:sp>
    </p:spTree>
    <p:extLst>
      <p:ext uri="{BB962C8B-B14F-4D97-AF65-F5344CB8AC3E}">
        <p14:creationId xmlns:p14="http://schemas.microsoft.com/office/powerpoint/2010/main" val="283564161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122</a:t>
            </a:fld>
            <a:endParaRPr lang="de-DE"/>
          </a:p>
        </p:txBody>
      </p:sp>
    </p:spTree>
    <p:extLst>
      <p:ext uri="{BB962C8B-B14F-4D97-AF65-F5344CB8AC3E}">
        <p14:creationId xmlns:p14="http://schemas.microsoft.com/office/powerpoint/2010/main" val="35570679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128</a:t>
            </a:fld>
            <a:endParaRPr lang="de-DE"/>
          </a:p>
        </p:txBody>
      </p:sp>
    </p:spTree>
    <p:extLst>
      <p:ext uri="{BB962C8B-B14F-4D97-AF65-F5344CB8AC3E}">
        <p14:creationId xmlns:p14="http://schemas.microsoft.com/office/powerpoint/2010/main" val="50756605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Wie nach RAK und GND-ÜRs werden bei unselbstständiger Namensbildung die  Zwischenstufen in der Hierarchie üblicherweise übergangen, sofern es nicht zu Unklarheiten oder Verwechslungen führt. Bei mehrstufig untergeordneten Körperschaften wird von der Form mit allen Unterordnungen verwiesen. </a:t>
            </a:r>
            <a:endParaRPr lang="de-DE" dirty="0"/>
          </a:p>
        </p:txBody>
      </p:sp>
      <p:sp>
        <p:nvSpPr>
          <p:cNvPr id="4" name="Foliennummernplatzhalter 3"/>
          <p:cNvSpPr>
            <a:spLocks noGrp="1"/>
          </p:cNvSpPr>
          <p:nvPr>
            <p:ph type="sldNum" sz="quarter" idx="10"/>
          </p:nvPr>
        </p:nvSpPr>
        <p:spPr/>
        <p:txBody>
          <a:bodyPr/>
          <a:lstStyle/>
          <a:p>
            <a:fld id="{CAE3D016-BA46-44FC-9256-2F3EF6260045}" type="slidenum">
              <a:rPr lang="de-DE" smtClean="0"/>
              <a:t>143</a:t>
            </a:fld>
            <a:endParaRPr lang="de-DE"/>
          </a:p>
        </p:txBody>
      </p:sp>
    </p:spTree>
    <p:extLst>
      <p:ext uri="{BB962C8B-B14F-4D97-AF65-F5344CB8AC3E}">
        <p14:creationId xmlns:p14="http://schemas.microsoft.com/office/powerpoint/2010/main" val="5046019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Resource </a:t>
            </a:r>
            <a:r>
              <a:rPr lang="de-DE" dirty="0" err="1" smtClean="0"/>
              <a:t>associated</a:t>
            </a:r>
            <a:r>
              <a:rPr lang="de-DE" dirty="0" smtClean="0"/>
              <a:t> </a:t>
            </a:r>
            <a:r>
              <a:rPr lang="de-DE" dirty="0" err="1" smtClean="0"/>
              <a:t>with</a:t>
            </a:r>
            <a:r>
              <a:rPr lang="de-DE" dirty="0" smtClean="0"/>
              <a:t> </a:t>
            </a:r>
            <a:r>
              <a:rPr lang="de-DE" dirty="0" err="1" smtClean="0"/>
              <a:t>the</a:t>
            </a:r>
            <a:r>
              <a:rPr lang="de-DE" dirty="0" smtClean="0"/>
              <a:t> </a:t>
            </a:r>
            <a:r>
              <a:rPr lang="de-DE" dirty="0" err="1" smtClean="0"/>
              <a:t>body</a:t>
            </a:r>
            <a:endParaRPr lang="de-DE" dirty="0" smtClean="0"/>
          </a:p>
          <a:p>
            <a:r>
              <a:rPr lang="de-DE" dirty="0" smtClean="0"/>
              <a:t>Name </a:t>
            </a:r>
            <a:r>
              <a:rPr lang="de-DE" dirty="0" err="1" smtClean="0"/>
              <a:t>that</a:t>
            </a:r>
            <a:r>
              <a:rPr lang="de-DE" dirty="0" smtClean="0"/>
              <a:t> </a:t>
            </a:r>
            <a:r>
              <a:rPr lang="de-DE" dirty="0" err="1" smtClean="0"/>
              <a:t>is</a:t>
            </a:r>
            <a:r>
              <a:rPr lang="de-DE" dirty="0" smtClean="0"/>
              <a:t> </a:t>
            </a:r>
            <a:r>
              <a:rPr lang="de-DE" dirty="0" err="1" smtClean="0"/>
              <a:t>presented</a:t>
            </a:r>
            <a:r>
              <a:rPr lang="de-DE" dirty="0" smtClean="0"/>
              <a:t> </a:t>
            </a:r>
            <a:r>
              <a:rPr lang="de-DE" dirty="0" err="1" smtClean="0"/>
              <a:t>formally</a:t>
            </a:r>
            <a:endParaRPr lang="de-DE" dirty="0"/>
          </a:p>
        </p:txBody>
      </p:sp>
      <p:sp>
        <p:nvSpPr>
          <p:cNvPr id="4" name="Foliennummernplatzhalter 3"/>
          <p:cNvSpPr>
            <a:spLocks noGrp="1"/>
          </p:cNvSpPr>
          <p:nvPr>
            <p:ph type="sldNum" sz="quarter" idx="10"/>
          </p:nvPr>
        </p:nvSpPr>
        <p:spPr/>
        <p:txBody>
          <a:bodyPr/>
          <a:lstStyle/>
          <a:p>
            <a:fld id="{4F403EF7-23A0-4B9D-A784-FD3C4F9BCBB4}" type="slidenum">
              <a:rPr lang="de-DE" smtClean="0"/>
              <a:t>7</a:t>
            </a:fld>
            <a:endParaRPr lang="de-DE"/>
          </a:p>
        </p:txBody>
      </p:sp>
    </p:spTree>
    <p:extLst>
      <p:ext uri="{BB962C8B-B14F-4D97-AF65-F5344CB8AC3E}">
        <p14:creationId xmlns:p14="http://schemas.microsoft.com/office/powerpoint/2010/main" val="100961879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148</a:t>
            </a:fld>
            <a:endParaRPr lang="de-DE"/>
          </a:p>
        </p:txBody>
      </p:sp>
    </p:spTree>
    <p:extLst>
      <p:ext uri="{BB962C8B-B14F-4D97-AF65-F5344CB8AC3E}">
        <p14:creationId xmlns:p14="http://schemas.microsoft.com/office/powerpoint/2010/main" val="1192666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149</a:t>
            </a:fld>
            <a:endParaRPr lang="de-DE"/>
          </a:p>
        </p:txBody>
      </p:sp>
    </p:spTree>
    <p:extLst>
      <p:ext uri="{BB962C8B-B14F-4D97-AF65-F5344CB8AC3E}">
        <p14:creationId xmlns:p14="http://schemas.microsoft.com/office/powerpoint/2010/main" val="26323014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150</a:t>
            </a:fld>
            <a:endParaRPr lang="de-DE"/>
          </a:p>
        </p:txBody>
      </p:sp>
    </p:spTree>
    <p:extLst>
      <p:ext uri="{BB962C8B-B14F-4D97-AF65-F5344CB8AC3E}">
        <p14:creationId xmlns:p14="http://schemas.microsoft.com/office/powerpoint/2010/main" val="59000647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151</a:t>
            </a:fld>
            <a:endParaRPr lang="de-DE"/>
          </a:p>
        </p:txBody>
      </p:sp>
    </p:spTree>
    <p:extLst>
      <p:ext uri="{BB962C8B-B14F-4D97-AF65-F5344CB8AC3E}">
        <p14:creationId xmlns:p14="http://schemas.microsoft.com/office/powerpoint/2010/main" val="177383423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153</a:t>
            </a:fld>
            <a:endParaRPr lang="de-DE"/>
          </a:p>
        </p:txBody>
      </p:sp>
    </p:spTree>
    <p:extLst>
      <p:ext uri="{BB962C8B-B14F-4D97-AF65-F5344CB8AC3E}">
        <p14:creationId xmlns:p14="http://schemas.microsoft.com/office/powerpoint/2010/main" val="46994547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158</a:t>
            </a:fld>
            <a:endParaRPr lang="de-DE"/>
          </a:p>
        </p:txBody>
      </p:sp>
    </p:spTree>
    <p:extLst>
      <p:ext uri="{BB962C8B-B14F-4D97-AF65-F5344CB8AC3E}">
        <p14:creationId xmlns:p14="http://schemas.microsoft.com/office/powerpoint/2010/main" val="38845194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166</a:t>
            </a:fld>
            <a:endParaRPr lang="de-DE"/>
          </a:p>
        </p:txBody>
      </p:sp>
    </p:spTree>
    <p:extLst>
      <p:ext uri="{BB962C8B-B14F-4D97-AF65-F5344CB8AC3E}">
        <p14:creationId xmlns:p14="http://schemas.microsoft.com/office/powerpoint/2010/main" val="403786748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smtClean="0"/>
              <a:t>Implied</a:t>
            </a:r>
            <a:r>
              <a:rPr lang="de-DE" dirty="0" smtClean="0"/>
              <a:t> = angedeutet</a:t>
            </a:r>
          </a:p>
          <a:p>
            <a:r>
              <a:rPr lang="de-DE" dirty="0" smtClean="0"/>
              <a:t>England, Schottland, Wales, Nordirland sind Andeutungen von Großbritannien</a:t>
            </a:r>
            <a:endParaRPr lang="de-DE" dirty="0"/>
          </a:p>
        </p:txBody>
      </p:sp>
      <p:sp>
        <p:nvSpPr>
          <p:cNvPr id="4" name="Foliennummernplatzhalter 3"/>
          <p:cNvSpPr>
            <a:spLocks noGrp="1"/>
          </p:cNvSpPr>
          <p:nvPr>
            <p:ph type="sldNum" sz="quarter" idx="10"/>
          </p:nvPr>
        </p:nvSpPr>
        <p:spPr/>
        <p:txBody>
          <a:bodyPr/>
          <a:lstStyle/>
          <a:p>
            <a:fld id="{4F403EF7-23A0-4B9D-A784-FD3C4F9BCBB4}" type="slidenum">
              <a:rPr lang="de-DE" smtClean="0"/>
              <a:t>168</a:t>
            </a:fld>
            <a:endParaRPr lang="de-DE"/>
          </a:p>
        </p:txBody>
      </p:sp>
    </p:spTree>
    <p:extLst>
      <p:ext uri="{BB962C8B-B14F-4D97-AF65-F5344CB8AC3E}">
        <p14:creationId xmlns:p14="http://schemas.microsoft.com/office/powerpoint/2010/main" val="43113597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dirty="0" err="1" smtClean="0"/>
              <a:t>Principal</a:t>
            </a:r>
            <a:r>
              <a:rPr lang="de-DE" altLang="de-DE" dirty="0" smtClean="0"/>
              <a:t> Service = Waffengattung, Teilstreitkräfte</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169</a:t>
            </a:fld>
            <a:endParaRPr lang="de-DE"/>
          </a:p>
        </p:txBody>
      </p:sp>
    </p:spTree>
    <p:extLst>
      <p:ext uri="{BB962C8B-B14F-4D97-AF65-F5344CB8AC3E}">
        <p14:creationId xmlns:p14="http://schemas.microsoft.com/office/powerpoint/2010/main" val="218526385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altLang="de-DE" dirty="0" smtClean="0"/>
              <a:t>Beispiel in AWR K05 zu GND (auch in RAK-WB § 454, hier ohne Zwischenstufe angesetzt – wie in GND)</a:t>
            </a:r>
          </a:p>
          <a:p>
            <a:r>
              <a:rPr lang="en-US" altLang="de-DE" dirty="0" smtClean="0"/>
              <a:t>110 USA</a:t>
            </a:r>
            <a:r>
              <a:rPr lang="en-US" altLang="de-DE" b="1" dirty="0" smtClean="0"/>
              <a:t>$b</a:t>
            </a:r>
            <a:r>
              <a:rPr lang="en-US" altLang="de-DE" dirty="0" smtClean="0"/>
              <a:t>27th Infantry Division</a:t>
            </a:r>
          </a:p>
          <a:p>
            <a:r>
              <a:rPr lang="en-US" altLang="de-DE" dirty="0" smtClean="0"/>
              <a:t>410 </a:t>
            </a:r>
            <a:r>
              <a:rPr lang="en-US" altLang="de-DE" dirty="0" err="1" smtClean="0"/>
              <a:t>USA</a:t>
            </a:r>
            <a:r>
              <a:rPr lang="en-US" altLang="de-DE" b="1" dirty="0" err="1" smtClean="0"/>
              <a:t>$b</a:t>
            </a:r>
            <a:r>
              <a:rPr lang="en-US" altLang="de-DE" dirty="0" err="1" smtClean="0"/>
              <a:t>Army</a:t>
            </a:r>
            <a:r>
              <a:rPr lang="en-US" altLang="de-DE" b="1" dirty="0" err="1" smtClean="0"/>
              <a:t>$b</a:t>
            </a:r>
            <a:r>
              <a:rPr lang="en-US" altLang="de-DE" dirty="0" err="1" smtClean="0"/>
              <a:t>Infantry</a:t>
            </a:r>
            <a:r>
              <a:rPr lang="en-US" altLang="de-DE" dirty="0" smtClean="0"/>
              <a:t> Division</a:t>
            </a:r>
            <a:r>
              <a:rPr lang="en-US" altLang="de-DE" b="1" dirty="0" smtClean="0"/>
              <a:t>$n</a:t>
            </a:r>
            <a:r>
              <a:rPr lang="en-US" altLang="de-DE" dirty="0" smtClean="0"/>
              <a:t>27</a:t>
            </a:r>
          </a:p>
          <a:p>
            <a:r>
              <a:rPr lang="en-US" altLang="de-DE" dirty="0" smtClean="0"/>
              <a:t>410 Infantry Division</a:t>
            </a:r>
            <a:r>
              <a:rPr lang="en-US" altLang="de-DE" b="1" dirty="0" smtClean="0"/>
              <a:t>$n</a:t>
            </a:r>
            <a:r>
              <a:rPr lang="en-US" altLang="de-DE" dirty="0" smtClean="0"/>
              <a:t>27</a:t>
            </a:r>
            <a:r>
              <a:rPr lang="en-US" altLang="de-DE" b="1" dirty="0" smtClean="0"/>
              <a:t>$g</a:t>
            </a:r>
            <a:r>
              <a:rPr lang="en-US" altLang="de-DE" dirty="0" smtClean="0"/>
              <a:t>USA	</a:t>
            </a:r>
          </a:p>
          <a:p>
            <a:r>
              <a:rPr lang="en-US" altLang="de-DE" dirty="0" smtClean="0"/>
              <a:t>410 U. S. Army, 27th Infantry Division</a:t>
            </a:r>
            <a:r>
              <a:rPr lang="en-US" altLang="de-DE" b="1" dirty="0" smtClean="0"/>
              <a:t>$4</a:t>
            </a:r>
            <a:r>
              <a:rPr lang="en-US" altLang="de-DE" dirty="0" smtClean="0"/>
              <a:t>nauv</a:t>
            </a:r>
          </a:p>
          <a:p>
            <a:r>
              <a:rPr lang="en-US" altLang="de-DE" dirty="0" err="1" smtClean="0"/>
              <a:t>Anm</a:t>
            </a:r>
            <a:r>
              <a:rPr lang="en-US" altLang="de-DE" dirty="0" smtClean="0"/>
              <a:t>. </a:t>
            </a:r>
            <a:r>
              <a:rPr lang="en-US" altLang="de-DE" dirty="0" err="1" smtClean="0"/>
              <a:t>zur</a:t>
            </a:r>
            <a:r>
              <a:rPr lang="en-US" altLang="de-DE" dirty="0" smtClean="0"/>
              <a:t> </a:t>
            </a:r>
            <a:r>
              <a:rPr lang="en-US" altLang="de-DE" dirty="0" err="1" smtClean="0"/>
              <a:t>Ordinalzahl</a:t>
            </a:r>
            <a:r>
              <a:rPr lang="en-US" altLang="de-DE" dirty="0" smtClean="0"/>
              <a:t>: Das </a:t>
            </a:r>
            <a:r>
              <a:rPr lang="en-US" altLang="de-DE" dirty="0" err="1" smtClean="0"/>
              <a:t>Beispiel</a:t>
            </a:r>
            <a:r>
              <a:rPr lang="en-US" altLang="de-DE" dirty="0" smtClean="0"/>
              <a:t> in RDA Deutsch </a:t>
            </a:r>
            <a:r>
              <a:rPr lang="en-US" altLang="de-DE" dirty="0" err="1" smtClean="0"/>
              <a:t>passt</a:t>
            </a:r>
            <a:r>
              <a:rPr lang="en-US" altLang="de-DE" dirty="0" smtClean="0"/>
              <a:t> </a:t>
            </a:r>
            <a:r>
              <a:rPr lang="en-US" altLang="de-DE" dirty="0" err="1" smtClean="0"/>
              <a:t>nicht</a:t>
            </a:r>
            <a:r>
              <a:rPr lang="en-US" altLang="de-DE" dirty="0" smtClean="0"/>
              <a:t> </a:t>
            </a:r>
            <a:r>
              <a:rPr lang="en-US" altLang="de-DE" dirty="0" err="1" smtClean="0"/>
              <a:t>zur</a:t>
            </a:r>
            <a:r>
              <a:rPr lang="en-US" altLang="de-DE" dirty="0" smtClean="0"/>
              <a:t> ERL!!!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172</a:t>
            </a:fld>
            <a:endParaRPr lang="de-DE"/>
          </a:p>
        </p:txBody>
      </p:sp>
    </p:spTree>
    <p:extLst>
      <p:ext uri="{BB962C8B-B14F-4D97-AF65-F5344CB8AC3E}">
        <p14:creationId xmlns:p14="http://schemas.microsoft.com/office/powerpoint/2010/main" val="12497585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8</a:t>
            </a:fld>
            <a:endParaRPr lang="de-DE"/>
          </a:p>
        </p:txBody>
      </p:sp>
    </p:spTree>
    <p:extLst>
      <p:ext uri="{BB962C8B-B14F-4D97-AF65-F5344CB8AC3E}">
        <p14:creationId xmlns:p14="http://schemas.microsoft.com/office/powerpoint/2010/main" val="10994386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173</a:t>
            </a:fld>
            <a:endParaRPr lang="de-DE"/>
          </a:p>
        </p:txBody>
      </p:sp>
    </p:spTree>
    <p:extLst>
      <p:ext uri="{BB962C8B-B14F-4D97-AF65-F5344CB8AC3E}">
        <p14:creationId xmlns:p14="http://schemas.microsoft.com/office/powerpoint/2010/main" val="417612824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175</a:t>
            </a:fld>
            <a:endParaRPr lang="de-DE"/>
          </a:p>
        </p:txBody>
      </p:sp>
    </p:spTree>
    <p:extLst>
      <p:ext uri="{BB962C8B-B14F-4D97-AF65-F5344CB8AC3E}">
        <p14:creationId xmlns:p14="http://schemas.microsoft.com/office/powerpoint/2010/main" val="331761530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altLang="de-DE" dirty="0" smtClean="0"/>
              <a:t>Nach GND ÜR K 19 wird bei der Ansetzung der Abteilung nichts weggelassen (Bsp. U. S.  </a:t>
            </a:r>
            <a:r>
              <a:rPr lang="de-DE" altLang="de-DE" dirty="0" err="1" smtClean="0"/>
              <a:t>Embassy</a:t>
            </a:r>
            <a:r>
              <a:rPr lang="de-DE" altLang="de-DE" dirty="0" smtClean="0"/>
              <a:t> London), davon steht in RDA nichts. Man lässt den Namen des repräsentierten Landes weg. Das GND-Beispiel muss geändert werden: USA. </a:t>
            </a:r>
            <a:r>
              <a:rPr lang="de-DE" altLang="de-DE" dirty="0" err="1" smtClean="0"/>
              <a:t>Embassy</a:t>
            </a:r>
            <a:r>
              <a:rPr lang="de-DE" altLang="de-DE" dirty="0" smtClean="0"/>
              <a:t> (Großbritannien)</a:t>
            </a:r>
          </a:p>
          <a:p>
            <a:r>
              <a:rPr lang="de-DE" altLang="de-DE" dirty="0" smtClean="0"/>
              <a:t>Ob das größere </a:t>
            </a:r>
            <a:r>
              <a:rPr lang="de-DE" altLang="de-DE" dirty="0" err="1" smtClean="0"/>
              <a:t>Geografikum</a:t>
            </a:r>
            <a:r>
              <a:rPr lang="de-DE" altLang="de-DE" dirty="0" smtClean="0"/>
              <a:t> bei Orten zwingend Bestandteil des Namens ist, soll durch eine internationale Arbeitsgruppe geklärt werden. Bis zur Klärung wird bei Konsulaten weiterhin nur der Ort ohne das Land erfasst.</a:t>
            </a:r>
          </a:p>
          <a:p>
            <a:endParaRPr lang="de-DE" altLang="de-DE" dirty="0" smtClean="0"/>
          </a:p>
          <a:p>
            <a:endParaRPr lang="de-DE" altLang="de-DE" dirty="0" smtClean="0"/>
          </a:p>
          <a:p>
            <a:endParaRPr lang="de-DE" altLang="de-DE" dirty="0" smtClean="0"/>
          </a:p>
          <a:p>
            <a:endParaRPr lang="de-DE" alt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176</a:t>
            </a:fld>
            <a:endParaRPr lang="de-DE"/>
          </a:p>
        </p:txBody>
      </p:sp>
    </p:spTree>
    <p:extLst>
      <p:ext uri="{BB962C8B-B14F-4D97-AF65-F5344CB8AC3E}">
        <p14:creationId xmlns:p14="http://schemas.microsoft.com/office/powerpoint/2010/main" val="27787025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177</a:t>
            </a:fld>
            <a:endParaRPr lang="de-DE"/>
          </a:p>
        </p:txBody>
      </p:sp>
    </p:spTree>
    <p:extLst>
      <p:ext uri="{BB962C8B-B14F-4D97-AF65-F5344CB8AC3E}">
        <p14:creationId xmlns:p14="http://schemas.microsoft.com/office/powerpoint/2010/main" val="211162204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smtClean="0"/>
              <a:t>„International Labour Conference“ ist auch in d. GND englisch angesetzt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180</a:t>
            </a:fld>
            <a:endParaRPr lang="de-DE"/>
          </a:p>
        </p:txBody>
      </p:sp>
    </p:spTree>
    <p:extLst>
      <p:ext uri="{BB962C8B-B14F-4D97-AF65-F5344CB8AC3E}">
        <p14:creationId xmlns:p14="http://schemas.microsoft.com/office/powerpoint/2010/main" val="261563632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184</a:t>
            </a:fld>
            <a:endParaRPr lang="de-DE"/>
          </a:p>
        </p:txBody>
      </p:sp>
    </p:spTree>
    <p:extLst>
      <p:ext uri="{BB962C8B-B14F-4D97-AF65-F5344CB8AC3E}">
        <p14:creationId xmlns:p14="http://schemas.microsoft.com/office/powerpoint/2010/main" val="389395316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dirty="0" smtClean="0"/>
              <a:t>Das</a:t>
            </a:r>
            <a:r>
              <a:rPr lang="de-DE" altLang="de-DE" baseline="0" dirty="0" smtClean="0"/>
              <a:t> Beispiel des deutschen Toolkits entspricht nicht der GND-Ansetzung. Im deutschen Toolkit steht z. Zt.: Deutschland</a:t>
            </a:r>
            <a:endParaRPr lang="de-DE" alt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186</a:t>
            </a:fld>
            <a:endParaRPr lang="de-DE"/>
          </a:p>
        </p:txBody>
      </p:sp>
    </p:spTree>
    <p:extLst>
      <p:ext uri="{BB962C8B-B14F-4D97-AF65-F5344CB8AC3E}">
        <p14:creationId xmlns:p14="http://schemas.microsoft.com/office/powerpoint/2010/main" val="85646096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altLang="de-DE" dirty="0" smtClean="0"/>
              <a:t>Bundesgerichte in Deutschland sind dem Staat untergeordnet.</a:t>
            </a:r>
          </a:p>
          <a:p>
            <a:r>
              <a:rPr lang="de-DE" altLang="de-DE" dirty="0" smtClean="0"/>
              <a:t>Dies ist eine Änderung für die Erfassung in der Sacherschließung. Nach RSWK wurden Gerichte ortsgebunden erfasst.</a:t>
            </a:r>
          </a:p>
          <a:p>
            <a:endParaRPr lang="de-DE" alt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187</a:t>
            </a:fld>
            <a:endParaRPr lang="de-DE"/>
          </a:p>
        </p:txBody>
      </p:sp>
    </p:spTree>
    <p:extLst>
      <p:ext uri="{BB962C8B-B14F-4D97-AF65-F5344CB8AC3E}">
        <p14:creationId xmlns:p14="http://schemas.microsoft.com/office/powerpoint/2010/main" val="376356018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190</a:t>
            </a:fld>
            <a:endParaRPr lang="de-DE"/>
          </a:p>
        </p:txBody>
      </p:sp>
    </p:spTree>
    <p:extLst>
      <p:ext uri="{BB962C8B-B14F-4D97-AF65-F5344CB8AC3E}">
        <p14:creationId xmlns:p14="http://schemas.microsoft.com/office/powerpoint/2010/main" val="263970193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F403EF7-23A0-4B9D-A784-FD3C4F9BCBB4}" type="slidenum">
              <a:rPr lang="de-DE" smtClean="0"/>
              <a:t>197</a:t>
            </a:fld>
            <a:endParaRPr lang="de-DE"/>
          </a:p>
        </p:txBody>
      </p:sp>
    </p:spTree>
    <p:extLst>
      <p:ext uri="{BB962C8B-B14F-4D97-AF65-F5344CB8AC3E}">
        <p14:creationId xmlns:p14="http://schemas.microsoft.com/office/powerpoint/2010/main" val="2142493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F403EF7-23A0-4B9D-A784-FD3C4F9BCBB4}" type="slidenum">
              <a:rPr lang="de-DE" smtClean="0"/>
              <a:t>9</a:t>
            </a:fld>
            <a:endParaRPr lang="de-DE"/>
          </a:p>
        </p:txBody>
      </p:sp>
    </p:spTree>
    <p:extLst>
      <p:ext uri="{BB962C8B-B14F-4D97-AF65-F5344CB8AC3E}">
        <p14:creationId xmlns:p14="http://schemas.microsoft.com/office/powerpoint/2010/main" val="192616518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xfrm>
            <a:off x="381000" y="685800"/>
            <a:ext cx="6096000" cy="3429000"/>
          </a:xfrm>
          <a:ln/>
        </p:spPr>
      </p:sp>
      <p:sp>
        <p:nvSpPr>
          <p:cNvPr id="337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6195854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lienbildplatzhalter 1"/>
          <p:cNvSpPr>
            <a:spLocks noGrp="1" noRot="1" noChangeAspect="1" noTextEdit="1"/>
          </p:cNvSpPr>
          <p:nvPr>
            <p:ph type="sldImg"/>
          </p:nvPr>
        </p:nvSpPr>
        <p:spPr>
          <a:xfrm>
            <a:off x="381000" y="685800"/>
            <a:ext cx="6096000" cy="3429000"/>
          </a:xfrm>
          <a:ln/>
        </p:spPr>
      </p:sp>
      <p:sp>
        <p:nvSpPr>
          <p:cNvPr id="3481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latin typeface="Arial" panose="020B0604020202020204" pitchFamily="34" charset="0"/>
              <a:cs typeface="Arial" panose="020B0604020202020204" pitchFamily="34" charset="0"/>
            </a:endParaRPr>
          </a:p>
        </p:txBody>
      </p:sp>
      <p:sp>
        <p:nvSpPr>
          <p:cNvPr id="34820"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cs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pPr>
            <a:fld id="{EB247EC6-83B1-4052-8875-8BECEA824971}" type="slidenum">
              <a:rPr lang="de-DE" altLang="de-DE"/>
              <a:pPr eaLnBrk="1" hangingPunct="1">
                <a:spcBef>
                  <a:spcPct val="0"/>
                </a:spcBef>
              </a:pPr>
              <a:t>199</a:t>
            </a:fld>
            <a:endParaRPr lang="de-DE" altLang="de-DE"/>
          </a:p>
        </p:txBody>
      </p:sp>
    </p:spTree>
    <p:extLst>
      <p:ext uri="{BB962C8B-B14F-4D97-AF65-F5344CB8AC3E}">
        <p14:creationId xmlns:p14="http://schemas.microsoft.com/office/powerpoint/2010/main" val="256548961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xfrm>
            <a:off x="381000" y="685800"/>
            <a:ext cx="6096000" cy="3429000"/>
          </a:xfrm>
          <a:ln/>
        </p:spPr>
      </p:sp>
      <p:sp>
        <p:nvSpPr>
          <p:cNvPr id="358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smtClean="0">
                <a:latin typeface="Arial" panose="020B0604020202020204" pitchFamily="34" charset="0"/>
                <a:cs typeface="Arial" panose="020B0604020202020204" pitchFamily="34" charset="0"/>
              </a:rPr>
              <a:t>Die Übersetzung und Terminologie in RDA ist problematisch.</a:t>
            </a:r>
          </a:p>
          <a:p>
            <a:r>
              <a:rPr lang="de-DE" altLang="de-DE" dirty="0" smtClean="0">
                <a:latin typeface="Arial" panose="020B0604020202020204" pitchFamily="34" charset="0"/>
                <a:cs typeface="Arial" panose="020B0604020202020204" pitchFamily="34" charset="0"/>
              </a:rPr>
              <a:t>In RDA 11.2.2.25 werden Vertretungskörperschaften behandelt; das entspricht dem deutschen Wort „Synode“.</a:t>
            </a:r>
          </a:p>
          <a:p>
            <a:r>
              <a:rPr lang="de-DE" altLang="de-DE" dirty="0" smtClean="0">
                <a:latin typeface="Arial" panose="020B0604020202020204" pitchFamily="34" charset="0"/>
                <a:cs typeface="Arial" panose="020B0604020202020204" pitchFamily="34" charset="0"/>
              </a:rPr>
              <a:t>In RDA 11.2.2.27 werden regionale Einheiten von Religionsgemeinschaften behandelt; zu regionalen Einheiten gehören keine Synode, da diese immer Vertretungskörperschaften sind.</a:t>
            </a:r>
          </a:p>
        </p:txBody>
      </p:sp>
    </p:spTree>
    <p:extLst>
      <p:ext uri="{BB962C8B-B14F-4D97-AF65-F5344CB8AC3E}">
        <p14:creationId xmlns:p14="http://schemas.microsoft.com/office/powerpoint/2010/main" val="318172884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xfrm>
            <a:off x="381000" y="685800"/>
            <a:ext cx="6096000" cy="3429000"/>
          </a:xfrm>
          <a:ln/>
        </p:spPr>
      </p:sp>
      <p:sp>
        <p:nvSpPr>
          <p:cNvPr id="368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8358178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xfrm>
            <a:off x="381000" y="685800"/>
            <a:ext cx="6096000" cy="3429000"/>
          </a:xfrm>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smtClean="0">
                <a:latin typeface="Arial" panose="020B0604020202020204" pitchFamily="34" charset="0"/>
                <a:cs typeface="Arial" panose="020B0604020202020204" pitchFamily="34" charset="0"/>
              </a:rPr>
              <a:t>Missionaries of Charity: einer von Mutter Teresa gegründeter Orden</a:t>
            </a:r>
          </a:p>
        </p:txBody>
      </p:sp>
    </p:spTree>
    <p:extLst>
      <p:ext uri="{BB962C8B-B14F-4D97-AF65-F5344CB8AC3E}">
        <p14:creationId xmlns:p14="http://schemas.microsoft.com/office/powerpoint/2010/main" val="35997778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xfrm>
            <a:off x="381000" y="685800"/>
            <a:ext cx="6096000" cy="3429000"/>
          </a:xfrm>
          <a:ln/>
        </p:spPr>
      </p:sp>
      <p:sp>
        <p:nvSpPr>
          <p:cNvPr id="389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smtClean="0">
                <a:latin typeface="Arial" panose="020B0604020202020204" pitchFamily="34" charset="0"/>
                <a:cs typeface="Arial" panose="020B0604020202020204" pitchFamily="34" charset="0"/>
              </a:rPr>
              <a:t>Wikipedia-Eintrag zu „Ökumenische Konzilien“:</a:t>
            </a:r>
          </a:p>
          <a:p>
            <a:r>
              <a:rPr lang="de-DE" dirty="0" smtClean="0"/>
              <a:t>Diese </a:t>
            </a:r>
            <a:r>
              <a:rPr lang="de-DE" b="1" dirty="0" smtClean="0"/>
              <a:t>Liste der ökumenischen Konzilien</a:t>
            </a:r>
            <a:r>
              <a:rPr lang="de-DE" dirty="0" smtClean="0"/>
              <a:t> führt die allgemein anerkannten Konzilien auf. </a:t>
            </a:r>
            <a:r>
              <a:rPr lang="de-DE" dirty="0" smtClean="0">
                <a:hlinkClick r:id="rId3" tooltip="Oikumene"/>
              </a:rPr>
              <a:t>Ökumenisch</a:t>
            </a:r>
            <a:r>
              <a:rPr lang="de-DE" dirty="0" smtClean="0"/>
              <a:t> (griechisch: </a:t>
            </a:r>
            <a:r>
              <a:rPr lang="de-DE" dirty="0" err="1" smtClean="0"/>
              <a:t>οἰκουμένη</a:t>
            </a:r>
            <a:r>
              <a:rPr lang="de-DE" dirty="0" smtClean="0"/>
              <a:t> </a:t>
            </a:r>
            <a:r>
              <a:rPr lang="de-DE" dirty="0" err="1" smtClean="0"/>
              <a:t>oikoumene</a:t>
            </a:r>
            <a:r>
              <a:rPr lang="de-DE" dirty="0" smtClean="0"/>
              <a:t> „die (ganze) bewohnte (sc. Erde)“, „Erdkreis“) bedeutet in diesem Sinne eine weltweite Annahme der Konzilsbeschlüsse. Die allgemein anerkannten </a:t>
            </a:r>
            <a:r>
              <a:rPr lang="de-DE" dirty="0" smtClean="0">
                <a:hlinkClick r:id="rId4" tooltip="Ökumenisches Konzil"/>
              </a:rPr>
              <a:t>ökumenischen Konzilien</a:t>
            </a:r>
            <a:r>
              <a:rPr lang="de-DE" dirty="0" smtClean="0"/>
              <a:t> sind von den </a:t>
            </a:r>
            <a:r>
              <a:rPr lang="de-DE" dirty="0" smtClean="0">
                <a:hlinkClick r:id="rId5" tooltip="Orthodoxe Kirche"/>
              </a:rPr>
              <a:t>orthodoxen Kirchen</a:t>
            </a:r>
            <a:r>
              <a:rPr lang="de-DE" dirty="0" smtClean="0"/>
              <a:t> und der </a:t>
            </a:r>
            <a:r>
              <a:rPr lang="de-DE" dirty="0" smtClean="0">
                <a:hlinkClick r:id="rId6" tooltip="Römisch-katholische Kirche"/>
              </a:rPr>
              <a:t>römisch-katholischen Kirche</a:t>
            </a:r>
            <a:r>
              <a:rPr lang="de-DE" dirty="0" smtClean="0"/>
              <a:t> akzeptiert. Die reformierten Kirchen beschränken sich auf die ersten vier Konzilien aus den ersten fünf Jahrhunderten. Weiter verzeichnet diese Liste, die Konzilien der römisch-katholischen Kirche, die nicht mehr von Seiten der orthodoxen Kirche rezipiert wurden. Da sie Geltung für die gesamte weltumspannende römisch-katholische Kirche haben, werden auch diese ökumenische Konzilien genannt.</a:t>
            </a:r>
            <a:endParaRPr lang="de-DE" altLang="de-DE"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2653001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xfrm>
            <a:off x="381000" y="685800"/>
            <a:ext cx="6096000" cy="3429000"/>
          </a:xfrm>
          <a:ln/>
        </p:spPr>
      </p:sp>
      <p:sp>
        <p:nvSpPr>
          <p:cNvPr id="399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6906930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xfrm>
            <a:off x="381000" y="685800"/>
            <a:ext cx="6096000" cy="3429000"/>
          </a:xfrm>
          <a:ln/>
        </p:spPr>
      </p:sp>
      <p:sp>
        <p:nvSpPr>
          <p:cNvPr id="409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7984225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smtClean="0">
                <a:latin typeface="Arial" panose="020B0604020202020204" pitchFamily="34" charset="0"/>
                <a:cs typeface="Arial" panose="020B0604020202020204" pitchFamily="34" charset="0"/>
              </a:rPr>
              <a:t> </a:t>
            </a:r>
          </a:p>
          <a:p>
            <a:endParaRPr lang="de-DE" altLang="de-DE"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7170493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381000" y="685800"/>
            <a:ext cx="6096000" cy="3429000"/>
          </a:xfrm>
          <a:ln/>
        </p:spPr>
      </p:sp>
      <p:sp>
        <p:nvSpPr>
          <p:cNvPr id="430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04927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10</a:t>
            </a:fld>
            <a:endParaRPr lang="de-DE"/>
          </a:p>
        </p:txBody>
      </p:sp>
    </p:spTree>
    <p:extLst>
      <p:ext uri="{BB962C8B-B14F-4D97-AF65-F5344CB8AC3E}">
        <p14:creationId xmlns:p14="http://schemas.microsoft.com/office/powerpoint/2010/main" val="184898461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xfrm>
            <a:off x="381000" y="685800"/>
            <a:ext cx="6096000" cy="3429000"/>
          </a:xfrm>
          <a:ln/>
        </p:spPr>
      </p:sp>
      <p:sp>
        <p:nvSpPr>
          <p:cNvPr id="440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8830966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xfrm>
            <a:off x="381000" y="685800"/>
            <a:ext cx="6096000" cy="3429000"/>
          </a:xfrm>
          <a:ln/>
        </p:spPr>
      </p:sp>
      <p:sp>
        <p:nvSpPr>
          <p:cNvPr id="460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smtClean="0">
                <a:latin typeface="Arial" panose="020B0604020202020204" pitchFamily="34" charset="0"/>
                <a:cs typeface="Arial" panose="020B0604020202020204" pitchFamily="34" charset="0"/>
              </a:rPr>
              <a:t>11.2.2.5.4 Zur Ausnahme </a:t>
            </a:r>
            <a:r>
              <a:rPr lang="de-DE" altLang="de-DE" i="1" smtClean="0">
                <a:latin typeface="Arial" panose="020B0604020202020204" pitchFamily="34" charset="0"/>
                <a:cs typeface="Arial" panose="020B0604020202020204" pitchFamily="34" charset="0"/>
              </a:rPr>
              <a:t>Lokale Kirchen</a:t>
            </a:r>
            <a:r>
              <a:rPr lang="de-DE" altLang="de-DE" smtClean="0">
                <a:latin typeface="Arial" panose="020B0604020202020204" pitchFamily="34" charset="0"/>
                <a:cs typeface="Arial" panose="020B0604020202020204" pitchFamily="34" charset="0"/>
              </a:rPr>
              <a:t>: </a:t>
            </a:r>
          </a:p>
          <a:p>
            <a:r>
              <a:rPr lang="de-DE" altLang="de-DE" b="1" smtClean="0">
                <a:latin typeface="Arial" panose="020B0604020202020204" pitchFamily="34" charset="0"/>
                <a:cs typeface="Arial" panose="020B0604020202020204" pitchFamily="34" charset="0"/>
              </a:rPr>
              <a:t>ERL 5</a:t>
            </a:r>
            <a:endParaRPr lang="de-DE" altLang="de-DE" smtClean="0">
              <a:latin typeface="Arial" panose="020B0604020202020204" pitchFamily="34" charset="0"/>
              <a:cs typeface="Arial" panose="020B0604020202020204" pitchFamily="34" charset="0"/>
            </a:endParaRPr>
          </a:p>
          <a:p>
            <a:r>
              <a:rPr lang="de-DE" altLang="de-DE" smtClean="0">
                <a:latin typeface="Arial" panose="020B0604020202020204" pitchFamily="34" charset="0"/>
                <a:cs typeface="Arial" panose="020B0604020202020204" pitchFamily="34" charset="0"/>
              </a:rPr>
              <a:t>Für lokale Einheiten von Religionsgemeinschaften wird eine selbstständige, im Allgemeinen originalsprachige Namensform als bevorzugter Name gewählt. Hat sich im Deutschen eine davon abweichende Namensform fest etabliert, wird diese als bevorzugter Name gewählt.</a:t>
            </a:r>
          </a:p>
          <a:p>
            <a:endParaRPr lang="de-DE" altLang="de-DE"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7598431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xfrm>
            <a:off x="381000" y="685800"/>
            <a:ext cx="6096000" cy="3429000"/>
          </a:xfrm>
          <a:ln/>
        </p:spPr>
      </p:sp>
      <p:sp>
        <p:nvSpPr>
          <p:cNvPr id="471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smtClean="0">
                <a:latin typeface="Arial" panose="020B0604020202020204" pitchFamily="34" charset="0"/>
                <a:cs typeface="Arial" panose="020B0604020202020204" pitchFamily="34" charset="0"/>
              </a:rPr>
              <a:t>Bei Territorialpfarreien der Katholischen Kirche wird die normierte Form mit der Bezeichnung Pfarrei (in Österreich: Pfarre) bzw. den fremdsprachigen Entsprechungen, dem Pfarrpatronat (Kirchenpatronat, Patrozinium) und der von der Institution selbst verwendeten Ortsangabe als gebräuchlicher Name angesehen und als bevorzugter Name gewählt.</a:t>
            </a:r>
          </a:p>
          <a:p>
            <a:r>
              <a:rPr lang="de-DE" altLang="de-DE" i="1" smtClean="0">
                <a:latin typeface="Arial" panose="020B0604020202020204" pitchFamily="34" charset="0"/>
                <a:cs typeface="Arial" panose="020B0604020202020204" pitchFamily="34" charset="0"/>
              </a:rPr>
              <a:t>(ERL 6 zu 11.2.2.5.4)</a:t>
            </a:r>
            <a:endParaRPr lang="de-DE" altLang="de-DE"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265010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xfrm>
            <a:off x="381000" y="685800"/>
            <a:ext cx="6096000" cy="3429000"/>
          </a:xfrm>
          <a:ln/>
        </p:spPr>
      </p:sp>
      <p:sp>
        <p:nvSpPr>
          <p:cNvPr id="481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smtClean="0">
                <a:latin typeface="Arial" panose="020B0604020202020204" pitchFamily="34" charset="0"/>
                <a:cs typeface="Arial" panose="020B0604020202020204" pitchFamily="34" charset="0"/>
              </a:rPr>
              <a:t>Bilden Sie den bevorzugten Namen für Klöster und Stifte in normierter Form aus der </a:t>
            </a:r>
          </a:p>
          <a:p>
            <a:r>
              <a:rPr lang="de-DE" altLang="de-DE" smtClean="0">
                <a:latin typeface="Arial" panose="020B0604020202020204" pitchFamily="34" charset="0"/>
                <a:cs typeface="Arial" panose="020B0604020202020204" pitchFamily="34" charset="0"/>
              </a:rPr>
              <a:t>Gattungsbezeichnung "Kloster" bzw. "Stift", ggf. dem Patrozinium und dem Ort. </a:t>
            </a:r>
          </a:p>
          <a:p>
            <a:endParaRPr lang="de-DE" altLang="de-DE" smtClean="0">
              <a:latin typeface="Arial" panose="020B0604020202020204" pitchFamily="34" charset="0"/>
              <a:cs typeface="Arial" panose="020B0604020202020204" pitchFamily="34" charset="0"/>
            </a:endParaRPr>
          </a:p>
          <a:p>
            <a:r>
              <a:rPr lang="de-DE" altLang="de-DE" i="1" smtClean="0">
                <a:latin typeface="Arial" panose="020B0604020202020204" pitchFamily="34" charset="0"/>
                <a:cs typeface="Arial" panose="020B0604020202020204" pitchFamily="34" charset="0"/>
              </a:rPr>
              <a:t>(ERL 8 zu  RDA 11.2.2.5.4)</a:t>
            </a:r>
            <a:endParaRPr lang="de-DE" altLang="de-DE"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4782530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xfrm>
            <a:off x="381000" y="685800"/>
            <a:ext cx="6096000" cy="3429000"/>
          </a:xfrm>
          <a:ln/>
        </p:spPr>
      </p:sp>
      <p:sp>
        <p:nvSpPr>
          <p:cNvPr id="522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046107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381000" y="685800"/>
            <a:ext cx="6096000" cy="3429000"/>
          </a:xfrm>
          <a:ln/>
        </p:spPr>
      </p:sp>
      <p:sp>
        <p:nvSpPr>
          <p:cNvPr id="532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8319192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381000" y="685800"/>
            <a:ext cx="6096000" cy="3429000"/>
          </a:xfrm>
          <a:ln/>
        </p:spPr>
      </p:sp>
      <p:sp>
        <p:nvSpPr>
          <p:cNvPr id="542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11040214"/>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xfrm>
            <a:off x="381000" y="685800"/>
            <a:ext cx="6096000" cy="3429000"/>
          </a:xfrm>
          <a:ln/>
        </p:spPr>
      </p:sp>
      <p:sp>
        <p:nvSpPr>
          <p:cNvPr id="552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9735808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381000" y="685800"/>
            <a:ext cx="6096000" cy="3429000"/>
          </a:xfrm>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smtClean="0">
                <a:latin typeface="Arial" panose="020B0604020202020204" pitchFamily="34" charset="0"/>
                <a:cs typeface="Arial" panose="020B0604020202020204" pitchFamily="34" charset="0"/>
              </a:rPr>
              <a:t>Der Fachterminus ist „Apostolische Delegatur“ nicht „Apostolische Delegation“. Die Übersetzung muss angepasst werden.</a:t>
            </a:r>
          </a:p>
          <a:p>
            <a:endParaRPr lang="de-DE" altLang="de-DE" dirty="0" smtClean="0">
              <a:latin typeface="Arial" panose="020B0604020202020204" pitchFamily="34" charset="0"/>
              <a:cs typeface="Arial" panose="020B0604020202020204" pitchFamily="34" charset="0"/>
            </a:endParaRPr>
          </a:p>
          <a:p>
            <a:r>
              <a:rPr lang="de-DE" altLang="de-DE" dirty="0" smtClean="0">
                <a:latin typeface="Arial" panose="020B0604020202020204" pitchFamily="34" charset="0"/>
                <a:cs typeface="Arial" panose="020B0604020202020204" pitchFamily="34" charset="0"/>
              </a:rPr>
              <a:t>Eine Apostolische Delegatur ist eine diplomatische Gesandtschaft, die aber keinen diplomatischen Status hat.</a:t>
            </a:r>
          </a:p>
        </p:txBody>
      </p:sp>
    </p:spTree>
    <p:extLst>
      <p:ext uri="{BB962C8B-B14F-4D97-AF65-F5344CB8AC3E}">
        <p14:creationId xmlns:p14="http://schemas.microsoft.com/office/powerpoint/2010/main" val="274867047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381000" y="685800"/>
            <a:ext cx="6096000" cy="3429000"/>
          </a:xfrm>
          <a:ln/>
        </p:spPr>
      </p:sp>
      <p:sp>
        <p:nvSpPr>
          <p:cNvPr id="604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smtClean="0">
                <a:latin typeface="Arial" panose="020B0604020202020204" pitchFamily="34" charset="0"/>
                <a:cs typeface="Arial" panose="020B0604020202020204" pitchFamily="34" charset="0"/>
              </a:rPr>
              <a:t>Wenn das Land, die Region oder sonstige Ortsangabe, in dem/der der Legat aktiv ist, nicht ermittelt werden kann, fügen Sie den Namen des Legaten in kurzer Form hinzu.</a:t>
            </a:r>
          </a:p>
          <a:p>
            <a:endParaRPr lang="de-DE" altLang="de-DE"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887103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11</a:t>
            </a:fld>
            <a:endParaRPr lang="de-DE"/>
          </a:p>
        </p:txBody>
      </p:sp>
    </p:spTree>
    <p:extLst>
      <p:ext uri="{BB962C8B-B14F-4D97-AF65-F5344CB8AC3E}">
        <p14:creationId xmlns:p14="http://schemas.microsoft.com/office/powerpoint/2010/main" val="3075468908"/>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Folienbildplatzhalter 1"/>
          <p:cNvSpPr>
            <a:spLocks noGrp="1" noRot="1" noChangeAspect="1" noTextEdit="1"/>
          </p:cNvSpPr>
          <p:nvPr>
            <p:ph type="sldImg"/>
          </p:nvPr>
        </p:nvSpPr>
        <p:spPr>
          <a:xfrm>
            <a:off x="381000" y="685800"/>
            <a:ext cx="6096000" cy="3429000"/>
          </a:xfrm>
          <a:ln/>
        </p:spPr>
      </p:sp>
      <p:sp>
        <p:nvSpPr>
          <p:cNvPr id="6144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latin typeface="Arial" panose="020B0604020202020204" pitchFamily="34" charset="0"/>
              <a:cs typeface="Arial" panose="020B0604020202020204" pitchFamily="34" charset="0"/>
            </a:endParaRPr>
          </a:p>
        </p:txBody>
      </p:sp>
      <p:sp>
        <p:nvSpPr>
          <p:cNvPr id="61444"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cs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pPr>
            <a:fld id="{81F29411-D13C-4137-8218-4A8CD400F0C7}" type="slidenum">
              <a:rPr lang="de-DE" altLang="de-DE"/>
              <a:pPr eaLnBrk="1" hangingPunct="1">
                <a:spcBef>
                  <a:spcPct val="0"/>
                </a:spcBef>
              </a:pPr>
              <a:t>239</a:t>
            </a:fld>
            <a:endParaRPr lang="de-DE" altLang="de-DE"/>
          </a:p>
        </p:txBody>
      </p:sp>
    </p:spTree>
    <p:extLst>
      <p:ext uri="{BB962C8B-B14F-4D97-AF65-F5344CB8AC3E}">
        <p14:creationId xmlns:p14="http://schemas.microsoft.com/office/powerpoint/2010/main" val="2409071546"/>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Arial" pitchFamily="34" charset="0"/>
                <a:cs typeface="Arial" pitchFamily="34" charset="0"/>
              </a:rPr>
              <a:t>Anmerkung: Konferenz ist gleichzusetzen</a:t>
            </a:r>
            <a:r>
              <a:rPr lang="de-DE" baseline="0" dirty="0" smtClean="0">
                <a:latin typeface="Arial" pitchFamily="34" charset="0"/>
                <a:cs typeface="Arial" pitchFamily="34" charset="0"/>
              </a:rPr>
              <a:t> mit Kongress, die Regeln gelten auch für </a:t>
            </a:r>
            <a:r>
              <a:rPr lang="de-DE" sz="1200" dirty="0" smtClean="0">
                <a:latin typeface="Verdana" panose="020B0604030504040204" pitchFamily="34" charset="0"/>
              </a:rPr>
              <a:t>Ad-hoc-Ereignisse wie z. B. Ausstellungen, Sportwettkämpfe </a:t>
            </a:r>
            <a:r>
              <a:rPr lang="de-DE" sz="1200" dirty="0" err="1" smtClean="0">
                <a:latin typeface="Verdana" panose="020B0604030504040204" pitchFamily="34" charset="0"/>
              </a:rPr>
              <a:t>u.ä.</a:t>
            </a:r>
            <a:r>
              <a:rPr lang="de-DE" sz="1200" dirty="0" smtClean="0">
                <a:latin typeface="Verdana" panose="020B0604030504040204" pitchFamily="34" charset="0"/>
              </a:rPr>
              <a:t> Darunter fallen auch Expeditionen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243</a:t>
            </a:fld>
            <a:endParaRPr lang="de-DE"/>
          </a:p>
        </p:txBody>
      </p:sp>
    </p:spTree>
    <p:extLst>
      <p:ext uri="{BB962C8B-B14F-4D97-AF65-F5344CB8AC3E}">
        <p14:creationId xmlns:p14="http://schemas.microsoft.com/office/powerpoint/2010/main" val="372093127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lienbildplatzhalter 1"/>
          <p:cNvSpPr>
            <a:spLocks noGrp="1" noRot="1" noChangeAspect="1" noTextEdit="1"/>
          </p:cNvSpPr>
          <p:nvPr>
            <p:ph type="sldImg"/>
          </p:nvPr>
        </p:nvSpPr>
        <p:spPr>
          <a:xfrm>
            <a:off x="381000" y="685800"/>
            <a:ext cx="6096000" cy="3429000"/>
          </a:xfrm>
          <a:ln/>
        </p:spPr>
      </p:sp>
      <p:sp>
        <p:nvSpPr>
          <p:cNvPr id="3481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smtClean="0">
              <a:latin typeface="Arial" panose="020B0604020202020204" pitchFamily="34" charset="0"/>
              <a:cs typeface="Arial" panose="020B0604020202020204" pitchFamily="34" charset="0"/>
            </a:endParaRPr>
          </a:p>
        </p:txBody>
      </p:sp>
      <p:sp>
        <p:nvSpPr>
          <p:cNvPr id="34820"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cs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pPr>
            <a:fld id="{EB247EC6-83B1-4052-8875-8BECEA824971}" type="slidenum">
              <a:rPr lang="de-DE" altLang="de-DE"/>
              <a:pPr eaLnBrk="1" hangingPunct="1">
                <a:spcBef>
                  <a:spcPct val="0"/>
                </a:spcBef>
              </a:pPr>
              <a:t>244</a:t>
            </a:fld>
            <a:endParaRPr lang="de-DE" altLang="de-DE"/>
          </a:p>
        </p:txBody>
      </p:sp>
    </p:spTree>
    <p:extLst>
      <p:ext uri="{BB962C8B-B14F-4D97-AF65-F5344CB8AC3E}">
        <p14:creationId xmlns:p14="http://schemas.microsoft.com/office/powerpoint/2010/main" val="3330656630"/>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245</a:t>
            </a:fld>
            <a:endParaRPr lang="de-DE"/>
          </a:p>
        </p:txBody>
      </p:sp>
    </p:spTree>
    <p:extLst>
      <p:ext uri="{BB962C8B-B14F-4D97-AF65-F5344CB8AC3E}">
        <p14:creationId xmlns:p14="http://schemas.microsoft.com/office/powerpoint/2010/main" val="50211025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normAutofit/>
          </a:bodyPr>
          <a:lstStyle/>
          <a:p>
            <a:r>
              <a:rPr lang="de-DE" dirty="0" smtClean="0">
                <a:latin typeface="Arial" pitchFamily="34" charset="0"/>
                <a:cs typeface="Arial" pitchFamily="34" charset="0"/>
              </a:rPr>
              <a:t>Beispiel für eine Konferenz ohne Konferenzbegriff: </a:t>
            </a:r>
            <a:r>
              <a:rPr lang="en-US" dirty="0" smtClean="0"/>
              <a:t>Cities and Gods - Interdisciplinary Perspectives (2007 :</a:t>
            </a:r>
            <a:r>
              <a:rPr lang="en-US" baseline="0" dirty="0" smtClean="0"/>
              <a:t> Durham)</a:t>
            </a:r>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246</a:t>
            </a:fld>
            <a:endParaRPr lang="de-DE"/>
          </a:p>
        </p:txBody>
      </p:sp>
    </p:spTree>
    <p:extLst>
      <p:ext uri="{BB962C8B-B14F-4D97-AF65-F5344CB8AC3E}">
        <p14:creationId xmlns:p14="http://schemas.microsoft.com/office/powerpoint/2010/main" val="734513343"/>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normAutofit/>
          </a:bodyPr>
          <a:lstStyle/>
          <a:p>
            <a:r>
              <a:rPr lang="de-DE" b="1" dirty="0" smtClean="0">
                <a:latin typeface="Arial" pitchFamily="34" charset="0"/>
                <a:cs typeface="Arial" pitchFamily="34" charset="0"/>
              </a:rPr>
              <a:t>Zu RDA</a:t>
            </a:r>
            <a:r>
              <a:rPr lang="de-DE" b="1" baseline="0" dirty="0" smtClean="0">
                <a:latin typeface="Arial" pitchFamily="34" charset="0"/>
                <a:cs typeface="Arial" pitchFamily="34" charset="0"/>
              </a:rPr>
              <a:t> 11.0</a:t>
            </a:r>
            <a:r>
              <a:rPr lang="de-DE" baseline="0" dirty="0" smtClean="0">
                <a:latin typeface="Arial" pitchFamily="34" charset="0"/>
                <a:cs typeface="Arial" pitchFamily="34" charset="0"/>
              </a:rPr>
              <a:t> </a:t>
            </a:r>
            <a:r>
              <a:rPr lang="de-DE" b="1" baseline="0" dirty="0" smtClean="0">
                <a:latin typeface="Arial" pitchFamily="34" charset="0"/>
                <a:cs typeface="Arial" pitchFamily="34" charset="0"/>
              </a:rPr>
              <a:t>Erl 2</a:t>
            </a:r>
            <a:r>
              <a:rPr lang="de-DE" baseline="0" dirty="0" smtClean="0">
                <a:latin typeface="Arial" pitchFamily="34" charset="0"/>
                <a:cs typeface="Arial" pitchFamily="34" charset="0"/>
              </a:rPr>
              <a:t>: Expeditionen in der Sacherschließung werden bis zum Vollumstieg wie bisher erfasst. </a:t>
            </a:r>
          </a:p>
          <a:p>
            <a:endParaRPr lang="de-DE" baseline="0" dirty="0" smtClean="0">
              <a:latin typeface="Arial" pitchFamily="34" charset="0"/>
              <a:cs typeface="Arial" pitchFamily="34" charset="0"/>
            </a:endParaRPr>
          </a:p>
          <a:p>
            <a:r>
              <a:rPr lang="de-DE" baseline="0" dirty="0" smtClean="0">
                <a:latin typeface="Arial" pitchFamily="34" charset="0"/>
                <a:cs typeface="Arial" pitchFamily="34" charset="0"/>
              </a:rPr>
              <a:t>Weitere ERL für Konferenzen:</a:t>
            </a:r>
          </a:p>
          <a:p>
            <a:endParaRPr lang="de-DE" sz="1200" kern="1200" dirty="0" smtClean="0">
              <a:solidFill>
                <a:schemeClr val="tx1"/>
              </a:solidFill>
              <a:latin typeface="Arial" pitchFamily="34" charset="0"/>
              <a:ea typeface="+mn-ea"/>
              <a:cs typeface="Arial" pitchFamily="34" charset="0"/>
            </a:endParaRPr>
          </a:p>
          <a:p>
            <a:r>
              <a:rPr lang="de-DE" sz="1200" b="1" kern="1200" dirty="0" smtClean="0">
                <a:solidFill>
                  <a:schemeClr val="tx1"/>
                </a:solidFill>
                <a:latin typeface="Arial" pitchFamily="34" charset="0"/>
                <a:ea typeface="+mn-ea"/>
                <a:cs typeface="Arial" pitchFamily="34" charset="0"/>
              </a:rPr>
              <a:t>ERL 5</a:t>
            </a:r>
            <a:r>
              <a:rPr lang="de-DE" sz="1200" kern="1200" dirty="0" smtClean="0">
                <a:solidFill>
                  <a:schemeClr val="tx1"/>
                </a:solidFill>
                <a:latin typeface="Arial" pitchFamily="34" charset="0"/>
                <a:ea typeface="+mn-ea"/>
                <a:cs typeface="Arial" pitchFamily="34" charset="0"/>
              </a:rPr>
              <a:t>: Erfassen Sie Online-Konferenzen wie physisch veranstaltete</a:t>
            </a:r>
            <a:r>
              <a:rPr lang="de-DE" sz="1200" kern="1200" baseline="0" dirty="0" smtClean="0">
                <a:solidFill>
                  <a:schemeClr val="tx1"/>
                </a:solidFill>
                <a:latin typeface="Arial" pitchFamily="34" charset="0"/>
                <a:ea typeface="+mn-ea"/>
                <a:cs typeface="Arial" pitchFamily="34" charset="0"/>
              </a:rPr>
              <a:t> Konferenzen. Zur Angabe des Tagungsortes s. 11.13.1.8.1 Ausnahme 2</a:t>
            </a:r>
            <a:endParaRPr lang="de-DE" sz="1200" kern="1200" dirty="0" smtClean="0">
              <a:solidFill>
                <a:schemeClr val="tx1"/>
              </a:solidFill>
              <a:latin typeface="Arial" pitchFamily="34" charset="0"/>
              <a:ea typeface="+mn-ea"/>
              <a:cs typeface="Arial" pitchFamily="34" charset="0"/>
            </a:endParaRPr>
          </a:p>
          <a:p>
            <a:endParaRPr lang="de-DE" sz="1200" kern="1200" dirty="0" smtClean="0">
              <a:solidFill>
                <a:schemeClr val="tx1"/>
              </a:solidFill>
              <a:latin typeface="Arial" pitchFamily="34" charset="0"/>
              <a:ea typeface="+mn-ea"/>
              <a:cs typeface="Arial" pitchFamily="34" charset="0"/>
            </a:endParaRPr>
          </a:p>
          <a:p>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247</a:t>
            </a:fld>
            <a:endParaRPr lang="de-DE"/>
          </a:p>
        </p:txBody>
      </p:sp>
    </p:spTree>
    <p:extLst>
      <p:ext uri="{BB962C8B-B14F-4D97-AF65-F5344CB8AC3E}">
        <p14:creationId xmlns:p14="http://schemas.microsoft.com/office/powerpoint/2010/main" val="892494172"/>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normAutofit/>
          </a:bodyPr>
          <a:lstStyle/>
          <a:p>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249</a:t>
            </a:fld>
            <a:endParaRPr lang="de-DE"/>
          </a:p>
        </p:txBody>
      </p:sp>
    </p:spTree>
    <p:extLst>
      <p:ext uri="{BB962C8B-B14F-4D97-AF65-F5344CB8AC3E}">
        <p14:creationId xmlns:p14="http://schemas.microsoft.com/office/powerpoint/2010/main" val="93168923"/>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F403EF7-23A0-4B9D-A784-FD3C4F9BCBB4}" type="slidenum">
              <a:rPr lang="de-DE" smtClean="0"/>
              <a:t>255</a:t>
            </a:fld>
            <a:endParaRPr lang="de-DE"/>
          </a:p>
        </p:txBody>
      </p:sp>
    </p:spTree>
    <p:extLst>
      <p:ext uri="{BB962C8B-B14F-4D97-AF65-F5344CB8AC3E}">
        <p14:creationId xmlns:p14="http://schemas.microsoft.com/office/powerpoint/2010/main" val="56728913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normAutofit/>
          </a:bodyPr>
          <a:lstStyle/>
          <a:p>
            <a:r>
              <a:rPr lang="de-DE" dirty="0" smtClean="0">
                <a:latin typeface="Arial" pitchFamily="34" charset="0"/>
                <a:cs typeface="Arial" pitchFamily="34" charset="0"/>
              </a:rPr>
              <a:t>Nicht als bevorzugter Name gewählt: eine Initialform bzw. </a:t>
            </a:r>
            <a:r>
              <a:rPr lang="de-DE" dirty="0" err="1" smtClean="0">
                <a:latin typeface="Arial" pitchFamily="34" charset="0"/>
                <a:cs typeface="Arial" pitchFamily="34" charset="0"/>
              </a:rPr>
              <a:t>Langform</a:t>
            </a:r>
            <a:r>
              <a:rPr lang="de-DE" dirty="0" smtClean="0">
                <a:latin typeface="Arial" pitchFamily="34" charset="0"/>
                <a:cs typeface="Arial" pitchFamily="34" charset="0"/>
              </a:rPr>
              <a:t>.</a:t>
            </a:r>
            <a:r>
              <a:rPr lang="de-DE" baseline="0" dirty="0" smtClean="0">
                <a:latin typeface="Arial" pitchFamily="34" charset="0"/>
                <a:cs typeface="Arial" pitchFamily="34" charset="0"/>
              </a:rPr>
              <a:t> </a:t>
            </a:r>
          </a:p>
          <a:p>
            <a:r>
              <a:rPr lang="de-DE" dirty="0" smtClean="0">
                <a:latin typeface="Arial" pitchFamily="34" charset="0"/>
                <a:cs typeface="Arial" pitchFamily="34" charset="0"/>
              </a:rPr>
              <a:t>Weitere Formen wären abweichende Schreib-</a:t>
            </a:r>
            <a:r>
              <a:rPr lang="de-DE" baseline="0" dirty="0" smtClean="0">
                <a:latin typeface="Arial" pitchFamily="34" charset="0"/>
                <a:cs typeface="Arial" pitchFamily="34" charset="0"/>
              </a:rPr>
              <a:t> </a:t>
            </a:r>
            <a:r>
              <a:rPr lang="de-DE" dirty="0" smtClean="0">
                <a:latin typeface="Arial" pitchFamily="34" charset="0"/>
                <a:cs typeface="Arial" pitchFamily="34" charset="0"/>
              </a:rPr>
              <a:t>bzw. Sprachformen.</a:t>
            </a:r>
          </a:p>
          <a:p>
            <a:r>
              <a:rPr lang="de-DE" dirty="0" smtClean="0">
                <a:latin typeface="Arial" pitchFamily="34" charset="0"/>
                <a:cs typeface="Arial" pitchFamily="34" charset="0"/>
              </a:rPr>
              <a:t>Auch Vorlagenformen mit der Zählung etc. können weiterhin erfasst und entsprechend gekennzeichnet werden (</a:t>
            </a:r>
            <a:r>
              <a:rPr lang="de-DE" dirty="0" err="1" smtClean="0">
                <a:latin typeface="Arial" pitchFamily="34" charset="0"/>
                <a:cs typeface="Arial" pitchFamily="34" charset="0"/>
              </a:rPr>
              <a:t>nauv</a:t>
            </a:r>
            <a:r>
              <a:rPr lang="de-DE" dirty="0" smtClean="0">
                <a:latin typeface="Arial" pitchFamily="34" charset="0"/>
                <a:cs typeface="Arial" pitchFamily="34" charset="0"/>
              </a:rPr>
              <a:t>). </a:t>
            </a:r>
          </a:p>
          <a:p>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257</a:t>
            </a:fld>
            <a:endParaRPr lang="de-DE"/>
          </a:p>
        </p:txBody>
      </p:sp>
    </p:spTree>
    <p:extLst>
      <p:ext uri="{BB962C8B-B14F-4D97-AF65-F5344CB8AC3E}">
        <p14:creationId xmlns:p14="http://schemas.microsoft.com/office/powerpoint/2010/main" val="1235269326"/>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de-DE" sz="1200" b="1" i="0" u="none" strike="noStrike" kern="1200" cap="none" spc="0" normalizeH="0" baseline="0" noProof="0" dirty="0" smtClean="0">
                <a:ln>
                  <a:noFill/>
                </a:ln>
                <a:solidFill>
                  <a:srgbClr val="000000"/>
                </a:solidFill>
                <a:effectLst/>
                <a:uLnTx/>
                <a:uFillTx/>
                <a:latin typeface="Arial" charset="0"/>
                <a:ea typeface="+mn-ea"/>
                <a:cs typeface="Arial" charset="0"/>
              </a:rPr>
              <a:t>RDA 11.4.2.3 Datum: </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de-DE" sz="1200" b="1" i="0" u="none" strike="noStrike" kern="1200" cap="none" spc="0" normalizeH="0" baseline="0" noProof="0" dirty="0" smtClean="0">
                <a:ln>
                  <a:noFill/>
                </a:ln>
                <a:solidFill>
                  <a:srgbClr val="000000"/>
                </a:solidFill>
                <a:effectLst/>
                <a:uLnTx/>
                <a:uFillTx/>
                <a:latin typeface="Arial" charset="0"/>
                <a:ea typeface="+mn-ea"/>
                <a:cs typeface="Arial" charset="0"/>
              </a:rPr>
              <a:t>Vollständige ERL</a:t>
            </a:r>
            <a:r>
              <a:rPr kumimoji="0" lang="de-DE" sz="1200" b="0" i="0" u="none" strike="noStrike" kern="1200" cap="none" spc="0" normalizeH="0" baseline="0" noProof="0" dirty="0" smtClean="0">
                <a:ln>
                  <a:noFill/>
                </a:ln>
                <a:solidFill>
                  <a:srgbClr val="000000"/>
                </a:solidFill>
                <a:effectLst/>
                <a:uLnTx/>
                <a:uFillTx/>
                <a:latin typeface="Arial" charset="0"/>
                <a:ea typeface="+mn-ea"/>
                <a:cs typeface="Arial" charset="0"/>
              </a:rPr>
              <a:t>: Daten einer Konferenz etc. werden stets als getrenntes Element erfasst. Zur Erfassung der Daten als Bestandteil des Sucheinstiegs vgl. 11.13.1.8.  </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de-DE" sz="1200" b="0" i="0" u="none" strike="noStrike" kern="1200" cap="none" spc="0" normalizeH="0" baseline="0" noProof="0" dirty="0" smtClean="0">
                <a:ln>
                  <a:noFill/>
                </a:ln>
                <a:solidFill>
                  <a:srgbClr val="000000"/>
                </a:solidFill>
                <a:effectLst/>
                <a:uLnTx/>
                <a:uFillTx/>
                <a:latin typeface="Arial" charset="0"/>
                <a:ea typeface="+mn-ea"/>
                <a:cs typeface="Arial" charset="0"/>
              </a:rPr>
              <a:t>Die Angabe der spezifischen Daten zur Unterscheidung gleichnamiger Konferenzen im gleichen Jahr erfolgt zusätzlich. Spezifische Daten werden in der Form TT.MM.JJJJ erfasst.  </a:t>
            </a:r>
            <a:r>
              <a:rPr kumimoji="0" lang="de-DE" sz="1200" b="0" i="0" u="none" strike="noStrike" kern="1200" cap="none" spc="0" normalizeH="0" baseline="0" noProof="0" dirty="0" smtClean="0">
                <a:ln>
                  <a:noFill/>
                </a:ln>
                <a:solidFill>
                  <a:srgbClr val="000000"/>
                </a:solidFill>
                <a:effectLst/>
                <a:uLnTx/>
                <a:uFillTx/>
                <a:latin typeface="Arial" charset="0"/>
                <a:ea typeface="+mn-ea"/>
                <a:cs typeface="Arial" charset="0"/>
                <a:sym typeface="Wingdings" pitchFamily="2" charset="2"/>
              </a:rPr>
              <a:t> Das Erfassungsfeld für das Datum wird im Bedarfsfall doppelt besetzt (nur Jahreszahl oder exakte Daten). </a:t>
            </a:r>
            <a:endParaRPr kumimoji="0" lang="de-DE" sz="1200" b="0" i="0" u="none" strike="noStrike" kern="1200" cap="none" spc="0" normalizeH="0" baseline="0" noProof="0" dirty="0" smtClean="0">
              <a:ln>
                <a:noFill/>
              </a:ln>
              <a:solidFill>
                <a:srgbClr val="000000"/>
              </a:solidFill>
              <a:effectLst/>
              <a:uLnTx/>
              <a:uFillTx/>
              <a:latin typeface="Arial" charset="0"/>
              <a:ea typeface="+mn-ea"/>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de-DE" sz="1200" b="0" i="0" u="none" strike="noStrike" kern="1200" cap="none" spc="0" normalizeH="0" baseline="0" noProof="0" dirty="0" smtClean="0">
              <a:ln>
                <a:noFill/>
              </a:ln>
              <a:solidFill>
                <a:srgbClr val="000000"/>
              </a:solidFill>
              <a:effectLst/>
              <a:uLnTx/>
              <a:uFillTx/>
              <a:latin typeface="Arial" charset="0"/>
              <a:ea typeface="+mn-ea"/>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de-DE" sz="1200" b="1" i="0" u="none" strike="noStrike" kern="1200" cap="none" spc="0" normalizeH="0" baseline="0" noProof="0" dirty="0" smtClean="0">
                <a:ln>
                  <a:noFill/>
                </a:ln>
                <a:solidFill>
                  <a:srgbClr val="000000"/>
                </a:solidFill>
                <a:effectLst/>
                <a:uLnTx/>
                <a:uFillTx/>
                <a:latin typeface="Arial" charset="0"/>
                <a:ea typeface="+mn-ea"/>
                <a:cs typeface="Arial" charset="0"/>
              </a:rPr>
              <a:t>RDA 11.3.2.3 Orte: </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de-DE" sz="1200" b="1" i="0" u="none" strike="noStrike" kern="1200" cap="none" spc="0" normalizeH="0" baseline="0" noProof="0" dirty="0" smtClean="0">
                <a:ln>
                  <a:noFill/>
                </a:ln>
                <a:solidFill>
                  <a:srgbClr val="000000"/>
                </a:solidFill>
                <a:effectLst/>
                <a:uLnTx/>
                <a:uFillTx/>
                <a:latin typeface="Arial" charset="0"/>
                <a:ea typeface="+mn-ea"/>
                <a:cs typeface="Arial" charset="0"/>
              </a:rPr>
              <a:t>ERL 2: </a:t>
            </a:r>
            <a:r>
              <a:rPr kumimoji="0" lang="de-DE" sz="1200" b="0" i="0" u="none" strike="noStrike" kern="1200" cap="none" spc="0" normalizeH="0" baseline="0" noProof="0" dirty="0" smtClean="0">
                <a:ln>
                  <a:noFill/>
                </a:ln>
                <a:solidFill>
                  <a:srgbClr val="000000"/>
                </a:solidFill>
                <a:effectLst/>
                <a:uLnTx/>
                <a:uFillTx/>
                <a:latin typeface="Arial" charset="0"/>
                <a:ea typeface="+mn-ea"/>
                <a:cs typeface="Arial" charset="0"/>
              </a:rPr>
              <a:t>Sie können auch Bauwerke (geografische Datensätze) als Veranstaltungsorte angeben werden, wenn die Angabe eines Ortes nicht möglich ist oder zur Identifizierung nicht ausreicht. Gegebenenfalls muss das Bauwerk als </a:t>
            </a:r>
            <a:r>
              <a:rPr kumimoji="0" lang="de-DE" sz="1200" b="0" i="0" u="none" strike="noStrike" kern="1200" cap="none" spc="0" normalizeH="0" baseline="0" noProof="0" dirty="0" err="1" smtClean="0">
                <a:ln>
                  <a:noFill/>
                </a:ln>
                <a:solidFill>
                  <a:srgbClr val="000000"/>
                </a:solidFill>
                <a:effectLst/>
                <a:uLnTx/>
                <a:uFillTx/>
                <a:latin typeface="Arial" charset="0"/>
                <a:ea typeface="+mn-ea"/>
                <a:cs typeface="Arial" charset="0"/>
              </a:rPr>
              <a:t>Geografikum</a:t>
            </a:r>
            <a:r>
              <a:rPr kumimoji="0" lang="de-DE" sz="1200" b="0" i="0" u="none" strike="noStrike" kern="1200" cap="none" spc="0" normalizeH="0" baseline="0" noProof="0" dirty="0" smtClean="0">
                <a:ln>
                  <a:noFill/>
                </a:ln>
                <a:solidFill>
                  <a:srgbClr val="000000"/>
                </a:solidFill>
                <a:effectLst/>
                <a:uLnTx/>
                <a:uFillTx/>
                <a:latin typeface="Arial" charset="0"/>
                <a:ea typeface="+mn-ea"/>
                <a:cs typeface="Arial" charset="0"/>
              </a:rPr>
              <a:t> neu erfasst werden.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de-DE" sz="1200" b="0" i="0" u="none" strike="noStrike" kern="1200" cap="none" spc="0" normalizeH="0" baseline="0" noProof="0" dirty="0" smtClean="0">
              <a:ln>
                <a:noFill/>
              </a:ln>
              <a:solidFill>
                <a:srgbClr val="000000"/>
              </a:solidFill>
              <a:effectLst/>
              <a:uLnTx/>
              <a:uFillTx/>
              <a:latin typeface="Arial" charset="0"/>
              <a:ea typeface="+mn-ea"/>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de-DE" sz="1200" b="0" i="0" u="none" strike="noStrike" kern="1200" cap="none" spc="0" normalizeH="0" baseline="0" noProof="0" dirty="0" smtClean="0">
                <a:ln>
                  <a:noFill/>
                </a:ln>
                <a:solidFill>
                  <a:srgbClr val="000000"/>
                </a:solidFill>
                <a:effectLst/>
                <a:uLnTx/>
                <a:uFillTx/>
                <a:latin typeface="Arial" charset="0"/>
                <a:ea typeface="+mn-ea"/>
                <a:cs typeface="Arial" charset="0"/>
              </a:rPr>
              <a:t>Hinweis: bei Online-Konferenzen wird statt des Ortes „Online“ erfasst. </a:t>
            </a:r>
            <a:endParaRPr kumimoji="0" lang="de-DE" sz="1200" b="1" i="0" u="none" strike="noStrike" kern="1200" cap="none" spc="0" normalizeH="0" baseline="0" noProof="0" dirty="0" smtClean="0">
              <a:ln>
                <a:noFill/>
              </a:ln>
              <a:solidFill>
                <a:srgbClr val="000000"/>
              </a:solidFill>
              <a:effectLst/>
              <a:uLnTx/>
              <a:uFillTx/>
              <a:latin typeface="Arial" charset="0"/>
              <a:ea typeface="+mn-ea"/>
              <a:cs typeface="Arial" charset="0"/>
            </a:endParaRPr>
          </a:p>
          <a:p>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258</a:t>
            </a:fld>
            <a:endParaRPr lang="de-DE"/>
          </a:p>
        </p:txBody>
      </p:sp>
    </p:spTree>
    <p:extLst>
      <p:ext uri="{BB962C8B-B14F-4D97-AF65-F5344CB8AC3E}">
        <p14:creationId xmlns:p14="http://schemas.microsoft.com/office/powerpoint/2010/main" val="37524445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15</a:t>
            </a:fld>
            <a:endParaRPr lang="de-DE"/>
          </a:p>
        </p:txBody>
      </p:sp>
    </p:spTree>
    <p:extLst>
      <p:ext uri="{BB962C8B-B14F-4D97-AF65-F5344CB8AC3E}">
        <p14:creationId xmlns:p14="http://schemas.microsoft.com/office/powerpoint/2010/main" val="3398365430"/>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260</a:t>
            </a:fld>
            <a:endParaRPr lang="de-DE"/>
          </a:p>
        </p:txBody>
      </p:sp>
    </p:spTree>
    <p:extLst>
      <p:ext uri="{BB962C8B-B14F-4D97-AF65-F5344CB8AC3E}">
        <p14:creationId xmlns:p14="http://schemas.microsoft.com/office/powerpoint/2010/main" val="1295773783"/>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de-DE" sz="1200" b="0" i="0" u="none" strike="noStrike" kern="1200" cap="none" spc="0" normalizeH="0" baseline="0" noProof="0" dirty="0" smtClean="0">
              <a:ln>
                <a:noFill/>
              </a:ln>
              <a:solidFill>
                <a:srgbClr val="000000"/>
              </a:solidFill>
              <a:effectLst/>
              <a:uLnTx/>
              <a:uFillTx/>
              <a:latin typeface="Arial" charset="0"/>
              <a:ea typeface="+mn-ea"/>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de-DE" sz="1200" b="0" i="0" u="none" strike="noStrike" kern="1200" cap="none" spc="0" normalizeH="0" baseline="0" noProof="0" dirty="0" smtClean="0">
                <a:ln>
                  <a:noFill/>
                </a:ln>
                <a:solidFill>
                  <a:srgbClr val="000000"/>
                </a:solidFill>
                <a:effectLst/>
                <a:uLnTx/>
                <a:uFillTx/>
                <a:latin typeface="Arial" charset="0"/>
                <a:ea typeface="+mn-ea"/>
                <a:cs typeface="Arial" charset="0"/>
              </a:rPr>
              <a:t>Körperschaft, Firma, Künstlervereinigung, Musikgruppe, Veranstaltung</a:t>
            </a:r>
          </a:p>
          <a:p>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266</a:t>
            </a:fld>
            <a:endParaRPr lang="de-DE"/>
          </a:p>
        </p:txBody>
      </p:sp>
    </p:spTree>
    <p:extLst>
      <p:ext uri="{BB962C8B-B14F-4D97-AF65-F5344CB8AC3E}">
        <p14:creationId xmlns:p14="http://schemas.microsoft.com/office/powerpoint/2010/main" val="169769721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normAutofit/>
          </a:bodyPr>
          <a:lstStyle/>
          <a:p>
            <a:endParaRPr lang="de-DE" baseline="0" dirty="0" smtClean="0">
              <a:latin typeface="Arial" pitchFamily="34" charset="0"/>
              <a:cs typeface="Arial" pitchFamily="34" charset="0"/>
            </a:endParaRPr>
          </a:p>
          <a:p>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endParaRPr lang="de-DE" dirty="0" smtClean="0">
              <a:latin typeface="Arial" pitchFamily="34" charset="0"/>
              <a:cs typeface="Arial" pitchFamily="34" charset="0"/>
            </a:endParaRPr>
          </a:p>
          <a:p>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268</a:t>
            </a:fld>
            <a:endParaRPr lang="de-DE"/>
          </a:p>
        </p:txBody>
      </p:sp>
    </p:spTree>
    <p:extLst>
      <p:ext uri="{BB962C8B-B14F-4D97-AF65-F5344CB8AC3E}">
        <p14:creationId xmlns:p14="http://schemas.microsoft.com/office/powerpoint/2010/main" val="272946997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270</a:t>
            </a:fld>
            <a:endParaRPr lang="de-DE"/>
          </a:p>
        </p:txBody>
      </p:sp>
    </p:spTree>
    <p:extLst>
      <p:ext uri="{BB962C8B-B14F-4D97-AF65-F5344CB8AC3E}">
        <p14:creationId xmlns:p14="http://schemas.microsoft.com/office/powerpoint/2010/main" val="2985808566"/>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AT" dirty="0" smtClean="0"/>
              <a:t>Gebietskörperschaften werden weiterhin als Satzart </a:t>
            </a:r>
            <a:r>
              <a:rPr lang="de-AT" dirty="0" err="1" smtClean="0"/>
              <a:t>Tg</a:t>
            </a:r>
            <a:r>
              <a:rPr lang="de-AT" dirty="0" smtClean="0"/>
              <a:t> (PICA) bzw. </a:t>
            </a:r>
            <a:r>
              <a:rPr lang="de-AT" dirty="0" err="1" smtClean="0"/>
              <a:t>Satztyp</a:t>
            </a:r>
            <a:r>
              <a:rPr lang="de-AT" dirty="0" smtClean="0"/>
              <a:t> g (</a:t>
            </a:r>
            <a:r>
              <a:rPr lang="de-AT" dirty="0" err="1" smtClean="0"/>
              <a:t>Aleph</a:t>
            </a:r>
            <a:r>
              <a:rPr lang="de-AT" dirty="0" smtClean="0"/>
              <a:t>) erfasst!</a:t>
            </a:r>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277</a:t>
            </a:fld>
            <a:endParaRPr lang="de-DE"/>
          </a:p>
        </p:txBody>
      </p:sp>
    </p:spTree>
    <p:extLst>
      <p:ext uri="{BB962C8B-B14F-4D97-AF65-F5344CB8AC3E}">
        <p14:creationId xmlns:p14="http://schemas.microsoft.com/office/powerpoint/2010/main" val="3120021520"/>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278</a:t>
            </a:fld>
            <a:endParaRPr lang="de-DE"/>
          </a:p>
        </p:txBody>
      </p:sp>
    </p:spTree>
    <p:extLst>
      <p:ext uri="{BB962C8B-B14F-4D97-AF65-F5344CB8AC3E}">
        <p14:creationId xmlns:p14="http://schemas.microsoft.com/office/powerpoint/2010/main" val="2493431652"/>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F403EF7-23A0-4B9D-A784-FD3C4F9BCBB4}" type="slidenum">
              <a:rPr lang="de-DE" smtClean="0"/>
              <a:t>304</a:t>
            </a:fld>
            <a:endParaRPr lang="de-DE"/>
          </a:p>
        </p:txBody>
      </p:sp>
    </p:spTree>
    <p:extLst>
      <p:ext uri="{BB962C8B-B14F-4D97-AF65-F5344CB8AC3E}">
        <p14:creationId xmlns:p14="http://schemas.microsoft.com/office/powerpoint/2010/main" val="17068183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normAutofit/>
          </a:bodyPr>
          <a:lstStyle>
            <a:lvl1pPr>
              <a:defRPr sz="4000">
                <a:latin typeface="Verdana" panose="020B0604030504040204" pitchFamily="34" charset="0"/>
                <a:ea typeface="Verdana" panose="020B0604030504040204" pitchFamily="34" charset="0"/>
                <a:cs typeface="Verdana" panose="020B0604030504040204" pitchFamily="34" charset="0"/>
              </a:defRPr>
            </a:lvl1pPr>
          </a:lstStyle>
          <a:p>
            <a:r>
              <a:rPr lang="de-DE" dirty="0" smtClean="0"/>
              <a:t>Titelmasterformat durch Klicken bearbeiten</a:t>
            </a:r>
            <a:endParaRPr lang="de-DE" dirty="0"/>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Foliennummernplatzhalter 5"/>
          <p:cNvSpPr>
            <a:spLocks noGrp="1"/>
          </p:cNvSpPr>
          <p:nvPr>
            <p:ph type="sldNum" sz="quarter" idx="12"/>
          </p:nvPr>
        </p:nvSpPr>
        <p:spPr/>
        <p:txBody>
          <a:bodyPr/>
          <a:lstStyle/>
          <a:p>
            <a:fld id="{E1CD70CF-68CB-451A-AC93-71942E537FD9}" type="slidenum">
              <a:rPr lang="de-DE" smtClean="0"/>
              <a:t>‹Nr.›</a:t>
            </a:fld>
            <a:endParaRPr lang="de-DE"/>
          </a:p>
        </p:txBody>
      </p:sp>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552383" y="485391"/>
            <a:ext cx="2035827" cy="620346"/>
          </a:xfrm>
          <a:prstGeom prst="rect">
            <a:avLst/>
          </a:prstGeom>
        </p:spPr>
      </p:pic>
    </p:spTree>
    <p:extLst>
      <p:ext uri="{BB962C8B-B14F-4D97-AF65-F5344CB8AC3E}">
        <p14:creationId xmlns:p14="http://schemas.microsoft.com/office/powerpoint/2010/main" val="4088583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a:xfrm>
            <a:off x="609600" y="6356351"/>
            <a:ext cx="9806880" cy="365125"/>
          </a:xfrm>
        </p:spPr>
        <p:txBody>
          <a:bodyPr/>
          <a:lstStyle/>
          <a:p>
            <a:r>
              <a:rPr lang="de-DE" smtClean="0"/>
              <a:t>Schulungsunterlagen der AG RDA – Modul GND: KorKonGeo | hbz | Stand: 15.01.2015</a:t>
            </a:r>
            <a:endParaRPr lang="de-DE" dirty="0"/>
          </a:p>
        </p:txBody>
      </p:sp>
      <p:sp>
        <p:nvSpPr>
          <p:cNvPr id="6" name="Foliennummernplatzhalter 5"/>
          <p:cNvSpPr>
            <a:spLocks noGrp="1"/>
          </p:cNvSpPr>
          <p:nvPr>
            <p:ph type="sldNum" sz="quarter" idx="12"/>
          </p:nvPr>
        </p:nvSpPr>
        <p:spPr>
          <a:xfrm>
            <a:off x="10800523" y="6333938"/>
            <a:ext cx="783365" cy="365125"/>
          </a:xfrm>
        </p:spPr>
        <p:txBody>
          <a:bodyPr/>
          <a:lstStyle/>
          <a:p>
            <a:fld id="{E1CD70CF-68CB-451A-AC93-71942E537FD9}" type="slidenum">
              <a:rPr lang="de-DE" smtClean="0"/>
              <a:t>‹Nr.›</a:t>
            </a:fld>
            <a:endParaRPr lang="de-DE" dirty="0"/>
          </a:p>
        </p:txBody>
      </p:sp>
    </p:spTree>
    <p:extLst>
      <p:ext uri="{BB962C8B-B14F-4D97-AF65-F5344CB8AC3E}">
        <p14:creationId xmlns:p14="http://schemas.microsoft.com/office/powerpoint/2010/main" val="7619063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a:xfrm>
            <a:off x="609600" y="6356351"/>
            <a:ext cx="9038795" cy="365125"/>
          </a:xfrm>
        </p:spPr>
        <p:txBody>
          <a:bodyPr/>
          <a:lstStyle/>
          <a:p>
            <a:r>
              <a:rPr lang="de-DE" smtClean="0"/>
              <a:t>Schulungsunterlagen der AG RDA – Modul GND: KorKonGeo | hbz | Stand: 15.01.2015</a:t>
            </a:r>
            <a:endParaRPr lang="de-DE" dirty="0"/>
          </a:p>
        </p:txBody>
      </p:sp>
      <p:sp>
        <p:nvSpPr>
          <p:cNvPr id="6" name="Foliennummernplatzhalter 5"/>
          <p:cNvSpPr>
            <a:spLocks noGrp="1"/>
          </p:cNvSpPr>
          <p:nvPr>
            <p:ph type="sldNum" sz="quarter" idx="12"/>
          </p:nvPr>
        </p:nvSpPr>
        <p:spPr>
          <a:xfrm>
            <a:off x="10896533" y="6356351"/>
            <a:ext cx="685867" cy="365125"/>
          </a:xfrm>
        </p:spPr>
        <p:txBody>
          <a:bodyPr/>
          <a:lstStyle/>
          <a:p>
            <a:fld id="{E1CD70CF-68CB-451A-AC93-71942E537FD9}" type="slidenum">
              <a:rPr lang="de-DE" smtClean="0"/>
              <a:t>‹Nr.›</a:t>
            </a:fld>
            <a:endParaRPr lang="de-DE"/>
          </a:p>
        </p:txBody>
      </p:sp>
    </p:spTree>
    <p:extLst>
      <p:ext uri="{BB962C8B-B14F-4D97-AF65-F5344CB8AC3E}">
        <p14:creationId xmlns:p14="http://schemas.microsoft.com/office/powerpoint/2010/main" val="35041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624418" y="1628775"/>
            <a:ext cx="10943167"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4"/>
          </p:nvPr>
        </p:nvSpPr>
        <p:spPr>
          <a:xfrm>
            <a:off x="623392" y="6381329"/>
            <a:ext cx="9217024" cy="365125"/>
          </a:xfrm>
        </p:spPr>
        <p:txBody>
          <a:bodyPr/>
          <a:lstStyle>
            <a:lvl1pPr algn="l">
              <a:defRPr/>
            </a:lvl1pPr>
          </a:lstStyle>
          <a:p>
            <a:r>
              <a:rPr lang="de-DE" smtClean="0"/>
              <a:t>Schulungsunterlagen der AG RDA – Modul GND: KorKonGeo | hbz | Stand: 15.01.2015</a:t>
            </a:r>
            <a:endParaRPr lang="de-DE" dirty="0"/>
          </a:p>
        </p:txBody>
      </p:sp>
    </p:spTree>
    <p:extLst>
      <p:ext uri="{BB962C8B-B14F-4D97-AF65-F5344CB8AC3E}">
        <p14:creationId xmlns:p14="http://schemas.microsoft.com/office/powerpoint/2010/main" val="276584808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143000"/>
          </a:xfrm>
        </p:spPr>
        <p:txBody>
          <a:bodyPr>
            <a:normAutofit/>
          </a:bodyPr>
          <a:lstStyle>
            <a:lvl1pPr>
              <a:defRPr sz="3600" b="1">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de-DE" dirty="0" smtClean="0"/>
              <a:t>Titelmasterformat durch Klicken bearbeiten</a:t>
            </a:r>
            <a:endParaRPr lang="de-DE" dirty="0"/>
          </a:p>
        </p:txBody>
      </p:sp>
      <p:sp>
        <p:nvSpPr>
          <p:cNvPr id="3" name="Inhaltsplatzhalter 2"/>
          <p:cNvSpPr>
            <a:spLocks noGrp="1"/>
          </p:cNvSpPr>
          <p:nvPr>
            <p:ph idx="1"/>
          </p:nvPr>
        </p:nvSpPr>
        <p:spPr/>
        <p:txBody>
          <a:bodyPr/>
          <a:lstStyle>
            <a:lvl1pPr>
              <a:defRPr sz="2800">
                <a:latin typeface="Verdana" panose="020B0604030504040204" pitchFamily="34" charset="0"/>
                <a:ea typeface="Verdana" panose="020B0604030504040204" pitchFamily="34" charset="0"/>
                <a:cs typeface="Verdana" panose="020B0604030504040204" pitchFamily="34" charset="0"/>
              </a:defRPr>
            </a:lvl1pPr>
            <a:lvl2pPr>
              <a:defRPr sz="2600"/>
            </a:lvl2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a:xfrm>
            <a:off x="609600" y="6356351"/>
            <a:ext cx="8942784" cy="365125"/>
          </a:xfrm>
        </p:spPr>
        <p:txBody>
          <a:bodyPr/>
          <a:lstStyle/>
          <a:p>
            <a:r>
              <a:rPr lang="de-DE" smtClean="0"/>
              <a:t>Schulungsunterlagen der AG RDA – Modul GND: KorKonGeo | hbz | Stand: 15.01.2015</a:t>
            </a:r>
            <a:endParaRPr lang="de-DE" dirty="0"/>
          </a:p>
        </p:txBody>
      </p:sp>
      <p:sp>
        <p:nvSpPr>
          <p:cNvPr id="6" name="Foliennummernplatzhalter 5"/>
          <p:cNvSpPr>
            <a:spLocks noGrp="1"/>
          </p:cNvSpPr>
          <p:nvPr>
            <p:ph type="sldNum" sz="quarter" idx="12"/>
          </p:nvPr>
        </p:nvSpPr>
        <p:spPr>
          <a:xfrm>
            <a:off x="10608501" y="6356351"/>
            <a:ext cx="973899" cy="365125"/>
          </a:xfrm>
        </p:spPr>
        <p:txBody>
          <a:bodyPr/>
          <a:lstStyle/>
          <a:p>
            <a:fld id="{E1CD70CF-68CB-451A-AC93-71942E537FD9}" type="slidenum">
              <a:rPr lang="de-DE" smtClean="0"/>
              <a:t>‹Nr.›</a:t>
            </a:fld>
            <a:endParaRPr lang="de-DE"/>
          </a:p>
        </p:txBody>
      </p:sp>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552383" y="485391"/>
            <a:ext cx="2035827" cy="620346"/>
          </a:xfrm>
          <a:prstGeom prst="rect">
            <a:avLst/>
          </a:prstGeom>
        </p:spPr>
      </p:pic>
    </p:spTree>
    <p:extLst>
      <p:ext uri="{BB962C8B-B14F-4D97-AF65-F5344CB8AC3E}">
        <p14:creationId xmlns:p14="http://schemas.microsoft.com/office/powerpoint/2010/main" val="11165757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a:xfrm>
            <a:off x="609600" y="6356351"/>
            <a:ext cx="9134805" cy="365125"/>
          </a:xfrm>
        </p:spPr>
        <p:txBody>
          <a:bodyPr/>
          <a:lstStyle/>
          <a:p>
            <a:r>
              <a:rPr lang="de-DE" smtClean="0"/>
              <a:t>Schulungsunterlagen der AG RDA – Modul GND: KorKonGeo | hbz | Stand: 15.01.2015</a:t>
            </a:r>
            <a:endParaRPr lang="de-DE" dirty="0"/>
          </a:p>
        </p:txBody>
      </p:sp>
      <p:sp>
        <p:nvSpPr>
          <p:cNvPr id="6" name="Foliennummernplatzhalter 5"/>
          <p:cNvSpPr>
            <a:spLocks noGrp="1"/>
          </p:cNvSpPr>
          <p:nvPr>
            <p:ph type="sldNum" sz="quarter" idx="12"/>
          </p:nvPr>
        </p:nvSpPr>
        <p:spPr>
          <a:xfrm>
            <a:off x="10512491" y="6356351"/>
            <a:ext cx="1069909" cy="365125"/>
          </a:xfrm>
        </p:spPr>
        <p:txBody>
          <a:bodyPr/>
          <a:lstStyle/>
          <a:p>
            <a:fld id="{E1CD70CF-68CB-451A-AC93-71942E537FD9}" type="slidenum">
              <a:rPr lang="de-DE" smtClean="0"/>
              <a:t>‹Nr.›</a:t>
            </a:fld>
            <a:endParaRPr lang="de-DE"/>
          </a:p>
        </p:txBody>
      </p:sp>
    </p:spTree>
    <p:extLst>
      <p:ext uri="{BB962C8B-B14F-4D97-AF65-F5344CB8AC3E}">
        <p14:creationId xmlns:p14="http://schemas.microsoft.com/office/powerpoint/2010/main" val="30703124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Titelmasterformat durch Klicken bearbeiten</a:t>
            </a:r>
            <a:endParaRPr lang="de-DE" dirty="0"/>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a:xfrm>
            <a:off x="609600" y="6356351"/>
            <a:ext cx="9422837" cy="365125"/>
          </a:xfrm>
        </p:spPr>
        <p:txBody>
          <a:bodyPr/>
          <a:lstStyle/>
          <a:p>
            <a:r>
              <a:rPr lang="de-DE" smtClean="0"/>
              <a:t>Schulungsunterlagen der AG RDA – Modul GND: KorKonGeo | hbz | Stand: 15.01.2015</a:t>
            </a:r>
            <a:endParaRPr lang="de-DE" dirty="0"/>
          </a:p>
        </p:txBody>
      </p:sp>
      <p:sp>
        <p:nvSpPr>
          <p:cNvPr id="7" name="Foliennummernplatzhalter 6"/>
          <p:cNvSpPr>
            <a:spLocks noGrp="1"/>
          </p:cNvSpPr>
          <p:nvPr>
            <p:ph type="sldNum" sz="quarter" idx="12"/>
          </p:nvPr>
        </p:nvSpPr>
        <p:spPr>
          <a:xfrm>
            <a:off x="10608501" y="6356351"/>
            <a:ext cx="973899" cy="365125"/>
          </a:xfrm>
        </p:spPr>
        <p:txBody>
          <a:bodyPr/>
          <a:lstStyle/>
          <a:p>
            <a:fld id="{E1CD70CF-68CB-451A-AC93-71942E537FD9}" type="slidenum">
              <a:rPr lang="de-DE" smtClean="0"/>
              <a:t>‹Nr.›</a:t>
            </a:fld>
            <a:endParaRPr lang="de-DE"/>
          </a:p>
        </p:txBody>
      </p:sp>
    </p:spTree>
    <p:extLst>
      <p:ext uri="{BB962C8B-B14F-4D97-AF65-F5344CB8AC3E}">
        <p14:creationId xmlns:p14="http://schemas.microsoft.com/office/powerpoint/2010/main" val="344485386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a:xfrm>
            <a:off x="609600" y="6356351"/>
            <a:ext cx="9038795" cy="365125"/>
          </a:xfrm>
        </p:spPr>
        <p:txBody>
          <a:bodyPr/>
          <a:lstStyle/>
          <a:p>
            <a:r>
              <a:rPr lang="de-DE" smtClean="0"/>
              <a:t>Schulungsunterlagen der AG RDA – Modul GND: KorKonGeo | hbz | Stand: 15.01.2015</a:t>
            </a:r>
            <a:endParaRPr lang="de-DE" dirty="0"/>
          </a:p>
        </p:txBody>
      </p:sp>
      <p:sp>
        <p:nvSpPr>
          <p:cNvPr id="9" name="Foliennummernplatzhalter 8"/>
          <p:cNvSpPr>
            <a:spLocks noGrp="1"/>
          </p:cNvSpPr>
          <p:nvPr>
            <p:ph type="sldNum" sz="quarter" idx="12"/>
          </p:nvPr>
        </p:nvSpPr>
        <p:spPr>
          <a:xfrm>
            <a:off x="10416480" y="6356351"/>
            <a:ext cx="1165920" cy="365125"/>
          </a:xfrm>
        </p:spPr>
        <p:txBody>
          <a:bodyPr/>
          <a:lstStyle/>
          <a:p>
            <a:fld id="{E1CD70CF-68CB-451A-AC93-71942E537FD9}" type="slidenum">
              <a:rPr lang="de-DE" smtClean="0"/>
              <a:t>‹Nr.›</a:t>
            </a:fld>
            <a:endParaRPr lang="de-DE"/>
          </a:p>
        </p:txBody>
      </p:sp>
    </p:spTree>
    <p:extLst>
      <p:ext uri="{BB962C8B-B14F-4D97-AF65-F5344CB8AC3E}">
        <p14:creationId xmlns:p14="http://schemas.microsoft.com/office/powerpoint/2010/main" val="417024198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143000"/>
          </a:xfrm>
        </p:spPr>
        <p:txBody>
          <a:bodyPr>
            <a:noAutofit/>
          </a:bodyPr>
          <a:lstStyle>
            <a:lvl1pPr>
              <a:defRPr sz="3600" b="1">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de-DE" dirty="0" smtClean="0"/>
              <a:t>Titelmasterformat durch Klicken bearbeiten</a:t>
            </a:r>
            <a:endParaRPr lang="de-DE" dirty="0"/>
          </a:p>
        </p:txBody>
      </p:sp>
      <p:sp>
        <p:nvSpPr>
          <p:cNvPr id="3" name="Datumsplatzhalter 2"/>
          <p:cNvSpPr>
            <a:spLocks noGrp="1"/>
          </p:cNvSpPr>
          <p:nvPr>
            <p:ph type="dt" sz="half" idx="10"/>
          </p:nvPr>
        </p:nvSpPr>
        <p:spPr/>
        <p:txBody>
          <a:bodyPr/>
          <a:lstStyle/>
          <a:p>
            <a:endParaRPr lang="de-DE"/>
          </a:p>
        </p:txBody>
      </p:sp>
      <p:sp>
        <p:nvSpPr>
          <p:cNvPr id="4" name="Fußzeilenplatzhalter 3"/>
          <p:cNvSpPr>
            <a:spLocks noGrp="1"/>
          </p:cNvSpPr>
          <p:nvPr>
            <p:ph type="ftr" sz="quarter" idx="11"/>
          </p:nvPr>
        </p:nvSpPr>
        <p:spPr>
          <a:xfrm>
            <a:off x="609600" y="6356351"/>
            <a:ext cx="9518848" cy="365125"/>
          </a:xfrm>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a:xfrm>
            <a:off x="10608501" y="6356351"/>
            <a:ext cx="973899" cy="365125"/>
          </a:xfrm>
        </p:spPr>
        <p:txBody>
          <a:bodyPr/>
          <a:lstStyle/>
          <a:p>
            <a:fld id="{E1CD70CF-68CB-451A-AC93-71942E537FD9}" type="slidenum">
              <a:rPr lang="de-DE" smtClean="0"/>
              <a:t>‹Nr.›</a:t>
            </a:fld>
            <a:endParaRPr lang="de-DE"/>
          </a:p>
        </p:txBody>
      </p:sp>
      <p:pic>
        <p:nvPicPr>
          <p:cNvPr id="6" name="Grafik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552383" y="485391"/>
            <a:ext cx="2035827" cy="620346"/>
          </a:xfrm>
          <a:prstGeom prst="rect">
            <a:avLst/>
          </a:prstGeom>
        </p:spPr>
      </p:pic>
    </p:spTree>
    <p:extLst>
      <p:ext uri="{BB962C8B-B14F-4D97-AF65-F5344CB8AC3E}">
        <p14:creationId xmlns:p14="http://schemas.microsoft.com/office/powerpoint/2010/main" val="352614242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a:p>
        </p:txBody>
      </p:sp>
      <p:sp>
        <p:nvSpPr>
          <p:cNvPr id="3" name="Fußzeilenplatzhalter 2"/>
          <p:cNvSpPr>
            <a:spLocks noGrp="1"/>
          </p:cNvSpPr>
          <p:nvPr>
            <p:ph type="ftr" sz="quarter" idx="11"/>
          </p:nvPr>
        </p:nvSpPr>
        <p:spPr>
          <a:xfrm>
            <a:off x="609600" y="6356351"/>
            <a:ext cx="9230816" cy="365125"/>
          </a:xfrm>
        </p:spPr>
        <p:txBody>
          <a:bodyPr/>
          <a:lstStyle/>
          <a:p>
            <a:r>
              <a:rPr lang="de-DE" smtClean="0"/>
              <a:t>Schulungsunterlagen der AG RDA – Modul GND: KorKonGeo | hbz | Stand: 15.01.2015</a:t>
            </a:r>
            <a:endParaRPr lang="de-DE" dirty="0"/>
          </a:p>
        </p:txBody>
      </p:sp>
      <p:sp>
        <p:nvSpPr>
          <p:cNvPr id="4" name="Foliennummernplatzhalter 3"/>
          <p:cNvSpPr>
            <a:spLocks noGrp="1"/>
          </p:cNvSpPr>
          <p:nvPr>
            <p:ph type="sldNum" sz="quarter" idx="12"/>
          </p:nvPr>
        </p:nvSpPr>
        <p:spPr>
          <a:xfrm>
            <a:off x="10704512" y="6356351"/>
            <a:ext cx="877888" cy="365125"/>
          </a:xfrm>
        </p:spPr>
        <p:txBody>
          <a:bodyPr/>
          <a:lstStyle/>
          <a:p>
            <a:fld id="{E1CD70CF-68CB-451A-AC93-71942E537FD9}" type="slidenum">
              <a:rPr lang="de-DE" smtClean="0"/>
              <a:t>‹Nr.›</a:t>
            </a:fld>
            <a:endParaRPr lang="de-DE"/>
          </a:p>
        </p:txBody>
      </p:sp>
    </p:spTree>
    <p:extLst>
      <p:ext uri="{BB962C8B-B14F-4D97-AF65-F5344CB8AC3E}">
        <p14:creationId xmlns:p14="http://schemas.microsoft.com/office/powerpoint/2010/main" val="377378413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a:xfrm>
            <a:off x="609600" y="6356351"/>
            <a:ext cx="10094912" cy="365125"/>
          </a:xfrm>
        </p:spPr>
        <p:txBody>
          <a:bodyPr/>
          <a:lstStyle/>
          <a:p>
            <a:r>
              <a:rPr lang="de-DE" smtClean="0"/>
              <a:t>Schulungsunterlagen der AG RDA – Modul GND: KorKonGeo | hbz | Stand: 15.01.2015</a:t>
            </a:r>
            <a:endParaRPr lang="de-DE" dirty="0"/>
          </a:p>
        </p:txBody>
      </p:sp>
      <p:sp>
        <p:nvSpPr>
          <p:cNvPr id="7" name="Foliennummernplatzhalter 6"/>
          <p:cNvSpPr>
            <a:spLocks noGrp="1"/>
          </p:cNvSpPr>
          <p:nvPr>
            <p:ph type="sldNum" sz="quarter" idx="12"/>
          </p:nvPr>
        </p:nvSpPr>
        <p:spPr>
          <a:xfrm>
            <a:off x="10896533" y="6356351"/>
            <a:ext cx="685867" cy="365125"/>
          </a:xfrm>
        </p:spPr>
        <p:txBody>
          <a:bodyPr/>
          <a:lstStyle/>
          <a:p>
            <a:fld id="{E1CD70CF-68CB-451A-AC93-71942E537FD9}" type="slidenum">
              <a:rPr lang="de-DE" smtClean="0"/>
              <a:t>‹Nr.›</a:t>
            </a:fld>
            <a:endParaRPr lang="de-DE"/>
          </a:p>
        </p:txBody>
      </p:sp>
    </p:spTree>
    <p:extLst>
      <p:ext uri="{BB962C8B-B14F-4D97-AF65-F5344CB8AC3E}">
        <p14:creationId xmlns:p14="http://schemas.microsoft.com/office/powerpoint/2010/main" val="61941003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a:xfrm>
            <a:off x="609600" y="6356351"/>
            <a:ext cx="9902891" cy="365125"/>
          </a:xfrm>
        </p:spPr>
        <p:txBody>
          <a:bodyPr/>
          <a:lstStyle/>
          <a:p>
            <a:r>
              <a:rPr lang="de-DE" smtClean="0"/>
              <a:t>Schulungsunterlagen der AG RDA – Modul GND: KorKonGeo | hbz | Stand: 15.01.2015</a:t>
            </a:r>
            <a:endParaRPr lang="de-DE" dirty="0"/>
          </a:p>
        </p:txBody>
      </p:sp>
      <p:sp>
        <p:nvSpPr>
          <p:cNvPr id="7" name="Foliennummernplatzhalter 6"/>
          <p:cNvSpPr>
            <a:spLocks noGrp="1"/>
          </p:cNvSpPr>
          <p:nvPr>
            <p:ph type="sldNum" sz="quarter" idx="12"/>
          </p:nvPr>
        </p:nvSpPr>
        <p:spPr>
          <a:xfrm>
            <a:off x="10896533" y="6356351"/>
            <a:ext cx="685867" cy="365125"/>
          </a:xfrm>
        </p:spPr>
        <p:txBody>
          <a:bodyPr/>
          <a:lstStyle/>
          <a:p>
            <a:fld id="{E1CD70CF-68CB-451A-AC93-71942E537FD9}" type="slidenum">
              <a:rPr lang="de-DE" smtClean="0"/>
              <a:t>‹Nr.›</a:t>
            </a:fld>
            <a:endParaRPr lang="de-DE"/>
          </a:p>
        </p:txBody>
      </p:sp>
    </p:spTree>
    <p:extLst>
      <p:ext uri="{BB962C8B-B14F-4D97-AF65-F5344CB8AC3E}">
        <p14:creationId xmlns:p14="http://schemas.microsoft.com/office/powerpoint/2010/main" val="220255417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
        <p:nvSpPr>
          <p:cNvPr id="5" name="Fußzeilenplatzhalter 4"/>
          <p:cNvSpPr>
            <a:spLocks noGrp="1"/>
          </p:cNvSpPr>
          <p:nvPr>
            <p:ph type="ftr" sz="quarter" idx="3"/>
          </p:nvPr>
        </p:nvSpPr>
        <p:spPr>
          <a:xfrm>
            <a:off x="609600" y="6356351"/>
            <a:ext cx="9230816"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Schulungsunterlagen der AG RDA – Modul GND: KorKonGeo | hbz | Stand: 15.01.2015</a:t>
            </a:r>
            <a:endParaRPr lang="de-DE" dirty="0"/>
          </a:p>
        </p:txBody>
      </p:sp>
      <p:sp>
        <p:nvSpPr>
          <p:cNvPr id="6" name="Foliennummernplatzhalter 5"/>
          <p:cNvSpPr>
            <a:spLocks noGrp="1"/>
          </p:cNvSpPr>
          <p:nvPr>
            <p:ph type="sldNum" sz="quarter" idx="4"/>
          </p:nvPr>
        </p:nvSpPr>
        <p:spPr>
          <a:xfrm>
            <a:off x="10896533" y="6356351"/>
            <a:ext cx="68586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CD70CF-68CB-451A-AC93-71942E537FD9}" type="slidenum">
              <a:rPr lang="de-DE" smtClean="0"/>
              <a:t>‹Nr.›</a:t>
            </a:fld>
            <a:endParaRPr lang="de-DE"/>
          </a:p>
        </p:txBody>
      </p:sp>
    </p:spTree>
    <p:extLst>
      <p:ext uri="{BB962C8B-B14F-4D97-AF65-F5344CB8AC3E}">
        <p14:creationId xmlns:p14="http://schemas.microsoft.com/office/powerpoint/2010/main" val="4172140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gif"/><Relationship Id="rId18" Type="http://schemas.openxmlformats.org/officeDocument/2006/relationships/image" Target="../media/image17.jpeg"/><Relationship Id="rId3" Type="http://schemas.openxmlformats.org/officeDocument/2006/relationships/image" Target="../media/image2.jpeg"/><Relationship Id="rId7" Type="http://schemas.openxmlformats.org/officeDocument/2006/relationships/image" Target="../media/image6.png"/><Relationship Id="rId12" Type="http://schemas.openxmlformats.org/officeDocument/2006/relationships/image" Target="../media/image11.gif"/><Relationship Id="rId17" Type="http://schemas.openxmlformats.org/officeDocument/2006/relationships/image" Target="../media/image16.gif"/><Relationship Id="rId2" Type="http://schemas.openxmlformats.org/officeDocument/2006/relationships/notesSlide" Target="../notesSlides/notesSlide1.xml"/><Relationship Id="rId16" Type="http://schemas.openxmlformats.org/officeDocument/2006/relationships/image" Target="../media/image15.png"/><Relationship Id="rId1" Type="http://schemas.openxmlformats.org/officeDocument/2006/relationships/slideLayout" Target="../slideLayouts/slideLayout12.xml"/><Relationship Id="rId6" Type="http://schemas.openxmlformats.org/officeDocument/2006/relationships/image" Target="../media/image5.tif"/><Relationship Id="rId11" Type="http://schemas.openxmlformats.org/officeDocument/2006/relationships/image" Target="../media/image10.gif"/><Relationship Id="rId5" Type="http://schemas.openxmlformats.org/officeDocument/2006/relationships/image" Target="../media/image4.jpg"/><Relationship Id="rId15" Type="http://schemas.openxmlformats.org/officeDocument/2006/relationships/image" Target="../media/image14.gif"/><Relationship Id="rId10" Type="http://schemas.openxmlformats.org/officeDocument/2006/relationships/image" Target="../media/image9.jpg"/><Relationship Id="rId4" Type="http://schemas.openxmlformats.org/officeDocument/2006/relationships/image" Target="../media/image3.gif"/><Relationship Id="rId9" Type="http://schemas.openxmlformats.org/officeDocument/2006/relationships/image" Target="../media/image8.jpg"/><Relationship Id="rId14" Type="http://schemas.openxmlformats.org/officeDocument/2006/relationships/image" Target="../media/image13.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7.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199.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1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xml"/></Relationships>
</file>

<file path=ppt/slides/_rels/slide244.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6.xml"/></Relationships>
</file>

<file path=ppt/slides/_rels/slide245.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247.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6.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0.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6.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7.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278.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4.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305.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06.xml.rels><?xml version="1.0" encoding="UTF-8" standalone="yes"?>
<Relationships xmlns="http://schemas.openxmlformats.org/package/2006/relationships"><Relationship Id="rId3" Type="http://schemas.openxmlformats.org/officeDocument/2006/relationships/hyperlink" Target="https://wiki1.hbz-nrw.de/display/VDBE/004+-+Fragen+zu+RDA+Normdaten" TargetMode="External"/><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access.rdatoolkit.or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wiki1.hbz-nrw.de/display/VDBE/Gemeinsame+Normdatei+(GND)" TargetMode="External"/><Relationship Id="rId4" Type="http://schemas.openxmlformats.org/officeDocument/2006/relationships/hyperlink" Target="https://wiki.dnb.de/display/ILTIS/Informationsseite+zur+GND"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2135560" y="1041836"/>
            <a:ext cx="8032031" cy="352839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2209704" y="2783356"/>
            <a:ext cx="7682495" cy="1653756"/>
          </a:xfrm>
        </p:spPr>
        <p:txBody>
          <a:bodyPr/>
          <a:lstStyle/>
          <a:p>
            <a:pPr algn="ctr"/>
            <a:r>
              <a:rPr lang="de-DE" b="1" dirty="0" smtClean="0"/>
              <a:t>Schulungsunterlagen der</a:t>
            </a:r>
            <a:br>
              <a:rPr lang="de-DE" b="1" dirty="0" smtClean="0"/>
            </a:br>
            <a:r>
              <a:rPr lang="de-DE" b="1" dirty="0" smtClean="0"/>
              <a:t>AG RDA</a:t>
            </a:r>
            <a:endParaRPr lang="de-DE" b="1" dirty="0"/>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3309" y="1172252"/>
            <a:ext cx="985265" cy="481632"/>
          </a:xfrm>
          <a:prstGeom prst="rect">
            <a:avLst/>
          </a:prstGeom>
        </p:spPr>
      </p:pic>
      <p:pic>
        <p:nvPicPr>
          <p:cNvPr id="16" name="Grafik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07125" y="1412776"/>
            <a:ext cx="1523077" cy="360000"/>
          </a:xfrm>
          <a:prstGeom prst="rect">
            <a:avLst/>
          </a:prstGeom>
        </p:spPr>
      </p:pic>
      <p:pic>
        <p:nvPicPr>
          <p:cNvPr id="20" name="Grafik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96274" y="1771453"/>
            <a:ext cx="1648125" cy="360000"/>
          </a:xfrm>
          <a:prstGeom prst="rect">
            <a:avLst/>
          </a:prstGeom>
        </p:spPr>
      </p:pic>
      <p:pic>
        <p:nvPicPr>
          <p:cNvPr id="26" name="Grafik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080598" y="2420888"/>
            <a:ext cx="1587403" cy="360000"/>
          </a:xfrm>
          <a:prstGeom prst="rect">
            <a:avLst/>
          </a:prstGeom>
        </p:spPr>
      </p:pic>
      <p:pic>
        <p:nvPicPr>
          <p:cNvPr id="18" name="Grafik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502205" y="3058080"/>
            <a:ext cx="951268" cy="598946"/>
          </a:xfrm>
          <a:prstGeom prst="rect">
            <a:avLst/>
          </a:prstGeom>
        </p:spPr>
      </p:pic>
      <p:pic>
        <p:nvPicPr>
          <p:cNvPr id="27" name="Grafik 2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502204" y="3861048"/>
            <a:ext cx="586672" cy="475514"/>
          </a:xfrm>
          <a:prstGeom prst="rect">
            <a:avLst/>
          </a:prstGeom>
        </p:spPr>
      </p:pic>
      <p:pic>
        <p:nvPicPr>
          <p:cNvPr id="21" name="Grafik 2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483812" y="4434442"/>
            <a:ext cx="780540" cy="441452"/>
          </a:xfrm>
          <a:prstGeom prst="rect">
            <a:avLst/>
          </a:prstGeom>
        </p:spPr>
      </p:pic>
      <p:pic>
        <p:nvPicPr>
          <p:cNvPr id="23" name="Grafik 2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059338" y="4815385"/>
            <a:ext cx="1060336" cy="557831"/>
          </a:xfrm>
          <a:prstGeom prst="rect">
            <a:avLst/>
          </a:prstGeom>
        </p:spPr>
      </p:pic>
      <p:pic>
        <p:nvPicPr>
          <p:cNvPr id="22" name="Grafik 21"/>
          <p:cNvPicPr>
            <a:picLocks noChangeAspect="1"/>
          </p:cNvPicPr>
          <p:nvPr/>
        </p:nvPicPr>
        <p:blipFill rotWithShape="1">
          <a:blip r:embed="rId11" cstate="print">
            <a:extLst>
              <a:ext uri="{28A0092B-C50C-407E-A947-70E740481C1C}">
                <a14:useLocalDpi xmlns:a14="http://schemas.microsoft.com/office/drawing/2010/main" val="0"/>
              </a:ext>
            </a:extLst>
          </a:blip>
          <a:srcRect r="16844"/>
          <a:stretch/>
        </p:blipFill>
        <p:spPr>
          <a:xfrm>
            <a:off x="5662762" y="5044748"/>
            <a:ext cx="1358329" cy="544492"/>
          </a:xfrm>
          <a:prstGeom prst="rect">
            <a:avLst/>
          </a:prstGeom>
        </p:spPr>
      </p:pic>
      <p:pic>
        <p:nvPicPr>
          <p:cNvPr id="24" name="Grafik 2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431705" y="4828723"/>
            <a:ext cx="2166205" cy="360000"/>
          </a:xfrm>
          <a:prstGeom prst="rect">
            <a:avLst/>
          </a:prstGeom>
        </p:spPr>
      </p:pic>
      <p:pic>
        <p:nvPicPr>
          <p:cNvPr id="25" name="Grafik 2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783632" y="4254442"/>
            <a:ext cx="1360976" cy="360000"/>
          </a:xfrm>
          <a:prstGeom prst="rect">
            <a:avLst/>
          </a:prstGeom>
        </p:spPr>
      </p:pic>
      <p:pic>
        <p:nvPicPr>
          <p:cNvPr id="28" name="Grafik 27"/>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623466" y="3784688"/>
            <a:ext cx="1403532" cy="469754"/>
          </a:xfrm>
          <a:prstGeom prst="rect">
            <a:avLst/>
          </a:prstGeom>
        </p:spPr>
      </p:pic>
      <p:pic>
        <p:nvPicPr>
          <p:cNvPr id="7" name="Grafik 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601898" y="3092385"/>
            <a:ext cx="1346552" cy="498723"/>
          </a:xfrm>
          <a:prstGeom prst="rect">
            <a:avLst/>
          </a:prstGeom>
        </p:spPr>
      </p:pic>
      <p:pic>
        <p:nvPicPr>
          <p:cNvPr id="29" name="Grafik 28"/>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200757" y="2348880"/>
            <a:ext cx="1640655" cy="360000"/>
          </a:xfrm>
          <a:prstGeom prst="rect">
            <a:avLst/>
          </a:prstGeom>
        </p:spPr>
      </p:pic>
      <p:pic>
        <p:nvPicPr>
          <p:cNvPr id="30" name="Grafik 2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4518046" y="1177175"/>
            <a:ext cx="666033" cy="648032"/>
          </a:xfrm>
          <a:prstGeom prst="rect">
            <a:avLst/>
          </a:prstGeom>
        </p:spPr>
      </p:pic>
      <p:grpSp>
        <p:nvGrpSpPr>
          <p:cNvPr id="9" name="Gruppieren 8"/>
          <p:cNvGrpSpPr/>
          <p:nvPr/>
        </p:nvGrpSpPr>
        <p:grpSpPr>
          <a:xfrm>
            <a:off x="2472868" y="1700808"/>
            <a:ext cx="2378195" cy="400110"/>
            <a:chOff x="948867" y="1700808"/>
            <a:chExt cx="2378195" cy="400110"/>
          </a:xfrm>
        </p:grpSpPr>
        <p:sp>
          <p:nvSpPr>
            <p:cNvPr id="4" name="Textfeld 3"/>
            <p:cNvSpPr txBox="1"/>
            <p:nvPr/>
          </p:nvSpPr>
          <p:spPr>
            <a:xfrm>
              <a:off x="1259632" y="1700808"/>
              <a:ext cx="2067430" cy="400110"/>
            </a:xfrm>
            <a:prstGeom prst="rect">
              <a:avLst/>
            </a:prstGeom>
            <a:noFill/>
          </p:spPr>
          <p:txBody>
            <a:bodyPr wrap="square" rtlCol="0">
              <a:spAutoFit/>
            </a:bodyPr>
            <a:lstStyle/>
            <a:p>
              <a:r>
                <a:rPr lang="de-DE" sz="1000" b="1" dirty="0">
                  <a:latin typeface="Verdana" pitchFamily="34" charset="0"/>
                </a:rPr>
                <a:t>Vertretungen der Öffentlichen Bibliotheken</a:t>
              </a:r>
            </a:p>
          </p:txBody>
        </p:sp>
        <p:pic>
          <p:nvPicPr>
            <p:cNvPr id="6" name="Grafik 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948867" y="1709892"/>
              <a:ext cx="310765" cy="360000"/>
            </a:xfrm>
            <a:prstGeom prst="rect">
              <a:avLst/>
            </a:prstGeom>
          </p:spPr>
        </p:pic>
      </p:grpSp>
      <p:sp>
        <p:nvSpPr>
          <p:cNvPr id="5" name="Fußzeilenplatzhalter 4"/>
          <p:cNvSpPr>
            <a:spLocks noGrp="1"/>
          </p:cNvSpPr>
          <p:nvPr>
            <p:ph type="ftr" sz="quarter" idx="14"/>
          </p:nvPr>
        </p:nvSpPr>
        <p:spPr/>
        <p:txBody>
          <a:bodyPr/>
          <a:lstStyle/>
          <a:p>
            <a:r>
              <a:rPr lang="de-DE" smtClean="0"/>
              <a:t>Schulungsunterlagen der AG RDA – Modul GND: KorKonGeo | hbz | Stand: 15.01.2015</a:t>
            </a:r>
            <a:endParaRPr lang="de-DE" dirty="0"/>
          </a:p>
        </p:txBody>
      </p:sp>
    </p:spTree>
    <p:extLst>
      <p:ext uri="{BB962C8B-B14F-4D97-AF65-F5344CB8AC3E}">
        <p14:creationId xmlns:p14="http://schemas.microsoft.com/office/powerpoint/2010/main" val="29547890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850107"/>
          </a:xfrm>
        </p:spPr>
        <p:txBody>
          <a:bodyPr/>
          <a:lstStyle/>
          <a:p>
            <a:pPr algn="l"/>
            <a:r>
              <a:rPr lang="de-DE" dirty="0">
                <a:solidFill>
                  <a:srgbClr val="4F81BD">
                    <a:lumMod val="75000"/>
                  </a:srgbClr>
                </a:solidFill>
              </a:rPr>
              <a:t>Kennzeichnung „</a:t>
            </a:r>
            <a:r>
              <a:rPr lang="de-DE" dirty="0" err="1" smtClean="0">
                <a:solidFill>
                  <a:srgbClr val="4F81BD">
                    <a:lumMod val="75000"/>
                  </a:srgbClr>
                </a:solidFill>
              </a:rPr>
              <a:t>rswk</a:t>
            </a:r>
            <a:r>
              <a:rPr lang="de-DE" dirty="0" smtClean="0">
                <a:solidFill>
                  <a:srgbClr val="4F81BD">
                    <a:lumMod val="75000"/>
                  </a:srgbClr>
                </a:solidFill>
              </a:rPr>
              <a:t>“             </a:t>
            </a:r>
            <a:r>
              <a:rPr lang="de-DE" sz="2800" dirty="0" smtClean="0">
                <a:solidFill>
                  <a:srgbClr val="4F81BD">
                    <a:lumMod val="75000"/>
                  </a:srgbClr>
                </a:solidFill>
              </a:rPr>
              <a:t>-1-</a:t>
            </a:r>
            <a:r>
              <a:rPr lang="de-DE" dirty="0" smtClean="0">
                <a:solidFill>
                  <a:srgbClr val="4F81BD">
                    <a:lumMod val="75000"/>
                  </a:srgbClr>
                </a:solidFill>
              </a:rPr>
              <a:t>             </a:t>
            </a:r>
            <a:endParaRPr lang="de-DE" dirty="0"/>
          </a:p>
        </p:txBody>
      </p:sp>
      <p:sp>
        <p:nvSpPr>
          <p:cNvPr id="3" name="Inhaltsplatzhalter 2"/>
          <p:cNvSpPr>
            <a:spLocks noGrp="1"/>
          </p:cNvSpPr>
          <p:nvPr>
            <p:ph idx="1"/>
          </p:nvPr>
        </p:nvSpPr>
        <p:spPr>
          <a:xfrm>
            <a:off x="609600" y="1700807"/>
            <a:ext cx="10972800" cy="4655543"/>
          </a:xfrm>
        </p:spPr>
        <p:txBody>
          <a:bodyPr/>
          <a:lstStyle/>
          <a:p>
            <a:pPr marL="0" indent="0">
              <a:spcBef>
                <a:spcPts val="600"/>
              </a:spcBef>
              <a:buNone/>
            </a:pPr>
            <a:r>
              <a:rPr lang="de-DE" dirty="0" smtClean="0"/>
              <a:t>Regelung für Geografika in der SE:</a:t>
            </a:r>
          </a:p>
          <a:p>
            <a:pPr>
              <a:spcBef>
                <a:spcPts val="600"/>
              </a:spcBef>
            </a:pPr>
            <a:r>
              <a:rPr lang="de-DE" dirty="0" smtClean="0"/>
              <a:t>Nicht alle Geografika werden in SE nach RDA erfasst</a:t>
            </a:r>
          </a:p>
          <a:p>
            <a:pPr>
              <a:spcBef>
                <a:spcPts val="600"/>
              </a:spcBef>
            </a:pPr>
            <a:r>
              <a:rPr lang="de-DE" dirty="0" smtClean="0"/>
              <a:t>Für </a:t>
            </a:r>
            <a:r>
              <a:rPr lang="de-DE" dirty="0" err="1" smtClean="0"/>
              <a:t>Entitätencodes</a:t>
            </a:r>
            <a:r>
              <a:rPr lang="de-DE" dirty="0" smtClean="0"/>
              <a:t> </a:t>
            </a:r>
            <a:r>
              <a:rPr lang="de-DE" dirty="0" err="1" smtClean="0"/>
              <a:t>gin</a:t>
            </a:r>
            <a:r>
              <a:rPr lang="de-DE" dirty="0" smtClean="0"/>
              <a:t>, gib, </a:t>
            </a:r>
            <a:r>
              <a:rPr lang="de-DE" dirty="0" err="1" smtClean="0"/>
              <a:t>gio</a:t>
            </a:r>
            <a:r>
              <a:rPr lang="de-DE" dirty="0" smtClean="0"/>
              <a:t>, </a:t>
            </a:r>
            <a:r>
              <a:rPr lang="de-DE" dirty="0" err="1" smtClean="0"/>
              <a:t>giw</a:t>
            </a:r>
            <a:r>
              <a:rPr lang="de-DE" dirty="0" smtClean="0"/>
              <a:t>, </a:t>
            </a:r>
            <a:r>
              <a:rPr lang="de-DE" dirty="0" err="1" smtClean="0"/>
              <a:t>giz</a:t>
            </a:r>
            <a:r>
              <a:rPr lang="de-DE" dirty="0" smtClean="0"/>
              <a:t> werden oftmals die bisherigen RSWK-Regelungen angewendet </a:t>
            </a:r>
            <a:endParaRPr lang="de-DE" dirty="0"/>
          </a:p>
          <a:p>
            <a:pPr>
              <a:spcBef>
                <a:spcPts val="600"/>
              </a:spcBef>
              <a:buFont typeface="Wingdings" panose="05000000000000000000" pitchFamily="2" charset="2"/>
              <a:buChar char="à"/>
            </a:pPr>
            <a:r>
              <a:rPr lang="de-DE" dirty="0"/>
              <a:t> </a:t>
            </a:r>
            <a:r>
              <a:rPr lang="de-DE" dirty="0" smtClean="0"/>
              <a:t>Neuaufnahmen </a:t>
            </a:r>
            <a:r>
              <a:rPr lang="de-DE" dirty="0" smtClean="0"/>
              <a:t>mit diesen </a:t>
            </a:r>
            <a:r>
              <a:rPr lang="de-DE" dirty="0" err="1" smtClean="0"/>
              <a:t>Entitätencodes</a:t>
            </a:r>
            <a:r>
              <a:rPr lang="de-DE" dirty="0" smtClean="0"/>
              <a:t>: Feld </a:t>
            </a:r>
            <a:r>
              <a:rPr lang="de-DE" dirty="0" smtClean="0"/>
              <a:t>667 </a:t>
            </a:r>
            <a:r>
              <a:rPr lang="de-DE" dirty="0" err="1" smtClean="0"/>
              <a:t>rswk</a:t>
            </a:r>
            <a:r>
              <a:rPr lang="de-DE" dirty="0" smtClean="0"/>
              <a:t> </a:t>
            </a:r>
            <a:r>
              <a:rPr lang="de-DE" sz="2000" dirty="0" smtClean="0">
                <a:latin typeface="Verdana" panose="020B0604030504040204" pitchFamily="34" charset="0"/>
                <a:ea typeface="Verdana" panose="020B0604030504040204" pitchFamily="34" charset="0"/>
                <a:cs typeface="Verdana" panose="020B0604030504040204" pitchFamily="34" charset="0"/>
              </a:rPr>
              <a:t>(in SE-Satzschablonen voreingestellt)</a:t>
            </a:r>
          </a:p>
          <a:p>
            <a:pPr lvl="2">
              <a:spcBef>
                <a:spcPts val="600"/>
              </a:spcBef>
            </a:pPr>
            <a:endParaRPr lang="de-DE" sz="28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10</a:t>
            </a:fld>
            <a:endParaRPr lang="de-DE"/>
          </a:p>
        </p:txBody>
      </p:sp>
    </p:spTree>
    <p:extLst>
      <p:ext uri="{BB962C8B-B14F-4D97-AF65-F5344CB8AC3E}">
        <p14:creationId xmlns:p14="http://schemas.microsoft.com/office/powerpoint/2010/main" val="244940316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858218"/>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a:solidFill>
                  <a:prstClr val="black"/>
                </a:solidFill>
              </a:rPr>
              <a:t>Unselbstständige Erfassung 	                  </a:t>
            </a:r>
            <a:r>
              <a:rPr lang="de-DE" sz="2600" dirty="0" smtClean="0">
                <a:solidFill>
                  <a:prstClr val="black"/>
                </a:solidFill>
              </a:rPr>
              <a:t>   -5-</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11.2.2.14.2</a:t>
            </a:r>
            <a:endParaRPr lang="de-DE" dirty="0"/>
          </a:p>
        </p:txBody>
      </p:sp>
      <p:sp>
        <p:nvSpPr>
          <p:cNvPr id="3" name="Inhaltsplatzhalter 2"/>
          <p:cNvSpPr>
            <a:spLocks noGrp="1"/>
          </p:cNvSpPr>
          <p:nvPr>
            <p:ph idx="1"/>
          </p:nvPr>
        </p:nvSpPr>
        <p:spPr>
          <a:xfrm>
            <a:off x="609600" y="2708920"/>
            <a:ext cx="10972800" cy="3744416"/>
          </a:xfrm>
        </p:spPr>
        <p:txBody>
          <a:bodyPr>
            <a:normAutofit/>
          </a:bodyPr>
          <a:lstStyle/>
          <a:p>
            <a:pPr marL="0" indent="0">
              <a:buNone/>
            </a:pPr>
            <a:r>
              <a:rPr lang="de-DE" sz="2500" dirty="0"/>
              <a:t>Umkehrschluss: </a:t>
            </a:r>
            <a:endParaRPr lang="de-DE" sz="2500" dirty="0" smtClean="0"/>
          </a:p>
          <a:p>
            <a:r>
              <a:rPr lang="de-DE" sz="2500" dirty="0" smtClean="0"/>
              <a:t>Wenn </a:t>
            </a:r>
            <a:r>
              <a:rPr lang="de-DE" sz="2500" dirty="0"/>
              <a:t>ÜO </a:t>
            </a:r>
            <a:r>
              <a:rPr lang="de-DE" sz="2500" dirty="0" smtClean="0"/>
              <a:t>in UO </a:t>
            </a:r>
            <a:r>
              <a:rPr lang="de-DE" sz="2500" dirty="0"/>
              <a:t>enthalten </a:t>
            </a:r>
            <a:r>
              <a:rPr lang="de-DE" sz="2500" dirty="0" smtClean="0"/>
              <a:t>ist, dann trifft 11.2.2.14.2 nicht mehr zu</a:t>
            </a:r>
          </a:p>
          <a:p>
            <a:pPr lvl="1"/>
            <a:r>
              <a:rPr lang="de-DE" sz="2500" dirty="0">
                <a:latin typeface="Verdana" panose="020B0604030504040204" pitchFamily="34" charset="0"/>
                <a:ea typeface="Verdana" panose="020B0604030504040204" pitchFamily="34" charset="0"/>
                <a:cs typeface="Verdana" panose="020B0604030504040204" pitchFamily="34" charset="0"/>
              </a:rPr>
              <a:t>Ist ÜO in Substantiv- Abkürzungs- oder Adjektivform in UO enthalten und </a:t>
            </a:r>
            <a:r>
              <a:rPr lang="de-DE" sz="2500" dirty="0" smtClean="0">
                <a:latin typeface="Verdana" panose="020B0604030504040204" pitchFamily="34" charset="0"/>
                <a:ea typeface="Verdana" panose="020B0604030504040204" pitchFamily="34" charset="0"/>
                <a:cs typeface="Verdana" panose="020B0604030504040204" pitchFamily="34" charset="0"/>
              </a:rPr>
              <a:t>keinem </a:t>
            </a:r>
            <a:r>
              <a:rPr lang="de-DE" sz="2500" dirty="0">
                <a:latin typeface="Verdana" panose="020B0604030504040204" pitchFamily="34" charset="0"/>
                <a:ea typeface="Verdana" panose="020B0604030504040204" pitchFamily="34" charset="0"/>
                <a:cs typeface="Verdana" panose="020B0604030504040204" pitchFamily="34" charset="0"/>
              </a:rPr>
              <a:t>anderen Unterpunkt </a:t>
            </a:r>
            <a:r>
              <a:rPr lang="de-DE" sz="2500" dirty="0" smtClean="0">
                <a:latin typeface="Verdana" panose="020B0604030504040204" pitchFamily="34" charset="0"/>
                <a:ea typeface="Verdana" panose="020B0604030504040204" pitchFamily="34" charset="0"/>
                <a:cs typeface="Verdana" panose="020B0604030504040204" pitchFamily="34" charset="0"/>
              </a:rPr>
              <a:t>von </a:t>
            </a:r>
            <a:r>
              <a:rPr lang="de-DE" sz="2500" dirty="0">
                <a:latin typeface="Verdana" panose="020B0604030504040204" pitchFamily="34" charset="0"/>
                <a:ea typeface="Verdana" panose="020B0604030504040204" pitchFamily="34" charset="0"/>
                <a:cs typeface="Verdana" panose="020B0604030504040204" pitchFamily="34" charset="0"/>
              </a:rPr>
              <a:t>11.2.2.14 </a:t>
            </a:r>
            <a:r>
              <a:rPr lang="de-DE" sz="2500" dirty="0" smtClean="0">
                <a:latin typeface="Verdana" panose="020B0604030504040204" pitchFamily="34" charset="0"/>
                <a:ea typeface="Verdana" panose="020B0604030504040204" pitchFamily="34" charset="0"/>
                <a:cs typeface="Verdana" panose="020B0604030504040204" pitchFamily="34" charset="0"/>
              </a:rPr>
              <a:t>zuzuordnen -&gt; 11.2.2.13 -&gt; selbstständige Ansetzung</a:t>
            </a:r>
          </a:p>
          <a:p>
            <a:pPr lvl="1"/>
            <a:r>
              <a:rPr lang="de-DE" sz="2500" dirty="0">
                <a:latin typeface="Verdana" panose="020B0604030504040204" pitchFamily="34" charset="0"/>
                <a:ea typeface="Verdana" panose="020B0604030504040204" pitchFamily="34" charset="0"/>
                <a:cs typeface="Verdana" panose="020B0604030504040204" pitchFamily="34" charset="0"/>
              </a:rPr>
              <a:t>Ist ÜO in vollständiger Form in UO enthalten </a:t>
            </a:r>
            <a:r>
              <a:rPr lang="de-DE" sz="2500" dirty="0" smtClean="0">
                <a:latin typeface="Verdana" panose="020B0604030504040204" pitchFamily="34" charset="0"/>
                <a:ea typeface="Verdana" panose="020B0604030504040204" pitchFamily="34" charset="0"/>
                <a:cs typeface="Verdana" panose="020B0604030504040204" pitchFamily="34" charset="0"/>
              </a:rPr>
              <a:t>-&gt; 11.2.2.14.6   -&gt; Unselbstständige Ansetzung. Herauslösung der ÜO aus Namen der UO</a:t>
            </a:r>
            <a:endParaRPr lang="de-DE" sz="2500" dirty="0">
              <a:latin typeface="Verdana" panose="020B0604030504040204" pitchFamily="34" charset="0"/>
              <a:ea typeface="Verdana" panose="020B0604030504040204" pitchFamily="34" charset="0"/>
              <a:cs typeface="Verdana" panose="020B0604030504040204" pitchFamily="34" charset="0"/>
            </a:endParaRPr>
          </a:p>
          <a:p>
            <a:pPr lvl="1"/>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100</a:t>
            </a:fld>
            <a:endParaRPr lang="de-DE"/>
          </a:p>
        </p:txBody>
      </p:sp>
    </p:spTree>
    <p:extLst>
      <p:ext uri="{BB962C8B-B14F-4D97-AF65-F5344CB8AC3E}">
        <p14:creationId xmlns:p14="http://schemas.microsoft.com/office/powerpoint/2010/main" val="278855664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002234"/>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Erfassung 	                     -6-</a:t>
            </a:r>
            <a:r>
              <a:rPr lang="de-DE" sz="2600" dirty="0">
                <a:solidFill>
                  <a:prstClr val="black"/>
                </a:solidFill>
              </a:rPr>
              <a:t/>
            </a:r>
            <a:br>
              <a:rPr lang="de-DE" sz="2600" dirty="0">
                <a:solidFill>
                  <a:prstClr val="black"/>
                </a:solidFill>
              </a:rPr>
            </a:br>
            <a:r>
              <a:rPr lang="de-DE" sz="2400" dirty="0"/>
              <a:t>RDA 11.2.2.14.2</a:t>
            </a:r>
            <a:endParaRPr lang="de-DE" dirty="0"/>
          </a:p>
        </p:txBody>
      </p:sp>
      <p:sp>
        <p:nvSpPr>
          <p:cNvPr id="3" name="Inhaltsplatzhalter 2"/>
          <p:cNvSpPr>
            <a:spLocks noGrp="1"/>
          </p:cNvSpPr>
          <p:nvPr>
            <p:ph idx="1"/>
          </p:nvPr>
        </p:nvSpPr>
        <p:spPr>
          <a:xfrm>
            <a:off x="609600" y="2348879"/>
            <a:ext cx="10972800" cy="4007471"/>
          </a:xfrm>
        </p:spPr>
        <p:txBody>
          <a:bodyPr/>
          <a:lstStyle/>
          <a:p>
            <a:pPr marL="0" indent="0">
              <a:buNone/>
            </a:pPr>
            <a:r>
              <a:rPr lang="de-DE" altLang="de-DE" sz="2600" i="1" dirty="0"/>
              <a:t>Beispiel:</a:t>
            </a:r>
          </a:p>
          <a:p>
            <a:pPr marL="0" indent="0">
              <a:buNone/>
            </a:pPr>
            <a:r>
              <a:rPr lang="en-US" sz="2600" i="1" dirty="0">
                <a:solidFill>
                  <a:schemeClr val="accent3">
                    <a:lumMod val="50000"/>
                  </a:schemeClr>
                </a:solidFill>
              </a:rPr>
              <a:t>International Association for the Distribution of Food Products and General Consumer </a:t>
            </a:r>
            <a:r>
              <a:rPr lang="en-US" sz="2600" i="1" dirty="0" smtClean="0">
                <a:solidFill>
                  <a:schemeClr val="accent3">
                    <a:lumMod val="50000"/>
                  </a:schemeClr>
                </a:solidFill>
              </a:rPr>
              <a:t>Goods. </a:t>
            </a:r>
            <a:r>
              <a:rPr lang="en-US" sz="2600" i="1" dirty="0" err="1" smtClean="0">
                <a:solidFill>
                  <a:schemeClr val="accent3">
                    <a:lumMod val="50000"/>
                  </a:schemeClr>
                </a:solidFill>
              </a:rPr>
              <a:t>Comitato</a:t>
            </a:r>
            <a:r>
              <a:rPr lang="en-US" sz="2600" i="1" dirty="0" smtClean="0">
                <a:solidFill>
                  <a:schemeClr val="accent3">
                    <a:lumMod val="50000"/>
                  </a:schemeClr>
                </a:solidFill>
              </a:rPr>
              <a:t> </a:t>
            </a:r>
            <a:r>
              <a:rPr lang="en-US" sz="2600" i="1" dirty="0" err="1" smtClean="0">
                <a:solidFill>
                  <a:schemeClr val="accent3">
                    <a:lumMod val="50000"/>
                  </a:schemeClr>
                </a:solidFill>
              </a:rPr>
              <a:t>Italiano</a:t>
            </a:r>
            <a:endParaRPr lang="en-US" sz="2600" i="1" dirty="0" smtClean="0">
              <a:solidFill>
                <a:schemeClr val="accent3">
                  <a:lumMod val="50000"/>
                </a:schemeClr>
              </a:solidFill>
            </a:endParaRPr>
          </a:p>
          <a:p>
            <a:pPr marL="0" indent="0">
              <a:buNone/>
            </a:pPr>
            <a:r>
              <a:rPr lang="en-US" sz="2600" i="1" dirty="0" smtClean="0"/>
              <a:t>Name:</a:t>
            </a:r>
            <a:r>
              <a:rPr lang="en-US" sz="2600" i="1" dirty="0" smtClean="0">
                <a:solidFill>
                  <a:schemeClr val="accent3">
                    <a:lumMod val="50000"/>
                  </a:schemeClr>
                </a:solidFill>
              </a:rPr>
              <a:t> </a:t>
            </a:r>
            <a:r>
              <a:rPr lang="en-US" sz="2600" i="1" dirty="0" err="1"/>
              <a:t>Comitato</a:t>
            </a:r>
            <a:r>
              <a:rPr lang="en-US" sz="2600" i="1" dirty="0"/>
              <a:t> </a:t>
            </a:r>
            <a:r>
              <a:rPr lang="en-US" sz="2600" i="1" dirty="0" err="1" smtClean="0"/>
              <a:t>Italiano</a:t>
            </a:r>
            <a:r>
              <a:rPr lang="en-US" sz="2600" i="1" dirty="0" smtClean="0"/>
              <a:t> </a:t>
            </a:r>
            <a:r>
              <a:rPr lang="en-US" sz="2000" i="1" dirty="0">
                <a:solidFill>
                  <a:prstClr val="black"/>
                </a:solidFill>
              </a:rPr>
              <a:t>(Name d. ÜO </a:t>
            </a:r>
            <a:r>
              <a:rPr lang="en-US" sz="2000" i="1" dirty="0" err="1">
                <a:solidFill>
                  <a:prstClr val="black"/>
                </a:solidFill>
              </a:rPr>
              <a:t>nicht</a:t>
            </a:r>
            <a:r>
              <a:rPr lang="en-US" sz="2000" i="1" dirty="0">
                <a:solidFill>
                  <a:prstClr val="black"/>
                </a:solidFill>
              </a:rPr>
              <a:t> </a:t>
            </a:r>
            <a:r>
              <a:rPr lang="en-US" sz="2000" i="1" dirty="0" err="1">
                <a:solidFill>
                  <a:prstClr val="black"/>
                </a:solidFill>
              </a:rPr>
              <a:t>im</a:t>
            </a:r>
            <a:r>
              <a:rPr lang="en-US" sz="2000" i="1" dirty="0">
                <a:solidFill>
                  <a:prstClr val="black"/>
                </a:solidFill>
              </a:rPr>
              <a:t> </a:t>
            </a:r>
            <a:r>
              <a:rPr lang="en-US" sz="2000" i="1" dirty="0" err="1">
                <a:solidFill>
                  <a:prstClr val="black"/>
                </a:solidFill>
              </a:rPr>
              <a:t>Namen</a:t>
            </a:r>
            <a:r>
              <a:rPr lang="en-US" sz="2000" i="1" dirty="0">
                <a:solidFill>
                  <a:prstClr val="black"/>
                </a:solidFill>
              </a:rPr>
              <a:t> d. UO </a:t>
            </a:r>
            <a:r>
              <a:rPr lang="en-US" sz="2000" i="1" dirty="0" err="1">
                <a:solidFill>
                  <a:prstClr val="black"/>
                </a:solidFill>
              </a:rPr>
              <a:t>enthalten</a:t>
            </a:r>
            <a:r>
              <a:rPr lang="en-US" sz="2000" i="1" dirty="0" smtClean="0">
                <a:solidFill>
                  <a:prstClr val="black"/>
                </a:solidFill>
              </a:rPr>
              <a:t>)</a:t>
            </a:r>
          </a:p>
          <a:p>
            <a:pPr marL="0" indent="0">
              <a:buNone/>
            </a:pPr>
            <a:endParaRPr lang="en-US" sz="2000" i="1" dirty="0">
              <a:solidFill>
                <a:prstClr val="black"/>
              </a:solidFill>
            </a:endParaRPr>
          </a:p>
          <a:p>
            <a:pPr marL="0" indent="0">
              <a:buNone/>
            </a:pPr>
            <a:r>
              <a:rPr lang="en-US" sz="2600" i="1" dirty="0" err="1" smtClean="0">
                <a:solidFill>
                  <a:schemeClr val="accent2">
                    <a:lumMod val="75000"/>
                  </a:schemeClr>
                </a:solidFill>
              </a:rPr>
              <a:t>Aber</a:t>
            </a:r>
            <a:r>
              <a:rPr lang="en-US" sz="2600" i="1" dirty="0" smtClean="0">
                <a:solidFill>
                  <a:schemeClr val="accent2">
                    <a:lumMod val="75000"/>
                  </a:schemeClr>
                </a:solidFill>
              </a:rPr>
              <a:t>:</a:t>
            </a:r>
            <a:r>
              <a:rPr lang="en-US" sz="2600" i="1" dirty="0" smtClean="0">
                <a:solidFill>
                  <a:prstClr val="black"/>
                </a:solidFill>
              </a:rPr>
              <a:t> Beispiel </a:t>
            </a:r>
            <a:r>
              <a:rPr lang="en-US" sz="2600" i="1" dirty="0" err="1" smtClean="0">
                <a:solidFill>
                  <a:prstClr val="black"/>
                </a:solidFill>
              </a:rPr>
              <a:t>abgewandelt</a:t>
            </a:r>
            <a:r>
              <a:rPr lang="en-US" sz="2600" i="1" dirty="0" smtClean="0">
                <a:solidFill>
                  <a:prstClr val="black"/>
                </a:solidFill>
              </a:rPr>
              <a:t>:</a:t>
            </a:r>
          </a:p>
          <a:p>
            <a:pPr marL="0" indent="0">
              <a:buNone/>
            </a:pPr>
            <a:r>
              <a:rPr lang="de-DE" sz="2600" i="1" dirty="0" err="1">
                <a:solidFill>
                  <a:schemeClr val="accent3">
                    <a:lumMod val="50000"/>
                  </a:schemeClr>
                </a:solidFill>
              </a:rPr>
              <a:t>Comitato</a:t>
            </a:r>
            <a:r>
              <a:rPr lang="de-DE" sz="2600" i="1" dirty="0">
                <a:solidFill>
                  <a:schemeClr val="accent3">
                    <a:lumMod val="50000"/>
                  </a:schemeClr>
                </a:solidFill>
              </a:rPr>
              <a:t> </a:t>
            </a:r>
            <a:r>
              <a:rPr lang="de-DE" sz="2600" i="1" dirty="0" err="1">
                <a:solidFill>
                  <a:schemeClr val="accent3">
                    <a:lumMod val="50000"/>
                  </a:schemeClr>
                </a:solidFill>
              </a:rPr>
              <a:t>Italiano</a:t>
            </a:r>
            <a:r>
              <a:rPr lang="de-DE" sz="2600" i="1" dirty="0">
                <a:solidFill>
                  <a:schemeClr val="accent3">
                    <a:lumMod val="50000"/>
                  </a:schemeClr>
                </a:solidFill>
              </a:rPr>
              <a:t> </a:t>
            </a:r>
            <a:r>
              <a:rPr lang="de-DE" sz="2600" i="1" dirty="0" smtClean="0">
                <a:solidFill>
                  <a:schemeClr val="accent3">
                    <a:lumMod val="50000"/>
                  </a:schemeClr>
                </a:solidFill>
              </a:rPr>
              <a:t>AIDA</a:t>
            </a:r>
          </a:p>
          <a:p>
            <a:pPr marL="0" indent="0">
              <a:buNone/>
            </a:pPr>
            <a:r>
              <a:rPr lang="de-DE" sz="2600" i="1" dirty="0"/>
              <a:t>Name: </a:t>
            </a:r>
            <a:r>
              <a:rPr lang="de-DE" sz="2600" i="1" dirty="0" err="1"/>
              <a:t>Comitato</a:t>
            </a:r>
            <a:r>
              <a:rPr lang="de-DE" sz="2600" i="1" dirty="0"/>
              <a:t> </a:t>
            </a:r>
            <a:r>
              <a:rPr lang="de-DE" sz="2600" i="1" dirty="0" err="1"/>
              <a:t>Italiano</a:t>
            </a:r>
            <a:r>
              <a:rPr lang="de-DE" sz="2600" i="1" dirty="0"/>
              <a:t> </a:t>
            </a:r>
            <a:r>
              <a:rPr lang="de-DE" sz="2600" i="1" dirty="0" smtClean="0"/>
              <a:t>AIDA </a:t>
            </a:r>
            <a:r>
              <a:rPr lang="en-US" sz="2000" i="1" dirty="0">
                <a:solidFill>
                  <a:prstClr val="black"/>
                </a:solidFill>
              </a:rPr>
              <a:t>(Name d. ÜO in </a:t>
            </a:r>
            <a:r>
              <a:rPr lang="en-US" sz="2000" i="1" dirty="0" err="1">
                <a:solidFill>
                  <a:prstClr val="black"/>
                </a:solidFill>
              </a:rPr>
              <a:t>Abkürzungsform</a:t>
            </a:r>
            <a:r>
              <a:rPr lang="en-US" sz="2000" i="1" dirty="0">
                <a:solidFill>
                  <a:prstClr val="black"/>
                </a:solidFill>
              </a:rPr>
              <a:t> </a:t>
            </a:r>
            <a:r>
              <a:rPr lang="en-US" sz="2000" i="1" dirty="0" err="1">
                <a:solidFill>
                  <a:prstClr val="black"/>
                </a:solidFill>
              </a:rPr>
              <a:t>im</a:t>
            </a:r>
            <a:r>
              <a:rPr lang="en-US" sz="2000" i="1" dirty="0">
                <a:solidFill>
                  <a:prstClr val="black"/>
                </a:solidFill>
              </a:rPr>
              <a:t> </a:t>
            </a:r>
            <a:r>
              <a:rPr lang="en-US" sz="2000" i="1" dirty="0" err="1">
                <a:solidFill>
                  <a:prstClr val="black"/>
                </a:solidFill>
              </a:rPr>
              <a:t>Namen</a:t>
            </a:r>
            <a:r>
              <a:rPr lang="en-US" sz="2000" i="1" dirty="0">
                <a:solidFill>
                  <a:prstClr val="black"/>
                </a:solidFill>
              </a:rPr>
              <a:t> d. UO </a:t>
            </a:r>
            <a:r>
              <a:rPr lang="en-US" sz="2000" i="1" dirty="0" err="1" smtClean="0">
                <a:solidFill>
                  <a:prstClr val="black"/>
                </a:solidFill>
              </a:rPr>
              <a:t>enthalten</a:t>
            </a:r>
            <a:r>
              <a:rPr lang="en-US" sz="2000" i="1" dirty="0" smtClean="0">
                <a:solidFill>
                  <a:prstClr val="black"/>
                </a:solidFill>
              </a:rPr>
              <a:t> -&gt; 11.2.2.13 -&gt; </a:t>
            </a:r>
            <a:r>
              <a:rPr lang="en-US" sz="2000" i="1" dirty="0" err="1" smtClean="0">
                <a:solidFill>
                  <a:prstClr val="black"/>
                </a:solidFill>
              </a:rPr>
              <a:t>selbstständige</a:t>
            </a:r>
            <a:r>
              <a:rPr lang="en-US" sz="2000" i="1" dirty="0" smtClean="0">
                <a:solidFill>
                  <a:prstClr val="black"/>
                </a:solidFill>
              </a:rPr>
              <a:t> </a:t>
            </a:r>
            <a:r>
              <a:rPr lang="en-US" sz="2000" i="1" dirty="0" err="1" smtClean="0">
                <a:solidFill>
                  <a:prstClr val="black"/>
                </a:solidFill>
              </a:rPr>
              <a:t>Ansetzung</a:t>
            </a:r>
            <a:r>
              <a:rPr lang="en-US" sz="2000" i="1" dirty="0" smtClean="0">
                <a:solidFill>
                  <a:prstClr val="black"/>
                </a:solidFill>
              </a:rPr>
              <a:t>)</a:t>
            </a:r>
            <a:endParaRPr lang="de-DE"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101</a:t>
            </a:fld>
            <a:endParaRPr lang="de-DE"/>
          </a:p>
        </p:txBody>
      </p:sp>
    </p:spTree>
    <p:extLst>
      <p:ext uri="{BB962C8B-B14F-4D97-AF65-F5344CB8AC3E}">
        <p14:creationId xmlns:p14="http://schemas.microsoft.com/office/powerpoint/2010/main" val="2801990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844055"/>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-7-</a:t>
            </a:r>
            <a:r>
              <a:rPr lang="de-DE" sz="2600" dirty="0">
                <a:solidFill>
                  <a:prstClr val="black"/>
                </a:solidFill>
              </a:rPr>
              <a:t/>
            </a:r>
            <a:br>
              <a:rPr lang="de-DE" sz="2600" dirty="0">
                <a:solidFill>
                  <a:prstClr val="black"/>
                </a:solidFill>
              </a:rPr>
            </a:br>
            <a:r>
              <a:rPr lang="de-DE" sz="2400" dirty="0"/>
              <a:t>RDA 11.2.2.14.2</a:t>
            </a:r>
            <a:endParaRPr lang="de-DE" dirty="0"/>
          </a:p>
        </p:txBody>
      </p:sp>
      <p:sp>
        <p:nvSpPr>
          <p:cNvPr id="3" name="Inhaltsplatzhalter 2"/>
          <p:cNvSpPr>
            <a:spLocks noGrp="1"/>
          </p:cNvSpPr>
          <p:nvPr>
            <p:ph idx="1"/>
          </p:nvPr>
        </p:nvSpPr>
        <p:spPr>
          <a:xfrm>
            <a:off x="609600" y="2348879"/>
            <a:ext cx="10972800" cy="4007472"/>
          </a:xfrm>
        </p:spPr>
        <p:txBody>
          <a:bodyPr/>
          <a:lstStyle/>
          <a:p>
            <a:pPr marL="0" indent="0">
              <a:buNone/>
            </a:pPr>
            <a:r>
              <a:rPr lang="de-DE" sz="2400" i="1" dirty="0" smtClean="0"/>
              <a:t>Forts. Beispiele:</a:t>
            </a:r>
          </a:p>
          <a:p>
            <a:pPr marL="0" indent="0">
              <a:buNone/>
            </a:pPr>
            <a:r>
              <a:rPr lang="de-DE" sz="2400" i="1" dirty="0" smtClean="0">
                <a:solidFill>
                  <a:schemeClr val="accent3">
                    <a:lumMod val="50000"/>
                  </a:schemeClr>
                </a:solidFill>
              </a:rPr>
              <a:t>PEFC Deutschland </a:t>
            </a:r>
            <a:r>
              <a:rPr lang="de-DE" sz="2400" i="1" smtClean="0">
                <a:solidFill>
                  <a:schemeClr val="accent3">
                    <a:lumMod val="50000"/>
                  </a:schemeClr>
                </a:solidFill>
              </a:rPr>
              <a:t>e.V.. </a:t>
            </a:r>
            <a:r>
              <a:rPr lang="de-DE" sz="2400" i="1" dirty="0" smtClean="0">
                <a:solidFill>
                  <a:schemeClr val="accent3">
                    <a:lumMod val="50000"/>
                  </a:schemeClr>
                </a:solidFill>
              </a:rPr>
              <a:t>Regionale Arbeitsgruppe Baden-Württemberg</a:t>
            </a:r>
          </a:p>
          <a:p>
            <a:pPr marL="0" lvl="0" indent="0">
              <a:buNone/>
            </a:pPr>
            <a:r>
              <a:rPr lang="de-DE" sz="2400" i="1" dirty="0" smtClean="0"/>
              <a:t>Name: Regionale Arbeitsgruppe Baden-Württemberg </a:t>
            </a:r>
            <a:r>
              <a:rPr lang="en-US" sz="2000" i="1" dirty="0" smtClean="0">
                <a:solidFill>
                  <a:prstClr val="black"/>
                </a:solidFill>
              </a:rPr>
              <a:t>(Name d. ÜO </a:t>
            </a:r>
            <a:r>
              <a:rPr lang="en-US" sz="2000" i="1" dirty="0" err="1" smtClean="0">
                <a:solidFill>
                  <a:prstClr val="black"/>
                </a:solidFill>
              </a:rPr>
              <a:t>nicht</a:t>
            </a:r>
            <a:r>
              <a:rPr lang="en-US" sz="2000" i="1" dirty="0" smtClean="0">
                <a:solidFill>
                  <a:prstClr val="black"/>
                </a:solidFill>
              </a:rPr>
              <a:t> </a:t>
            </a:r>
            <a:r>
              <a:rPr lang="en-US" sz="2000" i="1" dirty="0" err="1" smtClean="0">
                <a:solidFill>
                  <a:prstClr val="black"/>
                </a:solidFill>
              </a:rPr>
              <a:t>im</a:t>
            </a:r>
            <a:r>
              <a:rPr lang="en-US" sz="2000" i="1" dirty="0" smtClean="0">
                <a:solidFill>
                  <a:prstClr val="black"/>
                </a:solidFill>
              </a:rPr>
              <a:t> </a:t>
            </a:r>
            <a:r>
              <a:rPr lang="en-US" sz="2000" i="1" dirty="0" err="1" smtClean="0">
                <a:solidFill>
                  <a:prstClr val="black"/>
                </a:solidFill>
              </a:rPr>
              <a:t>Namen</a:t>
            </a:r>
            <a:r>
              <a:rPr lang="en-US" sz="2000" i="1" dirty="0" smtClean="0">
                <a:solidFill>
                  <a:prstClr val="black"/>
                </a:solidFill>
              </a:rPr>
              <a:t> d. UO </a:t>
            </a:r>
            <a:r>
              <a:rPr lang="en-US" sz="2000" i="1" dirty="0" err="1" smtClean="0">
                <a:solidFill>
                  <a:prstClr val="black"/>
                </a:solidFill>
              </a:rPr>
              <a:t>enthalten</a:t>
            </a:r>
            <a:r>
              <a:rPr lang="en-US" sz="2000" i="1" dirty="0" smtClean="0">
                <a:solidFill>
                  <a:prstClr val="black"/>
                </a:solidFill>
              </a:rPr>
              <a:t>)</a:t>
            </a:r>
          </a:p>
          <a:p>
            <a:pPr marL="0" lvl="0" indent="0">
              <a:buNone/>
            </a:pPr>
            <a:endParaRPr lang="en-US" sz="2000" i="1" dirty="0">
              <a:solidFill>
                <a:prstClr val="black"/>
              </a:solidFill>
            </a:endParaRPr>
          </a:p>
          <a:p>
            <a:pPr marL="0" lvl="0" indent="0">
              <a:buNone/>
            </a:pPr>
            <a:r>
              <a:rPr lang="en-US" sz="2400" i="1" dirty="0" err="1" smtClean="0">
                <a:solidFill>
                  <a:schemeClr val="accent2">
                    <a:lumMod val="75000"/>
                  </a:schemeClr>
                </a:solidFill>
              </a:rPr>
              <a:t>Aber</a:t>
            </a:r>
            <a:r>
              <a:rPr lang="en-US" sz="2400" i="1" dirty="0" smtClean="0">
                <a:solidFill>
                  <a:schemeClr val="accent2">
                    <a:lumMod val="75000"/>
                  </a:schemeClr>
                </a:solidFill>
              </a:rPr>
              <a:t>:</a:t>
            </a:r>
            <a:r>
              <a:rPr lang="en-US" sz="2400" i="1" dirty="0" smtClean="0">
                <a:solidFill>
                  <a:prstClr val="black"/>
                </a:solidFill>
              </a:rPr>
              <a:t> Beispiel </a:t>
            </a:r>
            <a:r>
              <a:rPr lang="en-US" sz="2400" i="1" dirty="0" err="1" smtClean="0">
                <a:solidFill>
                  <a:prstClr val="black"/>
                </a:solidFill>
              </a:rPr>
              <a:t>abgewandelt</a:t>
            </a:r>
            <a:r>
              <a:rPr lang="en-US" sz="2400" i="1" dirty="0" smtClean="0">
                <a:solidFill>
                  <a:prstClr val="black"/>
                </a:solidFill>
              </a:rPr>
              <a:t>:</a:t>
            </a:r>
          </a:p>
          <a:p>
            <a:pPr marL="0" lvl="0" indent="0">
              <a:buNone/>
            </a:pPr>
            <a:r>
              <a:rPr lang="en-US" sz="2400" i="1" dirty="0" err="1">
                <a:solidFill>
                  <a:schemeClr val="accent3">
                    <a:lumMod val="50000"/>
                  </a:schemeClr>
                </a:solidFill>
              </a:rPr>
              <a:t>Regionale</a:t>
            </a:r>
            <a:r>
              <a:rPr lang="en-US" sz="2400" i="1" dirty="0">
                <a:solidFill>
                  <a:schemeClr val="accent3">
                    <a:lumMod val="50000"/>
                  </a:schemeClr>
                </a:solidFill>
              </a:rPr>
              <a:t> PEFC-</a:t>
            </a:r>
            <a:r>
              <a:rPr lang="en-US" sz="2400" i="1" dirty="0" err="1">
                <a:solidFill>
                  <a:schemeClr val="accent3">
                    <a:lumMod val="50000"/>
                  </a:schemeClr>
                </a:solidFill>
              </a:rPr>
              <a:t>Arbeitsgruppe</a:t>
            </a:r>
            <a:r>
              <a:rPr lang="en-US" sz="2400" i="1" dirty="0">
                <a:solidFill>
                  <a:schemeClr val="accent3">
                    <a:lumMod val="50000"/>
                  </a:schemeClr>
                </a:solidFill>
              </a:rPr>
              <a:t> </a:t>
            </a:r>
            <a:r>
              <a:rPr lang="en-US" sz="2400" i="1" dirty="0" smtClean="0">
                <a:solidFill>
                  <a:schemeClr val="accent3">
                    <a:lumMod val="50000"/>
                  </a:schemeClr>
                </a:solidFill>
              </a:rPr>
              <a:t>Baden-Württemberg</a:t>
            </a:r>
          </a:p>
          <a:p>
            <a:pPr marL="0" lvl="0" indent="0">
              <a:buNone/>
            </a:pPr>
            <a:r>
              <a:rPr lang="en-US" sz="2400" i="1" dirty="0">
                <a:solidFill>
                  <a:prstClr val="black"/>
                </a:solidFill>
              </a:rPr>
              <a:t>Name: </a:t>
            </a:r>
            <a:r>
              <a:rPr lang="en-US" sz="2400" i="1" dirty="0" err="1">
                <a:solidFill>
                  <a:prstClr val="black"/>
                </a:solidFill>
              </a:rPr>
              <a:t>Regionale</a:t>
            </a:r>
            <a:r>
              <a:rPr lang="en-US" sz="2400" i="1" dirty="0">
                <a:solidFill>
                  <a:prstClr val="black"/>
                </a:solidFill>
              </a:rPr>
              <a:t> PEFC-</a:t>
            </a:r>
            <a:r>
              <a:rPr lang="en-US" sz="2400" i="1" dirty="0" err="1">
                <a:solidFill>
                  <a:prstClr val="black"/>
                </a:solidFill>
              </a:rPr>
              <a:t>Arbeitsgruppe</a:t>
            </a:r>
            <a:r>
              <a:rPr lang="en-US" sz="2400" i="1" dirty="0">
                <a:solidFill>
                  <a:prstClr val="black"/>
                </a:solidFill>
              </a:rPr>
              <a:t> </a:t>
            </a:r>
            <a:r>
              <a:rPr lang="en-US" sz="2400" i="1" dirty="0" smtClean="0">
                <a:solidFill>
                  <a:prstClr val="black"/>
                </a:solidFill>
              </a:rPr>
              <a:t>Baden-Württemberg </a:t>
            </a:r>
            <a:r>
              <a:rPr lang="en-US" sz="2000" i="1" dirty="0">
                <a:solidFill>
                  <a:prstClr val="black"/>
                </a:solidFill>
              </a:rPr>
              <a:t>(Name d. ÜO in </a:t>
            </a:r>
            <a:r>
              <a:rPr lang="en-US" sz="2000" i="1" dirty="0" err="1">
                <a:solidFill>
                  <a:prstClr val="black"/>
                </a:solidFill>
              </a:rPr>
              <a:t>Abkürzungsform</a:t>
            </a:r>
            <a:r>
              <a:rPr lang="en-US" sz="2000" i="1" dirty="0">
                <a:solidFill>
                  <a:prstClr val="black"/>
                </a:solidFill>
              </a:rPr>
              <a:t> </a:t>
            </a:r>
            <a:r>
              <a:rPr lang="en-US" sz="2000" i="1" dirty="0" err="1">
                <a:solidFill>
                  <a:prstClr val="black"/>
                </a:solidFill>
              </a:rPr>
              <a:t>im</a:t>
            </a:r>
            <a:r>
              <a:rPr lang="en-US" sz="2000" i="1" dirty="0">
                <a:solidFill>
                  <a:prstClr val="black"/>
                </a:solidFill>
              </a:rPr>
              <a:t> </a:t>
            </a:r>
            <a:r>
              <a:rPr lang="en-US" sz="2000" i="1" dirty="0" err="1">
                <a:solidFill>
                  <a:prstClr val="black"/>
                </a:solidFill>
              </a:rPr>
              <a:t>Namen</a:t>
            </a:r>
            <a:r>
              <a:rPr lang="en-US" sz="2000" i="1" dirty="0">
                <a:solidFill>
                  <a:prstClr val="black"/>
                </a:solidFill>
              </a:rPr>
              <a:t> d. UO </a:t>
            </a:r>
            <a:r>
              <a:rPr lang="en-US" sz="2000" i="1" dirty="0" err="1" smtClean="0">
                <a:solidFill>
                  <a:prstClr val="black"/>
                </a:solidFill>
              </a:rPr>
              <a:t>enthalten</a:t>
            </a:r>
            <a:r>
              <a:rPr lang="en-US" sz="2000" i="1" dirty="0" smtClean="0">
                <a:solidFill>
                  <a:prstClr val="black"/>
                </a:solidFill>
              </a:rPr>
              <a:t> -&gt; 11.2.2.13 -&gt; </a:t>
            </a:r>
            <a:r>
              <a:rPr lang="en-US" sz="2000" i="1" dirty="0" err="1" smtClean="0">
                <a:solidFill>
                  <a:prstClr val="black"/>
                </a:solidFill>
              </a:rPr>
              <a:t>selbstständige</a:t>
            </a:r>
            <a:r>
              <a:rPr lang="en-US" sz="2000" i="1" dirty="0" smtClean="0">
                <a:solidFill>
                  <a:prstClr val="black"/>
                </a:solidFill>
              </a:rPr>
              <a:t> </a:t>
            </a:r>
            <a:r>
              <a:rPr lang="en-US" sz="2000" i="1" dirty="0" err="1" smtClean="0">
                <a:solidFill>
                  <a:prstClr val="black"/>
                </a:solidFill>
              </a:rPr>
              <a:t>Ansetzung</a:t>
            </a:r>
            <a:r>
              <a:rPr lang="en-US" sz="2000" i="1" dirty="0" smtClean="0">
                <a:solidFill>
                  <a:prstClr val="black"/>
                </a:solidFill>
              </a:rPr>
              <a:t>)</a:t>
            </a:r>
            <a:endParaRPr lang="en-US" sz="2400" i="1" dirty="0">
              <a:solidFill>
                <a:prstClr val="black"/>
              </a:solidFill>
            </a:endParaRPr>
          </a:p>
          <a:p>
            <a:pPr marL="0" indent="0">
              <a:buNone/>
            </a:pPr>
            <a:endParaRPr lang="de-DE" i="1" dirty="0" smtClean="0"/>
          </a:p>
          <a:p>
            <a:pPr marL="0" indent="0">
              <a:buNone/>
            </a:pPr>
            <a:endParaRPr lang="de-DE" i="1" dirty="0" smtClean="0">
              <a:solidFill>
                <a:schemeClr val="accent3">
                  <a:lumMod val="50000"/>
                </a:schemeClr>
              </a:solidFill>
            </a:endParaRPr>
          </a:p>
          <a:p>
            <a:pPr marL="0" indent="0">
              <a:buNone/>
            </a:pPr>
            <a:endParaRPr lang="de-DE"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102</a:t>
            </a:fld>
            <a:endParaRPr lang="de-DE"/>
          </a:p>
        </p:txBody>
      </p:sp>
    </p:spTree>
    <p:extLst>
      <p:ext uri="{BB962C8B-B14F-4D97-AF65-F5344CB8AC3E}">
        <p14:creationId xmlns:p14="http://schemas.microsoft.com/office/powerpoint/2010/main" val="4134210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609600" y="274638"/>
            <a:ext cx="8726760" cy="1930226"/>
          </a:xfrm>
        </p:spPr>
        <p:txBody>
          <a:bodyPr>
            <a:normAutofit/>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-8-</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11.2.2.14.3</a:t>
            </a:r>
            <a:endParaRPr lang="de-DE" sz="3200" dirty="0">
              <a:latin typeface="Verdana" pitchFamily="34" charset="0"/>
              <a:ea typeface="Verdana" pitchFamily="34" charset="0"/>
              <a:cs typeface="Verdana" pitchFamily="34" charset="0"/>
            </a:endParaRPr>
          </a:p>
        </p:txBody>
      </p:sp>
      <p:sp>
        <p:nvSpPr>
          <p:cNvPr id="10" name="Inhaltsplatzhalter 9"/>
          <p:cNvSpPr>
            <a:spLocks noGrp="1"/>
          </p:cNvSpPr>
          <p:nvPr>
            <p:ph idx="1"/>
          </p:nvPr>
        </p:nvSpPr>
        <p:spPr>
          <a:xfrm>
            <a:off x="609600" y="2348880"/>
            <a:ext cx="10972800" cy="3777284"/>
          </a:xfrm>
        </p:spPr>
        <p:txBody>
          <a:bodyPr>
            <a:noAutofit/>
          </a:bodyPr>
          <a:lstStyle/>
          <a:p>
            <a:pPr marL="0" indent="0">
              <a:buNone/>
            </a:pPr>
            <a:r>
              <a:rPr lang="de-DE" sz="2600" dirty="0">
                <a:latin typeface="Verdana" pitchFamily="34" charset="0"/>
                <a:ea typeface="Verdana" pitchFamily="34" charset="0"/>
                <a:cs typeface="Verdana" pitchFamily="34" charset="0"/>
              </a:rPr>
              <a:t>Name enthält einen </a:t>
            </a:r>
            <a:r>
              <a:rPr lang="de-DE" sz="2600" dirty="0" smtClean="0">
                <a:latin typeface="Verdana" pitchFamily="34" charset="0"/>
                <a:ea typeface="Verdana" pitchFamily="34" charset="0"/>
                <a:cs typeface="Verdana" pitchFamily="34" charset="0"/>
              </a:rPr>
              <a:t>Begriff, </a:t>
            </a:r>
            <a:r>
              <a:rPr lang="de-DE" sz="2600" dirty="0">
                <a:latin typeface="Verdana" pitchFamily="34" charset="0"/>
                <a:ea typeface="Verdana" pitchFamily="34" charset="0"/>
                <a:cs typeface="Verdana" pitchFamily="34" charset="0"/>
              </a:rPr>
              <a:t>der </a:t>
            </a:r>
          </a:p>
          <a:p>
            <a:r>
              <a:rPr lang="de-DE" sz="2600" dirty="0">
                <a:latin typeface="Verdana" pitchFamily="34" charset="0"/>
                <a:ea typeface="Verdana" pitchFamily="34" charset="0"/>
                <a:cs typeface="Verdana" pitchFamily="34" charset="0"/>
              </a:rPr>
              <a:t>allgemeiner Natur ist </a:t>
            </a:r>
            <a:r>
              <a:rPr lang="de-DE" sz="2400" dirty="0" smtClean="0"/>
              <a:t>(d.h. ohne charakteristische Eigennamen oder Adjektive oder fachspezifische Wörter) </a:t>
            </a:r>
            <a:r>
              <a:rPr lang="de-DE" sz="2600" dirty="0" smtClean="0">
                <a:latin typeface="Verdana" pitchFamily="34" charset="0"/>
                <a:ea typeface="Verdana" pitchFamily="34" charset="0"/>
                <a:cs typeface="Verdana" pitchFamily="34" charset="0"/>
              </a:rPr>
              <a:t>oder nur </a:t>
            </a:r>
            <a:r>
              <a:rPr lang="de-DE" sz="2600" dirty="0">
                <a:latin typeface="Verdana" pitchFamily="34" charset="0"/>
                <a:ea typeface="Verdana" pitchFamily="34" charset="0"/>
                <a:cs typeface="Verdana" pitchFamily="34" charset="0"/>
              </a:rPr>
              <a:t>eine geografische, chronologische oder mit Ziffern oder Buchstaben gezählte Unterabteilung einer übergeordneten Körperschaft anzeigt. </a:t>
            </a:r>
            <a:r>
              <a:rPr lang="de-DE" sz="2400" dirty="0">
                <a:latin typeface="Verdana" pitchFamily="34" charset="0"/>
                <a:ea typeface="Verdana" pitchFamily="34" charset="0"/>
                <a:cs typeface="Verdana" pitchFamily="34" charset="0"/>
              </a:rPr>
              <a:t>(RDA </a:t>
            </a:r>
            <a:r>
              <a:rPr lang="de-DE" sz="2400" dirty="0" smtClean="0">
                <a:latin typeface="Verdana" pitchFamily="34" charset="0"/>
                <a:ea typeface="Verdana" pitchFamily="34" charset="0"/>
                <a:cs typeface="Verdana" pitchFamily="34" charset="0"/>
              </a:rPr>
              <a:t>11.2.2.14.3)</a:t>
            </a:r>
          </a:p>
          <a:p>
            <a:pPr marL="0" indent="0">
              <a:buNone/>
            </a:pPr>
            <a:r>
              <a:rPr lang="de-DE" altLang="de-DE" sz="2600" i="1" dirty="0" smtClean="0">
                <a:latin typeface="Verdana" pitchFamily="34" charset="0"/>
                <a:ea typeface="Verdana" pitchFamily="34" charset="0"/>
                <a:cs typeface="Verdana" pitchFamily="34" charset="0"/>
              </a:rPr>
              <a:t>Beispiele:</a:t>
            </a:r>
            <a:r>
              <a:rPr lang="de-DE" sz="2600" dirty="0">
                <a:latin typeface="Verdana" pitchFamily="34" charset="0"/>
                <a:ea typeface="Verdana" pitchFamily="34" charset="0"/>
                <a:cs typeface="Verdana" pitchFamily="34" charset="0"/>
              </a:rPr>
              <a:t/>
            </a:r>
            <a:br>
              <a:rPr lang="de-DE" sz="2600" dirty="0">
                <a:latin typeface="Verdana" pitchFamily="34" charset="0"/>
                <a:ea typeface="Verdana" pitchFamily="34" charset="0"/>
                <a:cs typeface="Verdana" pitchFamily="34" charset="0"/>
              </a:rPr>
            </a:br>
            <a:r>
              <a:rPr lang="it-IT" sz="2600" i="1" dirty="0" err="1">
                <a:solidFill>
                  <a:schemeClr val="accent3">
                    <a:lumMod val="50000"/>
                  </a:schemeClr>
                </a:solidFill>
              </a:rPr>
              <a:t>Deutsche</a:t>
            </a:r>
            <a:r>
              <a:rPr lang="it-IT" sz="2600" i="1" dirty="0">
                <a:solidFill>
                  <a:schemeClr val="accent3">
                    <a:lumMod val="50000"/>
                  </a:schemeClr>
                </a:solidFill>
              </a:rPr>
              <a:t> </a:t>
            </a:r>
            <a:r>
              <a:rPr lang="it-IT" sz="2600" i="1" dirty="0" err="1">
                <a:solidFill>
                  <a:schemeClr val="accent3">
                    <a:lumMod val="50000"/>
                  </a:schemeClr>
                </a:solidFill>
              </a:rPr>
              <a:t>Chemische</a:t>
            </a:r>
            <a:r>
              <a:rPr lang="it-IT" sz="2600" i="1" dirty="0">
                <a:solidFill>
                  <a:schemeClr val="accent3">
                    <a:lumMod val="50000"/>
                  </a:schemeClr>
                </a:solidFill>
              </a:rPr>
              <a:t> </a:t>
            </a:r>
            <a:r>
              <a:rPr lang="it-IT" sz="2600" i="1" dirty="0" err="1" smtClean="0">
                <a:solidFill>
                  <a:schemeClr val="accent3">
                    <a:lumMod val="50000"/>
                  </a:schemeClr>
                </a:solidFill>
              </a:rPr>
              <a:t>Gesellschaft</a:t>
            </a:r>
            <a:r>
              <a:rPr lang="it-IT" sz="2600" i="1" dirty="0" smtClean="0">
                <a:solidFill>
                  <a:schemeClr val="accent3">
                    <a:lumMod val="50000"/>
                  </a:schemeClr>
                </a:solidFill>
              </a:rPr>
              <a:t>. </a:t>
            </a:r>
            <a:r>
              <a:rPr lang="it-IT" sz="2600" i="1" dirty="0" err="1" smtClean="0">
                <a:solidFill>
                  <a:schemeClr val="accent3">
                    <a:lumMod val="50000"/>
                  </a:schemeClr>
                </a:solidFill>
              </a:rPr>
              <a:t>Bibliothek</a:t>
            </a:r>
            <a:endParaRPr lang="it-IT" sz="2600" i="1" dirty="0" smtClean="0">
              <a:solidFill>
                <a:schemeClr val="accent3">
                  <a:lumMod val="50000"/>
                </a:schemeClr>
              </a:solidFill>
            </a:endParaRPr>
          </a:p>
          <a:p>
            <a:pPr marL="0" lvl="0" indent="0">
              <a:buNone/>
            </a:pPr>
            <a:r>
              <a:rPr lang="it-IT" sz="2600" i="1" dirty="0" err="1" smtClean="0">
                <a:latin typeface="Verdana" pitchFamily="34" charset="0"/>
                <a:ea typeface="Verdana" pitchFamily="34" charset="0"/>
                <a:cs typeface="Verdana" pitchFamily="34" charset="0"/>
              </a:rPr>
              <a:t>Name</a:t>
            </a:r>
            <a:r>
              <a:rPr lang="it-IT" sz="2600" i="1" dirty="0" smtClean="0">
                <a:latin typeface="Verdana" pitchFamily="34" charset="0"/>
                <a:ea typeface="Verdana" pitchFamily="34" charset="0"/>
                <a:cs typeface="Verdana" pitchFamily="34" charset="0"/>
              </a:rPr>
              <a:t>: </a:t>
            </a:r>
            <a:r>
              <a:rPr lang="it-IT" sz="2600" i="1" dirty="0" err="1" smtClean="0">
                <a:latin typeface="Verdana" pitchFamily="34" charset="0"/>
                <a:ea typeface="Verdana" pitchFamily="34" charset="0"/>
                <a:cs typeface="Verdana" pitchFamily="34" charset="0"/>
              </a:rPr>
              <a:t>Bibliothek</a:t>
            </a:r>
            <a:r>
              <a:rPr lang="it-IT" sz="2600" i="1" dirty="0" smtClean="0">
                <a:latin typeface="Verdana" pitchFamily="34" charset="0"/>
                <a:ea typeface="Verdana" pitchFamily="34" charset="0"/>
                <a:cs typeface="Verdana" pitchFamily="34" charset="0"/>
              </a:rPr>
              <a:t> </a:t>
            </a:r>
            <a:r>
              <a:rPr lang="en-US" sz="2000" i="1" dirty="0">
                <a:solidFill>
                  <a:prstClr val="black"/>
                </a:solidFill>
              </a:rPr>
              <a:t>(Name d. ÜO </a:t>
            </a:r>
            <a:r>
              <a:rPr lang="en-US" sz="2000" i="1" dirty="0" err="1">
                <a:solidFill>
                  <a:prstClr val="black"/>
                </a:solidFill>
              </a:rPr>
              <a:t>nicht</a:t>
            </a:r>
            <a:r>
              <a:rPr lang="en-US" sz="2000" i="1" dirty="0">
                <a:solidFill>
                  <a:prstClr val="black"/>
                </a:solidFill>
              </a:rPr>
              <a:t> </a:t>
            </a:r>
            <a:r>
              <a:rPr lang="en-US" sz="2000" i="1" dirty="0" err="1">
                <a:solidFill>
                  <a:prstClr val="black"/>
                </a:solidFill>
              </a:rPr>
              <a:t>im</a:t>
            </a:r>
            <a:r>
              <a:rPr lang="en-US" sz="2000" i="1" dirty="0">
                <a:solidFill>
                  <a:prstClr val="black"/>
                </a:solidFill>
              </a:rPr>
              <a:t> </a:t>
            </a:r>
            <a:r>
              <a:rPr lang="en-US" sz="2000" i="1" dirty="0" err="1">
                <a:solidFill>
                  <a:prstClr val="black"/>
                </a:solidFill>
              </a:rPr>
              <a:t>Namen</a:t>
            </a:r>
            <a:r>
              <a:rPr lang="en-US" sz="2000" i="1" dirty="0">
                <a:solidFill>
                  <a:prstClr val="black"/>
                </a:solidFill>
              </a:rPr>
              <a:t> d. UO </a:t>
            </a:r>
            <a:r>
              <a:rPr lang="en-US" sz="2000" i="1" dirty="0" err="1">
                <a:solidFill>
                  <a:prstClr val="black"/>
                </a:solidFill>
              </a:rPr>
              <a:t>enthalten</a:t>
            </a:r>
            <a:r>
              <a:rPr lang="en-US" sz="2000" i="1" dirty="0">
                <a:solidFill>
                  <a:prstClr val="black"/>
                </a:solidFill>
              </a:rPr>
              <a:t>)</a:t>
            </a:r>
            <a:endParaRPr lang="it-IT" sz="2600" i="1" dirty="0">
              <a:solidFill>
                <a:prstClr val="black"/>
              </a:solidFill>
            </a:endParaRPr>
          </a:p>
          <a:p>
            <a:pPr marL="0" indent="0">
              <a:buNone/>
            </a:pPr>
            <a:endParaRPr lang="it-IT" dirty="0">
              <a:latin typeface="Verdana" pitchFamily="34" charset="0"/>
              <a:ea typeface="Verdana" pitchFamily="34" charset="0"/>
              <a:cs typeface="Verdana" pitchFamily="34" charset="0"/>
            </a:endParaRPr>
          </a:p>
        </p:txBody>
      </p:sp>
      <p:sp>
        <p:nvSpPr>
          <p:cNvPr id="5" name="Fußzeilenplatzhalter 3"/>
          <p:cNvSpPr>
            <a:spLocks noGrp="1"/>
          </p:cNvSpPr>
          <p:nvPr>
            <p:ph type="ftr" sz="quarter" idx="11"/>
          </p:nvPr>
        </p:nvSpPr>
        <p:spPr>
          <a:noFill/>
        </p:spPr>
        <p:txBody>
          <a:bodyPr/>
          <a:lstStyle/>
          <a:p>
            <a:r>
              <a:rPr lang="de-DE" smtClean="0"/>
              <a:t>Schulungsunterlagen der AG RDA – Modul GND: KorKonGeo | hbz | Stand: 15.01.2015</a:t>
            </a:r>
            <a:endParaRPr lang="de-DE" dirty="0"/>
          </a:p>
        </p:txBody>
      </p:sp>
      <p:sp>
        <p:nvSpPr>
          <p:cNvPr id="2" name="Foliennummernplatzhalter 1"/>
          <p:cNvSpPr>
            <a:spLocks noGrp="1"/>
          </p:cNvSpPr>
          <p:nvPr>
            <p:ph type="sldNum" sz="quarter" idx="12"/>
          </p:nvPr>
        </p:nvSpPr>
        <p:spPr/>
        <p:txBody>
          <a:bodyPr/>
          <a:lstStyle/>
          <a:p>
            <a:fld id="{E1CD70CF-68CB-451A-AC93-71942E537FD9}" type="slidenum">
              <a:rPr lang="de-DE" smtClean="0"/>
              <a:t>103</a:t>
            </a:fld>
            <a:endParaRPr lang="de-DE"/>
          </a:p>
        </p:txBody>
      </p:sp>
    </p:spTree>
    <p:extLst>
      <p:ext uri="{BB962C8B-B14F-4D97-AF65-F5344CB8AC3E}">
        <p14:creationId xmlns:p14="http://schemas.microsoft.com/office/powerpoint/2010/main" val="685825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animEffect transition="in" filter="fade">
                                      <p:cBhvr>
                                        <p:cTn id="7" dur="1000"/>
                                        <p:tgtEl>
                                          <p:spTgt spid="10">
                                            <p:txEl>
                                              <p:pRg st="2" end="2"/>
                                            </p:txEl>
                                          </p:spTgt>
                                        </p:tgtEl>
                                      </p:cBhvr>
                                    </p:animEffect>
                                    <p:anim calcmode="lin" valueType="num">
                                      <p:cBhvr>
                                        <p:cTn id="8"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10">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xEl>
                                              <p:pRg st="3" end="3"/>
                                            </p:txEl>
                                          </p:spTgt>
                                        </p:tgtEl>
                                        <p:attrNameLst>
                                          <p:attrName>style.visibility</p:attrName>
                                        </p:attrNameLst>
                                      </p:cBhvr>
                                      <p:to>
                                        <p:strVal val="visible"/>
                                      </p:to>
                                    </p:set>
                                    <p:animEffect transition="in" filter="fade">
                                      <p:cBhvr>
                                        <p:cTn id="12" dur="1000"/>
                                        <p:tgtEl>
                                          <p:spTgt spid="10">
                                            <p:txEl>
                                              <p:pRg st="3" end="3"/>
                                            </p:txEl>
                                          </p:spTgt>
                                        </p:tgtEl>
                                      </p:cBhvr>
                                    </p:animEffect>
                                    <p:anim calcmode="lin" valueType="num">
                                      <p:cBhvr>
                                        <p:cTn id="13" dur="1000" fill="hold"/>
                                        <p:tgtEl>
                                          <p:spTgt spid="10">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10">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700039"/>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-9-</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11.2.2.14.3</a:t>
            </a:r>
            <a:endParaRPr lang="de-DE" dirty="0"/>
          </a:p>
        </p:txBody>
      </p:sp>
      <p:sp>
        <p:nvSpPr>
          <p:cNvPr id="3" name="Inhaltsplatzhalter 2"/>
          <p:cNvSpPr>
            <a:spLocks noGrp="1"/>
          </p:cNvSpPr>
          <p:nvPr>
            <p:ph idx="1"/>
          </p:nvPr>
        </p:nvSpPr>
        <p:spPr>
          <a:xfrm>
            <a:off x="609600" y="2204864"/>
            <a:ext cx="10972800" cy="3921300"/>
          </a:xfrm>
        </p:spPr>
        <p:txBody>
          <a:bodyPr>
            <a:normAutofit/>
          </a:bodyPr>
          <a:lstStyle/>
          <a:p>
            <a:pPr marL="0" indent="0">
              <a:buNone/>
            </a:pPr>
            <a:r>
              <a:rPr lang="de-DE" sz="2600" i="1" dirty="0" smtClean="0"/>
              <a:t>Forts. Beispiele:</a:t>
            </a:r>
            <a:endParaRPr lang="de-DE" sz="2000" i="1" dirty="0">
              <a:solidFill>
                <a:schemeClr val="accent3">
                  <a:lumMod val="50000"/>
                </a:schemeClr>
              </a:solidFill>
            </a:endParaRPr>
          </a:p>
          <a:p>
            <a:pPr marL="0" lvl="0" indent="0">
              <a:spcBef>
                <a:spcPts val="0"/>
              </a:spcBef>
              <a:buNone/>
            </a:pPr>
            <a:endParaRPr lang="en-US" i="1" dirty="0" smtClean="0">
              <a:solidFill>
                <a:srgbClr val="9BBB59">
                  <a:lumMod val="50000"/>
                </a:srgbClr>
              </a:solidFill>
            </a:endParaRPr>
          </a:p>
          <a:p>
            <a:pPr marL="0" lvl="0" indent="0">
              <a:spcBef>
                <a:spcPts val="0"/>
              </a:spcBef>
              <a:buNone/>
            </a:pPr>
            <a:r>
              <a:rPr lang="en-US" i="1" dirty="0" smtClean="0">
                <a:solidFill>
                  <a:srgbClr val="9BBB59">
                    <a:lumMod val="50000"/>
                  </a:srgbClr>
                </a:solidFill>
              </a:rPr>
              <a:t>Jean </a:t>
            </a:r>
            <a:r>
              <a:rPr lang="en-US" i="1" dirty="0">
                <a:solidFill>
                  <a:srgbClr val="9BBB59">
                    <a:lumMod val="50000"/>
                  </a:srgbClr>
                </a:solidFill>
              </a:rPr>
              <a:t>and Alexander Heard Library. Friends of the Library</a:t>
            </a:r>
          </a:p>
          <a:p>
            <a:pPr marL="0" lvl="0" indent="0">
              <a:spcBef>
                <a:spcPts val="0"/>
              </a:spcBef>
              <a:buNone/>
            </a:pPr>
            <a:r>
              <a:rPr lang="en-US" i="1" dirty="0">
                <a:solidFill>
                  <a:prstClr val="black"/>
                </a:solidFill>
              </a:rPr>
              <a:t>Name: Friends of the Library </a:t>
            </a:r>
            <a:r>
              <a:rPr lang="en-US" sz="2000" i="1" dirty="0">
                <a:solidFill>
                  <a:prstClr val="black"/>
                </a:solidFill>
              </a:rPr>
              <a:t>(Name d. ÜO </a:t>
            </a:r>
            <a:r>
              <a:rPr lang="en-US" sz="2000" i="1" dirty="0" err="1">
                <a:solidFill>
                  <a:prstClr val="black"/>
                </a:solidFill>
              </a:rPr>
              <a:t>nicht</a:t>
            </a:r>
            <a:r>
              <a:rPr lang="en-US" sz="2000" i="1" dirty="0">
                <a:solidFill>
                  <a:prstClr val="black"/>
                </a:solidFill>
              </a:rPr>
              <a:t> </a:t>
            </a:r>
            <a:r>
              <a:rPr lang="en-US" sz="2000" i="1" dirty="0" err="1">
                <a:solidFill>
                  <a:prstClr val="black"/>
                </a:solidFill>
              </a:rPr>
              <a:t>im</a:t>
            </a:r>
            <a:r>
              <a:rPr lang="en-US" sz="2000" i="1" dirty="0">
                <a:solidFill>
                  <a:prstClr val="black"/>
                </a:solidFill>
              </a:rPr>
              <a:t> </a:t>
            </a:r>
            <a:r>
              <a:rPr lang="en-US" sz="2000" i="1" dirty="0" err="1">
                <a:solidFill>
                  <a:prstClr val="black"/>
                </a:solidFill>
              </a:rPr>
              <a:t>Namen</a:t>
            </a:r>
            <a:r>
              <a:rPr lang="en-US" sz="2000" i="1" dirty="0">
                <a:solidFill>
                  <a:prstClr val="black"/>
                </a:solidFill>
              </a:rPr>
              <a:t> d. UO </a:t>
            </a:r>
            <a:r>
              <a:rPr lang="en-US" sz="2000" i="1" dirty="0" err="1">
                <a:solidFill>
                  <a:prstClr val="black"/>
                </a:solidFill>
              </a:rPr>
              <a:t>enthalten</a:t>
            </a:r>
            <a:r>
              <a:rPr lang="en-US" sz="2000" i="1" dirty="0">
                <a:solidFill>
                  <a:prstClr val="black"/>
                </a:solidFill>
              </a:rPr>
              <a:t> = Friends of the Library </a:t>
            </a:r>
            <a:r>
              <a:rPr lang="en-US" sz="2000" i="1" dirty="0" err="1">
                <a:solidFill>
                  <a:prstClr val="black"/>
                </a:solidFill>
              </a:rPr>
              <a:t>hier</a:t>
            </a:r>
            <a:r>
              <a:rPr lang="en-US" sz="2000" i="1" dirty="0">
                <a:solidFill>
                  <a:prstClr val="black"/>
                </a:solidFill>
              </a:rPr>
              <a:t> </a:t>
            </a:r>
            <a:r>
              <a:rPr lang="en-US" sz="2000" i="1" dirty="0" err="1">
                <a:solidFill>
                  <a:prstClr val="black"/>
                </a:solidFill>
              </a:rPr>
              <a:t>allg</a:t>
            </a:r>
            <a:r>
              <a:rPr lang="en-US" sz="2000" i="1" dirty="0">
                <a:solidFill>
                  <a:prstClr val="black"/>
                </a:solidFill>
              </a:rPr>
              <a:t>. </a:t>
            </a:r>
            <a:r>
              <a:rPr lang="en-US" sz="2000" i="1" dirty="0" err="1">
                <a:solidFill>
                  <a:prstClr val="black"/>
                </a:solidFill>
              </a:rPr>
              <a:t>Gattungsbegriff</a:t>
            </a:r>
            <a:r>
              <a:rPr lang="en-US" sz="2000" i="1" dirty="0" smtClean="0">
                <a:solidFill>
                  <a:prstClr val="black"/>
                </a:solidFill>
              </a:rPr>
              <a:t>)</a:t>
            </a:r>
          </a:p>
          <a:p>
            <a:pPr marL="0" lvl="0" indent="0">
              <a:spcBef>
                <a:spcPts val="0"/>
              </a:spcBef>
              <a:buNone/>
            </a:pPr>
            <a:endParaRPr lang="en-US" sz="2000" i="1" dirty="0">
              <a:solidFill>
                <a:prstClr val="black"/>
              </a:solidFill>
            </a:endParaRPr>
          </a:p>
          <a:p>
            <a:pPr marL="0" lvl="0" indent="0">
              <a:spcBef>
                <a:spcPts val="0"/>
              </a:spcBef>
              <a:buNone/>
            </a:pPr>
            <a:r>
              <a:rPr lang="de-DE" i="1" dirty="0">
                <a:solidFill>
                  <a:srgbClr val="9BBB59">
                    <a:lumMod val="50000"/>
                  </a:srgbClr>
                </a:solidFill>
              </a:rPr>
              <a:t>Bundesverband Öffentlich Bestellter und Vereidigter Sachverständiger. Forschungsinstitut</a:t>
            </a:r>
          </a:p>
          <a:p>
            <a:pPr marL="0" lvl="0" indent="0">
              <a:spcBef>
                <a:spcPts val="0"/>
              </a:spcBef>
              <a:buNone/>
            </a:pPr>
            <a:r>
              <a:rPr lang="de-DE" i="1" dirty="0">
                <a:solidFill>
                  <a:prstClr val="black"/>
                </a:solidFill>
              </a:rPr>
              <a:t>Name: Forschungsinstitut </a:t>
            </a:r>
            <a:r>
              <a:rPr lang="en-US" sz="2000" i="1" dirty="0">
                <a:solidFill>
                  <a:prstClr val="black"/>
                </a:solidFill>
              </a:rPr>
              <a:t>(Name d. ÜO </a:t>
            </a:r>
            <a:r>
              <a:rPr lang="en-US" sz="2000" i="1" dirty="0" err="1">
                <a:solidFill>
                  <a:prstClr val="black"/>
                </a:solidFill>
              </a:rPr>
              <a:t>nicht</a:t>
            </a:r>
            <a:r>
              <a:rPr lang="en-US" sz="2000" i="1" dirty="0">
                <a:solidFill>
                  <a:prstClr val="black"/>
                </a:solidFill>
              </a:rPr>
              <a:t> </a:t>
            </a:r>
            <a:r>
              <a:rPr lang="en-US" sz="2000" i="1" dirty="0" err="1">
                <a:solidFill>
                  <a:prstClr val="black"/>
                </a:solidFill>
              </a:rPr>
              <a:t>im</a:t>
            </a:r>
            <a:r>
              <a:rPr lang="en-US" sz="2000" i="1" dirty="0">
                <a:solidFill>
                  <a:prstClr val="black"/>
                </a:solidFill>
              </a:rPr>
              <a:t> </a:t>
            </a:r>
            <a:r>
              <a:rPr lang="en-US" sz="2000" i="1" dirty="0" err="1">
                <a:solidFill>
                  <a:prstClr val="black"/>
                </a:solidFill>
              </a:rPr>
              <a:t>Namen</a:t>
            </a:r>
            <a:r>
              <a:rPr lang="en-US" sz="2000" i="1" dirty="0">
                <a:solidFill>
                  <a:prstClr val="black"/>
                </a:solidFill>
              </a:rPr>
              <a:t> d. UO </a:t>
            </a:r>
            <a:r>
              <a:rPr lang="en-US" sz="2000" i="1" dirty="0" err="1">
                <a:solidFill>
                  <a:prstClr val="black"/>
                </a:solidFill>
              </a:rPr>
              <a:t>enthalten</a:t>
            </a:r>
            <a:r>
              <a:rPr lang="en-US" sz="2000" i="1" dirty="0">
                <a:solidFill>
                  <a:prstClr val="black"/>
                </a:solidFill>
              </a:rPr>
              <a:t>)</a:t>
            </a:r>
          </a:p>
          <a:p>
            <a:pPr marL="0" lvl="0" indent="0">
              <a:spcBef>
                <a:spcPts val="0"/>
              </a:spcBef>
              <a:buNone/>
            </a:pPr>
            <a:endParaRPr lang="en-US" sz="2000" i="1" dirty="0" smtClean="0">
              <a:solidFill>
                <a:prstClr val="black"/>
              </a:solidFill>
            </a:endParaRPr>
          </a:p>
          <a:p>
            <a:pPr marL="0" indent="0">
              <a:spcBef>
                <a:spcPts val="0"/>
              </a:spcBef>
              <a:buNone/>
            </a:pPr>
            <a:endParaRPr lang="de-DE" sz="2600" i="1" dirty="0" smtClean="0">
              <a:solidFill>
                <a:schemeClr val="accent3">
                  <a:lumMod val="50000"/>
                </a:schemeClr>
              </a:solidFill>
            </a:endParaRPr>
          </a:p>
          <a:p>
            <a:pPr marL="0" indent="0">
              <a:buNone/>
            </a:pPr>
            <a:endParaRPr lang="de-DE" sz="2600" i="1" dirty="0" smtClean="0">
              <a:solidFill>
                <a:schemeClr val="accent3">
                  <a:lumMod val="50000"/>
                </a:schemeClr>
              </a:solidFill>
            </a:endParaRPr>
          </a:p>
          <a:p>
            <a:pPr marL="0" indent="0">
              <a:buNone/>
            </a:pPr>
            <a:endParaRPr lang="de-DE" sz="2600"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104</a:t>
            </a:fld>
            <a:endParaRPr lang="de-DE"/>
          </a:p>
        </p:txBody>
      </p:sp>
    </p:spTree>
    <p:extLst>
      <p:ext uri="{BB962C8B-B14F-4D97-AF65-F5344CB8AC3E}">
        <p14:creationId xmlns:p14="http://schemas.microsoft.com/office/powerpoint/2010/main" val="3037215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1000"/>
                                        <p:tgtEl>
                                          <p:spTgt spid="3">
                                            <p:txEl>
                                              <p:pRg st="5" end="5"/>
                                            </p:txEl>
                                          </p:spTgt>
                                        </p:tgtEl>
                                      </p:cBhvr>
                                    </p:animEffect>
                                    <p:anim calcmode="lin" valueType="num">
                                      <p:cBhvr>
                                        <p:cTn id="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1000"/>
                                        <p:tgtEl>
                                          <p:spTgt spid="3">
                                            <p:txEl>
                                              <p:pRg st="6" end="6"/>
                                            </p:txEl>
                                          </p:spTgt>
                                        </p:tgtEl>
                                      </p:cBhvr>
                                    </p:animEffect>
                                    <p:anim calcmode="lin" valueType="num">
                                      <p:cBhvr>
                                        <p:cTn id="1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772047"/>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-10-</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11.2.2.14.3</a:t>
            </a:r>
            <a:endParaRPr lang="de-DE" dirty="0"/>
          </a:p>
        </p:txBody>
      </p:sp>
      <p:sp>
        <p:nvSpPr>
          <p:cNvPr id="3" name="Inhaltsplatzhalter 2"/>
          <p:cNvSpPr>
            <a:spLocks noGrp="1"/>
          </p:cNvSpPr>
          <p:nvPr>
            <p:ph idx="1"/>
          </p:nvPr>
        </p:nvSpPr>
        <p:spPr>
          <a:xfrm>
            <a:off x="609600" y="2276872"/>
            <a:ext cx="10972800" cy="4176464"/>
          </a:xfrm>
        </p:spPr>
        <p:txBody>
          <a:bodyPr>
            <a:normAutofit/>
          </a:bodyPr>
          <a:lstStyle/>
          <a:p>
            <a:pPr marL="0" indent="0">
              <a:buNone/>
            </a:pPr>
            <a:r>
              <a:rPr lang="de-DE" sz="2600" i="1" dirty="0" smtClean="0"/>
              <a:t>Forts. Beispiele:</a:t>
            </a:r>
          </a:p>
          <a:p>
            <a:pPr marL="0" indent="0">
              <a:spcBef>
                <a:spcPts val="0"/>
              </a:spcBef>
              <a:buNone/>
            </a:pPr>
            <a:endParaRPr lang="en-US" sz="2000" i="1" dirty="0">
              <a:solidFill>
                <a:prstClr val="black"/>
              </a:solidFill>
            </a:endParaRPr>
          </a:p>
          <a:p>
            <a:pPr marL="0" lvl="0" indent="0">
              <a:spcBef>
                <a:spcPts val="0"/>
              </a:spcBef>
              <a:buNone/>
            </a:pPr>
            <a:r>
              <a:rPr lang="de-DE" i="1" dirty="0">
                <a:solidFill>
                  <a:srgbClr val="9BBB59">
                    <a:lumMod val="50000"/>
                  </a:srgbClr>
                </a:solidFill>
              </a:rPr>
              <a:t>Universität XY. Universitätsbibliothek</a:t>
            </a:r>
          </a:p>
          <a:p>
            <a:pPr marL="0" lvl="0" indent="0">
              <a:spcBef>
                <a:spcPts val="0"/>
              </a:spcBef>
              <a:buNone/>
            </a:pPr>
            <a:r>
              <a:rPr lang="de-DE" i="1" dirty="0">
                <a:solidFill>
                  <a:prstClr val="black"/>
                </a:solidFill>
              </a:rPr>
              <a:t>Name: Universitätsbibliothek </a:t>
            </a:r>
            <a:r>
              <a:rPr lang="de-DE" sz="2000" i="1" dirty="0">
                <a:solidFill>
                  <a:prstClr val="black"/>
                </a:solidFill>
              </a:rPr>
              <a:t>(allgemeiner Gattungsbegriff, Namensteil der Überordnung nicht herauslösbar</a:t>
            </a:r>
            <a:r>
              <a:rPr lang="de-DE" sz="2000" i="1" dirty="0" smtClean="0">
                <a:solidFill>
                  <a:prstClr val="black"/>
                </a:solidFill>
              </a:rPr>
              <a:t>)</a:t>
            </a:r>
          </a:p>
          <a:p>
            <a:pPr marL="0" lvl="0" indent="0">
              <a:spcBef>
                <a:spcPts val="0"/>
              </a:spcBef>
              <a:buNone/>
            </a:pPr>
            <a:endParaRPr lang="de-DE" sz="2000" i="1" dirty="0">
              <a:solidFill>
                <a:prstClr val="black"/>
              </a:solidFill>
            </a:endParaRPr>
          </a:p>
          <a:p>
            <a:pPr marL="0" lvl="0" indent="0">
              <a:spcBef>
                <a:spcPts val="0"/>
              </a:spcBef>
              <a:buNone/>
            </a:pPr>
            <a:r>
              <a:rPr lang="de-DE" i="1" dirty="0" smtClean="0">
                <a:solidFill>
                  <a:schemeClr val="accent2">
                    <a:lumMod val="75000"/>
                  </a:schemeClr>
                </a:solidFill>
              </a:rPr>
              <a:t>Aber:</a:t>
            </a:r>
          </a:p>
          <a:p>
            <a:pPr marL="0" lvl="0" indent="0">
              <a:spcBef>
                <a:spcPts val="0"/>
              </a:spcBef>
              <a:buNone/>
            </a:pPr>
            <a:r>
              <a:rPr lang="de-DE" i="1" dirty="0" smtClean="0">
                <a:solidFill>
                  <a:schemeClr val="accent3">
                    <a:lumMod val="50000"/>
                  </a:schemeClr>
                </a:solidFill>
              </a:rPr>
              <a:t>VDG-Bibliothek</a:t>
            </a:r>
          </a:p>
          <a:p>
            <a:pPr marL="0" lvl="0" indent="0">
              <a:spcBef>
                <a:spcPts val="0"/>
              </a:spcBef>
              <a:buNone/>
            </a:pPr>
            <a:r>
              <a:rPr lang="de-DE" i="1" dirty="0" smtClean="0"/>
              <a:t>Name: VDG-Bibliothek </a:t>
            </a:r>
            <a:r>
              <a:rPr lang="de-DE" sz="2000" i="1" dirty="0" smtClean="0"/>
              <a:t>(Name der Überordnung in Abkürzungsform im Namen der Unterordnung enthalten, nicht herauslösen, sondern selbstständige Ansetzung)</a:t>
            </a:r>
            <a:endParaRPr lang="de-DE" i="1" dirty="0"/>
          </a:p>
          <a:p>
            <a:pPr marL="0" lvl="0" indent="0">
              <a:spcBef>
                <a:spcPts val="0"/>
              </a:spcBef>
              <a:buNone/>
            </a:pPr>
            <a:endParaRPr lang="de-DE" sz="2000" i="1" dirty="0" smtClean="0">
              <a:solidFill>
                <a:prstClr val="black"/>
              </a:solidFill>
            </a:endParaRPr>
          </a:p>
          <a:p>
            <a:pPr marL="0" indent="0">
              <a:spcBef>
                <a:spcPts val="0"/>
              </a:spcBef>
              <a:buNone/>
            </a:pPr>
            <a:endParaRPr lang="de-DE" sz="2600" i="1" dirty="0" smtClean="0"/>
          </a:p>
          <a:p>
            <a:pPr marL="0" indent="0">
              <a:buNone/>
            </a:pPr>
            <a:endParaRPr lang="it-IT" sz="2600" i="1" dirty="0">
              <a:solidFill>
                <a:schemeClr val="accent3">
                  <a:lumMod val="50000"/>
                </a:schemeClr>
              </a:solidFill>
            </a:endParaRPr>
          </a:p>
          <a:p>
            <a:pPr marL="0" indent="0">
              <a:buNone/>
            </a:pPr>
            <a:endParaRPr lang="en-US" sz="2600" i="1" dirty="0" smtClean="0"/>
          </a:p>
          <a:p>
            <a:pPr marL="0" indent="0">
              <a:buNone/>
            </a:pPr>
            <a:endParaRPr lang="de-DE" sz="2600"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105</a:t>
            </a:fld>
            <a:endParaRPr lang="de-DE"/>
          </a:p>
        </p:txBody>
      </p:sp>
    </p:spTree>
    <p:extLst>
      <p:ext uri="{BB962C8B-B14F-4D97-AF65-F5344CB8AC3E}">
        <p14:creationId xmlns:p14="http://schemas.microsoft.com/office/powerpoint/2010/main" val="1247285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1000"/>
                                        <p:tgtEl>
                                          <p:spTgt spid="3">
                                            <p:txEl>
                                              <p:pRg st="5" end="5"/>
                                            </p:txEl>
                                          </p:spTgt>
                                        </p:tgtEl>
                                      </p:cBhvr>
                                    </p:animEffect>
                                    <p:anim calcmode="lin" valueType="num">
                                      <p:cBhvr>
                                        <p:cTn id="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1000"/>
                                        <p:tgtEl>
                                          <p:spTgt spid="3">
                                            <p:txEl>
                                              <p:pRg st="6" end="6"/>
                                            </p:txEl>
                                          </p:spTgt>
                                        </p:tgtEl>
                                      </p:cBhvr>
                                    </p:animEffect>
                                    <p:anim calcmode="lin" valueType="num">
                                      <p:cBhvr>
                                        <p:cTn id="1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6" end="6"/>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fade">
                                      <p:cBhvr>
                                        <p:cTn id="17" dur="1000"/>
                                        <p:tgtEl>
                                          <p:spTgt spid="3">
                                            <p:txEl>
                                              <p:pRg st="7" end="7"/>
                                            </p:txEl>
                                          </p:spTgt>
                                        </p:tgtEl>
                                      </p:cBhvr>
                                    </p:animEffect>
                                    <p:anim calcmode="lin" valueType="num">
                                      <p:cBhvr>
                                        <p:cTn id="1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86210"/>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-11-</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11.2.2.14.3</a:t>
            </a:r>
            <a:endParaRPr lang="de-DE" dirty="0"/>
          </a:p>
        </p:txBody>
      </p:sp>
      <p:sp>
        <p:nvSpPr>
          <p:cNvPr id="3" name="Inhaltsplatzhalter 2"/>
          <p:cNvSpPr>
            <a:spLocks noGrp="1"/>
          </p:cNvSpPr>
          <p:nvPr>
            <p:ph idx="1"/>
          </p:nvPr>
        </p:nvSpPr>
        <p:spPr>
          <a:xfrm>
            <a:off x="609600" y="2348880"/>
            <a:ext cx="10972800" cy="3777284"/>
          </a:xfrm>
        </p:spPr>
        <p:txBody>
          <a:bodyPr>
            <a:normAutofit/>
          </a:bodyPr>
          <a:lstStyle/>
          <a:p>
            <a:pPr marL="0" indent="0">
              <a:buNone/>
            </a:pPr>
            <a:r>
              <a:rPr lang="de-DE" sz="2600" i="1" dirty="0" smtClean="0"/>
              <a:t>Forts. Beispiele:</a:t>
            </a:r>
          </a:p>
          <a:p>
            <a:pPr marL="0" indent="0">
              <a:spcBef>
                <a:spcPts val="0"/>
              </a:spcBef>
              <a:buNone/>
            </a:pPr>
            <a:endParaRPr lang="en-US" sz="2000" i="1" dirty="0">
              <a:solidFill>
                <a:prstClr val="black"/>
              </a:solidFill>
            </a:endParaRPr>
          </a:p>
          <a:p>
            <a:pPr marL="0" lvl="0" indent="0">
              <a:spcBef>
                <a:spcPts val="0"/>
              </a:spcBef>
              <a:buNone/>
            </a:pPr>
            <a:r>
              <a:rPr lang="it-IT" i="1" dirty="0">
                <a:solidFill>
                  <a:srgbClr val="9BBB59">
                    <a:lumMod val="50000"/>
                  </a:srgbClr>
                </a:solidFill>
              </a:rPr>
              <a:t>Costume Society of  America. </a:t>
            </a:r>
            <a:r>
              <a:rPr lang="it-IT" i="1" dirty="0" err="1">
                <a:solidFill>
                  <a:srgbClr val="9BBB59">
                    <a:lumMod val="50000"/>
                  </a:srgbClr>
                </a:solidFill>
              </a:rPr>
              <a:t>Region</a:t>
            </a:r>
            <a:r>
              <a:rPr lang="it-IT" i="1" dirty="0">
                <a:solidFill>
                  <a:srgbClr val="9BBB59">
                    <a:lumMod val="50000"/>
                  </a:srgbClr>
                </a:solidFill>
              </a:rPr>
              <a:t> II </a:t>
            </a:r>
          </a:p>
          <a:p>
            <a:pPr marL="0" lvl="0" indent="0">
              <a:spcBef>
                <a:spcPts val="0"/>
              </a:spcBef>
              <a:buNone/>
            </a:pPr>
            <a:r>
              <a:rPr lang="it-IT" i="1" dirty="0" err="1">
                <a:solidFill>
                  <a:prstClr val="black"/>
                </a:solidFill>
              </a:rPr>
              <a:t>Name</a:t>
            </a:r>
            <a:r>
              <a:rPr lang="it-IT" i="1" dirty="0">
                <a:solidFill>
                  <a:prstClr val="black"/>
                </a:solidFill>
              </a:rPr>
              <a:t>: </a:t>
            </a:r>
            <a:r>
              <a:rPr lang="it-IT" i="1" dirty="0" err="1">
                <a:solidFill>
                  <a:prstClr val="black"/>
                </a:solidFill>
              </a:rPr>
              <a:t>Region</a:t>
            </a:r>
            <a:r>
              <a:rPr lang="it-IT" i="1" dirty="0">
                <a:solidFill>
                  <a:prstClr val="black"/>
                </a:solidFill>
              </a:rPr>
              <a:t> II </a:t>
            </a:r>
            <a:r>
              <a:rPr lang="en-US" sz="2000" i="1" dirty="0">
                <a:solidFill>
                  <a:prstClr val="black"/>
                </a:solidFill>
              </a:rPr>
              <a:t>(Name d. ÜO </a:t>
            </a:r>
            <a:r>
              <a:rPr lang="en-US" sz="2000" i="1" dirty="0" err="1">
                <a:solidFill>
                  <a:prstClr val="black"/>
                </a:solidFill>
              </a:rPr>
              <a:t>nicht</a:t>
            </a:r>
            <a:r>
              <a:rPr lang="en-US" sz="2000" i="1" dirty="0">
                <a:solidFill>
                  <a:prstClr val="black"/>
                </a:solidFill>
              </a:rPr>
              <a:t> </a:t>
            </a:r>
            <a:r>
              <a:rPr lang="en-US" sz="2000" i="1" dirty="0" err="1">
                <a:solidFill>
                  <a:prstClr val="black"/>
                </a:solidFill>
              </a:rPr>
              <a:t>im</a:t>
            </a:r>
            <a:r>
              <a:rPr lang="en-US" sz="2000" i="1" dirty="0">
                <a:solidFill>
                  <a:prstClr val="black"/>
                </a:solidFill>
              </a:rPr>
              <a:t> </a:t>
            </a:r>
            <a:r>
              <a:rPr lang="en-US" sz="2000" i="1" dirty="0" err="1">
                <a:solidFill>
                  <a:prstClr val="black"/>
                </a:solidFill>
              </a:rPr>
              <a:t>Namen</a:t>
            </a:r>
            <a:r>
              <a:rPr lang="en-US" sz="2000" i="1" dirty="0">
                <a:solidFill>
                  <a:prstClr val="black"/>
                </a:solidFill>
              </a:rPr>
              <a:t> d. UO </a:t>
            </a:r>
            <a:r>
              <a:rPr lang="en-US" sz="2000" i="1" dirty="0" err="1">
                <a:solidFill>
                  <a:prstClr val="black"/>
                </a:solidFill>
              </a:rPr>
              <a:t>enthalten</a:t>
            </a:r>
            <a:r>
              <a:rPr lang="en-US" sz="2000" i="1" dirty="0">
                <a:solidFill>
                  <a:prstClr val="black"/>
                </a:solidFill>
              </a:rPr>
              <a:t>)</a:t>
            </a:r>
          </a:p>
          <a:p>
            <a:pPr marL="0" lvl="0" indent="0">
              <a:spcBef>
                <a:spcPts val="0"/>
              </a:spcBef>
              <a:buNone/>
            </a:pPr>
            <a:endParaRPr lang="it-IT" i="1" dirty="0">
              <a:solidFill>
                <a:srgbClr val="9BBB59">
                  <a:lumMod val="50000"/>
                </a:srgbClr>
              </a:solidFill>
            </a:endParaRPr>
          </a:p>
          <a:p>
            <a:pPr marL="0" lvl="0" indent="0">
              <a:spcBef>
                <a:spcPts val="0"/>
              </a:spcBef>
              <a:buNone/>
            </a:pPr>
            <a:r>
              <a:rPr lang="it-IT" i="1" dirty="0" err="1" smtClean="0">
                <a:solidFill>
                  <a:srgbClr val="9BBB59">
                    <a:lumMod val="50000"/>
                  </a:srgbClr>
                </a:solidFill>
              </a:rPr>
              <a:t>Auslandsgesellschaft</a:t>
            </a:r>
            <a:r>
              <a:rPr lang="it-IT" i="1" dirty="0" smtClean="0">
                <a:solidFill>
                  <a:srgbClr val="9BBB59">
                    <a:lumMod val="50000"/>
                  </a:srgbClr>
                </a:solidFill>
              </a:rPr>
              <a:t> </a:t>
            </a:r>
            <a:r>
              <a:rPr lang="it-IT" i="1" dirty="0" err="1" smtClean="0">
                <a:solidFill>
                  <a:srgbClr val="9BBB59">
                    <a:lumMod val="50000"/>
                  </a:srgbClr>
                </a:solidFill>
              </a:rPr>
              <a:t>Nordrhein-Westfalen</a:t>
            </a:r>
            <a:r>
              <a:rPr lang="it-IT" i="1" dirty="0" smtClean="0">
                <a:solidFill>
                  <a:srgbClr val="9BBB59">
                    <a:lumMod val="50000"/>
                  </a:srgbClr>
                </a:solidFill>
              </a:rPr>
              <a:t>. </a:t>
            </a:r>
            <a:r>
              <a:rPr lang="it-IT" i="1" dirty="0" err="1" smtClean="0">
                <a:solidFill>
                  <a:srgbClr val="9BBB59">
                    <a:lumMod val="50000"/>
                  </a:srgbClr>
                </a:solidFill>
              </a:rPr>
              <a:t>Länderkreis</a:t>
            </a:r>
            <a:r>
              <a:rPr lang="it-IT" i="1" dirty="0" smtClean="0">
                <a:solidFill>
                  <a:srgbClr val="9BBB59">
                    <a:lumMod val="50000"/>
                  </a:srgbClr>
                </a:solidFill>
              </a:rPr>
              <a:t> </a:t>
            </a:r>
            <a:r>
              <a:rPr lang="it-IT" i="1" dirty="0" err="1" smtClean="0">
                <a:solidFill>
                  <a:srgbClr val="9BBB59">
                    <a:lumMod val="50000"/>
                  </a:srgbClr>
                </a:solidFill>
              </a:rPr>
              <a:t>Osteuropa</a:t>
            </a:r>
            <a:endParaRPr lang="it-IT" i="1" dirty="0" smtClean="0">
              <a:solidFill>
                <a:srgbClr val="9BBB59">
                  <a:lumMod val="50000"/>
                </a:srgbClr>
              </a:solidFill>
            </a:endParaRPr>
          </a:p>
          <a:p>
            <a:pPr marL="0" lvl="0" indent="0">
              <a:spcBef>
                <a:spcPts val="0"/>
              </a:spcBef>
              <a:buNone/>
            </a:pPr>
            <a:r>
              <a:rPr lang="it-IT" i="1" dirty="0" err="1" smtClean="0">
                <a:solidFill>
                  <a:prstClr val="black"/>
                </a:solidFill>
              </a:rPr>
              <a:t>Name</a:t>
            </a:r>
            <a:r>
              <a:rPr lang="it-IT" i="1" dirty="0">
                <a:solidFill>
                  <a:prstClr val="black"/>
                </a:solidFill>
              </a:rPr>
              <a:t>: </a:t>
            </a:r>
            <a:r>
              <a:rPr lang="it-IT" i="1" dirty="0" err="1">
                <a:solidFill>
                  <a:prstClr val="black"/>
                </a:solidFill>
              </a:rPr>
              <a:t>Länderkreis</a:t>
            </a:r>
            <a:r>
              <a:rPr lang="it-IT" i="1" dirty="0">
                <a:solidFill>
                  <a:prstClr val="black"/>
                </a:solidFill>
              </a:rPr>
              <a:t> </a:t>
            </a:r>
            <a:r>
              <a:rPr lang="it-IT" i="1" dirty="0" err="1">
                <a:solidFill>
                  <a:prstClr val="black"/>
                </a:solidFill>
              </a:rPr>
              <a:t>Osteuropa</a:t>
            </a:r>
            <a:r>
              <a:rPr lang="it-IT" i="1" dirty="0">
                <a:solidFill>
                  <a:prstClr val="black"/>
                </a:solidFill>
              </a:rPr>
              <a:t> </a:t>
            </a:r>
            <a:r>
              <a:rPr lang="en-US" sz="2000" i="1" dirty="0">
                <a:solidFill>
                  <a:prstClr val="black"/>
                </a:solidFill>
              </a:rPr>
              <a:t>(Name d. ÜO </a:t>
            </a:r>
            <a:r>
              <a:rPr lang="en-US" sz="2000" i="1" dirty="0" err="1">
                <a:solidFill>
                  <a:prstClr val="black"/>
                </a:solidFill>
              </a:rPr>
              <a:t>nicht</a:t>
            </a:r>
            <a:r>
              <a:rPr lang="en-US" sz="2000" i="1" dirty="0">
                <a:solidFill>
                  <a:prstClr val="black"/>
                </a:solidFill>
              </a:rPr>
              <a:t> </a:t>
            </a:r>
            <a:r>
              <a:rPr lang="en-US" sz="2000" i="1" dirty="0" err="1">
                <a:solidFill>
                  <a:prstClr val="black"/>
                </a:solidFill>
              </a:rPr>
              <a:t>im</a:t>
            </a:r>
            <a:r>
              <a:rPr lang="en-US" sz="2000" i="1" dirty="0">
                <a:solidFill>
                  <a:prstClr val="black"/>
                </a:solidFill>
              </a:rPr>
              <a:t> </a:t>
            </a:r>
            <a:r>
              <a:rPr lang="en-US" sz="2000" i="1" dirty="0" err="1">
                <a:solidFill>
                  <a:prstClr val="black"/>
                </a:solidFill>
              </a:rPr>
              <a:t>Namen</a:t>
            </a:r>
            <a:r>
              <a:rPr lang="en-US" sz="2000" i="1" dirty="0">
                <a:solidFill>
                  <a:prstClr val="black"/>
                </a:solidFill>
              </a:rPr>
              <a:t> d. UO </a:t>
            </a:r>
            <a:r>
              <a:rPr lang="en-US" sz="2000" i="1" dirty="0" err="1">
                <a:solidFill>
                  <a:prstClr val="black"/>
                </a:solidFill>
              </a:rPr>
              <a:t>enthalten</a:t>
            </a:r>
            <a:r>
              <a:rPr lang="en-US" sz="2000" i="1" dirty="0">
                <a:solidFill>
                  <a:prstClr val="black"/>
                </a:solidFill>
              </a:rPr>
              <a:t>)</a:t>
            </a:r>
          </a:p>
          <a:p>
            <a:pPr marL="0" indent="0">
              <a:spcBef>
                <a:spcPts val="0"/>
              </a:spcBef>
              <a:buNone/>
            </a:pPr>
            <a:endParaRPr lang="en-US" sz="2000" i="1" dirty="0" smtClean="0">
              <a:solidFill>
                <a:prstClr val="black"/>
              </a:solidFill>
            </a:endParaRPr>
          </a:p>
          <a:p>
            <a:pPr marL="0" indent="0">
              <a:buNone/>
            </a:pPr>
            <a:endParaRPr lang="de-DE" sz="2600" i="1" dirty="0" smtClean="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106</a:t>
            </a:fld>
            <a:endParaRPr lang="de-DE"/>
          </a:p>
        </p:txBody>
      </p:sp>
    </p:spTree>
    <p:extLst>
      <p:ext uri="{BB962C8B-B14F-4D97-AF65-F5344CB8AC3E}">
        <p14:creationId xmlns:p14="http://schemas.microsoft.com/office/powerpoint/2010/main" val="45540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1000"/>
                                        <p:tgtEl>
                                          <p:spTgt spid="3">
                                            <p:txEl>
                                              <p:pRg st="5" end="5"/>
                                            </p:txEl>
                                          </p:spTgt>
                                        </p:tgtEl>
                                      </p:cBhvr>
                                    </p:animEffect>
                                    <p:anim calcmode="lin" valueType="num">
                                      <p:cBhvr>
                                        <p:cTn id="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1000"/>
                                        <p:tgtEl>
                                          <p:spTgt spid="3">
                                            <p:txEl>
                                              <p:pRg st="6" end="6"/>
                                            </p:txEl>
                                          </p:spTgt>
                                        </p:tgtEl>
                                      </p:cBhvr>
                                    </p:animEffect>
                                    <p:anim calcmode="lin" valueType="num">
                                      <p:cBhvr>
                                        <p:cTn id="1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930226"/>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-12-</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11.2.2.14.3</a:t>
            </a:r>
            <a:endParaRPr lang="de-DE" dirty="0"/>
          </a:p>
        </p:txBody>
      </p:sp>
      <p:sp>
        <p:nvSpPr>
          <p:cNvPr id="3" name="Inhaltsplatzhalter 2"/>
          <p:cNvSpPr>
            <a:spLocks noGrp="1"/>
          </p:cNvSpPr>
          <p:nvPr>
            <p:ph idx="1"/>
          </p:nvPr>
        </p:nvSpPr>
        <p:spPr>
          <a:xfrm>
            <a:off x="609600" y="2420887"/>
            <a:ext cx="10972800" cy="3935463"/>
          </a:xfrm>
        </p:spPr>
        <p:txBody>
          <a:bodyPr/>
          <a:lstStyle/>
          <a:p>
            <a:pPr marL="0" indent="0">
              <a:spcBef>
                <a:spcPts val="600"/>
              </a:spcBef>
              <a:buNone/>
            </a:pPr>
            <a:r>
              <a:rPr lang="it-IT" sz="2600" i="1" dirty="0" err="1" smtClean="0"/>
              <a:t>Forts</a:t>
            </a:r>
            <a:r>
              <a:rPr lang="it-IT" sz="2600" i="1" dirty="0" smtClean="0"/>
              <a:t>. </a:t>
            </a:r>
            <a:r>
              <a:rPr lang="it-IT" sz="2600" i="1" dirty="0" err="1" smtClean="0"/>
              <a:t>Beispiele</a:t>
            </a:r>
            <a:r>
              <a:rPr lang="it-IT" sz="2600" i="1" dirty="0" smtClean="0"/>
              <a:t>:</a:t>
            </a:r>
          </a:p>
          <a:p>
            <a:pPr marL="0" indent="0">
              <a:spcBef>
                <a:spcPts val="600"/>
              </a:spcBef>
              <a:buNone/>
            </a:pPr>
            <a:endParaRPr lang="it-IT" sz="2600" i="1" dirty="0" smtClean="0">
              <a:solidFill>
                <a:schemeClr val="accent2">
                  <a:lumMod val="75000"/>
                </a:schemeClr>
              </a:solidFill>
            </a:endParaRPr>
          </a:p>
          <a:p>
            <a:pPr marL="0" indent="0">
              <a:spcBef>
                <a:spcPts val="600"/>
              </a:spcBef>
              <a:buNone/>
            </a:pPr>
            <a:r>
              <a:rPr lang="it-IT" i="1" dirty="0" err="1" smtClean="0">
                <a:solidFill>
                  <a:schemeClr val="accent2">
                    <a:lumMod val="75000"/>
                  </a:schemeClr>
                </a:solidFill>
              </a:rPr>
              <a:t>Aber</a:t>
            </a:r>
            <a:r>
              <a:rPr lang="it-IT" i="1" dirty="0" smtClean="0">
                <a:solidFill>
                  <a:schemeClr val="accent2">
                    <a:lumMod val="75000"/>
                  </a:schemeClr>
                </a:solidFill>
              </a:rPr>
              <a:t>: </a:t>
            </a:r>
            <a:r>
              <a:rPr lang="it-IT" i="1" dirty="0" err="1" smtClean="0">
                <a:solidFill>
                  <a:schemeClr val="accent3">
                    <a:lumMod val="50000"/>
                  </a:schemeClr>
                </a:solidFill>
              </a:rPr>
              <a:t>Universitätsbibliothek</a:t>
            </a:r>
            <a:r>
              <a:rPr lang="it-IT" i="1" dirty="0" smtClean="0">
                <a:solidFill>
                  <a:schemeClr val="accent3">
                    <a:lumMod val="50000"/>
                  </a:schemeClr>
                </a:solidFill>
              </a:rPr>
              <a:t> </a:t>
            </a:r>
            <a:r>
              <a:rPr lang="it-IT" i="1" dirty="0" err="1" smtClean="0">
                <a:solidFill>
                  <a:schemeClr val="accent3">
                    <a:lumMod val="50000"/>
                  </a:schemeClr>
                </a:solidFill>
              </a:rPr>
              <a:t>Greifswald</a:t>
            </a:r>
            <a:endParaRPr lang="it-IT" i="1" dirty="0" smtClean="0">
              <a:solidFill>
                <a:schemeClr val="accent3">
                  <a:lumMod val="50000"/>
                </a:schemeClr>
              </a:solidFill>
            </a:endParaRPr>
          </a:p>
          <a:p>
            <a:pPr marL="0" indent="0">
              <a:spcBef>
                <a:spcPts val="600"/>
              </a:spcBef>
              <a:buNone/>
            </a:pPr>
            <a:r>
              <a:rPr lang="it-IT" i="1" dirty="0" err="1" smtClean="0"/>
              <a:t>Name</a:t>
            </a:r>
            <a:r>
              <a:rPr lang="it-IT" i="1" dirty="0" smtClean="0"/>
              <a:t>: </a:t>
            </a:r>
            <a:r>
              <a:rPr lang="it-IT" i="1" dirty="0" err="1" smtClean="0"/>
              <a:t>Universitätsbibliothek</a:t>
            </a:r>
            <a:r>
              <a:rPr lang="it-IT" i="1" dirty="0" smtClean="0"/>
              <a:t> </a:t>
            </a:r>
            <a:r>
              <a:rPr lang="it-IT" i="1" dirty="0" err="1" smtClean="0"/>
              <a:t>Greifswald</a:t>
            </a:r>
            <a:r>
              <a:rPr lang="it-IT" i="1" dirty="0" smtClean="0"/>
              <a:t> </a:t>
            </a:r>
            <a:r>
              <a:rPr lang="it-IT" sz="2000" i="1" dirty="0" smtClean="0"/>
              <a:t>(</a:t>
            </a:r>
            <a:r>
              <a:rPr lang="it-IT" sz="2000" i="1" dirty="0" err="1" smtClean="0"/>
              <a:t>allg</a:t>
            </a:r>
            <a:r>
              <a:rPr lang="it-IT" sz="2000" i="1" dirty="0" smtClean="0"/>
              <a:t>. </a:t>
            </a:r>
            <a:r>
              <a:rPr lang="it-IT" sz="2000" i="1" dirty="0" err="1" smtClean="0"/>
              <a:t>Gattungsbegriff</a:t>
            </a:r>
            <a:r>
              <a:rPr lang="it-IT" sz="2000" i="1" dirty="0" smtClean="0"/>
              <a:t> </a:t>
            </a:r>
            <a:r>
              <a:rPr lang="it-IT" sz="2000" i="1" dirty="0" err="1" smtClean="0"/>
              <a:t>erweitert</a:t>
            </a:r>
            <a:r>
              <a:rPr lang="it-IT" sz="2000" i="1" dirty="0" smtClean="0"/>
              <a:t> </a:t>
            </a:r>
            <a:r>
              <a:rPr lang="it-IT" sz="2000" i="1" dirty="0" err="1" smtClean="0"/>
              <a:t>um</a:t>
            </a:r>
            <a:r>
              <a:rPr lang="it-IT" sz="2000" i="1" dirty="0" smtClean="0"/>
              <a:t> </a:t>
            </a:r>
            <a:r>
              <a:rPr lang="it-IT" sz="2000" i="1" dirty="0" err="1" smtClean="0"/>
              <a:t>Eigenname</a:t>
            </a:r>
            <a:r>
              <a:rPr lang="it-IT" sz="2000" i="1" dirty="0"/>
              <a:t> </a:t>
            </a:r>
            <a:r>
              <a:rPr lang="it-IT" sz="2000" i="1" dirty="0" smtClean="0">
                <a:sym typeface="Wingdings" panose="05000000000000000000" pitchFamily="2" charset="2"/>
              </a:rPr>
              <a:t> 11.2.2.13)</a:t>
            </a:r>
            <a:endParaRPr lang="it-IT" sz="2000" i="1" dirty="0" smtClean="0"/>
          </a:p>
          <a:p>
            <a:pPr marL="0" indent="0">
              <a:spcBef>
                <a:spcPts val="600"/>
              </a:spcBef>
              <a:buNone/>
            </a:pPr>
            <a:r>
              <a:rPr lang="it-IT" sz="2000" i="1" dirty="0" err="1" smtClean="0"/>
              <a:t>Nicht</a:t>
            </a:r>
            <a:r>
              <a:rPr lang="it-IT" sz="2000" i="1" dirty="0" smtClean="0"/>
              <a:t>: </a:t>
            </a:r>
            <a:r>
              <a:rPr lang="it-IT" sz="2000" i="1" dirty="0" err="1" smtClean="0"/>
              <a:t>Universität</a:t>
            </a:r>
            <a:r>
              <a:rPr lang="it-IT" sz="2000" i="1" dirty="0" smtClean="0"/>
              <a:t> </a:t>
            </a:r>
            <a:r>
              <a:rPr lang="it-IT" sz="2000" i="1" dirty="0" err="1" smtClean="0"/>
              <a:t>Greifswald</a:t>
            </a:r>
            <a:r>
              <a:rPr lang="it-IT" sz="2000" i="1" dirty="0" smtClean="0"/>
              <a:t>. </a:t>
            </a:r>
            <a:r>
              <a:rPr lang="it-IT" sz="2000" i="1" dirty="0" err="1" smtClean="0"/>
              <a:t>Bibliothek</a:t>
            </a:r>
            <a:endParaRPr lang="it-IT" sz="2000" i="1" dirty="0" smtClean="0"/>
          </a:p>
          <a:p>
            <a:pPr marL="0" indent="0">
              <a:buNone/>
            </a:pPr>
            <a:endParaRPr lang="it-IT" sz="2600" i="1" dirty="0">
              <a:solidFill>
                <a:schemeClr val="accent3">
                  <a:lumMod val="50000"/>
                </a:schemeClr>
              </a:solidFill>
            </a:endParaRP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107</a:t>
            </a:fld>
            <a:endParaRPr lang="de-DE"/>
          </a:p>
        </p:txBody>
      </p:sp>
    </p:spTree>
    <p:extLst>
      <p:ext uri="{BB962C8B-B14F-4D97-AF65-F5344CB8AC3E}">
        <p14:creationId xmlns:p14="http://schemas.microsoft.com/office/powerpoint/2010/main" val="1738412906"/>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858218"/>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-13-</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11.2.2.14.4</a:t>
            </a:r>
            <a:endParaRPr lang="de-DE" dirty="0"/>
          </a:p>
        </p:txBody>
      </p:sp>
      <p:sp>
        <p:nvSpPr>
          <p:cNvPr id="3" name="Inhaltsplatzhalter 2"/>
          <p:cNvSpPr>
            <a:spLocks noGrp="1"/>
          </p:cNvSpPr>
          <p:nvPr>
            <p:ph idx="1"/>
          </p:nvPr>
        </p:nvSpPr>
        <p:spPr>
          <a:xfrm>
            <a:off x="609600" y="2420888"/>
            <a:ext cx="10972800" cy="3705276"/>
          </a:xfrm>
        </p:spPr>
        <p:txBody>
          <a:bodyPr/>
          <a:lstStyle/>
          <a:p>
            <a:pPr marL="0" indent="0">
              <a:buNone/>
            </a:pPr>
            <a:r>
              <a:rPr lang="de-DE" dirty="0" smtClean="0">
                <a:solidFill>
                  <a:schemeClr val="accent2">
                    <a:lumMod val="75000"/>
                  </a:schemeClr>
                </a:solidFill>
              </a:rPr>
              <a:t>Neu: </a:t>
            </a:r>
            <a:r>
              <a:rPr lang="de-DE" dirty="0" smtClean="0"/>
              <a:t>Name </a:t>
            </a:r>
            <a:r>
              <a:rPr lang="de-DE" dirty="0"/>
              <a:t>enthält </a:t>
            </a:r>
            <a:r>
              <a:rPr lang="de-DE" dirty="0" smtClean="0"/>
              <a:t>eine Benennung, die </a:t>
            </a:r>
            <a:endParaRPr lang="de-DE" dirty="0"/>
          </a:p>
          <a:p>
            <a:r>
              <a:rPr lang="de-DE" dirty="0" smtClean="0"/>
              <a:t>nicht </a:t>
            </a:r>
            <a:r>
              <a:rPr lang="de-DE" dirty="0"/>
              <a:t>auf eine Körperschaft schließen </a:t>
            </a:r>
            <a:r>
              <a:rPr lang="de-DE" dirty="0" smtClean="0"/>
              <a:t>lässt und den Namen der übergeordneten Körperschaft nicht enthält </a:t>
            </a:r>
            <a:r>
              <a:rPr lang="de-DE" sz="2400" dirty="0" smtClean="0"/>
              <a:t>(RDA 11.2.2.14.4)</a:t>
            </a:r>
          </a:p>
          <a:p>
            <a:pPr marL="0" indent="0">
              <a:buNone/>
            </a:pPr>
            <a:endParaRPr lang="de-DE" altLang="de-DE" i="1" dirty="0" smtClean="0"/>
          </a:p>
          <a:p>
            <a:pPr marL="0" indent="0">
              <a:buNone/>
            </a:pPr>
            <a:r>
              <a:rPr lang="de-DE" altLang="de-DE" i="1" dirty="0" smtClean="0"/>
              <a:t>Beispiel</a:t>
            </a:r>
            <a:r>
              <a:rPr lang="de-DE" altLang="de-DE" i="1" dirty="0"/>
              <a:t>:</a:t>
            </a:r>
            <a:br>
              <a:rPr lang="de-DE" altLang="de-DE" i="1" dirty="0"/>
            </a:br>
            <a:r>
              <a:rPr lang="en-US" i="1" dirty="0" smtClean="0">
                <a:solidFill>
                  <a:schemeClr val="accent3">
                    <a:lumMod val="50000"/>
                  </a:schemeClr>
                </a:solidFill>
              </a:rPr>
              <a:t>British </a:t>
            </a:r>
            <a:r>
              <a:rPr lang="en-US" i="1" dirty="0">
                <a:solidFill>
                  <a:schemeClr val="accent3">
                    <a:lumMod val="50000"/>
                  </a:schemeClr>
                </a:solidFill>
              </a:rPr>
              <a:t>Library. Science, Technology, and </a:t>
            </a:r>
            <a:r>
              <a:rPr lang="en-US" i="1" dirty="0" smtClean="0">
                <a:solidFill>
                  <a:schemeClr val="accent3">
                    <a:lumMod val="50000"/>
                  </a:schemeClr>
                </a:solidFill>
              </a:rPr>
              <a:t>Business</a:t>
            </a:r>
          </a:p>
          <a:p>
            <a:pPr marL="0" indent="0">
              <a:buNone/>
            </a:pPr>
            <a:r>
              <a:rPr lang="en-US" i="1" dirty="0" smtClean="0"/>
              <a:t>Name: </a:t>
            </a:r>
            <a:r>
              <a:rPr lang="en-US" i="1" dirty="0"/>
              <a:t>Science, Technology, and Business</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108</a:t>
            </a:fld>
            <a:endParaRPr lang="de-DE"/>
          </a:p>
        </p:txBody>
      </p:sp>
    </p:spTree>
    <p:extLst>
      <p:ext uri="{BB962C8B-B14F-4D97-AF65-F5344CB8AC3E}">
        <p14:creationId xmlns:p14="http://schemas.microsoft.com/office/powerpoint/2010/main" val="3481883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609600" y="274638"/>
            <a:ext cx="8726760" cy="1786210"/>
          </a:xfrm>
        </p:spPr>
        <p:txBody>
          <a:bodyPr>
            <a:normAutofit/>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-14-</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11.2.2.14.5</a:t>
            </a:r>
            <a:endParaRPr lang="de-DE" sz="3200" dirty="0">
              <a:latin typeface="Verdana" pitchFamily="34" charset="0"/>
              <a:ea typeface="Verdana" pitchFamily="34" charset="0"/>
              <a:cs typeface="Verdana" pitchFamily="34" charset="0"/>
            </a:endParaRPr>
          </a:p>
        </p:txBody>
      </p:sp>
      <p:sp>
        <p:nvSpPr>
          <p:cNvPr id="10" name="Inhaltsplatzhalter 9"/>
          <p:cNvSpPr>
            <a:spLocks noGrp="1"/>
          </p:cNvSpPr>
          <p:nvPr>
            <p:ph idx="1"/>
          </p:nvPr>
        </p:nvSpPr>
        <p:spPr>
          <a:xfrm>
            <a:off x="609600" y="2564903"/>
            <a:ext cx="10972800" cy="3791447"/>
          </a:xfrm>
        </p:spPr>
        <p:txBody>
          <a:bodyPr>
            <a:normAutofit/>
          </a:bodyPr>
          <a:lstStyle/>
          <a:p>
            <a:pPr marL="0" indent="0">
              <a:buNone/>
            </a:pPr>
            <a:r>
              <a:rPr lang="de-DE" sz="2600" dirty="0" smtClean="0">
                <a:solidFill>
                  <a:schemeClr val="accent2">
                    <a:lumMod val="75000"/>
                  </a:schemeClr>
                </a:solidFill>
              </a:rPr>
              <a:t>Neu:</a:t>
            </a:r>
            <a:r>
              <a:rPr lang="de-DE" sz="2600" dirty="0" smtClean="0">
                <a:solidFill>
                  <a:schemeClr val="accent2">
                    <a:lumMod val="50000"/>
                  </a:schemeClr>
                </a:solidFill>
              </a:rPr>
              <a:t> </a:t>
            </a:r>
            <a:r>
              <a:rPr lang="de-DE" sz="2600" dirty="0" smtClean="0"/>
              <a:t>Name </a:t>
            </a:r>
            <a:r>
              <a:rPr lang="de-DE" sz="2600" dirty="0"/>
              <a:t>enthält einen </a:t>
            </a:r>
            <a:r>
              <a:rPr lang="de-DE" sz="2600" dirty="0" smtClean="0"/>
              <a:t>Begriff, </a:t>
            </a:r>
            <a:r>
              <a:rPr lang="de-DE" sz="2600" dirty="0"/>
              <a:t>der </a:t>
            </a:r>
          </a:p>
          <a:p>
            <a:r>
              <a:rPr lang="de-DE" sz="2600" b="1" dirty="0" smtClean="0"/>
              <a:t>nur</a:t>
            </a:r>
            <a:r>
              <a:rPr lang="de-DE" sz="2600" dirty="0" smtClean="0"/>
              <a:t> ein </a:t>
            </a:r>
            <a:r>
              <a:rPr lang="de-DE" sz="2600" dirty="0"/>
              <a:t>bestimmtes </a:t>
            </a:r>
            <a:r>
              <a:rPr lang="de-DE" sz="2600" dirty="0" smtClean="0"/>
              <a:t>Studienfach/bestimmte Studienfächer an dem Institut, Labor, der Fakultät einer Universität, Fachhochschule, Hochschule, College anzeigt und den Namen der übergeordneten Körperschaft nicht enthält (RDA 11.2.2.14.5 + ERL) </a:t>
            </a:r>
          </a:p>
          <a:p>
            <a:r>
              <a:rPr lang="de-DE" sz="2600" dirty="0" smtClean="0"/>
              <a:t>Institute anderer Einrichtungen, z.B. Akademien der Wissenschaften werden gemäß 11.2.2.14.6 </a:t>
            </a:r>
            <a:r>
              <a:rPr lang="de-DE" sz="2000" dirty="0" smtClean="0"/>
              <a:t>(Überordnung vollständig enthalten)</a:t>
            </a:r>
            <a:r>
              <a:rPr lang="de-DE" sz="2600" dirty="0" smtClean="0"/>
              <a:t> oder 11.2.2.13 behandelt</a:t>
            </a:r>
            <a:r>
              <a:rPr lang="de-DE" sz="2600" dirty="0"/>
              <a:t/>
            </a:r>
            <a:br>
              <a:rPr lang="de-DE" sz="2600" dirty="0"/>
            </a:br>
            <a:r>
              <a:rPr lang="de-DE" sz="2600" dirty="0">
                <a:latin typeface="Verdana" pitchFamily="34" charset="0"/>
                <a:ea typeface="Verdana" pitchFamily="34" charset="0"/>
                <a:cs typeface="Verdana" pitchFamily="34" charset="0"/>
              </a:rPr>
              <a:t>	</a:t>
            </a:r>
            <a:endParaRPr lang="de-DE" dirty="0">
              <a:latin typeface="Verdana" pitchFamily="34" charset="0"/>
              <a:ea typeface="Verdana" pitchFamily="34" charset="0"/>
              <a:cs typeface="Verdana" pitchFamily="34" charset="0"/>
            </a:endParaRPr>
          </a:p>
        </p:txBody>
      </p:sp>
      <p:sp>
        <p:nvSpPr>
          <p:cNvPr id="5" name="Fußzeilenplatzhalter 3"/>
          <p:cNvSpPr>
            <a:spLocks noGrp="1"/>
          </p:cNvSpPr>
          <p:nvPr>
            <p:ph type="ftr" sz="quarter" idx="11"/>
          </p:nvPr>
        </p:nvSpPr>
        <p:spPr>
          <a:noFill/>
        </p:spPr>
        <p:txBody>
          <a:bodyPr/>
          <a:lstStyle/>
          <a:p>
            <a:r>
              <a:rPr lang="de-DE" smtClean="0"/>
              <a:t>Schulungsunterlagen der AG RDA – Modul GND: KorKonGeo | hbz | Stand: 15.01.2015</a:t>
            </a:r>
            <a:endParaRPr lang="de-DE" dirty="0"/>
          </a:p>
        </p:txBody>
      </p:sp>
      <p:sp>
        <p:nvSpPr>
          <p:cNvPr id="2" name="Foliennummernplatzhalter 1"/>
          <p:cNvSpPr>
            <a:spLocks noGrp="1"/>
          </p:cNvSpPr>
          <p:nvPr>
            <p:ph type="sldNum" sz="quarter" idx="12"/>
          </p:nvPr>
        </p:nvSpPr>
        <p:spPr/>
        <p:txBody>
          <a:bodyPr/>
          <a:lstStyle/>
          <a:p>
            <a:fld id="{E1CD70CF-68CB-451A-AC93-71942E537FD9}" type="slidenum">
              <a:rPr lang="de-DE" smtClean="0"/>
              <a:t>109</a:t>
            </a:fld>
            <a:endParaRPr lang="de-DE"/>
          </a:p>
        </p:txBody>
      </p:sp>
    </p:spTree>
    <p:extLst>
      <p:ext uri="{BB962C8B-B14F-4D97-AF65-F5344CB8AC3E}">
        <p14:creationId xmlns:p14="http://schemas.microsoft.com/office/powerpoint/2010/main" val="18105646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654752" cy="850106"/>
          </a:xfrm>
        </p:spPr>
        <p:txBody>
          <a:bodyPr/>
          <a:lstStyle/>
          <a:p>
            <a:pPr algn="l"/>
            <a:r>
              <a:rPr lang="de-DE" dirty="0"/>
              <a:t>Kennzeichnung „</a:t>
            </a:r>
            <a:r>
              <a:rPr lang="de-DE" dirty="0" err="1" smtClean="0"/>
              <a:t>rswk</a:t>
            </a:r>
            <a:r>
              <a:rPr lang="de-DE" dirty="0" smtClean="0"/>
              <a:t>“            </a:t>
            </a:r>
            <a:r>
              <a:rPr lang="de-DE" sz="2800" dirty="0" smtClean="0">
                <a:solidFill>
                  <a:srgbClr val="4F81BD">
                    <a:lumMod val="75000"/>
                  </a:srgbClr>
                </a:solidFill>
              </a:rPr>
              <a:t>-2-</a:t>
            </a:r>
            <a:r>
              <a:rPr lang="de-DE" dirty="0" smtClean="0"/>
              <a:t>           </a:t>
            </a:r>
            <a:endParaRPr lang="de-DE" dirty="0"/>
          </a:p>
        </p:txBody>
      </p:sp>
      <p:sp>
        <p:nvSpPr>
          <p:cNvPr id="3" name="Inhaltsplatzhalter 2"/>
          <p:cNvSpPr>
            <a:spLocks noGrp="1"/>
          </p:cNvSpPr>
          <p:nvPr>
            <p:ph idx="1"/>
          </p:nvPr>
        </p:nvSpPr>
        <p:spPr/>
        <p:txBody>
          <a:bodyPr/>
          <a:lstStyle/>
          <a:p>
            <a:pPr marL="0" indent="0">
              <a:spcBef>
                <a:spcPts val="600"/>
              </a:spcBef>
              <a:buNone/>
            </a:pPr>
            <a:r>
              <a:rPr lang="de-DE" dirty="0" smtClean="0"/>
              <a:t>Regelung </a:t>
            </a:r>
            <a:r>
              <a:rPr lang="de-DE" dirty="0" smtClean="0"/>
              <a:t>für Datensätze im Aleph-Format TS (Werktitel der SE</a:t>
            </a:r>
            <a:r>
              <a:rPr lang="de-DE" dirty="0" smtClean="0"/>
              <a:t>):</a:t>
            </a:r>
          </a:p>
          <a:p>
            <a:pPr>
              <a:spcBef>
                <a:spcPts val="600"/>
              </a:spcBef>
            </a:pPr>
            <a:r>
              <a:rPr lang="de-DE" dirty="0" smtClean="0"/>
              <a:t>Derzeit werden die Werktitel der SE noch nicht nach RDA erfasst</a:t>
            </a:r>
            <a:endParaRPr lang="de-DE" dirty="0" smtClean="0"/>
          </a:p>
          <a:p>
            <a:pPr>
              <a:spcBef>
                <a:spcPts val="600"/>
              </a:spcBef>
              <a:buFont typeface="Wingdings" panose="05000000000000000000" pitchFamily="2" charset="2"/>
              <a:buChar char="à"/>
            </a:pPr>
            <a:r>
              <a:rPr lang="de-DE" dirty="0" smtClean="0"/>
              <a:t>Neuaufnahmen: Feld </a:t>
            </a:r>
            <a:r>
              <a:rPr lang="de-DE" dirty="0" smtClean="0"/>
              <a:t>667 </a:t>
            </a:r>
            <a:r>
              <a:rPr lang="de-DE" dirty="0" err="1" smtClean="0"/>
              <a:t>rswk</a:t>
            </a:r>
            <a:endParaRPr lang="de-DE" dirty="0" smtClean="0"/>
          </a:p>
          <a:p>
            <a:pPr marL="0" lvl="0" indent="0">
              <a:spcBef>
                <a:spcPts val="600"/>
              </a:spcBef>
              <a:buNone/>
            </a:pPr>
            <a:r>
              <a:rPr lang="de-DE" sz="1800" dirty="0" smtClean="0">
                <a:solidFill>
                  <a:prstClr val="black"/>
                </a:solidFill>
              </a:rPr>
              <a:t>     </a:t>
            </a:r>
            <a:r>
              <a:rPr lang="de-DE" sz="2000" dirty="0" smtClean="0">
                <a:solidFill>
                  <a:prstClr val="black"/>
                </a:solidFill>
              </a:rPr>
              <a:t>(</a:t>
            </a:r>
            <a:r>
              <a:rPr lang="de-DE" sz="2000" dirty="0">
                <a:solidFill>
                  <a:prstClr val="black"/>
                </a:solidFill>
              </a:rPr>
              <a:t>in SE-Satzschablonen voreingestellt)</a:t>
            </a:r>
          </a:p>
          <a:p>
            <a:pPr marL="0" indent="0">
              <a:spcBef>
                <a:spcPts val="600"/>
              </a:spcBef>
              <a:buNone/>
            </a:pPr>
            <a:endParaRPr lang="de-DE" dirty="0" smtClean="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11</a:t>
            </a:fld>
            <a:endParaRPr lang="de-DE"/>
          </a:p>
        </p:txBody>
      </p:sp>
    </p:spTree>
    <p:extLst>
      <p:ext uri="{BB962C8B-B14F-4D97-AF65-F5344CB8AC3E}">
        <p14:creationId xmlns:p14="http://schemas.microsoft.com/office/powerpoint/2010/main" val="3710941219"/>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930227"/>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-15-</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11.2.2.14.5</a:t>
            </a:r>
            <a:endParaRPr lang="de-DE" dirty="0"/>
          </a:p>
        </p:txBody>
      </p:sp>
      <p:sp>
        <p:nvSpPr>
          <p:cNvPr id="3" name="Inhaltsplatzhalter 2"/>
          <p:cNvSpPr>
            <a:spLocks noGrp="1"/>
          </p:cNvSpPr>
          <p:nvPr>
            <p:ph idx="1"/>
          </p:nvPr>
        </p:nvSpPr>
        <p:spPr>
          <a:xfrm>
            <a:off x="609600" y="2204864"/>
            <a:ext cx="10972800" cy="3921300"/>
          </a:xfrm>
        </p:spPr>
        <p:txBody>
          <a:bodyPr/>
          <a:lstStyle/>
          <a:p>
            <a:pPr marL="0" indent="0">
              <a:buNone/>
            </a:pPr>
            <a:r>
              <a:rPr lang="de-DE" altLang="de-DE" i="1" dirty="0" smtClean="0"/>
              <a:t>Beispiele: </a:t>
            </a:r>
            <a:endParaRPr lang="de-DE" altLang="de-DE" i="1" dirty="0"/>
          </a:p>
          <a:p>
            <a:pPr marL="0" indent="0">
              <a:spcBef>
                <a:spcPts val="0"/>
              </a:spcBef>
              <a:buNone/>
            </a:pPr>
            <a:r>
              <a:rPr lang="de-DE" altLang="de-DE" i="1" dirty="0">
                <a:solidFill>
                  <a:schemeClr val="accent3">
                    <a:lumMod val="50000"/>
                  </a:schemeClr>
                </a:solidFill>
              </a:rPr>
              <a:t>Universität Bonn. Archäologisches Institut</a:t>
            </a:r>
          </a:p>
          <a:p>
            <a:pPr marL="0" indent="0">
              <a:spcBef>
                <a:spcPts val="0"/>
              </a:spcBef>
              <a:buNone/>
            </a:pPr>
            <a:r>
              <a:rPr lang="de-DE" altLang="de-DE" i="1" dirty="0"/>
              <a:t>Name: Archäologisches </a:t>
            </a:r>
            <a:r>
              <a:rPr lang="de-DE" altLang="de-DE" i="1" dirty="0" smtClean="0"/>
              <a:t>Institut</a:t>
            </a:r>
          </a:p>
          <a:p>
            <a:pPr marL="0" indent="0">
              <a:buNone/>
            </a:pPr>
            <a:endParaRPr lang="de-DE" altLang="de-DE" i="1" dirty="0"/>
          </a:p>
          <a:p>
            <a:pPr marL="0" indent="0">
              <a:spcBef>
                <a:spcPts val="0"/>
              </a:spcBef>
              <a:buNone/>
            </a:pPr>
            <a:r>
              <a:rPr lang="da-DK" dirty="0" smtClean="0">
                <a:solidFill>
                  <a:schemeClr val="accent3">
                    <a:lumMod val="50000"/>
                  </a:schemeClr>
                </a:solidFill>
              </a:rPr>
              <a:t>Københavns </a:t>
            </a:r>
            <a:r>
              <a:rPr lang="da-DK" dirty="0">
                <a:solidFill>
                  <a:schemeClr val="accent3">
                    <a:lumMod val="50000"/>
                  </a:schemeClr>
                </a:solidFill>
              </a:rPr>
              <a:t>universitet. Ægyptologisk institut </a:t>
            </a:r>
            <a:r>
              <a:rPr lang="da-DK" sz="2000" dirty="0" smtClean="0"/>
              <a:t>(Groß-/Kleinschreibung gemäß A.49.2)</a:t>
            </a:r>
          </a:p>
          <a:p>
            <a:pPr marL="0" indent="0">
              <a:spcBef>
                <a:spcPts val="0"/>
              </a:spcBef>
              <a:buNone/>
            </a:pPr>
            <a:r>
              <a:rPr lang="da-DK" i="1" dirty="0" smtClean="0"/>
              <a:t>Name: Ægyptologisk </a:t>
            </a:r>
            <a:r>
              <a:rPr lang="da-DK" i="1" dirty="0"/>
              <a:t>institut</a:t>
            </a:r>
            <a:endParaRPr lang="da-DK" sz="2000" i="1" dirty="0"/>
          </a:p>
          <a:p>
            <a:pPr marL="0" indent="0">
              <a:buNone/>
            </a:pPr>
            <a:r>
              <a:rPr lang="de-DE" dirty="0"/>
              <a:t>	</a:t>
            </a: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110</a:t>
            </a:fld>
            <a:endParaRPr lang="de-DE"/>
          </a:p>
        </p:txBody>
      </p:sp>
    </p:spTree>
    <p:extLst>
      <p:ext uri="{BB962C8B-B14F-4D97-AF65-F5344CB8AC3E}">
        <p14:creationId xmlns:p14="http://schemas.microsoft.com/office/powerpoint/2010/main" val="763885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1000"/>
                                        <p:tgtEl>
                                          <p:spTgt spid="3">
                                            <p:txEl>
                                              <p:pRg st="5" end="5"/>
                                            </p:txEl>
                                          </p:spTgt>
                                        </p:tgtEl>
                                      </p:cBhvr>
                                    </p:animEffect>
                                    <p:anim calcmode="lin" valueType="num">
                                      <p:cBhvr>
                                        <p:cTn id="2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86210"/>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-16-</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11.2.2.14.5</a:t>
            </a:r>
            <a:endParaRPr lang="de-DE" dirty="0"/>
          </a:p>
        </p:txBody>
      </p:sp>
      <p:sp>
        <p:nvSpPr>
          <p:cNvPr id="3" name="Inhaltsplatzhalter 2"/>
          <p:cNvSpPr>
            <a:spLocks noGrp="1"/>
          </p:cNvSpPr>
          <p:nvPr>
            <p:ph idx="1"/>
          </p:nvPr>
        </p:nvSpPr>
        <p:spPr>
          <a:xfrm>
            <a:off x="609600" y="2276872"/>
            <a:ext cx="10972800" cy="3849292"/>
          </a:xfrm>
        </p:spPr>
        <p:txBody>
          <a:bodyPr/>
          <a:lstStyle/>
          <a:p>
            <a:pPr marL="0" indent="0">
              <a:buNone/>
            </a:pPr>
            <a:r>
              <a:rPr lang="de-DE" sz="2500" i="1" dirty="0" smtClean="0"/>
              <a:t>Forts. Beispiele:</a:t>
            </a:r>
          </a:p>
          <a:p>
            <a:pPr marL="0" lvl="0" indent="0">
              <a:spcBef>
                <a:spcPts val="0"/>
              </a:spcBef>
              <a:buNone/>
            </a:pPr>
            <a:r>
              <a:rPr lang="de-DE" i="1" dirty="0" smtClean="0">
                <a:solidFill>
                  <a:schemeClr val="accent3">
                    <a:lumMod val="50000"/>
                  </a:schemeClr>
                </a:solidFill>
              </a:rPr>
              <a:t>Universität </a:t>
            </a:r>
            <a:r>
              <a:rPr lang="de-DE" i="1" dirty="0">
                <a:solidFill>
                  <a:schemeClr val="accent3">
                    <a:lumMod val="50000"/>
                  </a:schemeClr>
                </a:solidFill>
              </a:rPr>
              <a:t>Potsdam. Institut für Biochemie und </a:t>
            </a:r>
            <a:r>
              <a:rPr lang="de-DE" i="1" dirty="0" smtClean="0">
                <a:solidFill>
                  <a:schemeClr val="accent3">
                    <a:lumMod val="50000"/>
                  </a:schemeClr>
                </a:solidFill>
              </a:rPr>
              <a:t>Biologie</a:t>
            </a:r>
          </a:p>
          <a:p>
            <a:pPr marL="0" indent="0">
              <a:spcBef>
                <a:spcPts val="0"/>
              </a:spcBef>
              <a:buNone/>
            </a:pPr>
            <a:r>
              <a:rPr lang="de-DE" i="1" dirty="0" smtClean="0"/>
              <a:t>Name: </a:t>
            </a:r>
            <a:r>
              <a:rPr lang="de-DE" i="1" dirty="0"/>
              <a:t>Institut für Biochemie und </a:t>
            </a:r>
            <a:r>
              <a:rPr lang="de-DE" i="1" dirty="0" smtClean="0"/>
              <a:t>Biologie </a:t>
            </a:r>
            <a:r>
              <a:rPr lang="de-DE" sz="2000" i="1" dirty="0" smtClean="0"/>
              <a:t>(mehrere Studienfächer)</a:t>
            </a:r>
            <a:endParaRPr lang="de-DE" sz="2000" i="1" dirty="0"/>
          </a:p>
          <a:p>
            <a:pPr marL="0" lvl="0" indent="0">
              <a:buNone/>
            </a:pPr>
            <a:endParaRPr lang="de-DE" sz="2500" i="1" dirty="0" smtClean="0">
              <a:solidFill>
                <a:schemeClr val="accent3">
                  <a:lumMod val="50000"/>
                </a:schemeClr>
              </a:solidFill>
            </a:endParaRPr>
          </a:p>
          <a:p>
            <a:pPr marL="0" lvl="0" indent="0">
              <a:spcBef>
                <a:spcPts val="0"/>
              </a:spcBef>
              <a:buNone/>
            </a:pPr>
            <a:r>
              <a:rPr lang="de-DE" i="1" dirty="0">
                <a:solidFill>
                  <a:srgbClr val="9BBB59">
                    <a:lumMod val="50000"/>
                  </a:srgbClr>
                </a:solidFill>
              </a:rPr>
              <a:t>Universität Potsdam. Mathematisch-Naturwissenschaftliche Fakultät</a:t>
            </a:r>
          </a:p>
          <a:p>
            <a:pPr marL="0" lvl="0" indent="0">
              <a:spcBef>
                <a:spcPts val="0"/>
              </a:spcBef>
              <a:buNone/>
            </a:pPr>
            <a:r>
              <a:rPr lang="de-DE" i="1" dirty="0">
                <a:solidFill>
                  <a:prstClr val="black"/>
                </a:solidFill>
              </a:rPr>
              <a:t>Name: Mathematisch-Naturwissenschaftliche Fakultät</a:t>
            </a:r>
          </a:p>
          <a:p>
            <a:pPr marL="0" lvl="0" indent="0">
              <a:buNone/>
            </a:pPr>
            <a:endParaRPr lang="de-DE" sz="2500" i="1" dirty="0" smtClean="0">
              <a:solidFill>
                <a:schemeClr val="accent3">
                  <a:lumMod val="50000"/>
                </a:schemeClr>
              </a:solidFill>
            </a:endParaRPr>
          </a:p>
          <a:p>
            <a:pPr marL="0" lvl="0" indent="0">
              <a:buNone/>
            </a:pPr>
            <a:endParaRPr lang="de-DE" sz="2500" i="1" dirty="0"/>
          </a:p>
          <a:p>
            <a:pPr marL="0" lvl="0" indent="0">
              <a:buNone/>
            </a:pPr>
            <a:endParaRPr lang="de-DE" sz="2500" i="1" dirty="0"/>
          </a:p>
          <a:p>
            <a:pPr marL="0" indent="0">
              <a:buNone/>
            </a:pPr>
            <a:endParaRPr lang="de-DE" sz="2500" b="1" dirty="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111</a:t>
            </a:fld>
            <a:endParaRPr lang="de-DE"/>
          </a:p>
        </p:txBody>
      </p:sp>
    </p:spTree>
    <p:extLst>
      <p:ext uri="{BB962C8B-B14F-4D97-AF65-F5344CB8AC3E}">
        <p14:creationId xmlns:p14="http://schemas.microsoft.com/office/powerpoint/2010/main" val="49538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1000"/>
                                        <p:tgtEl>
                                          <p:spTgt spid="3">
                                            <p:txEl>
                                              <p:pRg st="5" end="5"/>
                                            </p:txEl>
                                          </p:spTgt>
                                        </p:tgtEl>
                                      </p:cBhvr>
                                    </p:animEffect>
                                    <p:anim calcmode="lin" valueType="num">
                                      <p:cBhvr>
                                        <p:cTn id="2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930226"/>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-17-</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11.2.2.14.5</a:t>
            </a:r>
            <a:endParaRPr lang="de-DE" dirty="0"/>
          </a:p>
        </p:txBody>
      </p:sp>
      <p:sp>
        <p:nvSpPr>
          <p:cNvPr id="3" name="Inhaltsplatzhalter 2"/>
          <p:cNvSpPr>
            <a:spLocks noGrp="1"/>
          </p:cNvSpPr>
          <p:nvPr>
            <p:ph idx="1"/>
          </p:nvPr>
        </p:nvSpPr>
        <p:spPr>
          <a:xfrm>
            <a:off x="609600" y="2492896"/>
            <a:ext cx="10972800" cy="3633268"/>
          </a:xfrm>
        </p:spPr>
        <p:txBody>
          <a:bodyPr>
            <a:normAutofit/>
          </a:bodyPr>
          <a:lstStyle/>
          <a:p>
            <a:pPr marL="0" indent="0">
              <a:buNone/>
            </a:pPr>
            <a:r>
              <a:rPr lang="de-DE" sz="2600" i="1" dirty="0" smtClean="0"/>
              <a:t>Forts. Beispiele:</a:t>
            </a:r>
          </a:p>
          <a:p>
            <a:pPr marL="0" indent="0">
              <a:spcBef>
                <a:spcPts val="0"/>
              </a:spcBef>
              <a:buNone/>
            </a:pPr>
            <a:r>
              <a:rPr lang="de-DE" i="1" dirty="0" smtClean="0">
                <a:solidFill>
                  <a:schemeClr val="accent3">
                    <a:lumMod val="50000"/>
                  </a:schemeClr>
                </a:solidFill>
              </a:rPr>
              <a:t>Universität Wien. Bibliotheks- und Archivwesen</a:t>
            </a:r>
          </a:p>
          <a:p>
            <a:pPr marL="0" indent="0">
              <a:spcBef>
                <a:spcPts val="0"/>
              </a:spcBef>
              <a:buNone/>
            </a:pPr>
            <a:r>
              <a:rPr lang="de-DE" i="1" dirty="0" smtClean="0"/>
              <a:t>Name</a:t>
            </a:r>
            <a:r>
              <a:rPr lang="de-DE" i="1" dirty="0"/>
              <a:t>: Bibliotheks- und </a:t>
            </a:r>
            <a:r>
              <a:rPr lang="de-DE" i="1" dirty="0" smtClean="0"/>
              <a:t>Archivwesen </a:t>
            </a:r>
            <a:r>
              <a:rPr lang="de-DE" sz="2000" i="1" dirty="0"/>
              <a:t>(Institutsbegriff muss nicht im Namen der Einrichtung enthalten sein</a:t>
            </a:r>
            <a:r>
              <a:rPr lang="de-DE" sz="2000" i="1" dirty="0" smtClean="0"/>
              <a:t>)</a:t>
            </a:r>
            <a:endParaRPr lang="de-DE" i="1" dirty="0" smtClean="0"/>
          </a:p>
          <a:p>
            <a:pPr marL="0" indent="0">
              <a:buNone/>
            </a:pPr>
            <a:endParaRPr lang="de-DE" sz="2600" i="1" dirty="0" smtClean="0"/>
          </a:p>
          <a:p>
            <a:pPr marL="0" indent="0">
              <a:buNone/>
            </a:pPr>
            <a:endParaRPr lang="de-DE" sz="2600" i="1" dirty="0" smtClean="0"/>
          </a:p>
          <a:p>
            <a:pPr marL="0" indent="0">
              <a:buNone/>
            </a:pPr>
            <a:endParaRPr lang="de-DE" sz="2600" i="1" dirty="0" smtClean="0">
              <a:solidFill>
                <a:schemeClr val="accent3">
                  <a:lumMod val="50000"/>
                </a:schemeClr>
              </a:solidFill>
            </a:endParaRPr>
          </a:p>
          <a:p>
            <a:pPr marL="0" indent="0">
              <a:buNone/>
            </a:pPr>
            <a:endParaRPr lang="de-DE" sz="2600"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112</a:t>
            </a:fld>
            <a:endParaRPr lang="de-DE"/>
          </a:p>
        </p:txBody>
      </p:sp>
    </p:spTree>
    <p:extLst>
      <p:ext uri="{BB962C8B-B14F-4D97-AF65-F5344CB8AC3E}">
        <p14:creationId xmlns:p14="http://schemas.microsoft.com/office/powerpoint/2010/main" val="3327799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858218"/>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-18-</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11.2.2.14.5</a:t>
            </a:r>
            <a:endParaRPr lang="de-DE" dirty="0"/>
          </a:p>
        </p:txBody>
      </p:sp>
      <p:sp>
        <p:nvSpPr>
          <p:cNvPr id="3" name="Inhaltsplatzhalter 2"/>
          <p:cNvSpPr>
            <a:spLocks noGrp="1"/>
          </p:cNvSpPr>
          <p:nvPr>
            <p:ph idx="1"/>
          </p:nvPr>
        </p:nvSpPr>
        <p:spPr>
          <a:xfrm>
            <a:off x="609600" y="2420888"/>
            <a:ext cx="10972800" cy="3705276"/>
          </a:xfrm>
        </p:spPr>
        <p:txBody>
          <a:bodyPr/>
          <a:lstStyle/>
          <a:p>
            <a:pPr marL="0" indent="0">
              <a:buNone/>
            </a:pPr>
            <a:r>
              <a:rPr lang="de-DE" sz="2600" i="1" dirty="0" smtClean="0"/>
              <a:t>Forts. Beispiele:</a:t>
            </a:r>
            <a:endParaRPr lang="de-DE" sz="2600" i="1" dirty="0"/>
          </a:p>
          <a:p>
            <a:pPr marL="0" lvl="0" indent="0">
              <a:spcBef>
                <a:spcPts val="0"/>
              </a:spcBef>
              <a:buNone/>
            </a:pPr>
            <a:r>
              <a:rPr lang="de-DE" i="1" dirty="0">
                <a:solidFill>
                  <a:srgbClr val="C0504D">
                    <a:lumMod val="75000"/>
                  </a:srgbClr>
                </a:solidFill>
              </a:rPr>
              <a:t>Aber:</a:t>
            </a:r>
            <a:r>
              <a:rPr lang="de-DE" i="1" dirty="0">
                <a:solidFill>
                  <a:prstClr val="black"/>
                </a:solidFill>
              </a:rPr>
              <a:t> </a:t>
            </a:r>
            <a:endParaRPr lang="de-DE" i="1" dirty="0" smtClean="0">
              <a:solidFill>
                <a:prstClr val="black"/>
              </a:solidFill>
            </a:endParaRPr>
          </a:p>
          <a:p>
            <a:pPr marL="0" lvl="0" indent="0">
              <a:spcBef>
                <a:spcPts val="0"/>
              </a:spcBef>
              <a:buNone/>
            </a:pPr>
            <a:r>
              <a:rPr lang="de-DE" i="1" dirty="0" smtClean="0">
                <a:solidFill>
                  <a:srgbClr val="9BBB59">
                    <a:lumMod val="50000"/>
                  </a:srgbClr>
                </a:solidFill>
              </a:rPr>
              <a:t>Schleswig-Holsteinisches </a:t>
            </a:r>
            <a:r>
              <a:rPr lang="de-DE" i="1" dirty="0">
                <a:solidFill>
                  <a:srgbClr val="9BBB59">
                    <a:lumMod val="50000"/>
                  </a:srgbClr>
                </a:solidFill>
              </a:rPr>
              <a:t>Institut für Friedenswissenschaften</a:t>
            </a:r>
          </a:p>
          <a:p>
            <a:pPr marL="0" lvl="0" indent="0">
              <a:spcBef>
                <a:spcPts val="0"/>
              </a:spcBef>
              <a:buNone/>
            </a:pPr>
            <a:r>
              <a:rPr lang="de-DE" i="1" dirty="0">
                <a:solidFill>
                  <a:prstClr val="black"/>
                </a:solidFill>
              </a:rPr>
              <a:t>Name: Schleswig-Holsteinisches Institut für Friedenswissenschaften</a:t>
            </a:r>
            <a:r>
              <a:rPr lang="de-DE" sz="2600" i="1" dirty="0">
                <a:solidFill>
                  <a:prstClr val="black"/>
                </a:solidFill>
              </a:rPr>
              <a:t> </a:t>
            </a:r>
            <a:r>
              <a:rPr lang="de-DE" sz="2000" i="1" dirty="0" smtClean="0">
                <a:solidFill>
                  <a:prstClr val="black"/>
                </a:solidFill>
              </a:rPr>
              <a:t>(der Universität Kiel) (Institut </a:t>
            </a:r>
            <a:r>
              <a:rPr lang="de-DE" sz="2000" i="1" dirty="0">
                <a:solidFill>
                  <a:prstClr val="black"/>
                </a:solidFill>
              </a:rPr>
              <a:t>hat neben dem Studienfach noch den  spezifischen Namensbestandteil „Schleswig-Holsteinisches“) -&gt; </a:t>
            </a:r>
            <a:r>
              <a:rPr lang="de-DE" sz="2000" i="1" dirty="0" smtClean="0">
                <a:solidFill>
                  <a:prstClr val="black"/>
                </a:solidFill>
              </a:rPr>
              <a:t>11.2.2.13</a:t>
            </a:r>
            <a:endParaRPr lang="de-DE" sz="2600" i="1" dirty="0" smtClean="0">
              <a:solidFill>
                <a:schemeClr val="accent2">
                  <a:lumMod val="75000"/>
                </a:schemeClr>
              </a:solidFill>
            </a:endParaRPr>
          </a:p>
          <a:p>
            <a:pPr marL="0" indent="0">
              <a:buNone/>
            </a:pPr>
            <a:endParaRPr lang="de-DE" sz="2600" i="1" dirty="0" smtClean="0">
              <a:solidFill>
                <a:schemeClr val="accent2">
                  <a:lumMod val="75000"/>
                </a:schemeClr>
              </a:solidFill>
            </a:endParaRPr>
          </a:p>
          <a:p>
            <a:pPr marL="0" indent="0">
              <a:buNone/>
            </a:pPr>
            <a:endParaRPr lang="de-DE" sz="2600" i="1" dirty="0" smtClean="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113</a:t>
            </a:fld>
            <a:endParaRPr lang="de-DE"/>
          </a:p>
        </p:txBody>
      </p:sp>
    </p:spTree>
    <p:extLst>
      <p:ext uri="{BB962C8B-B14F-4D97-AF65-F5344CB8AC3E}">
        <p14:creationId xmlns:p14="http://schemas.microsoft.com/office/powerpoint/2010/main" val="3367794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916063"/>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a:t>
            </a:r>
            <a:r>
              <a:rPr lang="de-DE" sz="2600" dirty="0">
                <a:solidFill>
                  <a:prstClr val="black"/>
                </a:solidFill>
              </a:rPr>
              <a:t>-</a:t>
            </a:r>
            <a:r>
              <a:rPr lang="de-DE" sz="2600" dirty="0" smtClean="0">
                <a:solidFill>
                  <a:prstClr val="black"/>
                </a:solidFill>
              </a:rPr>
              <a:t>19-</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11.2.2.14.5</a:t>
            </a:r>
            <a:endParaRPr lang="de-DE" dirty="0"/>
          </a:p>
        </p:txBody>
      </p:sp>
      <p:sp>
        <p:nvSpPr>
          <p:cNvPr id="3" name="Inhaltsplatzhalter 2"/>
          <p:cNvSpPr>
            <a:spLocks noGrp="1"/>
          </p:cNvSpPr>
          <p:nvPr>
            <p:ph idx="1"/>
          </p:nvPr>
        </p:nvSpPr>
        <p:spPr>
          <a:xfrm>
            <a:off x="609600" y="2420888"/>
            <a:ext cx="10972800" cy="3705276"/>
          </a:xfrm>
        </p:spPr>
        <p:txBody>
          <a:bodyPr/>
          <a:lstStyle/>
          <a:p>
            <a:pPr marL="0" indent="0">
              <a:buNone/>
            </a:pPr>
            <a:r>
              <a:rPr lang="de-DE" sz="2700" dirty="0" smtClean="0">
                <a:solidFill>
                  <a:srgbClr val="C0504D">
                    <a:lumMod val="75000"/>
                  </a:srgbClr>
                </a:solidFill>
              </a:rPr>
              <a:t>Aber:</a:t>
            </a:r>
            <a:r>
              <a:rPr lang="de-DE" sz="2700" i="1" dirty="0" smtClean="0">
                <a:solidFill>
                  <a:srgbClr val="C0504D">
                    <a:lumMod val="75000"/>
                  </a:srgbClr>
                </a:solidFill>
              </a:rPr>
              <a:t> </a:t>
            </a:r>
          </a:p>
          <a:p>
            <a:pPr lvl="1"/>
            <a:r>
              <a:rPr lang="de-DE" sz="2700" dirty="0" smtClean="0">
                <a:latin typeface="Verdana" panose="020B0604030504040204" pitchFamily="34" charset="0"/>
                <a:ea typeface="Verdana" panose="020B0604030504040204" pitchFamily="34" charset="0"/>
                <a:cs typeface="Verdana" panose="020B0604030504040204" pitchFamily="34" charset="0"/>
              </a:rPr>
              <a:t>Nicht jede Einrichtung einer Universität, Fachhochschule usw. wird wie ein Institut nach 11.2.2.14.5 behandelt</a:t>
            </a:r>
          </a:p>
          <a:p>
            <a:pPr lvl="1"/>
            <a:r>
              <a:rPr lang="de-DE" sz="2700" dirty="0">
                <a:latin typeface="Verdana" panose="020B0604030504040204" pitchFamily="34" charset="0"/>
                <a:ea typeface="Verdana" panose="020B0604030504040204" pitchFamily="34" charset="0"/>
                <a:cs typeface="Verdana" panose="020B0604030504040204" pitchFamily="34" charset="0"/>
              </a:rPr>
              <a:t>Einrichtungen wie „Botanischer Garten“ oder „Bibliothek“, die einer Universität usw. unterstellt sind, gehören nicht zu den „Instituts-“</a:t>
            </a:r>
            <a:r>
              <a:rPr lang="de-DE" sz="2700" dirty="0" smtClean="0">
                <a:latin typeface="Verdana" panose="020B0604030504040204" pitchFamily="34" charset="0"/>
                <a:ea typeface="Verdana" panose="020B0604030504040204" pitchFamily="34" charset="0"/>
                <a:cs typeface="Verdana" panose="020B0604030504040204" pitchFamily="34" charset="0"/>
              </a:rPr>
              <a:t>Begriffen</a:t>
            </a:r>
            <a:endParaRPr lang="de-DE" sz="2700" dirty="0">
              <a:latin typeface="Verdana" panose="020B0604030504040204" pitchFamily="34" charset="0"/>
              <a:ea typeface="Verdana" panose="020B0604030504040204" pitchFamily="34" charset="0"/>
              <a:cs typeface="Verdana" panose="020B0604030504040204" pitchFamily="34" charset="0"/>
            </a:endParaRPr>
          </a:p>
          <a:p>
            <a:pPr lvl="1"/>
            <a:r>
              <a:rPr lang="de-DE" sz="2700" dirty="0">
                <a:latin typeface="Verdana" panose="020B0604030504040204" pitchFamily="34" charset="0"/>
                <a:ea typeface="Verdana" panose="020B0604030504040204" pitchFamily="34" charset="0"/>
                <a:cs typeface="Verdana" panose="020B0604030504040204" pitchFamily="34" charset="0"/>
              </a:rPr>
              <a:t>Sie werden </a:t>
            </a:r>
            <a:r>
              <a:rPr lang="de-DE" sz="2700" dirty="0" smtClean="0">
                <a:latin typeface="Verdana" panose="020B0604030504040204" pitchFamily="34" charset="0"/>
                <a:ea typeface="Verdana" panose="020B0604030504040204" pitchFamily="34" charset="0"/>
                <a:cs typeface="Verdana" panose="020B0604030504040204" pitchFamily="34" charset="0"/>
              </a:rPr>
              <a:t>anderen Unterpunkten von 11.2.2.14 zugeordnet</a:t>
            </a:r>
          </a:p>
          <a:p>
            <a:pPr lvl="1"/>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i="1" dirty="0">
              <a:solidFill>
                <a:srgbClr val="C0504D">
                  <a:lumMod val="75000"/>
                </a:srgbClr>
              </a:solidFill>
            </a:endParaRP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114</a:t>
            </a:fld>
            <a:endParaRPr lang="de-DE"/>
          </a:p>
        </p:txBody>
      </p:sp>
    </p:spTree>
    <p:extLst>
      <p:ext uri="{BB962C8B-B14F-4D97-AF65-F5344CB8AC3E}">
        <p14:creationId xmlns:p14="http://schemas.microsoft.com/office/powerpoint/2010/main" val="4176153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down)">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002234"/>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-20-</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11.2.2.14.5</a:t>
            </a:r>
            <a:endParaRPr lang="de-DE" dirty="0"/>
          </a:p>
        </p:txBody>
      </p:sp>
      <p:sp>
        <p:nvSpPr>
          <p:cNvPr id="3" name="Inhaltsplatzhalter 2"/>
          <p:cNvSpPr>
            <a:spLocks noGrp="1"/>
          </p:cNvSpPr>
          <p:nvPr>
            <p:ph idx="1"/>
          </p:nvPr>
        </p:nvSpPr>
        <p:spPr>
          <a:xfrm>
            <a:off x="609600" y="2636912"/>
            <a:ext cx="10972800" cy="3489252"/>
          </a:xfrm>
        </p:spPr>
        <p:txBody>
          <a:bodyPr/>
          <a:lstStyle/>
          <a:p>
            <a:pPr marL="342900" lvl="1" indent="-342900">
              <a:buFont typeface="Arial" panose="020B0604020202020204" pitchFamily="34" charset="0"/>
              <a:buChar char="•"/>
            </a:pPr>
            <a:r>
              <a:rPr lang="de-DE" sz="2800" dirty="0">
                <a:latin typeface="Verdana" panose="020B0604030504040204" pitchFamily="34" charset="0"/>
                <a:ea typeface="Verdana" panose="020B0604030504040204" pitchFamily="34" charset="0"/>
                <a:cs typeface="Verdana" panose="020B0604030504040204" pitchFamily="34" charset="0"/>
              </a:rPr>
              <a:t>Auch </a:t>
            </a:r>
            <a:r>
              <a:rPr lang="de-DE" sz="2800" dirty="0" smtClean="0">
                <a:latin typeface="Verdana" panose="020B0604030504040204" pitchFamily="34" charset="0"/>
                <a:ea typeface="Verdana" panose="020B0604030504040204" pitchFamily="34" charset="0"/>
                <a:cs typeface="Verdana" panose="020B0604030504040204" pitchFamily="34" charset="0"/>
              </a:rPr>
              <a:t>Mischformen wie </a:t>
            </a:r>
            <a:r>
              <a:rPr lang="de-DE" sz="2800" dirty="0">
                <a:latin typeface="Verdana" panose="020B0604030504040204" pitchFamily="34" charset="0"/>
                <a:ea typeface="Verdana" panose="020B0604030504040204" pitchFamily="34" charset="0"/>
                <a:cs typeface="Verdana" panose="020B0604030504040204" pitchFamily="34" charset="0"/>
              </a:rPr>
              <a:t>„</a:t>
            </a:r>
            <a:r>
              <a:rPr lang="de-DE" sz="2800" dirty="0" smtClean="0">
                <a:latin typeface="Verdana" panose="020B0604030504040204" pitchFamily="34" charset="0"/>
                <a:ea typeface="Verdana" panose="020B0604030504040204" pitchFamily="34" charset="0"/>
                <a:cs typeface="Verdana" panose="020B0604030504040204" pitchFamily="34" charset="0"/>
              </a:rPr>
              <a:t>Institut für XY </a:t>
            </a:r>
            <a:r>
              <a:rPr lang="de-DE" sz="2800" dirty="0">
                <a:latin typeface="Verdana" panose="020B0604030504040204" pitchFamily="34" charset="0"/>
                <a:ea typeface="Verdana" panose="020B0604030504040204" pitchFamily="34" charset="0"/>
                <a:cs typeface="Verdana" panose="020B0604030504040204" pitchFamily="34" charset="0"/>
              </a:rPr>
              <a:t>und </a:t>
            </a:r>
            <a:r>
              <a:rPr lang="de-DE" sz="2800" dirty="0" smtClean="0">
                <a:latin typeface="Verdana" panose="020B0604030504040204" pitchFamily="34" charset="0"/>
                <a:ea typeface="Verdana" panose="020B0604030504040204" pitchFamily="34" charset="0"/>
                <a:cs typeface="Verdana" panose="020B0604030504040204" pitchFamily="34" charset="0"/>
              </a:rPr>
              <a:t>Bibliothek“  fallen nicht unter 11.2.2.14.5</a:t>
            </a:r>
            <a:r>
              <a:rPr lang="de-DE"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115</a:t>
            </a:fld>
            <a:endParaRPr lang="de-DE"/>
          </a:p>
        </p:txBody>
      </p:sp>
    </p:spTree>
    <p:extLst>
      <p:ext uri="{BB962C8B-B14F-4D97-AF65-F5344CB8AC3E}">
        <p14:creationId xmlns:p14="http://schemas.microsoft.com/office/powerpoint/2010/main" val="4163350763"/>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609600" y="274638"/>
            <a:ext cx="8726760" cy="1930226"/>
          </a:xfrm>
        </p:spPr>
        <p:txBody>
          <a:bodyPr>
            <a:normAutofit/>
          </a:bodyPr>
          <a:lstStyle/>
          <a:p>
            <a:pPr algn="l"/>
            <a:r>
              <a:rPr lang="de-DE" sz="3200" dirty="0" smtClean="0">
                <a:solidFill>
                  <a:srgbClr val="4F81BD">
                    <a:lumMod val="75000"/>
                  </a:srgbClr>
                </a:solidFill>
              </a:rPr>
              <a:t>Allgemeine </a:t>
            </a:r>
            <a:r>
              <a:rPr lang="de-DE" sz="3200" dirty="0">
                <a:solidFill>
                  <a:srgbClr val="4F81BD">
                    <a:lumMod val="75000"/>
                  </a:srgbClr>
                </a:solidFill>
              </a:rPr>
              <a:t>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-21-</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11.2.2.14.6 </a:t>
            </a:r>
            <a:r>
              <a:rPr lang="de-DE" sz="3200" dirty="0">
                <a:latin typeface="Verdana" pitchFamily="34" charset="0"/>
                <a:ea typeface="Verdana" pitchFamily="34" charset="0"/>
                <a:cs typeface="Verdana" pitchFamily="34" charset="0"/>
              </a:rPr>
              <a:t>			</a:t>
            </a:r>
          </a:p>
        </p:txBody>
      </p:sp>
      <p:sp>
        <p:nvSpPr>
          <p:cNvPr id="10" name="Inhaltsplatzhalter 9"/>
          <p:cNvSpPr>
            <a:spLocks noGrp="1"/>
          </p:cNvSpPr>
          <p:nvPr>
            <p:ph idx="1"/>
          </p:nvPr>
        </p:nvSpPr>
        <p:spPr>
          <a:xfrm>
            <a:off x="609600" y="2348881"/>
            <a:ext cx="10972800" cy="4007470"/>
          </a:xfrm>
        </p:spPr>
        <p:txBody>
          <a:bodyPr>
            <a:normAutofit fontScale="62500" lnSpcReduction="20000"/>
          </a:bodyPr>
          <a:lstStyle/>
          <a:p>
            <a:pPr marL="0" indent="0">
              <a:buNone/>
            </a:pPr>
            <a:r>
              <a:rPr lang="de-DE" sz="4200" dirty="0"/>
              <a:t>Name enthält einen Begriff, der</a:t>
            </a:r>
          </a:p>
          <a:p>
            <a:pPr>
              <a:lnSpc>
                <a:spcPct val="120000"/>
              </a:lnSpc>
              <a:spcBef>
                <a:spcPts val="600"/>
              </a:spcBef>
            </a:pPr>
            <a:r>
              <a:rPr lang="de-DE" sz="4200" dirty="0"/>
              <a:t>den gesamten Namen der übergeordneten oder in Beziehung stehenden Körperschaft </a:t>
            </a:r>
            <a:r>
              <a:rPr lang="de-DE" sz="3200" dirty="0"/>
              <a:t>(nicht Gebietskörperschaft) </a:t>
            </a:r>
            <a:r>
              <a:rPr lang="de-DE" sz="4200" dirty="0"/>
              <a:t>enthält</a:t>
            </a:r>
            <a:r>
              <a:rPr lang="de-DE" sz="3800" dirty="0"/>
              <a:t> (RDA 11.2.2.14.6 + 11.2.2.14.6, Erl. 3)</a:t>
            </a:r>
          </a:p>
          <a:p>
            <a:pPr marL="0" indent="0">
              <a:lnSpc>
                <a:spcPct val="120000"/>
              </a:lnSpc>
              <a:spcBef>
                <a:spcPts val="600"/>
              </a:spcBef>
              <a:buNone/>
            </a:pPr>
            <a:r>
              <a:rPr lang="de-DE" altLang="de-DE" sz="4200" i="1" dirty="0"/>
              <a:t>Beispiele:</a:t>
            </a:r>
            <a:br>
              <a:rPr lang="de-DE" altLang="de-DE" sz="4200" i="1" dirty="0"/>
            </a:br>
            <a:r>
              <a:rPr lang="de-DE" sz="4200" i="1" dirty="0">
                <a:solidFill>
                  <a:schemeClr val="accent3">
                    <a:lumMod val="50000"/>
                  </a:schemeClr>
                </a:solidFill>
              </a:rPr>
              <a:t>Fachhochschule Münster. Institut für Abfall- und Abwasserwirtschaft</a:t>
            </a:r>
            <a:endParaRPr lang="en-US" sz="4200" i="1" dirty="0">
              <a:solidFill>
                <a:schemeClr val="accent3">
                  <a:lumMod val="50000"/>
                </a:schemeClr>
              </a:solidFill>
            </a:endParaRPr>
          </a:p>
          <a:p>
            <a:pPr marL="0" indent="0">
              <a:lnSpc>
                <a:spcPct val="120000"/>
              </a:lnSpc>
              <a:spcBef>
                <a:spcPts val="600"/>
              </a:spcBef>
              <a:buNone/>
            </a:pPr>
            <a:r>
              <a:rPr lang="en-US" sz="4200" i="1" dirty="0"/>
              <a:t>Name: </a:t>
            </a:r>
            <a:r>
              <a:rPr lang="de-DE" sz="4200" i="1" dirty="0"/>
              <a:t>Institut für Abfall- und Abwasserwirtschaft an der Fachhochschule Münster </a:t>
            </a:r>
            <a:r>
              <a:rPr lang="de-DE" sz="3200" i="1" dirty="0"/>
              <a:t>(andere Fallzuordnung im Gegensatz zu 11.2.2.14.5, aber gleiches Ansetzungsergebnis)</a:t>
            </a:r>
            <a:r>
              <a:rPr lang="de-DE" altLang="de-DE" sz="4200" i="1" dirty="0"/>
              <a:t/>
            </a:r>
            <a:br>
              <a:rPr lang="de-DE" altLang="de-DE" sz="4200" i="1" dirty="0"/>
            </a:br>
            <a:r>
              <a:rPr lang="de-DE" altLang="de-DE" sz="4200" i="1" dirty="0" smtClean="0">
                <a:latin typeface="Verdana" pitchFamily="34" charset="0"/>
                <a:ea typeface="Verdana" pitchFamily="34" charset="0"/>
                <a:cs typeface="Verdana" pitchFamily="34" charset="0"/>
              </a:rPr>
              <a:t/>
            </a:r>
            <a:br>
              <a:rPr lang="de-DE" altLang="de-DE" sz="4200" i="1" dirty="0" smtClean="0">
                <a:latin typeface="Verdana" pitchFamily="34" charset="0"/>
                <a:ea typeface="Verdana" pitchFamily="34" charset="0"/>
                <a:cs typeface="Verdana" pitchFamily="34" charset="0"/>
              </a:rPr>
            </a:br>
            <a:r>
              <a:rPr lang="de-DE" altLang="de-DE" i="1" dirty="0">
                <a:latin typeface="Verdana" pitchFamily="34" charset="0"/>
                <a:ea typeface="Verdana" pitchFamily="34" charset="0"/>
                <a:cs typeface="Verdana" pitchFamily="34" charset="0"/>
              </a:rPr>
              <a:t/>
            </a:r>
            <a:br>
              <a:rPr lang="de-DE" altLang="de-DE" i="1" dirty="0">
                <a:latin typeface="Verdana" pitchFamily="34" charset="0"/>
                <a:ea typeface="Verdana" pitchFamily="34" charset="0"/>
                <a:cs typeface="Verdana" pitchFamily="34" charset="0"/>
              </a:rPr>
            </a:br>
            <a:r>
              <a:rPr lang="de-DE" altLang="de-DE" i="1" dirty="0">
                <a:latin typeface="Verdana" pitchFamily="34" charset="0"/>
                <a:ea typeface="Verdana" pitchFamily="34" charset="0"/>
                <a:cs typeface="Verdana" pitchFamily="34" charset="0"/>
              </a:rPr>
              <a:t>	</a:t>
            </a:r>
            <a:endParaRPr lang="en-US" dirty="0">
              <a:latin typeface="Verdana" pitchFamily="34" charset="0"/>
              <a:ea typeface="Verdana" pitchFamily="34" charset="0"/>
              <a:cs typeface="Verdana" pitchFamily="34" charset="0"/>
            </a:endParaRPr>
          </a:p>
        </p:txBody>
      </p:sp>
      <p:sp>
        <p:nvSpPr>
          <p:cNvPr id="5" name="Fußzeilenplatzhalter 3"/>
          <p:cNvSpPr>
            <a:spLocks noGrp="1"/>
          </p:cNvSpPr>
          <p:nvPr>
            <p:ph type="ftr" sz="quarter" idx="11"/>
          </p:nvPr>
        </p:nvSpPr>
        <p:spPr>
          <a:noFill/>
        </p:spPr>
        <p:txBody>
          <a:bodyPr/>
          <a:lstStyle/>
          <a:p>
            <a:r>
              <a:rPr lang="de-DE" smtClean="0"/>
              <a:t>Schulungsunterlagen der AG RDA – Modul GND: KorKonGeo | hbz | Stand: 15.01.2015</a:t>
            </a:r>
            <a:endParaRPr lang="de-DE" dirty="0"/>
          </a:p>
        </p:txBody>
      </p:sp>
      <p:sp>
        <p:nvSpPr>
          <p:cNvPr id="2" name="Foliennummernplatzhalter 1"/>
          <p:cNvSpPr>
            <a:spLocks noGrp="1"/>
          </p:cNvSpPr>
          <p:nvPr>
            <p:ph type="sldNum" sz="quarter" idx="12"/>
          </p:nvPr>
        </p:nvSpPr>
        <p:spPr/>
        <p:txBody>
          <a:bodyPr/>
          <a:lstStyle/>
          <a:p>
            <a:fld id="{E1CD70CF-68CB-451A-AC93-71942E537FD9}" type="slidenum">
              <a:rPr lang="de-DE" smtClean="0"/>
              <a:t>116</a:t>
            </a:fld>
            <a:endParaRPr lang="de-DE"/>
          </a:p>
        </p:txBody>
      </p:sp>
    </p:spTree>
    <p:extLst>
      <p:ext uri="{BB962C8B-B14F-4D97-AF65-F5344CB8AC3E}">
        <p14:creationId xmlns:p14="http://schemas.microsoft.com/office/powerpoint/2010/main" val="2817613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anim calcmode="lin" valueType="num">
                                      <p:cBhvr>
                                        <p:cTn id="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1000"/>
                                        <p:tgtEl>
                                          <p:spTgt spid="10">
                                            <p:txEl>
                                              <p:pRg st="1" end="1"/>
                                            </p:txEl>
                                          </p:spTgt>
                                        </p:tgtEl>
                                      </p:cBhvr>
                                    </p:animEffect>
                                    <p:anim calcmode="lin" valueType="num">
                                      <p:cBhvr>
                                        <p:cTn id="13" dur="10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1000"/>
                                        <p:tgtEl>
                                          <p:spTgt spid="10">
                                            <p:txEl>
                                              <p:pRg st="2" end="2"/>
                                            </p:txEl>
                                          </p:spTgt>
                                        </p:tgtEl>
                                      </p:cBhvr>
                                    </p:animEffect>
                                    <p:anim calcmode="lin" valueType="num">
                                      <p:cBhvr>
                                        <p:cTn id="18"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fade">
                                      <p:cBhvr>
                                        <p:cTn id="22" dur="1000"/>
                                        <p:tgtEl>
                                          <p:spTgt spid="10">
                                            <p:txEl>
                                              <p:pRg st="3" end="3"/>
                                            </p:txEl>
                                          </p:spTgt>
                                        </p:tgtEl>
                                      </p:cBhvr>
                                    </p:animEffect>
                                    <p:anim calcmode="lin" valueType="num">
                                      <p:cBhvr>
                                        <p:cTn id="23" dur="1000" fill="hold"/>
                                        <p:tgtEl>
                                          <p:spTgt spid="10">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146250"/>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-22-</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11.2.2.14.6</a:t>
            </a:r>
            <a:r>
              <a:rPr lang="de-DE" sz="3200" dirty="0">
                <a:solidFill>
                  <a:srgbClr val="4F81BD">
                    <a:lumMod val="75000"/>
                  </a:srgbClr>
                </a:solidFill>
              </a:rPr>
              <a:t>			</a:t>
            </a:r>
            <a:endParaRPr lang="de-DE" dirty="0"/>
          </a:p>
        </p:txBody>
      </p:sp>
      <p:sp>
        <p:nvSpPr>
          <p:cNvPr id="3" name="Inhaltsplatzhalter 2"/>
          <p:cNvSpPr>
            <a:spLocks noGrp="1"/>
          </p:cNvSpPr>
          <p:nvPr>
            <p:ph idx="1"/>
          </p:nvPr>
        </p:nvSpPr>
        <p:spPr>
          <a:xfrm>
            <a:off x="609600" y="2564904"/>
            <a:ext cx="10972800" cy="3561260"/>
          </a:xfrm>
        </p:spPr>
        <p:txBody>
          <a:bodyPr/>
          <a:lstStyle/>
          <a:p>
            <a:pPr marL="0" indent="0">
              <a:buNone/>
            </a:pPr>
            <a:r>
              <a:rPr lang="en-US" sz="2600" i="1" dirty="0" smtClean="0"/>
              <a:t>Forts. </a:t>
            </a:r>
            <a:r>
              <a:rPr lang="en-US" sz="2600" i="1" dirty="0" err="1" smtClean="0"/>
              <a:t>Beispiele</a:t>
            </a:r>
            <a:r>
              <a:rPr lang="en-US" sz="2600" i="1" dirty="0" smtClean="0"/>
              <a:t>:</a:t>
            </a:r>
          </a:p>
          <a:p>
            <a:pPr marL="0" indent="0">
              <a:spcBef>
                <a:spcPts val="0"/>
              </a:spcBef>
              <a:buNone/>
            </a:pPr>
            <a:r>
              <a:rPr lang="en-US" sz="2600" i="1" dirty="0">
                <a:solidFill>
                  <a:schemeClr val="accent3">
                    <a:lumMod val="50000"/>
                  </a:schemeClr>
                </a:solidFill>
              </a:rPr>
              <a:t>Amherst </a:t>
            </a:r>
            <a:r>
              <a:rPr lang="en-US" sz="2600" i="1" dirty="0" smtClean="0">
                <a:solidFill>
                  <a:schemeClr val="accent3">
                    <a:lumMod val="50000"/>
                  </a:schemeClr>
                </a:solidFill>
              </a:rPr>
              <a:t>College. Library</a:t>
            </a:r>
          </a:p>
          <a:p>
            <a:pPr marL="0" indent="0">
              <a:spcBef>
                <a:spcPts val="0"/>
              </a:spcBef>
              <a:buNone/>
            </a:pPr>
            <a:r>
              <a:rPr lang="en-US" sz="2600" i="1" dirty="0"/>
              <a:t>Name: Amherst </a:t>
            </a:r>
            <a:r>
              <a:rPr lang="en-US" sz="2600" i="1" dirty="0" smtClean="0"/>
              <a:t>College Library </a:t>
            </a:r>
            <a:r>
              <a:rPr lang="en-US" sz="2000" i="1" dirty="0" smtClean="0"/>
              <a:t>(</a:t>
            </a:r>
            <a:r>
              <a:rPr lang="en-US" sz="2000" i="1" dirty="0" err="1" smtClean="0"/>
              <a:t>andere</a:t>
            </a:r>
            <a:r>
              <a:rPr lang="en-US" sz="2000" i="1" dirty="0" smtClean="0"/>
              <a:t> </a:t>
            </a:r>
            <a:r>
              <a:rPr lang="en-US" sz="2000" i="1" dirty="0" err="1" smtClean="0"/>
              <a:t>Zuordnung</a:t>
            </a:r>
            <a:r>
              <a:rPr lang="en-US" sz="2000" i="1" dirty="0" smtClean="0"/>
              <a:t> </a:t>
            </a:r>
            <a:r>
              <a:rPr lang="en-US" sz="2000" i="1" dirty="0" err="1" smtClean="0"/>
              <a:t>im</a:t>
            </a:r>
            <a:r>
              <a:rPr lang="en-US" sz="2000" i="1" dirty="0" smtClean="0"/>
              <a:t> </a:t>
            </a:r>
            <a:r>
              <a:rPr lang="en-US" sz="2000" i="1" dirty="0" err="1" smtClean="0"/>
              <a:t>Gegensatz</a:t>
            </a:r>
            <a:r>
              <a:rPr lang="en-US" sz="2000" i="1" dirty="0" smtClean="0"/>
              <a:t> </a:t>
            </a:r>
            <a:r>
              <a:rPr lang="en-US" sz="2000" i="1" dirty="0" err="1" smtClean="0"/>
              <a:t>zu</a:t>
            </a:r>
            <a:r>
              <a:rPr lang="en-US" sz="2000" i="1" dirty="0" smtClean="0"/>
              <a:t> 11.2.2.14.3, </a:t>
            </a:r>
            <a:r>
              <a:rPr lang="en-US" sz="2000" i="1" dirty="0" err="1" smtClean="0"/>
              <a:t>aber</a:t>
            </a:r>
            <a:r>
              <a:rPr lang="en-US" sz="2000" i="1" dirty="0" smtClean="0"/>
              <a:t> </a:t>
            </a:r>
            <a:r>
              <a:rPr lang="en-US" sz="2000" i="1" dirty="0" err="1" smtClean="0"/>
              <a:t>gleiches</a:t>
            </a:r>
            <a:r>
              <a:rPr lang="en-US" sz="2000" i="1" dirty="0" smtClean="0"/>
              <a:t> </a:t>
            </a:r>
            <a:r>
              <a:rPr lang="en-US" sz="2000" i="1" dirty="0" err="1" smtClean="0"/>
              <a:t>Ansetzungsergebnis</a:t>
            </a:r>
            <a:r>
              <a:rPr lang="en-US" sz="2000" i="1" dirty="0" smtClean="0"/>
              <a:t>)</a:t>
            </a:r>
          </a:p>
          <a:p>
            <a:pPr marL="0" indent="0">
              <a:spcBef>
                <a:spcPts val="0"/>
              </a:spcBef>
              <a:buNone/>
            </a:pPr>
            <a:endParaRPr lang="en-US" sz="2000" i="1" dirty="0"/>
          </a:p>
          <a:p>
            <a:pPr marL="0" indent="0">
              <a:spcBef>
                <a:spcPts val="0"/>
              </a:spcBef>
              <a:buNone/>
            </a:pPr>
            <a:r>
              <a:rPr lang="de-DE" sz="2600" i="1" dirty="0">
                <a:solidFill>
                  <a:schemeClr val="accent3">
                    <a:lumMod val="50000"/>
                  </a:schemeClr>
                </a:solidFill>
              </a:rPr>
              <a:t>Stanford University. Archives</a:t>
            </a:r>
          </a:p>
          <a:p>
            <a:pPr marL="0" indent="0">
              <a:spcBef>
                <a:spcPts val="0"/>
              </a:spcBef>
              <a:buNone/>
            </a:pPr>
            <a:r>
              <a:rPr lang="de-DE" sz="2600" i="1" dirty="0"/>
              <a:t>Name:</a:t>
            </a:r>
            <a:r>
              <a:rPr lang="de-DE" sz="2600" i="1" dirty="0">
                <a:solidFill>
                  <a:schemeClr val="accent3">
                    <a:lumMod val="50000"/>
                  </a:schemeClr>
                </a:solidFill>
              </a:rPr>
              <a:t> </a:t>
            </a:r>
            <a:r>
              <a:rPr lang="de-DE" sz="2600" i="1" dirty="0"/>
              <a:t>Stanford University Archives </a:t>
            </a:r>
            <a:r>
              <a:rPr lang="de-DE" sz="2000" i="1" dirty="0"/>
              <a:t>(Name der Überordnung im Namen der Unterordnung enthalten. Wird bei Bildung des normierten Sucheinstiegs herausgelöst)</a:t>
            </a:r>
          </a:p>
          <a:p>
            <a:pPr marL="0" indent="0">
              <a:spcBef>
                <a:spcPts val="0"/>
              </a:spcBef>
              <a:buNone/>
            </a:pPr>
            <a:endParaRPr lang="en-US" sz="2000" i="1" dirty="0" smtClean="0"/>
          </a:p>
          <a:p>
            <a:pPr marL="0" indent="0">
              <a:buNone/>
            </a:pPr>
            <a:endParaRPr lang="en-US" sz="2000" i="1" dirty="0"/>
          </a:p>
          <a:p>
            <a:pPr marL="0" indent="0">
              <a:buNone/>
            </a:pPr>
            <a:endParaRPr lang="en-US" sz="2600" i="1" dirty="0" smtClean="0"/>
          </a:p>
          <a:p>
            <a:pPr marL="0" indent="0">
              <a:buNone/>
            </a:pPr>
            <a:endParaRPr lang="en-US" sz="2000" i="1" dirty="0"/>
          </a:p>
          <a:p>
            <a:pPr marL="0" indent="0">
              <a:buNone/>
            </a:pPr>
            <a:endParaRPr lang="en-US" sz="2600" i="1" dirty="0"/>
          </a:p>
          <a:p>
            <a:pPr marL="0" indent="0">
              <a:buNone/>
            </a:pPr>
            <a:endParaRPr lang="en-US" sz="2600" i="1" dirty="0" smtClean="0">
              <a:solidFill>
                <a:schemeClr val="accent3">
                  <a:lumMod val="50000"/>
                </a:schemeClr>
              </a:solidFill>
            </a:endParaRPr>
          </a:p>
          <a:p>
            <a:pPr marL="0" indent="0">
              <a:buNone/>
            </a:pPr>
            <a:endParaRPr lang="en-US" sz="2600" i="1" dirty="0" smtClean="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117</a:t>
            </a:fld>
            <a:endParaRPr lang="de-DE"/>
          </a:p>
        </p:txBody>
      </p:sp>
    </p:spTree>
    <p:extLst>
      <p:ext uri="{BB962C8B-B14F-4D97-AF65-F5344CB8AC3E}">
        <p14:creationId xmlns:p14="http://schemas.microsoft.com/office/powerpoint/2010/main" val="2594910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1000"/>
                                        <p:tgtEl>
                                          <p:spTgt spid="3">
                                            <p:txEl>
                                              <p:pRg st="5" end="5"/>
                                            </p:txEl>
                                          </p:spTgt>
                                        </p:tgtEl>
                                      </p:cBhvr>
                                    </p:animEffect>
                                    <p:anim calcmode="lin" valueType="num">
                                      <p:cBhvr>
                                        <p:cTn id="2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858218"/>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a:t>
            </a:r>
            <a:r>
              <a:rPr lang="de-DE" sz="2600" dirty="0">
                <a:solidFill>
                  <a:prstClr val="black"/>
                </a:solidFill>
              </a:rPr>
              <a:t>-</a:t>
            </a:r>
            <a:r>
              <a:rPr lang="de-DE" sz="2600" dirty="0" smtClean="0">
                <a:solidFill>
                  <a:prstClr val="black"/>
                </a:solidFill>
              </a:rPr>
              <a:t>23-</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11.2.2.14.6</a:t>
            </a:r>
            <a:r>
              <a:rPr lang="de-DE" sz="3200" dirty="0">
                <a:solidFill>
                  <a:srgbClr val="4F81BD">
                    <a:lumMod val="75000"/>
                  </a:srgbClr>
                </a:solidFill>
              </a:rPr>
              <a:t>			</a:t>
            </a:r>
            <a:endParaRPr lang="de-DE" dirty="0"/>
          </a:p>
        </p:txBody>
      </p:sp>
      <p:sp>
        <p:nvSpPr>
          <p:cNvPr id="3" name="Inhaltsplatzhalter 2"/>
          <p:cNvSpPr>
            <a:spLocks noGrp="1"/>
          </p:cNvSpPr>
          <p:nvPr>
            <p:ph idx="1"/>
          </p:nvPr>
        </p:nvSpPr>
        <p:spPr>
          <a:xfrm>
            <a:off x="609600" y="2708919"/>
            <a:ext cx="10972800" cy="3647431"/>
          </a:xfrm>
        </p:spPr>
        <p:txBody>
          <a:bodyPr/>
          <a:lstStyle/>
          <a:p>
            <a:pPr marL="0" lvl="0" indent="0">
              <a:buNone/>
            </a:pPr>
            <a:r>
              <a:rPr lang="en-US" sz="2600" i="1" dirty="0">
                <a:solidFill>
                  <a:prstClr val="black"/>
                </a:solidFill>
              </a:rPr>
              <a:t>Forts. </a:t>
            </a:r>
            <a:r>
              <a:rPr lang="en-US" sz="2600" i="1" dirty="0" err="1">
                <a:solidFill>
                  <a:prstClr val="black"/>
                </a:solidFill>
              </a:rPr>
              <a:t>Beispiele</a:t>
            </a:r>
            <a:r>
              <a:rPr lang="en-US" sz="2600" i="1" dirty="0" smtClean="0">
                <a:solidFill>
                  <a:prstClr val="black"/>
                </a:solidFill>
              </a:rPr>
              <a:t>:</a:t>
            </a:r>
            <a:endParaRPr lang="de-DE" dirty="0" smtClean="0"/>
          </a:p>
          <a:p>
            <a:pPr marL="0" lvl="0" indent="0">
              <a:spcBef>
                <a:spcPts val="0"/>
              </a:spcBef>
              <a:buNone/>
            </a:pPr>
            <a:r>
              <a:rPr lang="en-US" sz="2600" i="1" dirty="0" err="1">
                <a:solidFill>
                  <a:srgbClr val="9BBB59">
                    <a:lumMod val="50000"/>
                  </a:srgbClr>
                </a:solidFill>
              </a:rPr>
              <a:t>Universität</a:t>
            </a:r>
            <a:r>
              <a:rPr lang="en-US" sz="2600" i="1" dirty="0">
                <a:solidFill>
                  <a:srgbClr val="9BBB59">
                    <a:lumMod val="50000"/>
                  </a:srgbClr>
                </a:solidFill>
              </a:rPr>
              <a:t> </a:t>
            </a:r>
            <a:r>
              <a:rPr lang="en-US" sz="2600" i="1" dirty="0" err="1">
                <a:solidFill>
                  <a:srgbClr val="9BBB59">
                    <a:lumMod val="50000"/>
                  </a:srgbClr>
                </a:solidFill>
              </a:rPr>
              <a:t>Xy</a:t>
            </a:r>
            <a:r>
              <a:rPr lang="en-US" sz="2600" i="1" dirty="0">
                <a:solidFill>
                  <a:srgbClr val="9BBB59">
                    <a:lumMod val="50000"/>
                  </a:srgbClr>
                </a:solidFill>
              </a:rPr>
              <a:t>. </a:t>
            </a:r>
            <a:r>
              <a:rPr lang="en-US" sz="2600" i="1" dirty="0" err="1">
                <a:solidFill>
                  <a:srgbClr val="9BBB59">
                    <a:lumMod val="50000"/>
                  </a:srgbClr>
                </a:solidFill>
              </a:rPr>
              <a:t>Universitätsbibliothek</a:t>
            </a:r>
            <a:endParaRPr lang="en-US" sz="2600" i="1" dirty="0">
              <a:solidFill>
                <a:srgbClr val="9BBB59">
                  <a:lumMod val="50000"/>
                </a:srgbClr>
              </a:solidFill>
            </a:endParaRPr>
          </a:p>
          <a:p>
            <a:pPr marL="0" lvl="0" indent="0">
              <a:spcBef>
                <a:spcPts val="0"/>
              </a:spcBef>
              <a:buNone/>
            </a:pPr>
            <a:r>
              <a:rPr lang="en-US" sz="2600" i="1" dirty="0">
                <a:solidFill>
                  <a:prstClr val="black"/>
                </a:solidFill>
              </a:rPr>
              <a:t>Name: </a:t>
            </a:r>
            <a:r>
              <a:rPr lang="en-US" sz="2600" i="1" dirty="0" err="1">
                <a:solidFill>
                  <a:prstClr val="black"/>
                </a:solidFill>
              </a:rPr>
              <a:t>Universitätsbibliothek</a:t>
            </a:r>
            <a:r>
              <a:rPr lang="en-US" sz="2600" i="1" dirty="0">
                <a:solidFill>
                  <a:prstClr val="black"/>
                </a:solidFill>
              </a:rPr>
              <a:t> der </a:t>
            </a:r>
            <a:r>
              <a:rPr lang="en-US" sz="2600" i="1" dirty="0" err="1">
                <a:solidFill>
                  <a:prstClr val="black"/>
                </a:solidFill>
              </a:rPr>
              <a:t>Universität</a:t>
            </a:r>
            <a:r>
              <a:rPr lang="en-US" sz="2600" i="1" dirty="0">
                <a:solidFill>
                  <a:prstClr val="black"/>
                </a:solidFill>
              </a:rPr>
              <a:t> </a:t>
            </a:r>
            <a:r>
              <a:rPr lang="en-US" sz="2600" i="1" dirty="0" err="1">
                <a:solidFill>
                  <a:prstClr val="black"/>
                </a:solidFill>
              </a:rPr>
              <a:t>Xy</a:t>
            </a:r>
            <a:r>
              <a:rPr lang="en-US" sz="2600" i="1" dirty="0">
                <a:solidFill>
                  <a:prstClr val="black"/>
                </a:solidFill>
              </a:rPr>
              <a:t> </a:t>
            </a:r>
            <a:r>
              <a:rPr lang="en-US" sz="2000" i="1" dirty="0">
                <a:solidFill>
                  <a:prstClr val="black"/>
                </a:solidFill>
              </a:rPr>
              <a:t>(</a:t>
            </a:r>
            <a:r>
              <a:rPr lang="en-US" sz="2000" i="1" dirty="0" err="1">
                <a:solidFill>
                  <a:prstClr val="black"/>
                </a:solidFill>
              </a:rPr>
              <a:t>andere</a:t>
            </a:r>
            <a:r>
              <a:rPr lang="en-US" sz="2000" i="1" dirty="0">
                <a:solidFill>
                  <a:prstClr val="black"/>
                </a:solidFill>
              </a:rPr>
              <a:t> </a:t>
            </a:r>
            <a:r>
              <a:rPr lang="en-US" sz="2000" i="1" dirty="0" err="1">
                <a:solidFill>
                  <a:prstClr val="black"/>
                </a:solidFill>
              </a:rPr>
              <a:t>Zuordnung</a:t>
            </a:r>
            <a:r>
              <a:rPr lang="en-US" sz="2000" i="1" dirty="0">
                <a:solidFill>
                  <a:prstClr val="black"/>
                </a:solidFill>
              </a:rPr>
              <a:t> </a:t>
            </a:r>
            <a:r>
              <a:rPr lang="en-US" sz="2000" i="1" dirty="0" err="1">
                <a:solidFill>
                  <a:prstClr val="black"/>
                </a:solidFill>
              </a:rPr>
              <a:t>im</a:t>
            </a:r>
            <a:r>
              <a:rPr lang="en-US" sz="2000" i="1" dirty="0">
                <a:solidFill>
                  <a:prstClr val="black"/>
                </a:solidFill>
              </a:rPr>
              <a:t> </a:t>
            </a:r>
            <a:r>
              <a:rPr lang="en-US" sz="2000" i="1" dirty="0" err="1">
                <a:solidFill>
                  <a:prstClr val="black"/>
                </a:solidFill>
              </a:rPr>
              <a:t>Gegensatz</a:t>
            </a:r>
            <a:r>
              <a:rPr lang="en-US" sz="2000" i="1" dirty="0">
                <a:solidFill>
                  <a:prstClr val="black"/>
                </a:solidFill>
              </a:rPr>
              <a:t> </a:t>
            </a:r>
            <a:r>
              <a:rPr lang="en-US" sz="2000" i="1" dirty="0" err="1">
                <a:solidFill>
                  <a:prstClr val="black"/>
                </a:solidFill>
              </a:rPr>
              <a:t>zu</a:t>
            </a:r>
            <a:r>
              <a:rPr lang="en-US" sz="2000" i="1" dirty="0">
                <a:solidFill>
                  <a:prstClr val="black"/>
                </a:solidFill>
              </a:rPr>
              <a:t> 11.2.2.14.3, </a:t>
            </a:r>
            <a:r>
              <a:rPr lang="en-US" sz="2000" i="1" dirty="0" err="1">
                <a:solidFill>
                  <a:prstClr val="black"/>
                </a:solidFill>
              </a:rPr>
              <a:t>aber</a:t>
            </a:r>
            <a:r>
              <a:rPr lang="en-US" sz="2000" i="1" dirty="0">
                <a:solidFill>
                  <a:prstClr val="black"/>
                </a:solidFill>
              </a:rPr>
              <a:t> </a:t>
            </a:r>
            <a:r>
              <a:rPr lang="en-US" sz="2000" i="1" dirty="0" err="1">
                <a:solidFill>
                  <a:prstClr val="black"/>
                </a:solidFill>
              </a:rPr>
              <a:t>gleiches</a:t>
            </a:r>
            <a:r>
              <a:rPr lang="en-US" sz="2000" i="1" dirty="0">
                <a:solidFill>
                  <a:prstClr val="black"/>
                </a:solidFill>
              </a:rPr>
              <a:t> </a:t>
            </a:r>
            <a:r>
              <a:rPr lang="en-US" sz="2000" i="1" dirty="0" err="1">
                <a:solidFill>
                  <a:prstClr val="black"/>
                </a:solidFill>
              </a:rPr>
              <a:t>Ansetzungsergebnis</a:t>
            </a:r>
            <a:r>
              <a:rPr lang="en-US" sz="2000" i="1" dirty="0">
                <a:solidFill>
                  <a:prstClr val="black"/>
                </a:solidFill>
              </a:rPr>
              <a:t>)</a:t>
            </a:r>
          </a:p>
          <a:p>
            <a:pPr marL="0" indent="0">
              <a:spcBef>
                <a:spcPts val="0"/>
              </a:spcBef>
              <a:buNone/>
            </a:pPr>
            <a:endParaRPr lang="de-DE" i="1" dirty="0" smtClean="0">
              <a:solidFill>
                <a:schemeClr val="accent3">
                  <a:lumMod val="50000"/>
                </a:schemeClr>
              </a:solidFill>
            </a:endParaRPr>
          </a:p>
          <a:p>
            <a:pPr marL="0" indent="0">
              <a:spcBef>
                <a:spcPts val="0"/>
              </a:spcBef>
              <a:buNone/>
            </a:pPr>
            <a:r>
              <a:rPr lang="de-DE" sz="2600" i="1" dirty="0" smtClean="0">
                <a:solidFill>
                  <a:schemeClr val="accent3">
                    <a:lumMod val="50000"/>
                  </a:schemeClr>
                </a:solidFill>
              </a:rPr>
              <a:t>Deutsche Akademie der Wissenschaften zu Berlin. Geomagnetisches Institut</a:t>
            </a:r>
          </a:p>
          <a:p>
            <a:pPr marL="0" indent="0">
              <a:spcBef>
                <a:spcPts val="0"/>
              </a:spcBef>
              <a:buNone/>
            </a:pPr>
            <a:r>
              <a:rPr lang="de-DE" sz="2600" i="1" dirty="0" smtClean="0"/>
              <a:t>Name: Geomagnetisches </a:t>
            </a:r>
            <a:r>
              <a:rPr lang="de-DE" sz="2600" i="1" dirty="0"/>
              <a:t>Institut der </a:t>
            </a:r>
            <a:r>
              <a:rPr lang="de-DE" sz="2600" i="1" dirty="0" smtClean="0"/>
              <a:t>Deutschen Akademie der Wissenschaften zu Berlin</a:t>
            </a:r>
            <a:endParaRPr lang="de-DE" sz="2600"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118</a:t>
            </a:fld>
            <a:endParaRPr lang="de-DE"/>
          </a:p>
        </p:txBody>
      </p:sp>
    </p:spTree>
    <p:extLst>
      <p:ext uri="{BB962C8B-B14F-4D97-AF65-F5344CB8AC3E}">
        <p14:creationId xmlns:p14="http://schemas.microsoft.com/office/powerpoint/2010/main" val="2395140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1000"/>
                                        <p:tgtEl>
                                          <p:spTgt spid="3">
                                            <p:txEl>
                                              <p:pRg st="5" end="5"/>
                                            </p:txEl>
                                          </p:spTgt>
                                        </p:tgtEl>
                                      </p:cBhvr>
                                    </p:animEffect>
                                    <p:anim calcmode="lin" valueType="num">
                                      <p:cBhvr>
                                        <p:cTn id="2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86210"/>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a:t>
            </a:r>
            <a:r>
              <a:rPr lang="de-DE" sz="2600" dirty="0">
                <a:solidFill>
                  <a:prstClr val="black"/>
                </a:solidFill>
              </a:rPr>
              <a:t>-</a:t>
            </a:r>
            <a:r>
              <a:rPr lang="de-DE" sz="2600" dirty="0" smtClean="0">
                <a:solidFill>
                  <a:prstClr val="black"/>
                </a:solidFill>
              </a:rPr>
              <a:t>24-</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11.2.2.14.6</a:t>
            </a:r>
            <a:r>
              <a:rPr lang="de-DE" sz="3200" dirty="0">
                <a:solidFill>
                  <a:srgbClr val="4F81BD">
                    <a:lumMod val="75000"/>
                  </a:srgbClr>
                </a:solidFill>
              </a:rPr>
              <a:t>			</a:t>
            </a:r>
            <a:endParaRPr lang="de-DE" dirty="0"/>
          </a:p>
        </p:txBody>
      </p:sp>
      <p:sp>
        <p:nvSpPr>
          <p:cNvPr id="3" name="Inhaltsplatzhalter 2"/>
          <p:cNvSpPr>
            <a:spLocks noGrp="1"/>
          </p:cNvSpPr>
          <p:nvPr>
            <p:ph idx="1"/>
          </p:nvPr>
        </p:nvSpPr>
        <p:spPr>
          <a:xfrm>
            <a:off x="609600" y="2492896"/>
            <a:ext cx="10972800" cy="3633268"/>
          </a:xfrm>
        </p:spPr>
        <p:txBody>
          <a:bodyPr/>
          <a:lstStyle/>
          <a:p>
            <a:pPr marL="0" lvl="0" indent="0">
              <a:spcBef>
                <a:spcPts val="600"/>
              </a:spcBef>
              <a:buNone/>
            </a:pPr>
            <a:r>
              <a:rPr lang="de-DE" sz="2700" dirty="0">
                <a:solidFill>
                  <a:prstClr val="black"/>
                </a:solidFill>
              </a:rPr>
              <a:t>Deutsche Universitäten, deren Namen normiert angesetzt werden, nennen sich häufig mit dem nicht normierten vollständigen Namen (z.B. Friedrich-Wilhelms-Universität Bonn) oder mit einer abgekürzten Form (z.B. RWTH Aachen). </a:t>
            </a:r>
          </a:p>
          <a:p>
            <a:pPr marL="0" lvl="0" indent="0">
              <a:spcBef>
                <a:spcPts val="600"/>
              </a:spcBef>
              <a:buNone/>
            </a:pPr>
            <a:r>
              <a:rPr lang="de-DE" sz="2700" dirty="0">
                <a:solidFill>
                  <a:prstClr val="black"/>
                </a:solidFill>
              </a:rPr>
              <a:t>Deshalb gilt bei diesen deutschen Universitäten auch die nicht normierte Form </a:t>
            </a:r>
            <a:r>
              <a:rPr lang="de-DE" sz="2700" dirty="0" smtClean="0">
                <a:solidFill>
                  <a:prstClr val="black"/>
                </a:solidFill>
              </a:rPr>
              <a:t>oder </a:t>
            </a:r>
            <a:r>
              <a:rPr lang="de-DE" sz="2700" dirty="0">
                <a:solidFill>
                  <a:prstClr val="black"/>
                </a:solidFill>
              </a:rPr>
              <a:t>die abgekürzte Form des Universitäts-Namens </a:t>
            </a:r>
            <a:r>
              <a:rPr lang="de-DE" sz="2700" dirty="0" smtClean="0">
                <a:solidFill>
                  <a:prstClr val="black"/>
                </a:solidFill>
              </a:rPr>
              <a:t>als </a:t>
            </a:r>
            <a:r>
              <a:rPr lang="de-DE" sz="2700" dirty="0">
                <a:solidFill>
                  <a:prstClr val="black"/>
                </a:solidFill>
              </a:rPr>
              <a:t>vollständig im Namen der Unterordnung enthalten </a:t>
            </a:r>
            <a:r>
              <a:rPr lang="de-DE" sz="2400" dirty="0">
                <a:solidFill>
                  <a:prstClr val="black"/>
                </a:solidFill>
              </a:rPr>
              <a:t>(ERL 3 zu RDA 11.2.2.14.6)</a:t>
            </a:r>
          </a:p>
          <a:p>
            <a:pPr marL="0" indent="0">
              <a:buNone/>
            </a:pPr>
            <a:endParaRPr lang="de-DE" i="1" dirty="0" smtClean="0"/>
          </a:p>
          <a:p>
            <a:pPr marL="0" indent="0">
              <a:buNone/>
            </a:pPr>
            <a:endParaRPr lang="de-DE" i="1" dirty="0" smtClean="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119</a:t>
            </a:fld>
            <a:endParaRPr lang="de-DE"/>
          </a:p>
        </p:txBody>
      </p:sp>
    </p:spTree>
    <p:extLst>
      <p:ext uri="{BB962C8B-B14F-4D97-AF65-F5344CB8AC3E}">
        <p14:creationId xmlns:p14="http://schemas.microsoft.com/office/powerpoint/2010/main" val="3753517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582744" cy="850107"/>
          </a:xfrm>
        </p:spPr>
        <p:txBody>
          <a:bodyPr/>
          <a:lstStyle/>
          <a:p>
            <a:pPr algn="l"/>
            <a:r>
              <a:rPr lang="de-DE" dirty="0" smtClean="0"/>
              <a:t>Altdatenbearbeitung                </a:t>
            </a:r>
            <a:r>
              <a:rPr lang="de-DE" sz="2800" dirty="0" smtClean="0">
                <a:solidFill>
                  <a:srgbClr val="4F81BD">
                    <a:lumMod val="75000"/>
                  </a:srgbClr>
                </a:solidFill>
              </a:rPr>
              <a:t>-</a:t>
            </a:r>
            <a:r>
              <a:rPr lang="de-DE" sz="2800" dirty="0">
                <a:solidFill>
                  <a:srgbClr val="4F81BD">
                    <a:lumMod val="75000"/>
                  </a:srgbClr>
                </a:solidFill>
              </a:rPr>
              <a:t>1-</a:t>
            </a:r>
            <a:endParaRPr lang="de-DE" sz="2800" dirty="0"/>
          </a:p>
        </p:txBody>
      </p:sp>
      <p:sp>
        <p:nvSpPr>
          <p:cNvPr id="3" name="Inhaltsplatzhalter 2"/>
          <p:cNvSpPr>
            <a:spLocks noGrp="1"/>
          </p:cNvSpPr>
          <p:nvPr>
            <p:ph idx="1"/>
          </p:nvPr>
        </p:nvSpPr>
        <p:spPr>
          <a:xfrm>
            <a:off x="609600" y="1844824"/>
            <a:ext cx="10972800" cy="4281340"/>
          </a:xfrm>
        </p:spPr>
        <p:txBody>
          <a:bodyPr/>
          <a:lstStyle/>
          <a:p>
            <a:r>
              <a:rPr lang="de-DE" dirty="0" smtClean="0"/>
              <a:t>Bei RDA-Start am 1.10.2014 im hbz-Verbund werden alle bis dahin in GND vorhandenen Normdaten, die nicht nach RDA-Standard erfasst werden, zu Altdaten</a:t>
            </a:r>
          </a:p>
          <a:p>
            <a:r>
              <a:rPr lang="de-DE" dirty="0" smtClean="0"/>
              <a:t>Diese Altdaten sollen nicht als Kopiervorlage für Neuaufnahmen verwendet werden</a:t>
            </a:r>
          </a:p>
          <a:p>
            <a:r>
              <a:rPr lang="de-DE" dirty="0" smtClean="0"/>
              <a:t>Nur Aufnahmen mit (nur) Feld 667 rda und Level 1 entsprechen vollständig dem RDA-Standard und können als Kopiervorlage verwendet werden</a:t>
            </a: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12</a:t>
            </a:fld>
            <a:endParaRPr lang="de-DE"/>
          </a:p>
        </p:txBody>
      </p:sp>
    </p:spTree>
    <p:extLst>
      <p:ext uri="{BB962C8B-B14F-4D97-AF65-F5344CB8AC3E}">
        <p14:creationId xmlns:p14="http://schemas.microsoft.com/office/powerpoint/2010/main" val="4050888980"/>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86210"/>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-25-</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11.2.2.14.6</a:t>
            </a:r>
            <a:r>
              <a:rPr lang="de-DE" sz="3200" dirty="0">
                <a:solidFill>
                  <a:srgbClr val="4F81BD">
                    <a:lumMod val="75000"/>
                  </a:srgbClr>
                </a:solidFill>
              </a:rPr>
              <a:t>			</a:t>
            </a:r>
            <a:endParaRPr lang="de-DE" dirty="0"/>
          </a:p>
        </p:txBody>
      </p:sp>
      <p:sp>
        <p:nvSpPr>
          <p:cNvPr id="3" name="Inhaltsplatzhalter 2"/>
          <p:cNvSpPr>
            <a:spLocks noGrp="1"/>
          </p:cNvSpPr>
          <p:nvPr>
            <p:ph idx="1"/>
          </p:nvPr>
        </p:nvSpPr>
        <p:spPr>
          <a:xfrm>
            <a:off x="609600" y="2420887"/>
            <a:ext cx="10972800" cy="3935463"/>
          </a:xfrm>
        </p:spPr>
        <p:txBody>
          <a:bodyPr>
            <a:normAutofit/>
          </a:bodyPr>
          <a:lstStyle/>
          <a:p>
            <a:pPr marL="0" indent="0">
              <a:buNone/>
            </a:pPr>
            <a:r>
              <a:rPr lang="de-DE" i="1" dirty="0" smtClean="0"/>
              <a:t>Beispiele</a:t>
            </a:r>
            <a:r>
              <a:rPr lang="de-DE" i="1" dirty="0"/>
              <a:t>:</a:t>
            </a:r>
          </a:p>
          <a:p>
            <a:pPr marL="0" indent="0">
              <a:buNone/>
            </a:pPr>
            <a:r>
              <a:rPr lang="de-DE" i="1" dirty="0">
                <a:solidFill>
                  <a:schemeClr val="accent3">
                    <a:lumMod val="50000"/>
                  </a:schemeClr>
                </a:solidFill>
              </a:rPr>
              <a:t>Universität Kiel. Institut für Agrarpolitik und Marktlehre </a:t>
            </a:r>
          </a:p>
          <a:p>
            <a:pPr marL="0" indent="0">
              <a:buNone/>
            </a:pPr>
            <a:r>
              <a:rPr lang="de-DE" i="1" dirty="0"/>
              <a:t>Name:</a:t>
            </a:r>
            <a:r>
              <a:rPr lang="de-DE" i="1" dirty="0">
                <a:solidFill>
                  <a:schemeClr val="accent3">
                    <a:lumMod val="50000"/>
                  </a:schemeClr>
                </a:solidFill>
              </a:rPr>
              <a:t> </a:t>
            </a:r>
            <a:r>
              <a:rPr lang="de-DE" i="1" dirty="0"/>
              <a:t>Institut für Agrarpolitik und Marktlehre der Christian-Albrechts-Universität zu Kiel</a:t>
            </a:r>
          </a:p>
          <a:p>
            <a:pPr marL="0" indent="0">
              <a:buNone/>
            </a:pPr>
            <a:endParaRPr lang="de-DE" i="1" dirty="0"/>
          </a:p>
          <a:p>
            <a:pPr marL="0" indent="0">
              <a:buNone/>
            </a:pPr>
            <a:r>
              <a:rPr lang="de-DE" i="1" dirty="0">
                <a:solidFill>
                  <a:schemeClr val="accent3">
                    <a:lumMod val="50000"/>
                  </a:schemeClr>
                </a:solidFill>
              </a:rPr>
              <a:t>Technische Universität Dortmund. Institut für Stadtbaukunst</a:t>
            </a:r>
          </a:p>
          <a:p>
            <a:pPr marL="0" indent="0">
              <a:buNone/>
            </a:pPr>
            <a:r>
              <a:rPr lang="de-DE" i="1" dirty="0"/>
              <a:t>Name: Institut für Stadtbaukunst der TU Dortmund</a:t>
            </a:r>
          </a:p>
          <a:p>
            <a:pPr marL="0" indent="0">
              <a:buNone/>
            </a:pPr>
            <a:endParaRPr lang="de-DE"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120</a:t>
            </a:fld>
            <a:endParaRPr lang="de-DE"/>
          </a:p>
        </p:txBody>
      </p:sp>
    </p:spTree>
    <p:extLst>
      <p:ext uri="{BB962C8B-B14F-4D97-AF65-F5344CB8AC3E}">
        <p14:creationId xmlns:p14="http://schemas.microsoft.com/office/powerpoint/2010/main" val="285514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002234"/>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-26-</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11.2.2.14.6</a:t>
            </a:r>
            <a:r>
              <a:rPr lang="de-DE" sz="3200" dirty="0">
                <a:solidFill>
                  <a:srgbClr val="4F81BD">
                    <a:lumMod val="75000"/>
                  </a:srgbClr>
                </a:solidFill>
              </a:rPr>
              <a:t>	</a:t>
            </a:r>
            <a:endParaRPr lang="de-DE" dirty="0"/>
          </a:p>
        </p:txBody>
      </p:sp>
      <p:sp>
        <p:nvSpPr>
          <p:cNvPr id="3" name="Inhaltsplatzhalter 2"/>
          <p:cNvSpPr>
            <a:spLocks noGrp="1"/>
          </p:cNvSpPr>
          <p:nvPr>
            <p:ph idx="1"/>
          </p:nvPr>
        </p:nvSpPr>
        <p:spPr>
          <a:xfrm>
            <a:off x="609600" y="2420888"/>
            <a:ext cx="10972800" cy="3705276"/>
          </a:xfrm>
        </p:spPr>
        <p:txBody>
          <a:bodyPr/>
          <a:lstStyle/>
          <a:p>
            <a:pPr marL="0" indent="0">
              <a:spcBef>
                <a:spcPts val="0"/>
              </a:spcBef>
              <a:buNone/>
            </a:pPr>
            <a:r>
              <a:rPr lang="en-US" i="1" dirty="0" smtClean="0"/>
              <a:t>Aber-</a:t>
            </a:r>
            <a:r>
              <a:rPr lang="en-US" i="1" dirty="0" err="1" smtClean="0"/>
              <a:t>Beispiele</a:t>
            </a:r>
            <a:r>
              <a:rPr lang="en-US" i="1" dirty="0" smtClean="0"/>
              <a:t> </a:t>
            </a:r>
            <a:r>
              <a:rPr lang="en-US" i="1" dirty="0" err="1" smtClean="0"/>
              <a:t>zu</a:t>
            </a:r>
            <a:r>
              <a:rPr lang="en-US" i="1" dirty="0" smtClean="0"/>
              <a:t> 11.2.2.14.6: </a:t>
            </a:r>
          </a:p>
          <a:p>
            <a:pPr marL="0" indent="0">
              <a:spcBef>
                <a:spcPts val="0"/>
              </a:spcBef>
              <a:buNone/>
            </a:pPr>
            <a:endParaRPr lang="en-US" i="1" dirty="0" smtClean="0">
              <a:solidFill>
                <a:schemeClr val="accent2">
                  <a:lumMod val="75000"/>
                </a:schemeClr>
              </a:solidFill>
            </a:endParaRPr>
          </a:p>
          <a:p>
            <a:pPr marL="0" indent="0">
              <a:spcBef>
                <a:spcPts val="0"/>
              </a:spcBef>
              <a:buNone/>
            </a:pPr>
            <a:r>
              <a:rPr lang="en-US" i="1" dirty="0" smtClean="0">
                <a:solidFill>
                  <a:schemeClr val="accent2">
                    <a:lumMod val="75000"/>
                  </a:schemeClr>
                </a:solidFill>
              </a:rPr>
              <a:t>Aber:</a:t>
            </a:r>
            <a:r>
              <a:rPr lang="en-US" i="1" dirty="0" smtClean="0">
                <a:solidFill>
                  <a:schemeClr val="accent3">
                    <a:lumMod val="50000"/>
                  </a:schemeClr>
                </a:solidFill>
              </a:rPr>
              <a:t> BBC </a:t>
            </a:r>
            <a:r>
              <a:rPr lang="en-US" i="1" dirty="0">
                <a:solidFill>
                  <a:schemeClr val="accent3">
                    <a:lumMod val="50000"/>
                  </a:schemeClr>
                </a:solidFill>
              </a:rPr>
              <a:t>Symphony </a:t>
            </a:r>
            <a:r>
              <a:rPr lang="en-US" i="1" dirty="0" smtClean="0">
                <a:solidFill>
                  <a:schemeClr val="accent3">
                    <a:lumMod val="50000"/>
                  </a:schemeClr>
                </a:solidFill>
              </a:rPr>
              <a:t>Orchestra </a:t>
            </a:r>
          </a:p>
          <a:p>
            <a:pPr marL="0" lvl="0" indent="0">
              <a:spcBef>
                <a:spcPts val="0"/>
              </a:spcBef>
              <a:buNone/>
            </a:pPr>
            <a:r>
              <a:rPr lang="en-US" sz="2600" i="1" dirty="0" smtClean="0"/>
              <a:t>Name: </a:t>
            </a:r>
            <a:r>
              <a:rPr lang="en-US" i="1" dirty="0" smtClean="0"/>
              <a:t>BBC Symphony Orchestra </a:t>
            </a:r>
            <a:r>
              <a:rPr lang="en-US" sz="2000" i="1" dirty="0">
                <a:solidFill>
                  <a:prstClr val="black"/>
                </a:solidFill>
              </a:rPr>
              <a:t>(</a:t>
            </a:r>
            <a:r>
              <a:rPr lang="en-US" sz="2000" i="1" dirty="0" err="1">
                <a:solidFill>
                  <a:prstClr val="black"/>
                </a:solidFill>
              </a:rPr>
              <a:t>Nicht</a:t>
            </a:r>
            <a:r>
              <a:rPr lang="en-US" sz="2000" i="1" dirty="0">
                <a:solidFill>
                  <a:prstClr val="black"/>
                </a:solidFill>
              </a:rPr>
              <a:t> </a:t>
            </a:r>
            <a:r>
              <a:rPr lang="en-US" sz="2000" i="1" dirty="0" err="1">
                <a:solidFill>
                  <a:prstClr val="black"/>
                </a:solidFill>
              </a:rPr>
              <a:t>vollständiger</a:t>
            </a:r>
            <a:r>
              <a:rPr lang="en-US" sz="2000" i="1" dirty="0">
                <a:solidFill>
                  <a:prstClr val="black"/>
                </a:solidFill>
              </a:rPr>
              <a:t> Name der ÜO </a:t>
            </a:r>
            <a:r>
              <a:rPr lang="en-US" sz="2000" i="1" dirty="0" err="1">
                <a:solidFill>
                  <a:prstClr val="black"/>
                </a:solidFill>
              </a:rPr>
              <a:t>im</a:t>
            </a:r>
            <a:r>
              <a:rPr lang="en-US" sz="2000" i="1" dirty="0">
                <a:solidFill>
                  <a:prstClr val="black"/>
                </a:solidFill>
              </a:rPr>
              <a:t> </a:t>
            </a:r>
            <a:r>
              <a:rPr lang="en-US" sz="2000" i="1" dirty="0" err="1">
                <a:solidFill>
                  <a:prstClr val="black"/>
                </a:solidFill>
              </a:rPr>
              <a:t>Namen</a:t>
            </a:r>
            <a:r>
              <a:rPr lang="en-US" sz="2000" i="1" dirty="0">
                <a:solidFill>
                  <a:prstClr val="black"/>
                </a:solidFill>
              </a:rPr>
              <a:t> der UO </a:t>
            </a:r>
            <a:r>
              <a:rPr lang="en-US" sz="2000" i="1" dirty="0" err="1" smtClean="0">
                <a:solidFill>
                  <a:prstClr val="black"/>
                </a:solidFill>
              </a:rPr>
              <a:t>enthalten</a:t>
            </a:r>
            <a:r>
              <a:rPr lang="en-US" sz="2000" i="1" dirty="0" smtClean="0">
                <a:solidFill>
                  <a:prstClr val="black"/>
                </a:solidFill>
              </a:rPr>
              <a:t> -&gt; Aber-Beispiel </a:t>
            </a:r>
            <a:r>
              <a:rPr lang="en-US" sz="2000" i="1" dirty="0" err="1" smtClean="0">
                <a:solidFill>
                  <a:prstClr val="black"/>
                </a:solidFill>
              </a:rPr>
              <a:t>zu</a:t>
            </a:r>
            <a:r>
              <a:rPr lang="en-US" sz="2000" i="1" dirty="0" smtClean="0">
                <a:solidFill>
                  <a:prstClr val="black"/>
                </a:solidFill>
              </a:rPr>
              <a:t> 11.2.2.14.3 </a:t>
            </a:r>
            <a:r>
              <a:rPr lang="en-US" sz="2000" i="1" dirty="0" err="1" smtClean="0">
                <a:solidFill>
                  <a:prstClr val="black"/>
                </a:solidFill>
              </a:rPr>
              <a:t>oder</a:t>
            </a:r>
            <a:r>
              <a:rPr lang="en-US" sz="2000" i="1" dirty="0" smtClean="0">
                <a:solidFill>
                  <a:prstClr val="black"/>
                </a:solidFill>
              </a:rPr>
              <a:t> Aber-Beispiel </a:t>
            </a:r>
            <a:r>
              <a:rPr lang="en-US" sz="2000" i="1" dirty="0" err="1" smtClean="0">
                <a:solidFill>
                  <a:prstClr val="black"/>
                </a:solidFill>
              </a:rPr>
              <a:t>zu</a:t>
            </a:r>
            <a:r>
              <a:rPr lang="en-US" sz="2000" i="1" dirty="0" smtClean="0">
                <a:solidFill>
                  <a:prstClr val="black"/>
                </a:solidFill>
              </a:rPr>
              <a:t> 11.2.2.14.6 </a:t>
            </a:r>
            <a:r>
              <a:rPr lang="en-US" sz="2000" i="1" dirty="0" err="1" smtClean="0">
                <a:solidFill>
                  <a:prstClr val="black"/>
                </a:solidFill>
              </a:rPr>
              <a:t>oder</a:t>
            </a:r>
            <a:r>
              <a:rPr lang="en-US" sz="2000" i="1" dirty="0" smtClean="0">
                <a:solidFill>
                  <a:prstClr val="black"/>
                </a:solidFill>
              </a:rPr>
              <a:t> 11.2.2.13 -&gt; </a:t>
            </a:r>
            <a:r>
              <a:rPr lang="en-US" sz="2000" i="1" dirty="0" err="1" smtClean="0">
                <a:solidFill>
                  <a:prstClr val="black"/>
                </a:solidFill>
              </a:rPr>
              <a:t>selbstständige</a:t>
            </a:r>
            <a:r>
              <a:rPr lang="en-US" sz="2000" i="1" dirty="0" smtClean="0">
                <a:solidFill>
                  <a:prstClr val="black"/>
                </a:solidFill>
              </a:rPr>
              <a:t> </a:t>
            </a:r>
            <a:r>
              <a:rPr lang="en-US" sz="2000" i="1" dirty="0" err="1" smtClean="0">
                <a:solidFill>
                  <a:prstClr val="black"/>
                </a:solidFill>
              </a:rPr>
              <a:t>Ansetzung</a:t>
            </a:r>
            <a:r>
              <a:rPr lang="en-US" sz="2000" i="1" dirty="0" smtClean="0">
                <a:solidFill>
                  <a:prstClr val="black"/>
                </a:solidFill>
              </a:rPr>
              <a:t>)</a:t>
            </a:r>
            <a:r>
              <a:rPr lang="en-US" i="1" dirty="0" smtClean="0"/>
              <a:t/>
            </a:r>
            <a:br>
              <a:rPr lang="en-US" i="1" dirty="0" smtClean="0"/>
            </a:br>
            <a:r>
              <a:rPr lang="en-US" sz="2000" i="1" dirty="0" err="1" smtClean="0"/>
              <a:t>Nicht</a:t>
            </a:r>
            <a:r>
              <a:rPr lang="en-US" sz="2000" i="1" dirty="0" smtClean="0"/>
              <a:t>:</a:t>
            </a:r>
            <a:r>
              <a:rPr lang="en-US" sz="2000" b="1" i="1" dirty="0" smtClean="0"/>
              <a:t> </a:t>
            </a:r>
            <a:r>
              <a:rPr lang="en-US" sz="2000" i="1" dirty="0" smtClean="0"/>
              <a:t>British Broadcasting Corporation. Symphony Orchestra</a:t>
            </a:r>
          </a:p>
          <a:p>
            <a:pPr marL="0" lvl="0" indent="0">
              <a:buNone/>
            </a:pPr>
            <a:endParaRPr lang="en-US" sz="2000"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121</a:t>
            </a:fld>
            <a:endParaRPr lang="de-DE"/>
          </a:p>
        </p:txBody>
      </p:sp>
    </p:spTree>
    <p:extLst>
      <p:ext uri="{BB962C8B-B14F-4D97-AF65-F5344CB8AC3E}">
        <p14:creationId xmlns:p14="http://schemas.microsoft.com/office/powerpoint/2010/main" val="1970763699"/>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074242"/>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-27-</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11.2.2.14.6</a:t>
            </a:r>
            <a:r>
              <a:rPr lang="de-DE" sz="3200" dirty="0">
                <a:solidFill>
                  <a:srgbClr val="4F81BD">
                    <a:lumMod val="75000"/>
                  </a:srgbClr>
                </a:solidFill>
              </a:rPr>
              <a:t>	</a:t>
            </a:r>
            <a:endParaRPr lang="de-DE" dirty="0"/>
          </a:p>
        </p:txBody>
      </p:sp>
      <p:sp>
        <p:nvSpPr>
          <p:cNvPr id="3" name="Inhaltsplatzhalter 2"/>
          <p:cNvSpPr>
            <a:spLocks noGrp="1"/>
          </p:cNvSpPr>
          <p:nvPr>
            <p:ph idx="1"/>
          </p:nvPr>
        </p:nvSpPr>
        <p:spPr>
          <a:xfrm>
            <a:off x="609600" y="2564904"/>
            <a:ext cx="10972800" cy="3561260"/>
          </a:xfrm>
        </p:spPr>
        <p:txBody>
          <a:bodyPr/>
          <a:lstStyle/>
          <a:p>
            <a:pPr marL="0" lvl="0" indent="0">
              <a:spcBef>
                <a:spcPts val="0"/>
              </a:spcBef>
              <a:buNone/>
            </a:pPr>
            <a:r>
              <a:rPr lang="en-US" sz="2600" i="1" dirty="0">
                <a:solidFill>
                  <a:prstClr val="black"/>
                </a:solidFill>
              </a:rPr>
              <a:t>Forts. Aber-</a:t>
            </a:r>
            <a:r>
              <a:rPr lang="en-US" sz="2600" i="1" dirty="0" err="1">
                <a:solidFill>
                  <a:prstClr val="black"/>
                </a:solidFill>
              </a:rPr>
              <a:t>Beispiele</a:t>
            </a:r>
            <a:r>
              <a:rPr lang="en-US" sz="2600" i="1" dirty="0">
                <a:solidFill>
                  <a:prstClr val="black"/>
                </a:solidFill>
              </a:rPr>
              <a:t> </a:t>
            </a:r>
            <a:r>
              <a:rPr lang="en-US" sz="2600" i="1" dirty="0" err="1">
                <a:solidFill>
                  <a:prstClr val="black"/>
                </a:solidFill>
              </a:rPr>
              <a:t>zu</a:t>
            </a:r>
            <a:r>
              <a:rPr lang="en-US" sz="2600" i="1" dirty="0">
                <a:solidFill>
                  <a:prstClr val="black"/>
                </a:solidFill>
              </a:rPr>
              <a:t> 11.2.2.14.6</a:t>
            </a:r>
            <a:r>
              <a:rPr lang="en-US" i="1" dirty="0">
                <a:solidFill>
                  <a:prstClr val="black"/>
                </a:solidFill>
              </a:rPr>
              <a:t>:</a:t>
            </a:r>
            <a:endParaRPr lang="en-US" sz="2600" i="1" dirty="0">
              <a:solidFill>
                <a:prstClr val="black"/>
              </a:solidFill>
            </a:endParaRPr>
          </a:p>
          <a:p>
            <a:pPr marL="0" lvl="0" indent="0">
              <a:spcBef>
                <a:spcPts val="0"/>
              </a:spcBef>
              <a:buNone/>
            </a:pPr>
            <a:endParaRPr lang="en-US" i="1" dirty="0" smtClean="0">
              <a:solidFill>
                <a:srgbClr val="C0504D">
                  <a:lumMod val="75000"/>
                </a:srgbClr>
              </a:solidFill>
            </a:endParaRPr>
          </a:p>
          <a:p>
            <a:pPr marL="0" indent="0">
              <a:spcBef>
                <a:spcPts val="0"/>
              </a:spcBef>
              <a:buNone/>
            </a:pPr>
            <a:r>
              <a:rPr lang="en-US" i="1" dirty="0" smtClean="0">
                <a:solidFill>
                  <a:srgbClr val="C0504D">
                    <a:lumMod val="75000"/>
                  </a:srgbClr>
                </a:solidFill>
              </a:rPr>
              <a:t>Aber</a:t>
            </a:r>
            <a:r>
              <a:rPr lang="en-US" i="1" dirty="0">
                <a:solidFill>
                  <a:srgbClr val="C0504D">
                    <a:lumMod val="75000"/>
                  </a:srgbClr>
                </a:solidFill>
              </a:rPr>
              <a:t>:</a:t>
            </a:r>
            <a:r>
              <a:rPr lang="en-US" i="1" dirty="0">
                <a:solidFill>
                  <a:prstClr val="black"/>
                </a:solidFill>
              </a:rPr>
              <a:t> </a:t>
            </a:r>
            <a:r>
              <a:rPr lang="en-US" i="1" dirty="0">
                <a:solidFill>
                  <a:srgbClr val="9BBB59">
                    <a:lumMod val="50000"/>
                  </a:srgbClr>
                </a:solidFill>
              </a:rPr>
              <a:t>British Broadcasting Corporation. Political Research Unit</a:t>
            </a:r>
            <a:r>
              <a:rPr lang="en-US" i="1" dirty="0">
                <a:solidFill>
                  <a:prstClr val="black"/>
                </a:solidFill>
              </a:rPr>
              <a:t/>
            </a:r>
            <a:br>
              <a:rPr lang="en-US" i="1" dirty="0">
                <a:solidFill>
                  <a:prstClr val="black"/>
                </a:solidFill>
              </a:rPr>
            </a:br>
            <a:r>
              <a:rPr lang="en-US" i="1" dirty="0">
                <a:solidFill>
                  <a:prstClr val="black"/>
                </a:solidFill>
              </a:rPr>
              <a:t>Name: BBC Political Research Unit </a:t>
            </a:r>
            <a:r>
              <a:rPr lang="en-US" sz="2000" i="1" dirty="0"/>
              <a:t>(“Unit” </a:t>
            </a:r>
            <a:r>
              <a:rPr lang="en-US" sz="2000" i="1" dirty="0" err="1"/>
              <a:t>drückt</a:t>
            </a:r>
            <a:r>
              <a:rPr lang="en-US" sz="2000" i="1" dirty="0"/>
              <a:t> </a:t>
            </a:r>
            <a:r>
              <a:rPr lang="en-US" sz="2000" i="1" dirty="0" err="1"/>
              <a:t>eine</a:t>
            </a:r>
            <a:r>
              <a:rPr lang="en-US" sz="2000" i="1" dirty="0"/>
              <a:t> </a:t>
            </a:r>
            <a:r>
              <a:rPr lang="en-US" sz="2000" i="1" dirty="0" err="1"/>
              <a:t>Zuordnung</a:t>
            </a:r>
            <a:r>
              <a:rPr lang="en-US" sz="2000" i="1" dirty="0"/>
              <a:t> </a:t>
            </a:r>
            <a:r>
              <a:rPr lang="en-US" sz="2000" i="1" dirty="0" err="1"/>
              <a:t>zu</a:t>
            </a:r>
            <a:r>
              <a:rPr lang="en-US" sz="2000" i="1" dirty="0"/>
              <a:t> </a:t>
            </a:r>
            <a:r>
              <a:rPr lang="en-US" sz="2000" i="1" dirty="0" err="1"/>
              <a:t>einer</a:t>
            </a:r>
            <a:r>
              <a:rPr lang="en-US" sz="2000" i="1" dirty="0"/>
              <a:t> ÜO </a:t>
            </a:r>
            <a:r>
              <a:rPr lang="en-US" sz="2000" i="1" dirty="0" err="1"/>
              <a:t>aus</a:t>
            </a:r>
            <a:r>
              <a:rPr lang="en-US" sz="2000" i="1" dirty="0"/>
              <a:t> </a:t>
            </a:r>
            <a:r>
              <a:rPr lang="en-US" sz="2000" i="1" dirty="0">
                <a:sym typeface="Wingdings" panose="05000000000000000000" pitchFamily="2" charset="2"/>
              </a:rPr>
              <a:t> 11.2.2.14.1. </a:t>
            </a:r>
            <a:r>
              <a:rPr lang="en-US" sz="2000" i="1" dirty="0" err="1">
                <a:sym typeface="Wingdings" panose="05000000000000000000" pitchFamily="2" charset="2"/>
              </a:rPr>
              <a:t>Bei</a:t>
            </a:r>
            <a:r>
              <a:rPr lang="en-US" sz="2000" i="1" dirty="0">
                <a:sym typeface="Wingdings" panose="05000000000000000000" pitchFamily="2" charset="2"/>
              </a:rPr>
              <a:t> </a:t>
            </a:r>
            <a:r>
              <a:rPr lang="en-US" sz="2000" i="1" dirty="0" err="1">
                <a:sym typeface="Wingdings" panose="05000000000000000000" pitchFamily="2" charset="2"/>
              </a:rPr>
              <a:t>mehreren</a:t>
            </a:r>
            <a:r>
              <a:rPr lang="en-US" sz="2000" i="1" dirty="0">
                <a:sym typeface="Wingdings" panose="05000000000000000000" pitchFamily="2" charset="2"/>
              </a:rPr>
              <a:t> </a:t>
            </a:r>
            <a:r>
              <a:rPr lang="en-US" sz="2000" i="1" dirty="0" err="1">
                <a:sym typeface="Wingdings" panose="05000000000000000000" pitchFamily="2" charset="2"/>
              </a:rPr>
              <a:t>möglichen</a:t>
            </a:r>
            <a:r>
              <a:rPr lang="en-US" sz="2000" i="1" dirty="0">
                <a:sym typeface="Wingdings" panose="05000000000000000000" pitchFamily="2" charset="2"/>
              </a:rPr>
              <a:t> </a:t>
            </a:r>
            <a:r>
              <a:rPr lang="en-US" sz="2000" i="1" dirty="0" err="1">
                <a:sym typeface="Wingdings" panose="05000000000000000000" pitchFamily="2" charset="2"/>
              </a:rPr>
              <a:t>Zuordnungen</a:t>
            </a:r>
            <a:r>
              <a:rPr lang="en-US" sz="2000" i="1" dirty="0">
                <a:sym typeface="Wingdings" panose="05000000000000000000" pitchFamily="2" charset="2"/>
              </a:rPr>
              <a:t> </a:t>
            </a:r>
            <a:r>
              <a:rPr lang="en-US" sz="2000" i="1" dirty="0" err="1">
                <a:sym typeface="Wingdings" panose="05000000000000000000" pitchFamily="2" charset="2"/>
              </a:rPr>
              <a:t>wird</a:t>
            </a:r>
            <a:r>
              <a:rPr lang="en-US" sz="2000" i="1" dirty="0">
                <a:sym typeface="Wingdings" panose="05000000000000000000" pitchFamily="2" charset="2"/>
              </a:rPr>
              <a:t> </a:t>
            </a:r>
            <a:r>
              <a:rPr lang="en-US" sz="2000" i="1" dirty="0" err="1">
                <a:sym typeface="Wingdings" panose="05000000000000000000" pitchFamily="2" charset="2"/>
              </a:rPr>
              <a:t>diejenige</a:t>
            </a:r>
            <a:r>
              <a:rPr lang="en-US" sz="2000" i="1" dirty="0">
                <a:sym typeface="Wingdings" panose="05000000000000000000" pitchFamily="2" charset="2"/>
              </a:rPr>
              <a:t> </a:t>
            </a:r>
            <a:r>
              <a:rPr lang="en-US" sz="2000" i="1" dirty="0" err="1">
                <a:sym typeface="Wingdings" panose="05000000000000000000" pitchFamily="2" charset="2"/>
              </a:rPr>
              <a:t>gewählt</a:t>
            </a:r>
            <a:r>
              <a:rPr lang="en-US" sz="2000" i="1" dirty="0">
                <a:sym typeface="Wingdings" panose="05000000000000000000" pitchFamily="2" charset="2"/>
              </a:rPr>
              <a:t>, die </a:t>
            </a:r>
            <a:r>
              <a:rPr lang="en-US" sz="2000" i="1" dirty="0" err="1">
                <a:sym typeface="Wingdings" panose="05000000000000000000" pitchFamily="2" charset="2"/>
              </a:rPr>
              <a:t>eine</a:t>
            </a:r>
            <a:r>
              <a:rPr lang="en-US" sz="2000" i="1" dirty="0">
                <a:sym typeface="Wingdings" panose="05000000000000000000" pitchFamily="2" charset="2"/>
              </a:rPr>
              <a:t> </a:t>
            </a:r>
            <a:r>
              <a:rPr lang="en-US" sz="2000" i="1" dirty="0" err="1">
                <a:sym typeface="Wingdings" panose="05000000000000000000" pitchFamily="2" charset="2"/>
              </a:rPr>
              <a:t>unselbstständige</a:t>
            </a:r>
            <a:r>
              <a:rPr lang="en-US" sz="2000" i="1" dirty="0">
                <a:sym typeface="Wingdings" panose="05000000000000000000" pitchFamily="2" charset="2"/>
              </a:rPr>
              <a:t> </a:t>
            </a:r>
            <a:r>
              <a:rPr lang="en-US" sz="2000" i="1" dirty="0" err="1">
                <a:sym typeface="Wingdings" panose="05000000000000000000" pitchFamily="2" charset="2"/>
              </a:rPr>
              <a:t>Ansetzung</a:t>
            </a:r>
            <a:r>
              <a:rPr lang="en-US" sz="2000" i="1" dirty="0">
                <a:sym typeface="Wingdings" panose="05000000000000000000" pitchFamily="2" charset="2"/>
              </a:rPr>
              <a:t> </a:t>
            </a:r>
            <a:r>
              <a:rPr lang="en-US" sz="2000" i="1" dirty="0" err="1">
                <a:sym typeface="Wingdings" panose="05000000000000000000" pitchFamily="2" charset="2"/>
              </a:rPr>
              <a:t>zur</a:t>
            </a:r>
            <a:r>
              <a:rPr lang="en-US" sz="2000" i="1" dirty="0">
                <a:sym typeface="Wingdings" panose="05000000000000000000" pitchFamily="2" charset="2"/>
              </a:rPr>
              <a:t> </a:t>
            </a:r>
            <a:r>
              <a:rPr lang="en-US" sz="2000" i="1" dirty="0" err="1">
                <a:sym typeface="Wingdings" panose="05000000000000000000" pitchFamily="2" charset="2"/>
              </a:rPr>
              <a:t>Folge</a:t>
            </a:r>
            <a:r>
              <a:rPr lang="en-US" sz="2000" i="1" dirty="0">
                <a:sym typeface="Wingdings" panose="05000000000000000000" pitchFamily="2" charset="2"/>
              </a:rPr>
              <a:t> hat</a:t>
            </a:r>
            <a:r>
              <a:rPr lang="en-US" sz="2000" i="1" dirty="0" smtClean="0">
                <a:sym typeface="Wingdings" panose="05000000000000000000" pitchFamily="2" charset="2"/>
              </a:rPr>
              <a:t>)</a:t>
            </a:r>
            <a:endParaRPr lang="en-US" sz="2000" i="1" dirty="0">
              <a:solidFill>
                <a:prstClr val="black"/>
              </a:solidFill>
            </a:endParaRPr>
          </a:p>
          <a:p>
            <a:pPr marL="0" lvl="0" indent="0">
              <a:buNone/>
            </a:pPr>
            <a:r>
              <a:rPr lang="en-US" sz="2000" i="1" dirty="0" err="1">
                <a:solidFill>
                  <a:prstClr val="black"/>
                </a:solidFill>
              </a:rPr>
              <a:t>Nicht</a:t>
            </a:r>
            <a:r>
              <a:rPr lang="en-US" sz="2000" i="1" dirty="0">
                <a:solidFill>
                  <a:prstClr val="black"/>
                </a:solidFill>
              </a:rPr>
              <a:t>: BBC Political Research Unit</a:t>
            </a: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122</a:t>
            </a:fld>
            <a:endParaRPr lang="de-DE"/>
          </a:p>
        </p:txBody>
      </p:sp>
    </p:spTree>
    <p:extLst>
      <p:ext uri="{BB962C8B-B14F-4D97-AF65-F5344CB8AC3E}">
        <p14:creationId xmlns:p14="http://schemas.microsoft.com/office/powerpoint/2010/main" val="2928400568"/>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858218"/>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a:t>
            </a:r>
            <a:r>
              <a:rPr lang="de-DE" sz="2600" dirty="0">
                <a:solidFill>
                  <a:prstClr val="black"/>
                </a:solidFill>
              </a:rPr>
              <a:t>-</a:t>
            </a:r>
            <a:r>
              <a:rPr lang="de-DE" sz="2600" dirty="0" smtClean="0">
                <a:solidFill>
                  <a:prstClr val="black"/>
                </a:solidFill>
              </a:rPr>
              <a:t>28-</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11.2.2.14.6</a:t>
            </a:r>
            <a:endParaRPr lang="de-DE" dirty="0"/>
          </a:p>
        </p:txBody>
      </p:sp>
      <p:sp>
        <p:nvSpPr>
          <p:cNvPr id="3" name="Inhaltsplatzhalter 2"/>
          <p:cNvSpPr>
            <a:spLocks noGrp="1"/>
          </p:cNvSpPr>
          <p:nvPr>
            <p:ph idx="1"/>
          </p:nvPr>
        </p:nvSpPr>
        <p:spPr>
          <a:xfrm>
            <a:off x="609600" y="2348880"/>
            <a:ext cx="10972800" cy="3777284"/>
          </a:xfrm>
        </p:spPr>
        <p:txBody>
          <a:bodyPr/>
          <a:lstStyle/>
          <a:p>
            <a:pPr marL="0" lvl="0" indent="0">
              <a:buNone/>
            </a:pPr>
            <a:r>
              <a:rPr lang="en-US" sz="2600" i="1" dirty="0">
                <a:solidFill>
                  <a:prstClr val="black"/>
                </a:solidFill>
              </a:rPr>
              <a:t>Forts. Aber-</a:t>
            </a:r>
            <a:r>
              <a:rPr lang="en-US" sz="2600" i="1" dirty="0" err="1">
                <a:solidFill>
                  <a:prstClr val="black"/>
                </a:solidFill>
              </a:rPr>
              <a:t>Beispiele</a:t>
            </a:r>
            <a:r>
              <a:rPr lang="en-US" sz="2600" i="1" dirty="0">
                <a:solidFill>
                  <a:prstClr val="black"/>
                </a:solidFill>
              </a:rPr>
              <a:t> </a:t>
            </a:r>
            <a:r>
              <a:rPr lang="en-US" sz="2600" i="1" dirty="0" err="1">
                <a:solidFill>
                  <a:prstClr val="black"/>
                </a:solidFill>
              </a:rPr>
              <a:t>zu</a:t>
            </a:r>
            <a:r>
              <a:rPr lang="en-US" sz="2600" i="1" dirty="0">
                <a:solidFill>
                  <a:prstClr val="black"/>
                </a:solidFill>
              </a:rPr>
              <a:t> 11.2.2.14.6</a:t>
            </a:r>
            <a:r>
              <a:rPr lang="en-US" sz="2400" i="1" dirty="0">
                <a:solidFill>
                  <a:prstClr val="black"/>
                </a:solidFill>
              </a:rPr>
              <a:t>:</a:t>
            </a:r>
            <a:endParaRPr lang="en-US" sz="2600" i="1" dirty="0">
              <a:solidFill>
                <a:prstClr val="black"/>
              </a:solidFill>
            </a:endParaRPr>
          </a:p>
          <a:p>
            <a:pPr marL="0" lvl="0" indent="0">
              <a:spcBef>
                <a:spcPts val="0"/>
              </a:spcBef>
              <a:buNone/>
            </a:pPr>
            <a:endParaRPr lang="de-DE" i="1" dirty="0" smtClean="0">
              <a:solidFill>
                <a:srgbClr val="C0504D">
                  <a:lumMod val="75000"/>
                </a:srgbClr>
              </a:solidFill>
            </a:endParaRPr>
          </a:p>
          <a:p>
            <a:pPr marL="0" indent="0">
              <a:spcBef>
                <a:spcPts val="0"/>
              </a:spcBef>
              <a:buNone/>
            </a:pPr>
            <a:r>
              <a:rPr lang="de-DE" i="1" dirty="0">
                <a:solidFill>
                  <a:schemeClr val="accent2">
                    <a:lumMod val="75000"/>
                  </a:schemeClr>
                </a:solidFill>
              </a:rPr>
              <a:t>Aber: </a:t>
            </a:r>
            <a:r>
              <a:rPr lang="de-DE" i="1" dirty="0">
                <a:solidFill>
                  <a:schemeClr val="accent3">
                    <a:lumMod val="50000"/>
                  </a:schemeClr>
                </a:solidFill>
              </a:rPr>
              <a:t>Institut </a:t>
            </a:r>
            <a:r>
              <a:rPr lang="de-DE" i="1" dirty="0" err="1">
                <a:solidFill>
                  <a:schemeClr val="accent3">
                    <a:lumMod val="50000"/>
                  </a:schemeClr>
                </a:solidFill>
              </a:rPr>
              <a:t>geologii</a:t>
            </a:r>
            <a:r>
              <a:rPr lang="de-DE" i="1" dirty="0">
                <a:solidFill>
                  <a:schemeClr val="accent3">
                    <a:lumMod val="50000"/>
                  </a:schemeClr>
                </a:solidFill>
              </a:rPr>
              <a:t> (</a:t>
            </a:r>
            <a:r>
              <a:rPr lang="de-DE" i="1" dirty="0" err="1">
                <a:solidFill>
                  <a:schemeClr val="accent3">
                    <a:lumMod val="50000"/>
                  </a:schemeClr>
                </a:solidFill>
              </a:rPr>
              <a:t>Akademija</a:t>
            </a:r>
            <a:r>
              <a:rPr lang="de-DE" i="1" dirty="0">
                <a:solidFill>
                  <a:schemeClr val="accent3">
                    <a:lumMod val="50000"/>
                  </a:schemeClr>
                </a:solidFill>
              </a:rPr>
              <a:t> </a:t>
            </a:r>
            <a:r>
              <a:rPr lang="de-DE" i="1" dirty="0" err="1">
                <a:solidFill>
                  <a:schemeClr val="accent3">
                    <a:lumMod val="50000"/>
                  </a:schemeClr>
                </a:solidFill>
              </a:rPr>
              <a:t>nauk</a:t>
            </a:r>
            <a:r>
              <a:rPr lang="de-DE" i="1" dirty="0">
                <a:solidFill>
                  <a:schemeClr val="accent3">
                    <a:lumMod val="50000"/>
                  </a:schemeClr>
                </a:solidFill>
              </a:rPr>
              <a:t> SSSR. Komi </a:t>
            </a:r>
            <a:r>
              <a:rPr lang="de-DE" i="1" dirty="0" err="1">
                <a:solidFill>
                  <a:schemeClr val="accent3">
                    <a:lumMod val="50000"/>
                  </a:schemeClr>
                </a:solidFill>
              </a:rPr>
              <a:t>naučnyj</a:t>
            </a:r>
            <a:r>
              <a:rPr lang="de-DE" i="1" dirty="0">
                <a:solidFill>
                  <a:schemeClr val="accent3">
                    <a:lumMod val="50000"/>
                  </a:schemeClr>
                </a:solidFill>
              </a:rPr>
              <a:t> </a:t>
            </a:r>
            <a:r>
              <a:rPr lang="de-DE" i="1" dirty="0" err="1">
                <a:solidFill>
                  <a:schemeClr val="accent3">
                    <a:lumMod val="50000"/>
                  </a:schemeClr>
                </a:solidFill>
              </a:rPr>
              <a:t>centr</a:t>
            </a:r>
            <a:r>
              <a:rPr lang="de-DE" i="1" dirty="0">
                <a:solidFill>
                  <a:schemeClr val="accent3">
                    <a:lumMod val="50000"/>
                  </a:schemeClr>
                </a:solidFill>
              </a:rPr>
              <a:t>)</a:t>
            </a:r>
          </a:p>
          <a:p>
            <a:pPr marL="0" lvl="0" indent="0">
              <a:spcBef>
                <a:spcPts val="0"/>
              </a:spcBef>
              <a:buNone/>
            </a:pPr>
            <a:r>
              <a:rPr lang="de-DE" i="1" dirty="0" smtClean="0">
                <a:solidFill>
                  <a:prstClr val="black"/>
                </a:solidFill>
              </a:rPr>
              <a:t>Name</a:t>
            </a:r>
            <a:r>
              <a:rPr lang="de-DE" i="1" dirty="0">
                <a:solidFill>
                  <a:prstClr val="black"/>
                </a:solidFill>
              </a:rPr>
              <a:t>: Institut </a:t>
            </a:r>
            <a:r>
              <a:rPr lang="de-DE" i="1" dirty="0" err="1">
                <a:solidFill>
                  <a:prstClr val="black"/>
                </a:solidFill>
              </a:rPr>
              <a:t>geologii</a:t>
            </a:r>
            <a:r>
              <a:rPr lang="de-DE" i="1" dirty="0">
                <a:solidFill>
                  <a:prstClr val="black"/>
                </a:solidFill>
              </a:rPr>
              <a:t> </a:t>
            </a:r>
            <a:r>
              <a:rPr lang="de-DE" sz="2000" i="1" dirty="0">
                <a:solidFill>
                  <a:prstClr val="black"/>
                </a:solidFill>
              </a:rPr>
              <a:t>(Name Überordnung nicht im Namen Unterordnung enthalten, kein Universitäts-/Hochschulinstitut, keine sonstige Zuordnung zu einem Unterpunkt zu 11.2.2.14 -&gt; 11.2.2.13 -&gt; selbstständige Ansetzung)</a:t>
            </a:r>
            <a:endParaRPr lang="de-DE" i="1" dirty="0">
              <a:solidFill>
                <a:prstClr val="black"/>
              </a:solidFill>
            </a:endParaRP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123</a:t>
            </a:fld>
            <a:endParaRPr lang="de-DE"/>
          </a:p>
        </p:txBody>
      </p:sp>
    </p:spTree>
    <p:extLst>
      <p:ext uri="{BB962C8B-B14F-4D97-AF65-F5344CB8AC3E}">
        <p14:creationId xmlns:p14="http://schemas.microsoft.com/office/powerpoint/2010/main" val="1713706725"/>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98178"/>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400" dirty="0" smtClean="0">
                <a:solidFill>
                  <a:schemeClr val="tx1"/>
                </a:solidFill>
              </a:rPr>
              <a:t>Merkblatt „Bibliothek“</a:t>
            </a:r>
            <a:r>
              <a:rPr lang="de-DE" sz="3200" dirty="0">
                <a:solidFill>
                  <a:schemeClr val="tx1"/>
                </a:solidFill>
              </a:rPr>
              <a:t>	</a:t>
            </a:r>
            <a:r>
              <a:rPr lang="de-DE" sz="3200" dirty="0" smtClean="0">
                <a:solidFill>
                  <a:schemeClr val="tx1"/>
                </a:solidFill>
              </a:rPr>
              <a:t>                        </a:t>
            </a:r>
            <a:r>
              <a:rPr lang="de-DE" sz="2400" dirty="0" smtClean="0">
                <a:solidFill>
                  <a:schemeClr val="tx1"/>
                </a:solidFill>
              </a:rPr>
              <a:t>-1-</a:t>
            </a:r>
            <a:r>
              <a:rPr lang="de-DE" sz="3200" dirty="0" smtClean="0">
                <a:solidFill>
                  <a:srgbClr val="4F81BD">
                    <a:lumMod val="75000"/>
                  </a:srgbClr>
                </a:solidFill>
              </a:rPr>
              <a:t>                   </a:t>
            </a:r>
            <a:endParaRPr lang="de-DE" dirty="0"/>
          </a:p>
        </p:txBody>
      </p:sp>
      <p:sp>
        <p:nvSpPr>
          <p:cNvPr id="3" name="Inhaltsplatzhalter 2"/>
          <p:cNvSpPr>
            <a:spLocks noGrp="1"/>
          </p:cNvSpPr>
          <p:nvPr>
            <p:ph idx="1"/>
          </p:nvPr>
        </p:nvSpPr>
        <p:spPr>
          <a:xfrm>
            <a:off x="609600" y="2348880"/>
            <a:ext cx="10972800" cy="3777284"/>
          </a:xfrm>
        </p:spPr>
        <p:txBody>
          <a:bodyPr>
            <a:normAutofit/>
          </a:bodyPr>
          <a:lstStyle/>
          <a:p>
            <a:pPr marL="0" indent="0">
              <a:buNone/>
            </a:pPr>
            <a:r>
              <a:rPr lang="de-DE" sz="2000" i="1" dirty="0" smtClean="0"/>
              <a:t>Vorlage:</a:t>
            </a:r>
            <a:r>
              <a:rPr lang="de-DE" i="1" dirty="0" smtClean="0"/>
              <a:t> Institution XY, Bibliothek </a:t>
            </a:r>
            <a:r>
              <a:rPr lang="de-DE" sz="2000" i="1" dirty="0" smtClean="0"/>
              <a:t>oder</a:t>
            </a:r>
            <a:endParaRPr lang="de-DE" i="1" dirty="0" smtClean="0"/>
          </a:p>
          <a:p>
            <a:pPr marL="0" indent="0">
              <a:buNone/>
            </a:pPr>
            <a:r>
              <a:rPr lang="de-DE" sz="2000" i="1" dirty="0" smtClean="0"/>
              <a:t>Vorlage:</a:t>
            </a:r>
            <a:r>
              <a:rPr lang="de-DE" i="1" dirty="0" smtClean="0"/>
              <a:t> Institution XY</a:t>
            </a:r>
          </a:p>
          <a:p>
            <a:pPr marL="0" indent="0">
              <a:buNone/>
            </a:pPr>
            <a:r>
              <a:rPr lang="de-DE" i="1" dirty="0"/>
              <a:t> </a:t>
            </a:r>
            <a:r>
              <a:rPr lang="de-DE" i="1" dirty="0" smtClean="0"/>
              <a:t>          Bibliothek</a:t>
            </a:r>
          </a:p>
          <a:p>
            <a:pPr marL="0" lvl="0" indent="0">
              <a:buNone/>
            </a:pPr>
            <a:r>
              <a:rPr lang="de-DE" sz="2000" i="1" dirty="0" smtClean="0"/>
              <a:t>Name Unterordnung: </a:t>
            </a:r>
            <a:r>
              <a:rPr lang="de-DE" i="1" dirty="0">
                <a:solidFill>
                  <a:prstClr val="black"/>
                </a:solidFill>
              </a:rPr>
              <a:t>Bibliothek</a:t>
            </a:r>
          </a:p>
          <a:p>
            <a:pPr marL="0" indent="0">
              <a:buNone/>
            </a:pPr>
            <a:r>
              <a:rPr lang="de-DE" sz="2000" i="1" dirty="0" smtClean="0"/>
              <a:t>Zuordnung:</a:t>
            </a:r>
            <a:r>
              <a:rPr lang="de-DE" i="1" dirty="0" smtClean="0"/>
              <a:t> 11.2.2.14.3</a:t>
            </a:r>
          </a:p>
          <a:p>
            <a:pPr marL="0" indent="0">
              <a:buNone/>
            </a:pPr>
            <a:r>
              <a:rPr lang="de-DE" sz="2000" i="1" dirty="0" smtClean="0"/>
              <a:t>Normierter Sucheinstieg:  </a:t>
            </a:r>
            <a:r>
              <a:rPr lang="de-DE" i="1" dirty="0" smtClean="0">
                <a:solidFill>
                  <a:schemeClr val="accent3">
                    <a:lumMod val="50000"/>
                  </a:schemeClr>
                </a:solidFill>
              </a:rPr>
              <a:t>Institution XY. Bibliothek</a:t>
            </a:r>
          </a:p>
          <a:p>
            <a:pPr marL="0" indent="0">
              <a:buNone/>
            </a:pPr>
            <a:endParaRPr lang="de-DE" sz="2600" i="1" dirty="0">
              <a:solidFill>
                <a:schemeClr val="accent3">
                  <a:lumMod val="50000"/>
                </a:schemeClr>
              </a:solidFill>
            </a:endParaRPr>
          </a:p>
          <a:p>
            <a:pPr marL="0" indent="0">
              <a:buNone/>
            </a:pPr>
            <a:endParaRPr lang="de-DE" sz="2600"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124</a:t>
            </a:fld>
            <a:endParaRPr lang="de-DE"/>
          </a:p>
        </p:txBody>
      </p:sp>
    </p:spTree>
    <p:extLst>
      <p:ext uri="{BB962C8B-B14F-4D97-AF65-F5344CB8AC3E}">
        <p14:creationId xmlns:p14="http://schemas.microsoft.com/office/powerpoint/2010/main" val="10660260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1000"/>
                                        <p:tgtEl>
                                          <p:spTgt spid="3">
                                            <p:txEl>
                                              <p:pRg st="5" end="5"/>
                                            </p:txEl>
                                          </p:spTgt>
                                        </p:tgtEl>
                                      </p:cBhvr>
                                    </p:animEffect>
                                    <p:anim calcmode="lin" valueType="num">
                                      <p:cBhvr>
                                        <p:cTn id="3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570187"/>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400" dirty="0" smtClean="0">
                <a:solidFill>
                  <a:schemeClr val="tx1"/>
                </a:solidFill>
              </a:rPr>
              <a:t>Merkblatt </a:t>
            </a:r>
            <a:r>
              <a:rPr lang="de-DE" sz="2400" dirty="0">
                <a:solidFill>
                  <a:schemeClr val="tx1"/>
                </a:solidFill>
              </a:rPr>
              <a:t>„Bibliothek“</a:t>
            </a:r>
            <a:r>
              <a:rPr lang="de-DE" sz="3200" dirty="0">
                <a:solidFill>
                  <a:schemeClr val="tx1"/>
                </a:solidFill>
              </a:rPr>
              <a:t>	                        </a:t>
            </a:r>
            <a:r>
              <a:rPr lang="de-DE" sz="2400" dirty="0" smtClean="0">
                <a:solidFill>
                  <a:schemeClr val="tx1"/>
                </a:solidFill>
              </a:rPr>
              <a:t>-2-</a:t>
            </a:r>
            <a:endParaRPr lang="de-DE" dirty="0">
              <a:solidFill>
                <a:schemeClr val="tx1"/>
              </a:solidFill>
            </a:endParaRPr>
          </a:p>
        </p:txBody>
      </p:sp>
      <p:sp>
        <p:nvSpPr>
          <p:cNvPr id="3" name="Inhaltsplatzhalter 2"/>
          <p:cNvSpPr>
            <a:spLocks noGrp="1"/>
          </p:cNvSpPr>
          <p:nvPr>
            <p:ph idx="1"/>
          </p:nvPr>
        </p:nvSpPr>
        <p:spPr>
          <a:xfrm>
            <a:off x="621828" y="2420887"/>
            <a:ext cx="10972800" cy="3935464"/>
          </a:xfrm>
        </p:spPr>
        <p:txBody>
          <a:bodyPr/>
          <a:lstStyle/>
          <a:p>
            <a:pPr marL="0" indent="0">
              <a:buNone/>
            </a:pPr>
            <a:r>
              <a:rPr lang="de-DE" sz="2000" i="1" dirty="0"/>
              <a:t>Name:</a:t>
            </a:r>
            <a:r>
              <a:rPr lang="de-DE" i="1" dirty="0"/>
              <a:t> Bibliothek der XY-Einrichtung </a:t>
            </a:r>
            <a:endParaRPr lang="de-DE" i="1" dirty="0" smtClean="0"/>
          </a:p>
          <a:p>
            <a:pPr marL="0" indent="0">
              <a:buNone/>
            </a:pPr>
            <a:r>
              <a:rPr lang="de-DE" sz="2000" i="1" dirty="0" smtClean="0"/>
              <a:t>Zuordnung:</a:t>
            </a:r>
            <a:r>
              <a:rPr lang="de-DE" i="1" dirty="0" smtClean="0"/>
              <a:t> 11.2.2.14.6</a:t>
            </a:r>
            <a:endParaRPr lang="de-DE" i="1" dirty="0"/>
          </a:p>
          <a:p>
            <a:pPr marL="0" indent="0">
              <a:buNone/>
            </a:pPr>
            <a:r>
              <a:rPr lang="de-DE" sz="2000" i="1" dirty="0" smtClean="0"/>
              <a:t>Normierter Sucheinstieg:</a:t>
            </a:r>
            <a:r>
              <a:rPr lang="de-DE" i="1" dirty="0" smtClean="0">
                <a:solidFill>
                  <a:schemeClr val="accent3">
                    <a:lumMod val="50000"/>
                  </a:schemeClr>
                </a:solidFill>
              </a:rPr>
              <a:t> </a:t>
            </a:r>
            <a:r>
              <a:rPr lang="de-DE" i="1" dirty="0">
                <a:solidFill>
                  <a:schemeClr val="accent3">
                    <a:lumMod val="50000"/>
                  </a:schemeClr>
                </a:solidFill>
              </a:rPr>
              <a:t>XY-Einrichtung. Bibliothek</a:t>
            </a:r>
          </a:p>
          <a:p>
            <a:pPr marL="0" indent="0">
              <a:buNone/>
            </a:pPr>
            <a:endParaRPr lang="de-DE" i="1" dirty="0">
              <a:solidFill>
                <a:schemeClr val="accent3">
                  <a:lumMod val="50000"/>
                </a:schemeClr>
              </a:solidFill>
            </a:endParaRPr>
          </a:p>
          <a:p>
            <a:pPr marL="0" indent="0">
              <a:buNone/>
            </a:pPr>
            <a:r>
              <a:rPr lang="de-DE" sz="2000" i="1" dirty="0"/>
              <a:t>Name:</a:t>
            </a:r>
            <a:r>
              <a:rPr lang="de-DE" i="1" dirty="0">
                <a:solidFill>
                  <a:schemeClr val="accent3">
                    <a:lumMod val="50000"/>
                  </a:schemeClr>
                </a:solidFill>
              </a:rPr>
              <a:t> </a:t>
            </a:r>
            <a:r>
              <a:rPr lang="de-DE" i="1" dirty="0"/>
              <a:t>VDG-Bibliothek </a:t>
            </a:r>
            <a:endParaRPr lang="de-DE" i="1" dirty="0" smtClean="0"/>
          </a:p>
          <a:p>
            <a:pPr marL="0" indent="0">
              <a:buNone/>
            </a:pPr>
            <a:r>
              <a:rPr lang="de-DE" sz="2000" i="1" dirty="0" smtClean="0"/>
              <a:t>Zuordnung: </a:t>
            </a:r>
            <a:r>
              <a:rPr lang="de-DE" i="1" dirty="0" smtClean="0"/>
              <a:t>Ausnahme </a:t>
            </a:r>
            <a:r>
              <a:rPr lang="de-DE" i="1" dirty="0"/>
              <a:t>von </a:t>
            </a:r>
            <a:r>
              <a:rPr lang="de-DE" i="1" dirty="0" smtClean="0"/>
              <a:t>11.2.2.14.3 oder von 11.2.2.14.6 oder 11.2.2.13</a:t>
            </a:r>
          </a:p>
          <a:p>
            <a:pPr marL="0" indent="0">
              <a:buNone/>
            </a:pPr>
            <a:r>
              <a:rPr lang="de-DE" sz="1800" i="1" dirty="0"/>
              <a:t>Normierter Sucheinstieg:</a:t>
            </a:r>
            <a:r>
              <a:rPr lang="de-DE" sz="2400" i="1" dirty="0">
                <a:solidFill>
                  <a:schemeClr val="accent3">
                    <a:lumMod val="50000"/>
                  </a:schemeClr>
                </a:solidFill>
              </a:rPr>
              <a:t> </a:t>
            </a:r>
            <a:r>
              <a:rPr lang="de-DE" i="1" dirty="0" smtClean="0">
                <a:solidFill>
                  <a:schemeClr val="accent3">
                    <a:lumMod val="50000"/>
                  </a:schemeClr>
                </a:solidFill>
              </a:rPr>
              <a:t>VDG-Bibliothek</a:t>
            </a:r>
            <a:endParaRPr lang="de-DE" i="1" dirty="0">
              <a:solidFill>
                <a:schemeClr val="accent3">
                  <a:lumMod val="50000"/>
                </a:schemeClr>
              </a:solidFill>
            </a:endParaRPr>
          </a:p>
          <a:p>
            <a:pPr marL="0" indent="0">
              <a:buNone/>
            </a:pPr>
            <a:endParaRPr lang="de-DE" sz="2400" i="1" dirty="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125</a:t>
            </a:fld>
            <a:endParaRPr lang="de-DE"/>
          </a:p>
        </p:txBody>
      </p:sp>
    </p:spTree>
    <p:extLst>
      <p:ext uri="{BB962C8B-B14F-4D97-AF65-F5344CB8AC3E}">
        <p14:creationId xmlns:p14="http://schemas.microsoft.com/office/powerpoint/2010/main" val="2324027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642195"/>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400" dirty="0" smtClean="0">
                <a:solidFill>
                  <a:schemeClr val="tx1"/>
                </a:solidFill>
              </a:rPr>
              <a:t>Merkblatt </a:t>
            </a:r>
            <a:r>
              <a:rPr lang="de-DE" sz="2400" dirty="0">
                <a:solidFill>
                  <a:schemeClr val="tx1"/>
                </a:solidFill>
              </a:rPr>
              <a:t>„Bibliothek“</a:t>
            </a:r>
            <a:r>
              <a:rPr lang="de-DE" sz="3200" dirty="0">
                <a:solidFill>
                  <a:schemeClr val="tx1"/>
                </a:solidFill>
              </a:rPr>
              <a:t>	                        </a:t>
            </a:r>
            <a:r>
              <a:rPr lang="de-DE" sz="2400" dirty="0" smtClean="0">
                <a:solidFill>
                  <a:schemeClr val="tx1"/>
                </a:solidFill>
              </a:rPr>
              <a:t>-3-</a:t>
            </a:r>
            <a:endParaRPr lang="de-DE" dirty="0">
              <a:solidFill>
                <a:schemeClr val="tx1"/>
              </a:solidFill>
            </a:endParaRPr>
          </a:p>
        </p:txBody>
      </p:sp>
      <p:sp>
        <p:nvSpPr>
          <p:cNvPr id="3" name="Inhaltsplatzhalter 2"/>
          <p:cNvSpPr>
            <a:spLocks noGrp="1"/>
          </p:cNvSpPr>
          <p:nvPr>
            <p:ph idx="1"/>
          </p:nvPr>
        </p:nvSpPr>
        <p:spPr>
          <a:xfrm>
            <a:off x="609600" y="2420888"/>
            <a:ext cx="10972800" cy="3705276"/>
          </a:xfrm>
        </p:spPr>
        <p:txBody>
          <a:bodyPr>
            <a:normAutofit/>
          </a:bodyPr>
          <a:lstStyle/>
          <a:p>
            <a:pPr marL="0" indent="0">
              <a:buNone/>
            </a:pPr>
            <a:r>
              <a:rPr lang="de-DE" sz="2000" i="1" dirty="0" smtClean="0"/>
              <a:t>Vorlage: </a:t>
            </a:r>
            <a:r>
              <a:rPr lang="de-DE" i="1" dirty="0" smtClean="0"/>
              <a:t>Universität XY, Universitätsbibliothek</a:t>
            </a:r>
          </a:p>
          <a:p>
            <a:pPr marL="0" indent="0">
              <a:buNone/>
            </a:pPr>
            <a:r>
              <a:rPr lang="de-DE" sz="2000" i="1" dirty="0" smtClean="0"/>
              <a:t>Vorlage: </a:t>
            </a:r>
            <a:r>
              <a:rPr lang="de-DE" i="1" dirty="0">
                <a:solidFill>
                  <a:prstClr val="black"/>
                </a:solidFill>
              </a:rPr>
              <a:t>Universität </a:t>
            </a:r>
            <a:r>
              <a:rPr lang="de-DE" i="1" dirty="0" smtClean="0">
                <a:solidFill>
                  <a:prstClr val="black"/>
                </a:solidFill>
              </a:rPr>
              <a:t>XY</a:t>
            </a:r>
          </a:p>
          <a:p>
            <a:pPr marL="0" lvl="0" indent="0">
              <a:buNone/>
            </a:pPr>
            <a:r>
              <a:rPr lang="de-DE" sz="2000" i="1" dirty="0" smtClean="0">
                <a:solidFill>
                  <a:prstClr val="black"/>
                </a:solidFill>
              </a:rPr>
              <a:t>              </a:t>
            </a:r>
            <a:r>
              <a:rPr lang="de-DE" i="1" dirty="0">
                <a:solidFill>
                  <a:prstClr val="black"/>
                </a:solidFill>
              </a:rPr>
              <a:t>Universitätsbibliothek</a:t>
            </a:r>
          </a:p>
          <a:p>
            <a:pPr marL="0" indent="0">
              <a:buNone/>
            </a:pPr>
            <a:r>
              <a:rPr lang="de-DE" sz="2000" i="1" dirty="0" smtClean="0"/>
              <a:t>Name: </a:t>
            </a:r>
            <a:r>
              <a:rPr lang="de-DE" i="1" dirty="0" smtClean="0"/>
              <a:t>Universitätsbibliothek</a:t>
            </a:r>
          </a:p>
          <a:p>
            <a:pPr marL="0" indent="0">
              <a:buNone/>
            </a:pPr>
            <a:r>
              <a:rPr lang="de-DE" sz="2000" i="1" dirty="0" smtClean="0"/>
              <a:t>Zuordnung: </a:t>
            </a:r>
            <a:r>
              <a:rPr lang="de-DE" i="1" dirty="0" smtClean="0"/>
              <a:t>11.2.2.14.3</a:t>
            </a:r>
          </a:p>
          <a:p>
            <a:pPr marL="0" indent="0">
              <a:buNone/>
            </a:pPr>
            <a:r>
              <a:rPr lang="de-DE" sz="2000" i="1" dirty="0" smtClean="0"/>
              <a:t>Normierter Sucheinstieg: </a:t>
            </a:r>
            <a:r>
              <a:rPr lang="de-DE" i="1" dirty="0" smtClean="0">
                <a:solidFill>
                  <a:schemeClr val="accent3">
                    <a:lumMod val="50000"/>
                  </a:schemeClr>
                </a:solidFill>
              </a:rPr>
              <a:t>Universität XY. Universitätsbibliothek</a:t>
            </a:r>
            <a:endParaRPr lang="de-DE" sz="2000" i="1" dirty="0">
              <a:solidFill>
                <a:schemeClr val="accent3">
                  <a:lumMod val="50000"/>
                </a:schemeClr>
              </a:solidFill>
            </a:endParaRP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126</a:t>
            </a:fld>
            <a:endParaRPr lang="de-DE"/>
          </a:p>
        </p:txBody>
      </p:sp>
    </p:spTree>
    <p:extLst>
      <p:ext uri="{BB962C8B-B14F-4D97-AF65-F5344CB8AC3E}">
        <p14:creationId xmlns:p14="http://schemas.microsoft.com/office/powerpoint/2010/main" val="23287906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1000"/>
                                        <p:tgtEl>
                                          <p:spTgt spid="3">
                                            <p:txEl>
                                              <p:pRg st="5" end="5"/>
                                            </p:txEl>
                                          </p:spTgt>
                                        </p:tgtEl>
                                      </p:cBhvr>
                                    </p:animEffect>
                                    <p:anim calcmode="lin" valueType="num">
                                      <p:cBhvr>
                                        <p:cTn id="3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642194"/>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400" dirty="0" smtClean="0">
                <a:solidFill>
                  <a:schemeClr val="tx1"/>
                </a:solidFill>
              </a:rPr>
              <a:t>Merkblatt </a:t>
            </a:r>
            <a:r>
              <a:rPr lang="de-DE" sz="2400" dirty="0">
                <a:solidFill>
                  <a:schemeClr val="tx1"/>
                </a:solidFill>
              </a:rPr>
              <a:t>„Bibliothek“</a:t>
            </a:r>
            <a:r>
              <a:rPr lang="de-DE" sz="3200" dirty="0">
                <a:solidFill>
                  <a:schemeClr val="tx1"/>
                </a:solidFill>
              </a:rPr>
              <a:t>	                        </a:t>
            </a:r>
            <a:r>
              <a:rPr lang="de-DE" sz="2400" dirty="0" smtClean="0">
                <a:solidFill>
                  <a:schemeClr val="tx1"/>
                </a:solidFill>
              </a:rPr>
              <a:t>-4-</a:t>
            </a:r>
            <a:endParaRPr lang="de-DE" dirty="0">
              <a:solidFill>
                <a:schemeClr val="tx1"/>
              </a:solidFill>
            </a:endParaRPr>
          </a:p>
        </p:txBody>
      </p:sp>
      <p:sp>
        <p:nvSpPr>
          <p:cNvPr id="3" name="Inhaltsplatzhalter 2"/>
          <p:cNvSpPr>
            <a:spLocks noGrp="1"/>
          </p:cNvSpPr>
          <p:nvPr>
            <p:ph idx="1"/>
          </p:nvPr>
        </p:nvSpPr>
        <p:spPr>
          <a:xfrm>
            <a:off x="609600" y="2636912"/>
            <a:ext cx="10972800" cy="3489252"/>
          </a:xfrm>
        </p:spPr>
        <p:txBody>
          <a:bodyPr>
            <a:normAutofit/>
          </a:bodyPr>
          <a:lstStyle/>
          <a:p>
            <a:pPr marL="0" indent="0">
              <a:buNone/>
            </a:pPr>
            <a:r>
              <a:rPr lang="de-DE" sz="2000" i="1" dirty="0" smtClean="0"/>
              <a:t>Name: </a:t>
            </a:r>
            <a:r>
              <a:rPr lang="de-DE" i="1" dirty="0" smtClean="0"/>
              <a:t>Universitätsbibliothek Greifswald</a:t>
            </a:r>
          </a:p>
          <a:p>
            <a:pPr marL="0" indent="0">
              <a:buNone/>
            </a:pPr>
            <a:r>
              <a:rPr lang="de-DE" sz="2000" i="1" dirty="0" smtClean="0"/>
              <a:t>Name Überordnung: </a:t>
            </a:r>
            <a:r>
              <a:rPr lang="de-DE" i="1" dirty="0" smtClean="0"/>
              <a:t>Universität Greifswald</a:t>
            </a:r>
          </a:p>
          <a:p>
            <a:pPr marL="0" indent="0">
              <a:buNone/>
            </a:pPr>
            <a:r>
              <a:rPr lang="de-DE" sz="2000" i="1" dirty="0" smtClean="0"/>
              <a:t>Zuordnung: </a:t>
            </a:r>
            <a:r>
              <a:rPr lang="de-DE" i="1" dirty="0" smtClean="0"/>
              <a:t>Ausnahme von 11.2.2.14.6 </a:t>
            </a:r>
            <a:r>
              <a:rPr lang="de-DE" sz="2000" i="1" dirty="0" smtClean="0"/>
              <a:t>(Name der Universität nicht phrasengetreu enthalten. „</a:t>
            </a:r>
            <a:r>
              <a:rPr lang="de-DE" sz="2000" i="1" dirty="0" err="1" smtClean="0"/>
              <a:t>sbibliothek</a:t>
            </a:r>
            <a:r>
              <a:rPr lang="de-DE" sz="2000" i="1" dirty="0" smtClean="0"/>
              <a:t>“ trennt Universitätsbegriff + Ort)</a:t>
            </a:r>
          </a:p>
          <a:p>
            <a:pPr marL="0" indent="0">
              <a:buNone/>
            </a:pPr>
            <a:r>
              <a:rPr lang="de-DE" sz="2000" i="1" dirty="0" smtClean="0"/>
              <a:t>Normierter Sucheinstieg: </a:t>
            </a:r>
            <a:r>
              <a:rPr lang="de-DE" i="1" dirty="0" smtClean="0">
                <a:solidFill>
                  <a:schemeClr val="accent3">
                    <a:lumMod val="50000"/>
                  </a:schemeClr>
                </a:solidFill>
              </a:rPr>
              <a:t>Universitätsbibliothek Greifswald</a:t>
            </a:r>
            <a:endParaRPr lang="de-DE" sz="2000"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127</a:t>
            </a:fld>
            <a:endParaRPr lang="de-DE"/>
          </a:p>
        </p:txBody>
      </p:sp>
    </p:spTree>
    <p:extLst>
      <p:ext uri="{BB962C8B-B14F-4D97-AF65-F5344CB8AC3E}">
        <p14:creationId xmlns:p14="http://schemas.microsoft.com/office/powerpoint/2010/main" val="3230563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14202"/>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400" dirty="0" smtClean="0">
                <a:solidFill>
                  <a:schemeClr val="tx1"/>
                </a:solidFill>
              </a:rPr>
              <a:t>Merkblatt </a:t>
            </a:r>
            <a:r>
              <a:rPr lang="de-DE" sz="2400" dirty="0">
                <a:solidFill>
                  <a:schemeClr val="tx1"/>
                </a:solidFill>
              </a:rPr>
              <a:t>„Bibliothek“</a:t>
            </a:r>
            <a:r>
              <a:rPr lang="de-DE" sz="3200" dirty="0">
                <a:solidFill>
                  <a:srgbClr val="4F81BD">
                    <a:lumMod val="75000"/>
                  </a:srgbClr>
                </a:solidFill>
              </a:rPr>
              <a:t>	                        </a:t>
            </a:r>
            <a:r>
              <a:rPr lang="de-DE" sz="2400" dirty="0" smtClean="0">
                <a:solidFill>
                  <a:schemeClr val="tx1"/>
                </a:solidFill>
              </a:rPr>
              <a:t>-5-</a:t>
            </a:r>
            <a:endParaRPr lang="de-DE" dirty="0">
              <a:solidFill>
                <a:schemeClr val="tx1"/>
              </a:solidFill>
            </a:endParaRPr>
          </a:p>
        </p:txBody>
      </p:sp>
      <p:sp>
        <p:nvSpPr>
          <p:cNvPr id="3" name="Inhaltsplatzhalter 2"/>
          <p:cNvSpPr>
            <a:spLocks noGrp="1"/>
          </p:cNvSpPr>
          <p:nvPr>
            <p:ph idx="1"/>
          </p:nvPr>
        </p:nvSpPr>
        <p:spPr>
          <a:xfrm>
            <a:off x="609600" y="2708919"/>
            <a:ext cx="10972800" cy="3647431"/>
          </a:xfrm>
        </p:spPr>
        <p:txBody>
          <a:bodyPr>
            <a:normAutofit/>
          </a:bodyPr>
          <a:lstStyle/>
          <a:p>
            <a:pPr marL="0" indent="0">
              <a:spcBef>
                <a:spcPts val="0"/>
              </a:spcBef>
              <a:buNone/>
            </a:pPr>
            <a:r>
              <a:rPr lang="de-DE" sz="2000" i="1" dirty="0" smtClean="0"/>
              <a:t>Name: </a:t>
            </a:r>
            <a:r>
              <a:rPr lang="de-DE" sz="2700" i="1" dirty="0" smtClean="0"/>
              <a:t>Bibliothek der Universität Greifswald</a:t>
            </a:r>
          </a:p>
          <a:p>
            <a:pPr marL="0" indent="0">
              <a:spcBef>
                <a:spcPts val="0"/>
              </a:spcBef>
              <a:buNone/>
            </a:pPr>
            <a:r>
              <a:rPr lang="de-DE" sz="2000" i="1" dirty="0" smtClean="0"/>
              <a:t>Zuordnung: </a:t>
            </a:r>
            <a:r>
              <a:rPr lang="de-DE" sz="2700" i="1" dirty="0" smtClean="0"/>
              <a:t>11.2.2.14.6</a:t>
            </a:r>
          </a:p>
          <a:p>
            <a:pPr marL="0" indent="0">
              <a:spcBef>
                <a:spcPts val="0"/>
              </a:spcBef>
              <a:buNone/>
            </a:pPr>
            <a:r>
              <a:rPr lang="de-DE" sz="2000" i="1" dirty="0" smtClean="0"/>
              <a:t>Normierter Sucheinstieg: </a:t>
            </a:r>
            <a:r>
              <a:rPr lang="de-DE" sz="2700" i="1" dirty="0" smtClean="0">
                <a:solidFill>
                  <a:schemeClr val="accent3">
                    <a:lumMod val="50000"/>
                  </a:schemeClr>
                </a:solidFill>
              </a:rPr>
              <a:t>Universität Greifswald. Bibliothek</a:t>
            </a:r>
          </a:p>
          <a:p>
            <a:pPr marL="0" indent="0">
              <a:buNone/>
            </a:pPr>
            <a:endParaRPr lang="de-DE" sz="2000" i="1" dirty="0" smtClean="0">
              <a:solidFill>
                <a:schemeClr val="accent3">
                  <a:lumMod val="50000"/>
                </a:schemeClr>
              </a:solidFill>
            </a:endParaRPr>
          </a:p>
          <a:p>
            <a:pPr marL="0" indent="0">
              <a:spcBef>
                <a:spcPts val="0"/>
              </a:spcBef>
              <a:buNone/>
            </a:pPr>
            <a:endParaRPr lang="de-DE" sz="2000" i="1" dirty="0" smtClean="0"/>
          </a:p>
          <a:p>
            <a:pPr marL="0" indent="0">
              <a:spcBef>
                <a:spcPts val="0"/>
              </a:spcBef>
              <a:buNone/>
            </a:pPr>
            <a:r>
              <a:rPr lang="de-DE" sz="2000" i="1" dirty="0" smtClean="0"/>
              <a:t>Name: </a:t>
            </a:r>
            <a:r>
              <a:rPr lang="de-DE" sz="2700" i="1" dirty="0" smtClean="0"/>
              <a:t>Universitätsbibliothek der Universität Greifswald</a:t>
            </a:r>
          </a:p>
          <a:p>
            <a:pPr marL="0" indent="0">
              <a:spcBef>
                <a:spcPts val="0"/>
              </a:spcBef>
              <a:buNone/>
            </a:pPr>
            <a:r>
              <a:rPr lang="de-DE" sz="2000" i="1" dirty="0" smtClean="0"/>
              <a:t>Zuordnung: </a:t>
            </a:r>
            <a:r>
              <a:rPr lang="de-DE" sz="2700" i="1" dirty="0" smtClean="0"/>
              <a:t>11.2.2.14.6</a:t>
            </a:r>
          </a:p>
          <a:p>
            <a:pPr marL="0" indent="0">
              <a:spcBef>
                <a:spcPts val="0"/>
              </a:spcBef>
              <a:buNone/>
            </a:pPr>
            <a:r>
              <a:rPr lang="de-DE" sz="2000" i="1" dirty="0" smtClean="0"/>
              <a:t>Normierter Sucheinstieg: </a:t>
            </a:r>
            <a:r>
              <a:rPr lang="de-DE" sz="2700" i="1" dirty="0" smtClean="0">
                <a:solidFill>
                  <a:schemeClr val="accent3">
                    <a:lumMod val="50000"/>
                  </a:schemeClr>
                </a:solidFill>
              </a:rPr>
              <a:t>Universität Greifswald. Universitätsbibliothek</a:t>
            </a:r>
            <a:endParaRPr lang="de-DE" sz="2700"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128</a:t>
            </a:fld>
            <a:endParaRPr lang="de-DE"/>
          </a:p>
        </p:txBody>
      </p:sp>
    </p:spTree>
    <p:extLst>
      <p:ext uri="{BB962C8B-B14F-4D97-AF65-F5344CB8AC3E}">
        <p14:creationId xmlns:p14="http://schemas.microsoft.com/office/powerpoint/2010/main" val="11573117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anim calcmode="lin" valueType="num">
                                      <p:cBhvr>
                                        <p:cTn id="3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786211"/>
          </a:xfrm>
        </p:spPr>
        <p:txBody>
          <a:bodyPr/>
          <a:lstStyle/>
          <a:p>
            <a:pPr algn="l"/>
            <a:r>
              <a:rPr lang="de-DE" sz="3200" dirty="0">
                <a:solidFill>
                  <a:srgbClr val="4F81BD">
                    <a:lumMod val="75000"/>
                  </a:srgbClr>
                </a:solidFill>
              </a:rPr>
              <a:t>Allgemeine untergeordnete </a:t>
            </a:r>
            <a:r>
              <a:rPr lang="de-DE" sz="3200" dirty="0" smtClean="0">
                <a:solidFill>
                  <a:srgbClr val="4F81BD">
                    <a:lumMod val="75000"/>
                  </a:srgbClr>
                </a:solidFill>
              </a:rPr>
              <a:t>Körperschaften</a:t>
            </a:r>
            <a:r>
              <a:rPr lang="de-DE" sz="3200" dirty="0">
                <a:solidFill>
                  <a:srgbClr val="4F81BD">
                    <a:lumMod val="75000"/>
                  </a:srgbClr>
                </a:solidFill>
              </a:rPr>
              <a:t/>
            </a:r>
            <a:br>
              <a:rPr lang="de-DE" sz="3200" dirty="0">
                <a:solidFill>
                  <a:srgbClr val="4F81BD">
                    <a:lumMod val="75000"/>
                  </a:srgbClr>
                </a:solidFill>
              </a:rPr>
            </a:br>
            <a:r>
              <a:rPr lang="de-DE" sz="2400" dirty="0">
                <a:solidFill>
                  <a:prstClr val="black"/>
                </a:solidFill>
              </a:rPr>
              <a:t>Merkblatt „Überordnung herauslösen vs. Selbstständige Ansetzung“                                </a:t>
            </a:r>
            <a:r>
              <a:rPr lang="de-DE" sz="2400" dirty="0" smtClean="0">
                <a:solidFill>
                  <a:prstClr val="black"/>
                </a:solidFill>
              </a:rPr>
              <a:t>-1-</a:t>
            </a:r>
            <a:endParaRPr lang="de-DE" sz="2400" dirty="0"/>
          </a:p>
        </p:txBody>
      </p:sp>
      <p:sp>
        <p:nvSpPr>
          <p:cNvPr id="3" name="Inhaltsplatzhalter 2"/>
          <p:cNvSpPr>
            <a:spLocks noGrp="1"/>
          </p:cNvSpPr>
          <p:nvPr>
            <p:ph idx="1"/>
          </p:nvPr>
        </p:nvSpPr>
        <p:spPr>
          <a:xfrm>
            <a:off x="609600" y="2636912"/>
            <a:ext cx="10972800" cy="3489252"/>
          </a:xfrm>
        </p:spPr>
        <p:txBody>
          <a:bodyPr>
            <a:normAutofit/>
          </a:bodyPr>
          <a:lstStyle/>
          <a:p>
            <a:pPr marL="0" indent="0">
              <a:buNone/>
            </a:pPr>
            <a:r>
              <a:rPr lang="de-DE" dirty="0" smtClean="0"/>
              <a:t>Regelwerkstext in den Unterpunkten von 11.2.2.14 oft gleich („wende die Regelungen von 11.2.2.14 an“), aber Ausführung unterschiedlich. Teilweise wird der enthaltene Name der Überordnung bei der unselbstständigen Ansetzung weggelassen, teilweise wird bei enthaltenem Namen der Überordnung die Unterordnung selbstständig angesetzt.</a:t>
            </a: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129</a:t>
            </a:fld>
            <a:endParaRPr lang="de-DE"/>
          </a:p>
        </p:txBody>
      </p:sp>
    </p:spTree>
    <p:extLst>
      <p:ext uri="{BB962C8B-B14F-4D97-AF65-F5344CB8AC3E}">
        <p14:creationId xmlns:p14="http://schemas.microsoft.com/office/powerpoint/2010/main" val="24230258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922114"/>
          </a:xfrm>
        </p:spPr>
        <p:txBody>
          <a:bodyPr/>
          <a:lstStyle/>
          <a:p>
            <a:pPr algn="l"/>
            <a:r>
              <a:rPr lang="de-DE" dirty="0">
                <a:solidFill>
                  <a:srgbClr val="4F81BD">
                    <a:lumMod val="75000"/>
                  </a:srgbClr>
                </a:solidFill>
              </a:rPr>
              <a:t>Altdatenbearbeitung                </a:t>
            </a:r>
            <a:r>
              <a:rPr lang="de-DE" sz="2800" dirty="0" smtClean="0">
                <a:solidFill>
                  <a:srgbClr val="4F81BD">
                    <a:lumMod val="75000"/>
                  </a:srgbClr>
                </a:solidFill>
              </a:rPr>
              <a:t>-2-</a:t>
            </a:r>
            <a:endParaRPr lang="de-DE" dirty="0"/>
          </a:p>
        </p:txBody>
      </p:sp>
      <p:sp>
        <p:nvSpPr>
          <p:cNvPr id="3" name="Inhaltsplatzhalter 2"/>
          <p:cNvSpPr>
            <a:spLocks noGrp="1"/>
          </p:cNvSpPr>
          <p:nvPr>
            <p:ph idx="1"/>
          </p:nvPr>
        </p:nvSpPr>
        <p:spPr>
          <a:xfrm>
            <a:off x="609600" y="1600201"/>
            <a:ext cx="10972800" cy="4637111"/>
          </a:xfrm>
        </p:spPr>
        <p:txBody>
          <a:bodyPr/>
          <a:lstStyle/>
          <a:p>
            <a:pPr marL="0" indent="0">
              <a:buNone/>
            </a:pPr>
            <a:r>
              <a:rPr lang="de-DE" dirty="0" smtClean="0"/>
              <a:t>Gleiches Verfahren wie bei GND-ÜR:</a:t>
            </a:r>
          </a:p>
          <a:p>
            <a:pPr marL="0" indent="0">
              <a:buNone/>
            </a:pPr>
            <a:r>
              <a:rPr lang="de-DE" dirty="0" smtClean="0"/>
              <a:t>Fall 1: Neuerfassung eines Normdatensatzes nötig -&gt; Erfasst gemäß Vorlage -&gt; Feld 670 Vorlage</a:t>
            </a:r>
          </a:p>
          <a:p>
            <a:pPr marL="0" indent="0">
              <a:buNone/>
            </a:pPr>
            <a:endParaRPr lang="de-DE" dirty="0"/>
          </a:p>
          <a:p>
            <a:pPr marL="0" indent="0">
              <a:buNone/>
            </a:pPr>
            <a:r>
              <a:rPr lang="de-DE" dirty="0" smtClean="0"/>
              <a:t>Fall 2: Wiederaufgreifen des Satzes aus Fall 1 aufgrund anderer Vorlage, die andere Namensform enthält</a:t>
            </a:r>
          </a:p>
          <a:p>
            <a:r>
              <a:rPr lang="de-DE" dirty="0" smtClean="0"/>
              <a:t>Prüfen anhand Homepage bzw. NSW (je nach Entität), ob bereits vorhandener normierter Sucheinstieg der maßgeblichen BN entspricht und nach RDA-Ansetzung so bleiben kann oder geändert werden muss</a:t>
            </a: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13</a:t>
            </a:fld>
            <a:endParaRPr lang="de-DE"/>
          </a:p>
        </p:txBody>
      </p:sp>
    </p:spTree>
    <p:extLst>
      <p:ext uri="{BB962C8B-B14F-4D97-AF65-F5344CB8AC3E}">
        <p14:creationId xmlns:p14="http://schemas.microsoft.com/office/powerpoint/2010/main" val="17134307"/>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86210"/>
          </a:xfrm>
        </p:spPr>
        <p:txBody>
          <a:bodyPr/>
          <a:lstStyle/>
          <a:p>
            <a:pPr algn="l"/>
            <a:r>
              <a:rPr lang="de-DE" sz="3200" dirty="0">
                <a:solidFill>
                  <a:srgbClr val="4F81BD">
                    <a:lumMod val="75000"/>
                  </a:srgbClr>
                </a:solidFill>
              </a:rPr>
              <a:t>Allgemeine untergeordnete Körperschaften</a:t>
            </a:r>
            <a:br>
              <a:rPr lang="de-DE" sz="3200" dirty="0">
                <a:solidFill>
                  <a:srgbClr val="4F81BD">
                    <a:lumMod val="75000"/>
                  </a:srgbClr>
                </a:solidFill>
              </a:rPr>
            </a:br>
            <a:r>
              <a:rPr lang="de-DE" sz="2400" dirty="0">
                <a:solidFill>
                  <a:prstClr val="black"/>
                </a:solidFill>
              </a:rPr>
              <a:t>Merkblatt „Überordnung herauslösen vs. Selbstständige Ansetzung“                                </a:t>
            </a:r>
            <a:r>
              <a:rPr lang="de-DE" sz="2400" dirty="0" smtClean="0">
                <a:solidFill>
                  <a:prstClr val="black"/>
                </a:solidFill>
              </a:rPr>
              <a:t>-2-</a:t>
            </a:r>
            <a:endParaRPr lang="de-DE" dirty="0"/>
          </a:p>
        </p:txBody>
      </p:sp>
      <p:sp>
        <p:nvSpPr>
          <p:cNvPr id="3" name="Inhaltsplatzhalter 2"/>
          <p:cNvSpPr>
            <a:spLocks noGrp="1"/>
          </p:cNvSpPr>
          <p:nvPr>
            <p:ph idx="1"/>
          </p:nvPr>
        </p:nvSpPr>
        <p:spPr>
          <a:xfrm>
            <a:off x="609600" y="2348879"/>
            <a:ext cx="10972800" cy="4104457"/>
          </a:xfrm>
        </p:spPr>
        <p:txBody>
          <a:bodyPr/>
          <a:lstStyle/>
          <a:p>
            <a:r>
              <a:rPr lang="de-DE" sz="2600" dirty="0" smtClean="0"/>
              <a:t>11.2.2.14.1: Unselbstständige Ansetzung. Enthaltener Name der Überordnung (in Substantiv- oder Abkürzungsform) wird aus Namen der Unterordnung herausgelöst</a:t>
            </a:r>
          </a:p>
          <a:p>
            <a:r>
              <a:rPr lang="de-DE" sz="2600" dirty="0" smtClean="0"/>
              <a:t>11.2.2.14.2: Hier ausdrücklich nur für Namensformen ohne enthaltene Überordnung anzuwenden. </a:t>
            </a:r>
          </a:p>
          <a:p>
            <a:pPr lvl="1"/>
            <a:r>
              <a:rPr lang="de-DE" sz="2400" dirty="0" smtClean="0">
                <a:latin typeface="Verdana" panose="020B0604030504040204" pitchFamily="34" charset="0"/>
                <a:ea typeface="Verdana" panose="020B0604030504040204" pitchFamily="34" charset="0"/>
                <a:cs typeface="Verdana" panose="020B0604030504040204" pitchFamily="34" charset="0"/>
              </a:rPr>
              <a:t>Überordnung im Namen der Unterordnung enthalten</a:t>
            </a:r>
          </a:p>
          <a:p>
            <a:pPr lvl="2"/>
            <a:r>
              <a:rPr lang="de-DE" dirty="0" smtClean="0">
                <a:latin typeface="Verdana" panose="020B0604030504040204" pitchFamily="34" charset="0"/>
                <a:ea typeface="Verdana" panose="020B0604030504040204" pitchFamily="34" charset="0"/>
                <a:cs typeface="Verdana" panose="020B0604030504040204" pitchFamily="34" charset="0"/>
              </a:rPr>
              <a:t> in Substantiv- Abkürzungs- oder Adjektivform -&gt; 11.2.2.13 (selbstständige Ansetzung) </a:t>
            </a:r>
            <a:r>
              <a:rPr lang="de-DE" sz="2000" dirty="0" smtClean="0">
                <a:latin typeface="Verdana" panose="020B0604030504040204" pitchFamily="34" charset="0"/>
                <a:ea typeface="Verdana" panose="020B0604030504040204" pitchFamily="34" charset="0"/>
                <a:cs typeface="Verdana" panose="020B0604030504040204" pitchFamily="34" charset="0"/>
              </a:rPr>
              <a:t>(s. Aber-Beispiele zu 11.2.2.14.2)</a:t>
            </a:r>
          </a:p>
          <a:p>
            <a:pPr lvl="2"/>
            <a:r>
              <a:rPr lang="de-DE" dirty="0" smtClean="0">
                <a:latin typeface="Verdana" panose="020B0604030504040204" pitchFamily="34" charset="0"/>
                <a:ea typeface="Verdana" panose="020B0604030504040204" pitchFamily="34" charset="0"/>
                <a:cs typeface="Verdana" panose="020B0604030504040204" pitchFamily="34" charset="0"/>
              </a:rPr>
              <a:t>Vollständig -&gt; 11.2.2.14.6 (unselbstständige Ansetzung. Name der ÜO wird aus Namen der UO herausgelöst)</a:t>
            </a:r>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130</a:t>
            </a:fld>
            <a:endParaRPr lang="de-DE"/>
          </a:p>
        </p:txBody>
      </p:sp>
    </p:spTree>
    <p:extLst>
      <p:ext uri="{BB962C8B-B14F-4D97-AF65-F5344CB8AC3E}">
        <p14:creationId xmlns:p14="http://schemas.microsoft.com/office/powerpoint/2010/main" val="20197325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916063"/>
          </a:xfrm>
        </p:spPr>
        <p:txBody>
          <a:bodyPr/>
          <a:lstStyle/>
          <a:p>
            <a:pPr algn="l"/>
            <a:r>
              <a:rPr lang="de-DE" sz="3200" dirty="0">
                <a:solidFill>
                  <a:srgbClr val="4F81BD">
                    <a:lumMod val="75000"/>
                  </a:srgbClr>
                </a:solidFill>
              </a:rPr>
              <a:t>Allgemeine untergeordnete Körperschaften</a:t>
            </a:r>
            <a:br>
              <a:rPr lang="de-DE" sz="3200" dirty="0">
                <a:solidFill>
                  <a:srgbClr val="4F81BD">
                    <a:lumMod val="75000"/>
                  </a:srgbClr>
                </a:solidFill>
              </a:rPr>
            </a:br>
            <a:r>
              <a:rPr lang="de-DE" sz="2400" dirty="0">
                <a:solidFill>
                  <a:prstClr val="black"/>
                </a:solidFill>
              </a:rPr>
              <a:t>Merkblatt „Überordnung herauslösen vs. Selbstständige Ansetzung“                                </a:t>
            </a:r>
            <a:r>
              <a:rPr lang="de-DE" sz="2400" dirty="0" smtClean="0">
                <a:solidFill>
                  <a:prstClr val="black"/>
                </a:solidFill>
              </a:rPr>
              <a:t>-3-</a:t>
            </a:r>
            <a:endParaRPr lang="de-DE" dirty="0"/>
          </a:p>
        </p:txBody>
      </p:sp>
      <p:sp>
        <p:nvSpPr>
          <p:cNvPr id="3" name="Inhaltsplatzhalter 2"/>
          <p:cNvSpPr>
            <a:spLocks noGrp="1"/>
          </p:cNvSpPr>
          <p:nvPr>
            <p:ph idx="1"/>
          </p:nvPr>
        </p:nvSpPr>
        <p:spPr>
          <a:xfrm>
            <a:off x="609600" y="2420887"/>
            <a:ext cx="10972800" cy="3935463"/>
          </a:xfrm>
        </p:spPr>
        <p:txBody>
          <a:bodyPr/>
          <a:lstStyle/>
          <a:p>
            <a:r>
              <a:rPr lang="de-DE" sz="2700" dirty="0" smtClean="0"/>
              <a:t>11.2.2.14.3: Nur für Namensformen ohne enthaltene Überordnung anwenden</a:t>
            </a:r>
          </a:p>
          <a:p>
            <a:pPr lvl="1"/>
            <a:r>
              <a:rPr lang="de-DE" sz="2700" dirty="0" smtClean="0">
                <a:latin typeface="Verdana" panose="020B0604030504040204" pitchFamily="34" charset="0"/>
                <a:ea typeface="Verdana" panose="020B0604030504040204" pitchFamily="34" charset="0"/>
                <a:cs typeface="Verdana" panose="020B0604030504040204" pitchFamily="34" charset="0"/>
              </a:rPr>
              <a:t>Überordnung im Namen der Unterordnung vollständig enthalten -&gt; 11.2.2.14.6 (unselbstständige Ansetzung. Name der ÜO aus Namen der UO herauslösen)</a:t>
            </a:r>
          </a:p>
          <a:p>
            <a:pPr lvl="1"/>
            <a:r>
              <a:rPr lang="de-DE" sz="2700" dirty="0" smtClean="0">
                <a:latin typeface="Verdana" panose="020B0604030504040204" pitchFamily="34" charset="0"/>
                <a:ea typeface="Verdana" panose="020B0604030504040204" pitchFamily="34" charset="0"/>
                <a:cs typeface="Verdana" panose="020B0604030504040204" pitchFamily="34" charset="0"/>
              </a:rPr>
              <a:t>Überordnung in Abkürzungs-, Adjektiv- oder Substantivform im Namen der Unterordnung enthalten -&gt; 11.2.2.13 oder Aber-Beispiel zu 11.2.2.14.6 -&gt; selbstständige Ansetzung</a:t>
            </a:r>
            <a:endParaRPr lang="de-DE" sz="27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131</a:t>
            </a:fld>
            <a:endParaRPr lang="de-DE"/>
          </a:p>
        </p:txBody>
      </p:sp>
    </p:spTree>
    <p:extLst>
      <p:ext uri="{BB962C8B-B14F-4D97-AF65-F5344CB8AC3E}">
        <p14:creationId xmlns:p14="http://schemas.microsoft.com/office/powerpoint/2010/main" val="19734528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86210"/>
          </a:xfrm>
        </p:spPr>
        <p:txBody>
          <a:bodyPr/>
          <a:lstStyle/>
          <a:p>
            <a:pPr algn="l"/>
            <a:r>
              <a:rPr lang="de-DE" sz="3200" dirty="0">
                <a:solidFill>
                  <a:srgbClr val="4F81BD">
                    <a:lumMod val="75000"/>
                  </a:srgbClr>
                </a:solidFill>
              </a:rPr>
              <a:t>Allgemeine untergeordnete Körperschaften</a:t>
            </a:r>
            <a:br>
              <a:rPr lang="de-DE" sz="3200" dirty="0">
                <a:solidFill>
                  <a:srgbClr val="4F81BD">
                    <a:lumMod val="75000"/>
                  </a:srgbClr>
                </a:solidFill>
              </a:rPr>
            </a:br>
            <a:r>
              <a:rPr lang="de-DE" sz="2400" dirty="0">
                <a:solidFill>
                  <a:prstClr val="black"/>
                </a:solidFill>
              </a:rPr>
              <a:t>Merkblatt „Überordnung herauslösen vs. Selbstständige Ansetzung“                                </a:t>
            </a:r>
            <a:r>
              <a:rPr lang="de-DE" sz="2400" dirty="0" smtClean="0">
                <a:solidFill>
                  <a:prstClr val="black"/>
                </a:solidFill>
              </a:rPr>
              <a:t>-4-</a:t>
            </a:r>
            <a:endParaRPr lang="de-DE" dirty="0"/>
          </a:p>
        </p:txBody>
      </p:sp>
      <p:sp>
        <p:nvSpPr>
          <p:cNvPr id="3" name="Inhaltsplatzhalter 2"/>
          <p:cNvSpPr>
            <a:spLocks noGrp="1"/>
          </p:cNvSpPr>
          <p:nvPr>
            <p:ph idx="1"/>
          </p:nvPr>
        </p:nvSpPr>
        <p:spPr>
          <a:xfrm>
            <a:off x="609600" y="2276872"/>
            <a:ext cx="10972800" cy="3960440"/>
          </a:xfrm>
        </p:spPr>
        <p:txBody>
          <a:bodyPr/>
          <a:lstStyle/>
          <a:p>
            <a:r>
              <a:rPr lang="de-DE" dirty="0"/>
              <a:t>11.2.2.14.4: Hier ausdrücklich nur für Namensformen ohne enthaltene Überordnung </a:t>
            </a:r>
            <a:r>
              <a:rPr lang="de-DE" dirty="0" smtClean="0"/>
              <a:t>anzuwenden</a:t>
            </a:r>
          </a:p>
          <a:p>
            <a:pPr lvl="1"/>
            <a:r>
              <a:rPr lang="de-DE" sz="2700" dirty="0" smtClean="0">
                <a:latin typeface="Verdana" panose="020B0604030504040204" pitchFamily="34" charset="0"/>
                <a:ea typeface="Verdana" panose="020B0604030504040204" pitchFamily="34" charset="0"/>
                <a:cs typeface="Verdana" panose="020B0604030504040204" pitchFamily="34" charset="0"/>
              </a:rPr>
              <a:t>Überordnung </a:t>
            </a:r>
            <a:r>
              <a:rPr lang="de-DE" sz="2700" dirty="0">
                <a:latin typeface="Verdana" panose="020B0604030504040204" pitchFamily="34" charset="0"/>
                <a:ea typeface="Verdana" panose="020B0604030504040204" pitchFamily="34" charset="0"/>
                <a:cs typeface="Verdana" panose="020B0604030504040204" pitchFamily="34" charset="0"/>
              </a:rPr>
              <a:t>im Namen der </a:t>
            </a:r>
            <a:r>
              <a:rPr lang="de-DE" sz="2700" dirty="0" smtClean="0">
                <a:latin typeface="Verdana" panose="020B0604030504040204" pitchFamily="34" charset="0"/>
                <a:ea typeface="Verdana" panose="020B0604030504040204" pitchFamily="34" charset="0"/>
                <a:cs typeface="Verdana" panose="020B0604030504040204" pitchFamily="34" charset="0"/>
              </a:rPr>
              <a:t>Unterordnung </a:t>
            </a:r>
          </a:p>
          <a:p>
            <a:pPr lvl="2"/>
            <a:r>
              <a:rPr lang="de-DE" sz="2700" dirty="0" smtClean="0">
                <a:latin typeface="Verdana" panose="020B0604030504040204" pitchFamily="34" charset="0"/>
                <a:ea typeface="Verdana" panose="020B0604030504040204" pitchFamily="34" charset="0"/>
                <a:cs typeface="Verdana" panose="020B0604030504040204" pitchFamily="34" charset="0"/>
              </a:rPr>
              <a:t>in Abkürzungs-, Substantiv- oder Adjektivform </a:t>
            </a:r>
            <a:r>
              <a:rPr lang="de-DE" sz="2700" dirty="0">
                <a:latin typeface="Verdana" panose="020B0604030504040204" pitchFamily="34" charset="0"/>
                <a:ea typeface="Verdana" panose="020B0604030504040204" pitchFamily="34" charset="0"/>
                <a:cs typeface="Verdana" panose="020B0604030504040204" pitchFamily="34" charset="0"/>
              </a:rPr>
              <a:t>enthalten </a:t>
            </a:r>
            <a:r>
              <a:rPr lang="de-DE" sz="2700" dirty="0" smtClean="0">
                <a:latin typeface="Verdana" panose="020B0604030504040204" pitchFamily="34" charset="0"/>
                <a:ea typeface="Verdana" panose="020B0604030504040204" pitchFamily="34" charset="0"/>
                <a:cs typeface="Verdana" panose="020B0604030504040204" pitchFamily="34" charset="0"/>
              </a:rPr>
              <a:t> -&gt; 11.2.2.13 (selbstständige Ansetzung) </a:t>
            </a:r>
            <a:r>
              <a:rPr lang="de-DE" sz="2000" dirty="0">
                <a:latin typeface="Verdana" panose="020B0604030504040204" pitchFamily="34" charset="0"/>
                <a:ea typeface="Verdana" panose="020B0604030504040204" pitchFamily="34" charset="0"/>
                <a:cs typeface="Verdana" panose="020B0604030504040204" pitchFamily="34" charset="0"/>
              </a:rPr>
              <a:t>(an Aber-Beispielen zu erkennen</a:t>
            </a:r>
            <a:r>
              <a:rPr lang="de-DE" sz="2000" dirty="0" smtClean="0">
                <a:latin typeface="Verdana" panose="020B0604030504040204" pitchFamily="34" charset="0"/>
                <a:ea typeface="Verdana" panose="020B0604030504040204" pitchFamily="34" charset="0"/>
                <a:cs typeface="Verdana" panose="020B0604030504040204" pitchFamily="34" charset="0"/>
              </a:rPr>
              <a:t>)</a:t>
            </a:r>
          </a:p>
          <a:p>
            <a:pPr lvl="2"/>
            <a:r>
              <a:rPr lang="de-DE" sz="2700" dirty="0" smtClean="0">
                <a:latin typeface="Verdana" panose="020B0604030504040204" pitchFamily="34" charset="0"/>
                <a:ea typeface="Verdana" panose="020B0604030504040204" pitchFamily="34" charset="0"/>
                <a:cs typeface="Verdana" panose="020B0604030504040204" pitchFamily="34" charset="0"/>
              </a:rPr>
              <a:t>Vollständig enthalten -&gt; 11.2.2.14.6 (</a:t>
            </a:r>
            <a:r>
              <a:rPr lang="de-DE" sz="2700" dirty="0">
                <a:latin typeface="Verdana" panose="020B0604030504040204" pitchFamily="34" charset="0"/>
                <a:ea typeface="Verdana" panose="020B0604030504040204" pitchFamily="34" charset="0"/>
                <a:cs typeface="Verdana" panose="020B0604030504040204" pitchFamily="34" charset="0"/>
              </a:rPr>
              <a:t>unselbstständige Ansetzung. Name der ÜO aus Namen der UO </a:t>
            </a:r>
            <a:r>
              <a:rPr lang="de-DE" sz="2700" dirty="0" smtClean="0">
                <a:latin typeface="Verdana" panose="020B0604030504040204" pitchFamily="34" charset="0"/>
                <a:ea typeface="Verdana" panose="020B0604030504040204" pitchFamily="34" charset="0"/>
                <a:cs typeface="Verdana" panose="020B0604030504040204" pitchFamily="34" charset="0"/>
              </a:rPr>
              <a:t>herauslösen)</a:t>
            </a: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132</a:t>
            </a:fld>
            <a:endParaRPr lang="de-DE"/>
          </a:p>
        </p:txBody>
      </p:sp>
    </p:spTree>
    <p:extLst>
      <p:ext uri="{BB962C8B-B14F-4D97-AF65-F5344CB8AC3E}">
        <p14:creationId xmlns:p14="http://schemas.microsoft.com/office/powerpoint/2010/main" val="34153088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86210"/>
          </a:xfrm>
        </p:spPr>
        <p:txBody>
          <a:bodyPr/>
          <a:lstStyle/>
          <a:p>
            <a:pPr algn="l"/>
            <a:r>
              <a:rPr lang="de-DE" sz="3200" dirty="0">
                <a:solidFill>
                  <a:srgbClr val="4F81BD">
                    <a:lumMod val="75000"/>
                  </a:srgbClr>
                </a:solidFill>
              </a:rPr>
              <a:t>Allgemeine untergeordnete Körperschaften</a:t>
            </a:r>
            <a:br>
              <a:rPr lang="de-DE" sz="3200" dirty="0">
                <a:solidFill>
                  <a:srgbClr val="4F81BD">
                    <a:lumMod val="75000"/>
                  </a:srgbClr>
                </a:solidFill>
              </a:rPr>
            </a:br>
            <a:r>
              <a:rPr lang="de-DE" sz="2400" dirty="0">
                <a:solidFill>
                  <a:prstClr val="black"/>
                </a:solidFill>
              </a:rPr>
              <a:t>Merkblatt „Überordnung herauslösen vs. Selbstständige Ansetzung“                                </a:t>
            </a:r>
            <a:r>
              <a:rPr lang="de-DE" sz="2400" dirty="0" smtClean="0">
                <a:solidFill>
                  <a:prstClr val="black"/>
                </a:solidFill>
              </a:rPr>
              <a:t>-5-</a:t>
            </a:r>
            <a:endParaRPr lang="de-DE" dirty="0"/>
          </a:p>
        </p:txBody>
      </p:sp>
      <p:sp>
        <p:nvSpPr>
          <p:cNvPr id="3" name="Inhaltsplatzhalter 2"/>
          <p:cNvSpPr>
            <a:spLocks noGrp="1"/>
          </p:cNvSpPr>
          <p:nvPr>
            <p:ph idx="1"/>
          </p:nvPr>
        </p:nvSpPr>
        <p:spPr>
          <a:xfrm>
            <a:off x="609600" y="2348879"/>
            <a:ext cx="10972800" cy="4007471"/>
          </a:xfrm>
        </p:spPr>
        <p:txBody>
          <a:bodyPr/>
          <a:lstStyle/>
          <a:p>
            <a:r>
              <a:rPr lang="de-DE" dirty="0"/>
              <a:t>11.2.2.14.5: Gilt nur für Namen ohne enthaltene Überordnung</a:t>
            </a:r>
          </a:p>
          <a:p>
            <a:pPr lvl="1"/>
            <a:r>
              <a:rPr lang="de-DE" sz="2800" dirty="0">
                <a:latin typeface="Verdana" panose="020B0604030504040204" pitchFamily="34" charset="0"/>
                <a:ea typeface="Verdana" panose="020B0604030504040204" pitchFamily="34" charset="0"/>
                <a:cs typeface="Verdana" panose="020B0604030504040204" pitchFamily="34" charset="0"/>
              </a:rPr>
              <a:t>Überordnung </a:t>
            </a:r>
            <a:r>
              <a:rPr lang="de-DE" sz="2800" dirty="0" smtClean="0">
                <a:latin typeface="Verdana" panose="020B0604030504040204" pitchFamily="34" charset="0"/>
                <a:ea typeface="Verdana" panose="020B0604030504040204" pitchFamily="34" charset="0"/>
                <a:cs typeface="Verdana" panose="020B0604030504040204" pitchFamily="34" charset="0"/>
              </a:rPr>
              <a:t>teilweise im Namen enthalten </a:t>
            </a:r>
            <a:r>
              <a:rPr lang="de-DE" sz="2800" dirty="0">
                <a:latin typeface="Verdana" panose="020B0604030504040204" pitchFamily="34" charset="0"/>
                <a:ea typeface="Verdana" panose="020B0604030504040204" pitchFamily="34" charset="0"/>
                <a:cs typeface="Verdana" panose="020B0604030504040204" pitchFamily="34" charset="0"/>
              </a:rPr>
              <a:t>-&gt; 11.2.2.13 </a:t>
            </a:r>
            <a:r>
              <a:rPr lang="de-DE" sz="2800" dirty="0" smtClean="0">
                <a:latin typeface="Verdana" panose="020B0604030504040204" pitchFamily="34" charset="0"/>
                <a:ea typeface="Verdana" panose="020B0604030504040204" pitchFamily="34" charset="0"/>
                <a:cs typeface="Verdana" panose="020B0604030504040204" pitchFamily="34" charset="0"/>
              </a:rPr>
              <a:t>(selbstständige Ansetzung)</a:t>
            </a:r>
            <a:endParaRPr lang="de-DE" sz="2800" dirty="0">
              <a:latin typeface="Verdana" panose="020B0604030504040204" pitchFamily="34" charset="0"/>
              <a:ea typeface="Verdana" panose="020B0604030504040204" pitchFamily="34" charset="0"/>
              <a:cs typeface="Verdana" panose="020B0604030504040204" pitchFamily="34" charset="0"/>
            </a:endParaRPr>
          </a:p>
          <a:p>
            <a:pPr lvl="1"/>
            <a:r>
              <a:rPr lang="de-DE" sz="2800" dirty="0">
                <a:latin typeface="Verdana" panose="020B0604030504040204" pitchFamily="34" charset="0"/>
                <a:ea typeface="Verdana" panose="020B0604030504040204" pitchFamily="34" charset="0"/>
                <a:cs typeface="Verdana" panose="020B0604030504040204" pitchFamily="34" charset="0"/>
              </a:rPr>
              <a:t> Überordnung vollständig im Namen enthalten -&gt; 11.2.2.14.6 </a:t>
            </a:r>
            <a:r>
              <a:rPr lang="de-DE" sz="2800" dirty="0" smtClean="0">
                <a:latin typeface="Verdana" panose="020B0604030504040204" pitchFamily="34" charset="0"/>
                <a:ea typeface="Verdana" panose="020B0604030504040204" pitchFamily="34" charset="0"/>
                <a:cs typeface="Verdana" panose="020B0604030504040204" pitchFamily="34" charset="0"/>
              </a:rPr>
              <a:t>(unselbstständige </a:t>
            </a:r>
            <a:r>
              <a:rPr lang="de-DE" sz="2800" dirty="0">
                <a:latin typeface="Verdana" panose="020B0604030504040204" pitchFamily="34" charset="0"/>
                <a:ea typeface="Verdana" panose="020B0604030504040204" pitchFamily="34" charset="0"/>
                <a:cs typeface="Verdana" panose="020B0604030504040204" pitchFamily="34" charset="0"/>
              </a:rPr>
              <a:t>Ansetzung. </a:t>
            </a:r>
            <a:r>
              <a:rPr lang="de-DE" sz="2800" dirty="0" smtClean="0">
                <a:latin typeface="Verdana" panose="020B0604030504040204" pitchFamily="34" charset="0"/>
                <a:ea typeface="Verdana" panose="020B0604030504040204" pitchFamily="34" charset="0"/>
                <a:cs typeface="Verdana" panose="020B0604030504040204" pitchFamily="34" charset="0"/>
              </a:rPr>
              <a:t>ÜO </a:t>
            </a:r>
            <a:r>
              <a:rPr lang="de-DE" sz="2800" dirty="0">
                <a:latin typeface="Verdana" panose="020B0604030504040204" pitchFamily="34" charset="0"/>
                <a:ea typeface="Verdana" panose="020B0604030504040204" pitchFamily="34" charset="0"/>
                <a:cs typeface="Verdana" panose="020B0604030504040204" pitchFamily="34" charset="0"/>
              </a:rPr>
              <a:t>aus Namen der </a:t>
            </a:r>
            <a:r>
              <a:rPr lang="de-DE" sz="2800" dirty="0" smtClean="0">
                <a:latin typeface="Verdana" panose="020B0604030504040204" pitchFamily="34" charset="0"/>
                <a:ea typeface="Verdana" panose="020B0604030504040204" pitchFamily="34" charset="0"/>
                <a:cs typeface="Verdana" panose="020B0604030504040204" pitchFamily="34" charset="0"/>
              </a:rPr>
              <a:t>UO herauslösen) </a:t>
            </a:r>
            <a:r>
              <a:rPr lang="de-DE" sz="2000" dirty="0">
                <a:latin typeface="Verdana" panose="020B0604030504040204" pitchFamily="34" charset="0"/>
                <a:ea typeface="Verdana" panose="020B0604030504040204" pitchFamily="34" charset="0"/>
                <a:cs typeface="Verdana" panose="020B0604030504040204" pitchFamily="34" charset="0"/>
              </a:rPr>
              <a:t>(gleiches Ergebnis wie 11.2.2.14.5 ohne enthaltenen Namen der Überordnung)</a:t>
            </a:r>
            <a:endParaRPr lang="de-DE" sz="2800" dirty="0">
              <a:latin typeface="Verdana" panose="020B0604030504040204" pitchFamily="34" charset="0"/>
              <a:ea typeface="Verdana" panose="020B0604030504040204" pitchFamily="34" charset="0"/>
              <a:cs typeface="Verdana" panose="020B0604030504040204" pitchFamily="34" charset="0"/>
            </a:endParaRPr>
          </a:p>
          <a:p>
            <a:endParaRPr lang="de-DE" dirty="0" smtClean="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133</a:t>
            </a:fld>
            <a:endParaRPr lang="de-DE"/>
          </a:p>
        </p:txBody>
      </p:sp>
    </p:spTree>
    <p:extLst>
      <p:ext uri="{BB962C8B-B14F-4D97-AF65-F5344CB8AC3E}">
        <p14:creationId xmlns:p14="http://schemas.microsoft.com/office/powerpoint/2010/main" val="27651808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700039"/>
          </a:xfrm>
        </p:spPr>
        <p:txBody>
          <a:bodyPr/>
          <a:lstStyle/>
          <a:p>
            <a:pPr algn="l"/>
            <a:r>
              <a:rPr lang="de-DE" sz="3200" dirty="0">
                <a:solidFill>
                  <a:srgbClr val="4F81BD">
                    <a:lumMod val="75000"/>
                  </a:srgbClr>
                </a:solidFill>
              </a:rPr>
              <a:t>Allgemeine untergeordnete Körperschaften</a:t>
            </a:r>
            <a:br>
              <a:rPr lang="de-DE" sz="3200" dirty="0">
                <a:solidFill>
                  <a:srgbClr val="4F81BD">
                    <a:lumMod val="75000"/>
                  </a:srgbClr>
                </a:solidFill>
              </a:rPr>
            </a:br>
            <a:r>
              <a:rPr lang="de-DE" sz="2400" dirty="0">
                <a:solidFill>
                  <a:prstClr val="black"/>
                </a:solidFill>
              </a:rPr>
              <a:t>Merkblatt „Überordnung herauslösen vs. Selbstständige Ansetzung“                                </a:t>
            </a:r>
            <a:r>
              <a:rPr lang="de-DE" sz="2400" dirty="0" smtClean="0">
                <a:solidFill>
                  <a:prstClr val="black"/>
                </a:solidFill>
              </a:rPr>
              <a:t>-6-</a:t>
            </a:r>
            <a:endParaRPr lang="de-DE" dirty="0"/>
          </a:p>
        </p:txBody>
      </p:sp>
      <p:sp>
        <p:nvSpPr>
          <p:cNvPr id="3" name="Inhaltsplatzhalter 2"/>
          <p:cNvSpPr>
            <a:spLocks noGrp="1"/>
          </p:cNvSpPr>
          <p:nvPr>
            <p:ph idx="1"/>
          </p:nvPr>
        </p:nvSpPr>
        <p:spPr>
          <a:xfrm>
            <a:off x="609600" y="2348880"/>
            <a:ext cx="10972800" cy="3777284"/>
          </a:xfrm>
        </p:spPr>
        <p:txBody>
          <a:bodyPr/>
          <a:lstStyle/>
          <a:p>
            <a:r>
              <a:rPr lang="de-DE" dirty="0"/>
              <a:t>11.2.2.14.6: Gilt nur für vollständig enthaltenen Namen der </a:t>
            </a:r>
            <a:r>
              <a:rPr lang="de-DE" dirty="0" smtClean="0"/>
              <a:t>Überordnung</a:t>
            </a:r>
          </a:p>
          <a:p>
            <a:pPr lvl="1"/>
            <a:r>
              <a:rPr lang="de-DE" sz="2800" dirty="0" smtClean="0">
                <a:latin typeface="Verdana" panose="020B0604030504040204" pitchFamily="34" charset="0"/>
                <a:ea typeface="Verdana" panose="020B0604030504040204" pitchFamily="34" charset="0"/>
                <a:cs typeface="Verdana" panose="020B0604030504040204" pitchFamily="34" charset="0"/>
              </a:rPr>
              <a:t>Hinweis</a:t>
            </a:r>
            <a:r>
              <a:rPr lang="de-DE" sz="2800" dirty="0">
                <a:latin typeface="Verdana" panose="020B0604030504040204" pitchFamily="34" charset="0"/>
                <a:ea typeface="Verdana" panose="020B0604030504040204" pitchFamily="34" charset="0"/>
                <a:cs typeface="Verdana" panose="020B0604030504040204" pitchFamily="34" charset="0"/>
              </a:rPr>
              <a:t>, dass </a:t>
            </a:r>
            <a:r>
              <a:rPr lang="de-DE" sz="2800" dirty="0" smtClean="0">
                <a:latin typeface="Verdana" panose="020B0604030504040204" pitchFamily="34" charset="0"/>
                <a:ea typeface="Verdana" panose="020B0604030504040204" pitchFamily="34" charset="0"/>
                <a:cs typeface="Verdana" panose="020B0604030504040204" pitchFamily="34" charset="0"/>
              </a:rPr>
              <a:t>dies nicht </a:t>
            </a:r>
            <a:r>
              <a:rPr lang="de-DE" sz="2800" dirty="0">
                <a:latin typeface="Verdana" panose="020B0604030504040204" pitchFamily="34" charset="0"/>
                <a:ea typeface="Verdana" panose="020B0604030504040204" pitchFamily="34" charset="0"/>
                <a:cs typeface="Verdana" panose="020B0604030504040204" pitchFamily="34" charset="0"/>
              </a:rPr>
              <a:t>für Fälle gilt, </a:t>
            </a:r>
            <a:r>
              <a:rPr lang="de-DE" sz="2800" dirty="0" smtClean="0">
                <a:latin typeface="Verdana" panose="020B0604030504040204" pitchFamily="34" charset="0"/>
                <a:ea typeface="Verdana" panose="020B0604030504040204" pitchFamily="34" charset="0"/>
                <a:cs typeface="Verdana" panose="020B0604030504040204" pitchFamily="34" charset="0"/>
              </a:rPr>
              <a:t>in denen </a:t>
            </a:r>
            <a:r>
              <a:rPr lang="de-DE" sz="2800" dirty="0">
                <a:latin typeface="Verdana" panose="020B0604030504040204" pitchFamily="34" charset="0"/>
                <a:ea typeface="Verdana" panose="020B0604030504040204" pitchFamily="34" charset="0"/>
                <a:cs typeface="Verdana" panose="020B0604030504040204" pitchFamily="34" charset="0"/>
              </a:rPr>
              <a:t>die Überordnung </a:t>
            </a:r>
            <a:r>
              <a:rPr lang="de-DE" sz="2800" i="1" dirty="0">
                <a:latin typeface="Verdana" panose="020B0604030504040204" pitchFamily="34" charset="0"/>
                <a:ea typeface="Verdana" panose="020B0604030504040204" pitchFamily="34" charset="0"/>
                <a:cs typeface="Verdana" panose="020B0604030504040204" pitchFamily="34" charset="0"/>
              </a:rPr>
              <a:t>nur im Zusammenhang </a:t>
            </a:r>
            <a:r>
              <a:rPr lang="de-DE" sz="2800" dirty="0">
                <a:latin typeface="Verdana" panose="020B0604030504040204" pitchFamily="34" charset="0"/>
                <a:ea typeface="Verdana" panose="020B0604030504040204" pitchFamily="34" charset="0"/>
                <a:cs typeface="Verdana" panose="020B0604030504040204" pitchFamily="34" charset="0"/>
              </a:rPr>
              <a:t>mit der Unterordnung genannt </a:t>
            </a:r>
            <a:r>
              <a:rPr lang="de-DE" sz="2800" dirty="0" smtClean="0">
                <a:latin typeface="Verdana" panose="020B0604030504040204" pitchFamily="34" charset="0"/>
                <a:ea typeface="Verdana" panose="020B0604030504040204" pitchFamily="34" charset="0"/>
                <a:cs typeface="Verdana" panose="020B0604030504040204" pitchFamily="34" charset="0"/>
              </a:rPr>
              <a:t>wird </a:t>
            </a:r>
            <a:r>
              <a:rPr lang="de-DE" sz="2000" dirty="0" smtClean="0">
                <a:latin typeface="Verdana" panose="020B0604030504040204" pitchFamily="34" charset="0"/>
                <a:ea typeface="Verdana" panose="020B0604030504040204" pitchFamily="34" charset="0"/>
                <a:cs typeface="Verdana" panose="020B0604030504040204" pitchFamily="34" charset="0"/>
              </a:rPr>
              <a:t>(laut Aber-Beispielen heißt das, nicht vollständig enthaltener Name der Überordnung)</a:t>
            </a:r>
            <a:r>
              <a:rPr lang="de-DE" sz="2800" dirty="0" smtClean="0">
                <a:latin typeface="Verdana" panose="020B0604030504040204" pitchFamily="34" charset="0"/>
                <a:ea typeface="Verdana" panose="020B0604030504040204" pitchFamily="34" charset="0"/>
                <a:cs typeface="Verdana" panose="020B0604030504040204" pitchFamily="34" charset="0"/>
              </a:rPr>
              <a:t>  </a:t>
            </a:r>
            <a:r>
              <a:rPr lang="de-DE" sz="2800" dirty="0">
                <a:latin typeface="Verdana" panose="020B0604030504040204" pitchFamily="34" charset="0"/>
                <a:ea typeface="Verdana" panose="020B0604030504040204" pitchFamily="34" charset="0"/>
                <a:cs typeface="Verdana" panose="020B0604030504040204" pitchFamily="34" charset="0"/>
              </a:rPr>
              <a:t>-&gt; </a:t>
            </a:r>
            <a:r>
              <a:rPr lang="de-DE" sz="2800" dirty="0" smtClean="0">
                <a:latin typeface="Verdana" panose="020B0604030504040204" pitchFamily="34" charset="0"/>
                <a:ea typeface="Verdana" panose="020B0604030504040204" pitchFamily="34" charset="0"/>
                <a:cs typeface="Verdana" panose="020B0604030504040204" pitchFamily="34" charset="0"/>
              </a:rPr>
              <a:t>diese Fälle gemäß 11.2.2.13 selbstständig </a:t>
            </a:r>
            <a:r>
              <a:rPr lang="de-DE" sz="2800" dirty="0">
                <a:latin typeface="Verdana" panose="020B0604030504040204" pitchFamily="34" charset="0"/>
                <a:ea typeface="Verdana" panose="020B0604030504040204" pitchFamily="34" charset="0"/>
                <a:cs typeface="Verdana" panose="020B0604030504040204" pitchFamily="34" charset="0"/>
              </a:rPr>
              <a:t>ansetzen </a:t>
            </a:r>
            <a:r>
              <a:rPr lang="de-DE" sz="2000" dirty="0">
                <a:latin typeface="Verdana" panose="020B0604030504040204" pitchFamily="34" charset="0"/>
                <a:ea typeface="Verdana" panose="020B0604030504040204" pitchFamily="34" charset="0"/>
                <a:cs typeface="Verdana" panose="020B0604030504040204" pitchFamily="34" charset="0"/>
              </a:rPr>
              <a:t>(aus Aber-Beispielen </a:t>
            </a:r>
            <a:r>
              <a:rPr lang="de-DE" sz="2000" dirty="0" smtClean="0">
                <a:latin typeface="Verdana" panose="020B0604030504040204" pitchFamily="34" charset="0"/>
                <a:ea typeface="Verdana" panose="020B0604030504040204" pitchFamily="34" charset="0"/>
                <a:cs typeface="Verdana" panose="020B0604030504040204" pitchFamily="34" charset="0"/>
              </a:rPr>
              <a:t>erschlossen)</a:t>
            </a:r>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134</a:t>
            </a:fld>
            <a:endParaRPr lang="de-DE"/>
          </a:p>
        </p:txBody>
      </p:sp>
    </p:spTree>
    <p:extLst>
      <p:ext uri="{BB962C8B-B14F-4D97-AF65-F5344CB8AC3E}">
        <p14:creationId xmlns:p14="http://schemas.microsoft.com/office/powerpoint/2010/main" val="493091881"/>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714203"/>
          </a:xfrm>
        </p:spPr>
        <p:txBody>
          <a:bodyPr/>
          <a:lstStyle/>
          <a:p>
            <a:pPr algn="l"/>
            <a:r>
              <a:rPr lang="de-DE" sz="3200" dirty="0">
                <a:solidFill>
                  <a:srgbClr val="4F81BD">
                    <a:lumMod val="75000"/>
                  </a:srgbClr>
                </a:solidFill>
              </a:rPr>
              <a:t>Allgemeine untergeordnete </a:t>
            </a:r>
            <a:r>
              <a:rPr lang="de-DE" sz="3200" dirty="0" smtClean="0">
                <a:solidFill>
                  <a:srgbClr val="4F81BD">
                    <a:lumMod val="75000"/>
                  </a:srgbClr>
                </a:solidFill>
              </a:rPr>
              <a:t>Körperschaften</a:t>
            </a:r>
            <a:br>
              <a:rPr lang="de-DE" sz="3200" dirty="0" smtClean="0">
                <a:solidFill>
                  <a:srgbClr val="4F81BD">
                    <a:lumMod val="75000"/>
                  </a:srgbClr>
                </a:solidFill>
              </a:rPr>
            </a:br>
            <a:r>
              <a:rPr lang="de-DE" sz="2400" dirty="0" smtClean="0">
                <a:solidFill>
                  <a:schemeClr val="tx1"/>
                </a:solidFill>
              </a:rPr>
              <a:t>Merkblatt „Überordnung herauslösen vs. Selbstständige Ansetzung“                                -7-</a:t>
            </a:r>
            <a:r>
              <a:rPr lang="de-DE" sz="2200" dirty="0" smtClean="0">
                <a:solidFill>
                  <a:srgbClr val="4F81BD">
                    <a:lumMod val="75000"/>
                  </a:srgbClr>
                </a:solidFill>
              </a:rPr>
              <a:t>            </a:t>
            </a:r>
            <a:endParaRPr lang="de-DE" sz="2200" dirty="0"/>
          </a:p>
        </p:txBody>
      </p:sp>
      <p:sp>
        <p:nvSpPr>
          <p:cNvPr id="3" name="Inhaltsplatzhalter 2"/>
          <p:cNvSpPr>
            <a:spLocks noGrp="1"/>
          </p:cNvSpPr>
          <p:nvPr>
            <p:ph idx="1"/>
          </p:nvPr>
        </p:nvSpPr>
        <p:spPr>
          <a:xfrm>
            <a:off x="609600" y="2348881"/>
            <a:ext cx="10972800" cy="4007470"/>
          </a:xfrm>
        </p:spPr>
        <p:txBody>
          <a:bodyPr/>
          <a:lstStyle/>
          <a:p>
            <a:pPr marL="0" indent="0">
              <a:spcBef>
                <a:spcPts val="600"/>
              </a:spcBef>
              <a:buNone/>
            </a:pPr>
            <a:r>
              <a:rPr lang="en-US" sz="2000" i="1" dirty="0"/>
              <a:t>Name:</a:t>
            </a:r>
            <a:r>
              <a:rPr lang="en-US" sz="2600" i="1" dirty="0"/>
              <a:t> </a:t>
            </a:r>
            <a:r>
              <a:rPr lang="en-US" i="1" dirty="0"/>
              <a:t>BBC Political Research </a:t>
            </a:r>
            <a:r>
              <a:rPr lang="en-US" i="1" dirty="0" smtClean="0"/>
              <a:t>Unit</a:t>
            </a:r>
          </a:p>
          <a:p>
            <a:pPr marL="0" indent="0">
              <a:spcBef>
                <a:spcPts val="600"/>
              </a:spcBef>
              <a:buNone/>
            </a:pPr>
            <a:r>
              <a:rPr lang="en-US" sz="2000" i="1" dirty="0" err="1" smtClean="0"/>
              <a:t>Zuordnung</a:t>
            </a:r>
            <a:r>
              <a:rPr lang="en-US" sz="2000" i="1" dirty="0" smtClean="0"/>
              <a:t>:</a:t>
            </a:r>
            <a:r>
              <a:rPr lang="en-US" sz="2000" i="1" dirty="0" smtClean="0">
                <a:solidFill>
                  <a:schemeClr val="accent3">
                    <a:lumMod val="50000"/>
                  </a:schemeClr>
                </a:solidFill>
              </a:rPr>
              <a:t> </a:t>
            </a:r>
            <a:r>
              <a:rPr lang="en-US" i="1" dirty="0" smtClean="0"/>
              <a:t>11.2.2.14.1</a:t>
            </a:r>
            <a:r>
              <a:rPr lang="en-US" sz="2600" i="1" dirty="0" smtClean="0"/>
              <a:t> </a:t>
            </a:r>
            <a:r>
              <a:rPr lang="en-US" sz="2000" i="1" dirty="0" smtClean="0"/>
              <a:t>(</a:t>
            </a:r>
            <a:r>
              <a:rPr lang="en-US" sz="2000" i="1" dirty="0">
                <a:solidFill>
                  <a:prstClr val="black"/>
                </a:solidFill>
              </a:rPr>
              <a:t>Name d. ÜO in </a:t>
            </a:r>
            <a:r>
              <a:rPr lang="en-US" sz="2000" i="1" dirty="0" err="1">
                <a:solidFill>
                  <a:prstClr val="black"/>
                </a:solidFill>
              </a:rPr>
              <a:t>Abkürzungsform</a:t>
            </a:r>
            <a:r>
              <a:rPr lang="en-US" sz="2000" i="1" dirty="0">
                <a:solidFill>
                  <a:prstClr val="black"/>
                </a:solidFill>
              </a:rPr>
              <a:t> </a:t>
            </a:r>
            <a:r>
              <a:rPr lang="en-US" sz="2000" i="1" dirty="0" err="1">
                <a:solidFill>
                  <a:prstClr val="black"/>
                </a:solidFill>
              </a:rPr>
              <a:t>im</a:t>
            </a:r>
            <a:r>
              <a:rPr lang="en-US" sz="2000" i="1" dirty="0">
                <a:solidFill>
                  <a:prstClr val="black"/>
                </a:solidFill>
              </a:rPr>
              <a:t> </a:t>
            </a:r>
            <a:r>
              <a:rPr lang="en-US" sz="2000" i="1" dirty="0" err="1">
                <a:solidFill>
                  <a:prstClr val="black"/>
                </a:solidFill>
              </a:rPr>
              <a:t>Namen</a:t>
            </a:r>
            <a:r>
              <a:rPr lang="en-US" sz="2000" i="1" dirty="0">
                <a:solidFill>
                  <a:prstClr val="black"/>
                </a:solidFill>
              </a:rPr>
              <a:t> d. UO </a:t>
            </a:r>
            <a:r>
              <a:rPr lang="en-US" sz="2000" i="1" dirty="0" err="1">
                <a:solidFill>
                  <a:prstClr val="black"/>
                </a:solidFill>
              </a:rPr>
              <a:t>enthalten</a:t>
            </a:r>
            <a:r>
              <a:rPr lang="en-US" sz="2000" i="1" dirty="0">
                <a:solidFill>
                  <a:prstClr val="black"/>
                </a:solidFill>
              </a:rPr>
              <a:t> -&gt; </a:t>
            </a:r>
            <a:r>
              <a:rPr lang="en-US" sz="2000" i="1" dirty="0" err="1">
                <a:solidFill>
                  <a:prstClr val="black"/>
                </a:solidFill>
              </a:rPr>
              <a:t>wird</a:t>
            </a:r>
            <a:r>
              <a:rPr lang="en-US" sz="2000" i="1" dirty="0">
                <a:solidFill>
                  <a:prstClr val="black"/>
                </a:solidFill>
              </a:rPr>
              <a:t> </a:t>
            </a:r>
            <a:r>
              <a:rPr lang="en-US" sz="2000" i="1" dirty="0" err="1">
                <a:solidFill>
                  <a:prstClr val="black"/>
                </a:solidFill>
              </a:rPr>
              <a:t>herausgelöst</a:t>
            </a:r>
            <a:r>
              <a:rPr lang="en-US" sz="2000" i="1" dirty="0">
                <a:solidFill>
                  <a:prstClr val="black"/>
                </a:solidFill>
              </a:rPr>
              <a:t>)</a:t>
            </a:r>
            <a:endParaRPr lang="en-US" sz="2000" i="1" dirty="0" smtClean="0"/>
          </a:p>
          <a:p>
            <a:pPr marL="0" indent="0">
              <a:spcBef>
                <a:spcPts val="600"/>
              </a:spcBef>
              <a:buNone/>
            </a:pPr>
            <a:r>
              <a:rPr lang="en-US" sz="2000" i="1" dirty="0" err="1" smtClean="0"/>
              <a:t>Normierter</a:t>
            </a:r>
            <a:r>
              <a:rPr lang="en-US" sz="2000" i="1" dirty="0" smtClean="0"/>
              <a:t> </a:t>
            </a:r>
            <a:r>
              <a:rPr lang="en-US" sz="2000" i="1" dirty="0" err="1" smtClean="0"/>
              <a:t>Sucheinstieg</a:t>
            </a:r>
            <a:r>
              <a:rPr lang="en-US" sz="2000" i="1" dirty="0" smtClean="0"/>
              <a:t>: </a:t>
            </a:r>
            <a:r>
              <a:rPr lang="en-US" i="1" dirty="0" smtClean="0">
                <a:solidFill>
                  <a:schemeClr val="accent3">
                    <a:lumMod val="50000"/>
                  </a:schemeClr>
                </a:solidFill>
              </a:rPr>
              <a:t>British </a:t>
            </a:r>
            <a:r>
              <a:rPr lang="en-US" i="1" dirty="0">
                <a:solidFill>
                  <a:schemeClr val="accent3">
                    <a:lumMod val="50000"/>
                  </a:schemeClr>
                </a:solidFill>
              </a:rPr>
              <a:t>Broadcasting Corporation. Political Research Unit</a:t>
            </a:r>
          </a:p>
          <a:p>
            <a:pPr marL="0" indent="0">
              <a:spcBef>
                <a:spcPts val="600"/>
              </a:spcBef>
              <a:buNone/>
            </a:pPr>
            <a:endParaRPr lang="en-US" sz="2000" i="1" dirty="0">
              <a:solidFill>
                <a:prstClr val="black"/>
              </a:solidFill>
            </a:endParaRPr>
          </a:p>
          <a:p>
            <a:pPr marL="0" indent="0">
              <a:buNone/>
            </a:pPr>
            <a:endParaRPr lang="en-US" sz="2000" i="1" dirty="0" smtClean="0">
              <a:solidFill>
                <a:prstClr val="black"/>
              </a:solidFill>
            </a:endParaRPr>
          </a:p>
          <a:p>
            <a:pPr marL="0" indent="0">
              <a:buNone/>
            </a:pPr>
            <a:endParaRPr lang="en-US" sz="2000" i="1" dirty="0">
              <a:solidFill>
                <a:prstClr val="black"/>
              </a:solidFill>
            </a:endParaRPr>
          </a:p>
          <a:p>
            <a:pPr marL="0" indent="0">
              <a:buNone/>
            </a:pPr>
            <a:endParaRPr lang="en-US" i="1" dirty="0" smtClean="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135</a:t>
            </a:fld>
            <a:endParaRPr lang="de-DE"/>
          </a:p>
        </p:txBody>
      </p:sp>
    </p:spTree>
    <p:extLst>
      <p:ext uri="{BB962C8B-B14F-4D97-AF65-F5344CB8AC3E}">
        <p14:creationId xmlns:p14="http://schemas.microsoft.com/office/powerpoint/2010/main" val="3161709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14202"/>
          </a:xfrm>
        </p:spPr>
        <p:txBody>
          <a:bodyPr/>
          <a:lstStyle/>
          <a:p>
            <a:pPr algn="l"/>
            <a:r>
              <a:rPr lang="de-DE" sz="3200" dirty="0">
                <a:solidFill>
                  <a:srgbClr val="4F81BD">
                    <a:lumMod val="75000"/>
                  </a:srgbClr>
                </a:solidFill>
              </a:rPr>
              <a:t>Allgemeine untergeordnete Körperschaften</a:t>
            </a:r>
            <a:br>
              <a:rPr lang="de-DE" sz="3200" dirty="0">
                <a:solidFill>
                  <a:srgbClr val="4F81BD">
                    <a:lumMod val="75000"/>
                  </a:srgbClr>
                </a:solidFill>
              </a:rPr>
            </a:br>
            <a:r>
              <a:rPr lang="de-DE" sz="2400" dirty="0">
                <a:solidFill>
                  <a:prstClr val="black"/>
                </a:solidFill>
              </a:rPr>
              <a:t>Merkblatt „Überordnung herauslösen vs. Selbstständige Ansetzung“                                </a:t>
            </a:r>
            <a:r>
              <a:rPr lang="de-DE" sz="2400" dirty="0" smtClean="0">
                <a:solidFill>
                  <a:prstClr val="black"/>
                </a:solidFill>
              </a:rPr>
              <a:t>-8-</a:t>
            </a:r>
            <a:endParaRPr lang="de-DE" dirty="0"/>
          </a:p>
        </p:txBody>
      </p:sp>
      <p:sp>
        <p:nvSpPr>
          <p:cNvPr id="3" name="Inhaltsplatzhalter 2"/>
          <p:cNvSpPr>
            <a:spLocks noGrp="1"/>
          </p:cNvSpPr>
          <p:nvPr>
            <p:ph idx="1"/>
          </p:nvPr>
        </p:nvSpPr>
        <p:spPr>
          <a:xfrm>
            <a:off x="609600" y="2348880"/>
            <a:ext cx="10972800" cy="3777284"/>
          </a:xfrm>
        </p:spPr>
        <p:txBody>
          <a:bodyPr/>
          <a:lstStyle/>
          <a:p>
            <a:pPr marL="0" lvl="0" indent="0">
              <a:spcBef>
                <a:spcPts val="600"/>
              </a:spcBef>
              <a:buNone/>
            </a:pPr>
            <a:r>
              <a:rPr lang="en-US" sz="2000" i="1" dirty="0">
                <a:solidFill>
                  <a:prstClr val="black"/>
                </a:solidFill>
              </a:rPr>
              <a:t>Name:</a:t>
            </a:r>
            <a:r>
              <a:rPr lang="en-US" sz="2400" i="1" dirty="0">
                <a:solidFill>
                  <a:prstClr val="black"/>
                </a:solidFill>
              </a:rPr>
              <a:t> </a:t>
            </a:r>
            <a:r>
              <a:rPr lang="en-US" i="1" dirty="0">
                <a:solidFill>
                  <a:prstClr val="black"/>
                </a:solidFill>
              </a:rPr>
              <a:t>BBC Symphony Orchestra </a:t>
            </a:r>
          </a:p>
          <a:p>
            <a:pPr marL="0" lvl="0" indent="0">
              <a:spcBef>
                <a:spcPts val="600"/>
              </a:spcBef>
              <a:buNone/>
            </a:pPr>
            <a:r>
              <a:rPr lang="en-US" sz="2000" i="1" dirty="0" err="1" smtClean="0">
                <a:solidFill>
                  <a:prstClr val="black"/>
                </a:solidFill>
              </a:rPr>
              <a:t>Zuordnung</a:t>
            </a:r>
            <a:r>
              <a:rPr lang="en-US" sz="2000" i="1" dirty="0" smtClean="0">
                <a:solidFill>
                  <a:prstClr val="black"/>
                </a:solidFill>
              </a:rPr>
              <a:t>:</a:t>
            </a:r>
            <a:r>
              <a:rPr lang="en-US" sz="2400" i="1" dirty="0" smtClean="0">
                <a:solidFill>
                  <a:prstClr val="black"/>
                </a:solidFill>
              </a:rPr>
              <a:t> </a:t>
            </a:r>
            <a:r>
              <a:rPr lang="en-US" i="1" dirty="0" smtClean="0">
                <a:solidFill>
                  <a:prstClr val="black"/>
                </a:solidFill>
              </a:rPr>
              <a:t>11.2.2.13 </a:t>
            </a:r>
            <a:r>
              <a:rPr lang="en-US" sz="2000" i="1" dirty="0" smtClean="0">
                <a:solidFill>
                  <a:prstClr val="black"/>
                </a:solidFill>
              </a:rPr>
              <a:t>(</a:t>
            </a:r>
            <a:r>
              <a:rPr lang="en-US" sz="2000" i="1" dirty="0" err="1" smtClean="0">
                <a:solidFill>
                  <a:prstClr val="black"/>
                </a:solidFill>
              </a:rPr>
              <a:t>passt</a:t>
            </a:r>
            <a:r>
              <a:rPr lang="en-US" sz="2000" i="1" dirty="0" smtClean="0">
                <a:solidFill>
                  <a:prstClr val="black"/>
                </a:solidFill>
              </a:rPr>
              <a:t> </a:t>
            </a:r>
            <a:r>
              <a:rPr lang="en-US" sz="2000" i="1" dirty="0" err="1" smtClean="0">
                <a:solidFill>
                  <a:prstClr val="black"/>
                </a:solidFill>
              </a:rPr>
              <a:t>zu</a:t>
            </a:r>
            <a:r>
              <a:rPr lang="en-US" sz="2000" i="1" dirty="0" smtClean="0">
                <a:solidFill>
                  <a:prstClr val="black"/>
                </a:solidFill>
              </a:rPr>
              <a:t> </a:t>
            </a:r>
            <a:r>
              <a:rPr lang="en-US" sz="2000" i="1" dirty="0" err="1" smtClean="0">
                <a:solidFill>
                  <a:prstClr val="black"/>
                </a:solidFill>
              </a:rPr>
              <a:t>keinem</a:t>
            </a:r>
            <a:r>
              <a:rPr lang="en-US" sz="2000" i="1" dirty="0" smtClean="0">
                <a:solidFill>
                  <a:prstClr val="black"/>
                </a:solidFill>
              </a:rPr>
              <a:t> </a:t>
            </a:r>
            <a:r>
              <a:rPr lang="en-US" sz="2000" i="1" dirty="0" err="1" smtClean="0">
                <a:solidFill>
                  <a:prstClr val="black"/>
                </a:solidFill>
              </a:rPr>
              <a:t>Unterpunkt</a:t>
            </a:r>
            <a:r>
              <a:rPr lang="en-US" sz="2000" i="1" dirty="0" smtClean="0">
                <a:solidFill>
                  <a:prstClr val="black"/>
                </a:solidFill>
              </a:rPr>
              <a:t> von 11.2.2.14) </a:t>
            </a:r>
            <a:r>
              <a:rPr lang="en-US" i="1" dirty="0" smtClean="0">
                <a:solidFill>
                  <a:prstClr val="black"/>
                </a:solidFill>
              </a:rPr>
              <a:t>; Oder: Aber-Beispiel </a:t>
            </a:r>
            <a:r>
              <a:rPr lang="en-US" i="1" dirty="0" err="1" smtClean="0">
                <a:solidFill>
                  <a:prstClr val="black"/>
                </a:solidFill>
              </a:rPr>
              <a:t>zu</a:t>
            </a:r>
            <a:r>
              <a:rPr lang="en-US" i="1" dirty="0" smtClean="0">
                <a:solidFill>
                  <a:prstClr val="black"/>
                </a:solidFill>
              </a:rPr>
              <a:t> 11.2.2.14.6 </a:t>
            </a:r>
            <a:r>
              <a:rPr lang="en-US" sz="2000" i="1" dirty="0" smtClean="0">
                <a:solidFill>
                  <a:prstClr val="black"/>
                </a:solidFill>
              </a:rPr>
              <a:t>(</a:t>
            </a:r>
            <a:r>
              <a:rPr lang="en-US" sz="2000" i="1" dirty="0" err="1" smtClean="0">
                <a:solidFill>
                  <a:prstClr val="black"/>
                </a:solidFill>
              </a:rPr>
              <a:t>Nicht</a:t>
            </a:r>
            <a:r>
              <a:rPr lang="en-US" sz="2000" i="1" dirty="0" smtClean="0">
                <a:solidFill>
                  <a:prstClr val="black"/>
                </a:solidFill>
              </a:rPr>
              <a:t> </a:t>
            </a:r>
            <a:r>
              <a:rPr lang="en-US" sz="2000" i="1" dirty="0" err="1">
                <a:solidFill>
                  <a:prstClr val="black"/>
                </a:solidFill>
              </a:rPr>
              <a:t>vollständiger</a:t>
            </a:r>
            <a:r>
              <a:rPr lang="en-US" sz="2000" i="1" dirty="0">
                <a:solidFill>
                  <a:prstClr val="black"/>
                </a:solidFill>
              </a:rPr>
              <a:t> Name der ÜO </a:t>
            </a:r>
            <a:r>
              <a:rPr lang="en-US" sz="2000" i="1" dirty="0" err="1">
                <a:solidFill>
                  <a:prstClr val="black"/>
                </a:solidFill>
              </a:rPr>
              <a:t>im</a:t>
            </a:r>
            <a:r>
              <a:rPr lang="en-US" sz="2000" i="1" dirty="0">
                <a:solidFill>
                  <a:prstClr val="black"/>
                </a:solidFill>
              </a:rPr>
              <a:t> </a:t>
            </a:r>
            <a:r>
              <a:rPr lang="en-US" sz="2000" i="1" dirty="0" err="1">
                <a:solidFill>
                  <a:prstClr val="black"/>
                </a:solidFill>
              </a:rPr>
              <a:t>Namen</a:t>
            </a:r>
            <a:r>
              <a:rPr lang="en-US" sz="2000" i="1" dirty="0">
                <a:solidFill>
                  <a:prstClr val="black"/>
                </a:solidFill>
              </a:rPr>
              <a:t> der UO </a:t>
            </a:r>
            <a:r>
              <a:rPr lang="en-US" sz="2000" i="1" dirty="0" err="1">
                <a:solidFill>
                  <a:prstClr val="black"/>
                </a:solidFill>
              </a:rPr>
              <a:t>enthalten</a:t>
            </a:r>
            <a:r>
              <a:rPr lang="en-US" sz="2000" i="1" dirty="0">
                <a:solidFill>
                  <a:prstClr val="black"/>
                </a:solidFill>
              </a:rPr>
              <a:t> -&gt; </a:t>
            </a:r>
            <a:r>
              <a:rPr lang="en-US" sz="2000" i="1" dirty="0" err="1">
                <a:solidFill>
                  <a:prstClr val="black"/>
                </a:solidFill>
              </a:rPr>
              <a:t>selbstständige</a:t>
            </a:r>
            <a:r>
              <a:rPr lang="en-US" sz="2000" i="1" dirty="0">
                <a:solidFill>
                  <a:prstClr val="black"/>
                </a:solidFill>
              </a:rPr>
              <a:t> </a:t>
            </a:r>
            <a:r>
              <a:rPr lang="en-US" sz="2000" i="1" dirty="0" err="1" smtClean="0">
                <a:solidFill>
                  <a:prstClr val="black"/>
                </a:solidFill>
              </a:rPr>
              <a:t>Ansetzung</a:t>
            </a:r>
            <a:r>
              <a:rPr lang="en-US" sz="2000" i="1" dirty="0" smtClean="0">
                <a:solidFill>
                  <a:prstClr val="black"/>
                </a:solidFill>
              </a:rPr>
              <a:t>)</a:t>
            </a:r>
            <a:r>
              <a:rPr lang="en-US" i="1" dirty="0" smtClean="0">
                <a:solidFill>
                  <a:prstClr val="black"/>
                </a:solidFill>
              </a:rPr>
              <a:t>; Oder: Aber-Beispiel </a:t>
            </a:r>
            <a:r>
              <a:rPr lang="en-US" i="1" dirty="0" err="1" smtClean="0">
                <a:solidFill>
                  <a:prstClr val="black"/>
                </a:solidFill>
              </a:rPr>
              <a:t>zu</a:t>
            </a:r>
            <a:r>
              <a:rPr lang="en-US" i="1" dirty="0" smtClean="0">
                <a:solidFill>
                  <a:prstClr val="black"/>
                </a:solidFill>
              </a:rPr>
              <a:t> 11.2.2.14.3 </a:t>
            </a:r>
            <a:r>
              <a:rPr lang="en-US" sz="2000" i="1" dirty="0" smtClean="0">
                <a:solidFill>
                  <a:prstClr val="black"/>
                </a:solidFill>
              </a:rPr>
              <a:t>(</a:t>
            </a:r>
            <a:r>
              <a:rPr lang="en-US" sz="2000" i="1" dirty="0" err="1" smtClean="0">
                <a:solidFill>
                  <a:prstClr val="black"/>
                </a:solidFill>
              </a:rPr>
              <a:t>Allgemeiner</a:t>
            </a:r>
            <a:r>
              <a:rPr lang="en-US" sz="2000" i="1" dirty="0" smtClean="0">
                <a:solidFill>
                  <a:prstClr val="black"/>
                </a:solidFill>
              </a:rPr>
              <a:t> </a:t>
            </a:r>
            <a:r>
              <a:rPr lang="en-US" sz="2000" i="1" dirty="0" err="1" smtClean="0">
                <a:solidFill>
                  <a:prstClr val="black"/>
                </a:solidFill>
              </a:rPr>
              <a:t>Begriff</a:t>
            </a:r>
            <a:r>
              <a:rPr lang="en-US" sz="2000" i="1" dirty="0" smtClean="0">
                <a:solidFill>
                  <a:prstClr val="black"/>
                </a:solidFill>
              </a:rPr>
              <a:t> </a:t>
            </a:r>
            <a:r>
              <a:rPr lang="en-US" sz="2000" i="1" dirty="0" err="1" smtClean="0">
                <a:solidFill>
                  <a:prstClr val="black"/>
                </a:solidFill>
              </a:rPr>
              <a:t>durch</a:t>
            </a:r>
            <a:r>
              <a:rPr lang="en-US" sz="2000" i="1" dirty="0" smtClean="0">
                <a:solidFill>
                  <a:prstClr val="black"/>
                </a:solidFill>
              </a:rPr>
              <a:t> </a:t>
            </a:r>
            <a:r>
              <a:rPr lang="en-US" sz="2000" i="1" dirty="0" err="1" smtClean="0">
                <a:solidFill>
                  <a:prstClr val="black"/>
                </a:solidFill>
              </a:rPr>
              <a:t>abgekürzten</a:t>
            </a:r>
            <a:r>
              <a:rPr lang="en-US" sz="2000" i="1" dirty="0" smtClean="0">
                <a:solidFill>
                  <a:prstClr val="black"/>
                </a:solidFill>
              </a:rPr>
              <a:t> </a:t>
            </a:r>
            <a:r>
              <a:rPr lang="en-US" sz="2000" i="1" dirty="0" err="1" smtClean="0">
                <a:solidFill>
                  <a:prstClr val="black"/>
                </a:solidFill>
              </a:rPr>
              <a:t>Namen</a:t>
            </a:r>
            <a:r>
              <a:rPr lang="en-US" sz="2000" i="1" dirty="0" smtClean="0">
                <a:solidFill>
                  <a:prstClr val="black"/>
                </a:solidFill>
              </a:rPr>
              <a:t> der ÜO </a:t>
            </a:r>
            <a:r>
              <a:rPr lang="en-US" sz="2000" i="1" dirty="0" err="1" smtClean="0">
                <a:solidFill>
                  <a:prstClr val="black"/>
                </a:solidFill>
              </a:rPr>
              <a:t>spezifiziert</a:t>
            </a:r>
            <a:r>
              <a:rPr lang="en-US" sz="2000" i="1" dirty="0" smtClean="0">
                <a:solidFill>
                  <a:prstClr val="black"/>
                </a:solidFill>
              </a:rPr>
              <a:t> -&gt; </a:t>
            </a:r>
            <a:r>
              <a:rPr lang="en-US" sz="2000" i="1" dirty="0" err="1" smtClean="0">
                <a:solidFill>
                  <a:prstClr val="black"/>
                </a:solidFill>
              </a:rPr>
              <a:t>selbstständige</a:t>
            </a:r>
            <a:r>
              <a:rPr lang="en-US" sz="2000" i="1" dirty="0" smtClean="0">
                <a:solidFill>
                  <a:prstClr val="black"/>
                </a:solidFill>
              </a:rPr>
              <a:t> </a:t>
            </a:r>
            <a:r>
              <a:rPr lang="en-US" sz="2000" i="1" dirty="0" err="1" smtClean="0">
                <a:solidFill>
                  <a:prstClr val="black"/>
                </a:solidFill>
              </a:rPr>
              <a:t>Ansetzung</a:t>
            </a:r>
            <a:r>
              <a:rPr lang="en-US" sz="2000" i="1" dirty="0" smtClean="0">
                <a:solidFill>
                  <a:prstClr val="black"/>
                </a:solidFill>
              </a:rPr>
              <a:t>)</a:t>
            </a:r>
            <a:endParaRPr lang="en-US" i="1" dirty="0" smtClean="0">
              <a:solidFill>
                <a:prstClr val="black"/>
              </a:solidFill>
            </a:endParaRPr>
          </a:p>
          <a:p>
            <a:pPr marL="0" lvl="0" indent="0">
              <a:spcBef>
                <a:spcPts val="600"/>
              </a:spcBef>
              <a:buNone/>
            </a:pPr>
            <a:endParaRPr lang="en-US" sz="2000" i="1" dirty="0" smtClean="0"/>
          </a:p>
          <a:p>
            <a:pPr marL="0" lvl="0" indent="0">
              <a:spcBef>
                <a:spcPts val="600"/>
              </a:spcBef>
              <a:buNone/>
            </a:pPr>
            <a:r>
              <a:rPr lang="en-US" sz="2000" i="1" dirty="0" err="1" smtClean="0"/>
              <a:t>Normierter</a:t>
            </a:r>
            <a:r>
              <a:rPr lang="en-US" sz="2000" i="1" dirty="0" smtClean="0"/>
              <a:t> </a:t>
            </a:r>
            <a:r>
              <a:rPr lang="en-US" sz="2000" i="1" dirty="0" err="1" smtClean="0"/>
              <a:t>Sucheinstieg</a:t>
            </a:r>
            <a:r>
              <a:rPr lang="en-US" sz="2000" i="1" dirty="0" smtClean="0"/>
              <a:t>: </a:t>
            </a:r>
            <a:r>
              <a:rPr lang="en-US" i="1" dirty="0" smtClean="0">
                <a:solidFill>
                  <a:srgbClr val="9BBB59">
                    <a:lumMod val="50000"/>
                  </a:srgbClr>
                </a:solidFill>
              </a:rPr>
              <a:t>BBC </a:t>
            </a:r>
            <a:r>
              <a:rPr lang="en-US" i="1" dirty="0">
                <a:solidFill>
                  <a:srgbClr val="9BBB59">
                    <a:lumMod val="50000"/>
                  </a:srgbClr>
                </a:solidFill>
              </a:rPr>
              <a:t>Symphony Orchestra </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136</a:t>
            </a:fld>
            <a:endParaRPr lang="de-DE"/>
          </a:p>
        </p:txBody>
      </p:sp>
    </p:spTree>
    <p:extLst>
      <p:ext uri="{BB962C8B-B14F-4D97-AF65-F5344CB8AC3E}">
        <p14:creationId xmlns:p14="http://schemas.microsoft.com/office/powerpoint/2010/main" val="10764586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14202"/>
          </a:xfrm>
        </p:spPr>
        <p:txBody>
          <a:bodyPr/>
          <a:lstStyle/>
          <a:p>
            <a:pPr algn="l"/>
            <a:r>
              <a:rPr lang="de-DE" sz="3200" dirty="0">
                <a:solidFill>
                  <a:srgbClr val="4F81BD">
                    <a:lumMod val="75000"/>
                  </a:srgbClr>
                </a:solidFill>
              </a:rPr>
              <a:t>Allgemeine untergeordnete Körperschaften</a:t>
            </a:r>
            <a:br>
              <a:rPr lang="de-DE" sz="3200" dirty="0">
                <a:solidFill>
                  <a:srgbClr val="4F81BD">
                    <a:lumMod val="75000"/>
                  </a:srgbClr>
                </a:solidFill>
              </a:rPr>
            </a:br>
            <a:r>
              <a:rPr lang="de-DE" sz="2400" dirty="0">
                <a:solidFill>
                  <a:prstClr val="black"/>
                </a:solidFill>
              </a:rPr>
              <a:t>Merkblatt </a:t>
            </a:r>
            <a:r>
              <a:rPr lang="de-DE" sz="2400" dirty="0" smtClean="0">
                <a:solidFill>
                  <a:prstClr val="black"/>
                </a:solidFill>
              </a:rPr>
              <a:t>„Institute“                                         -1-</a:t>
            </a:r>
            <a:endParaRPr lang="de-DE" dirty="0"/>
          </a:p>
        </p:txBody>
      </p:sp>
      <p:sp>
        <p:nvSpPr>
          <p:cNvPr id="3" name="Inhaltsplatzhalter 2"/>
          <p:cNvSpPr>
            <a:spLocks noGrp="1"/>
          </p:cNvSpPr>
          <p:nvPr>
            <p:ph idx="1"/>
          </p:nvPr>
        </p:nvSpPr>
        <p:spPr>
          <a:xfrm>
            <a:off x="609600" y="2348880"/>
            <a:ext cx="10972800" cy="3777284"/>
          </a:xfrm>
        </p:spPr>
        <p:txBody>
          <a:bodyPr/>
          <a:lstStyle/>
          <a:p>
            <a:pPr marL="0" indent="0">
              <a:spcBef>
                <a:spcPts val="600"/>
              </a:spcBef>
              <a:buNone/>
            </a:pPr>
            <a:r>
              <a:rPr lang="de-DE" sz="2000" i="1" dirty="0" smtClean="0"/>
              <a:t>Vorlage:</a:t>
            </a:r>
            <a:r>
              <a:rPr lang="de-DE" sz="2000" i="1" dirty="0" smtClean="0">
                <a:solidFill>
                  <a:schemeClr val="accent3">
                    <a:lumMod val="50000"/>
                  </a:schemeClr>
                </a:solidFill>
              </a:rPr>
              <a:t> </a:t>
            </a:r>
            <a:r>
              <a:rPr lang="de-DE" i="1" dirty="0"/>
              <a:t>Universität </a:t>
            </a:r>
            <a:r>
              <a:rPr lang="de-DE" i="1" dirty="0" smtClean="0"/>
              <a:t>Potsdam, Institut </a:t>
            </a:r>
            <a:r>
              <a:rPr lang="de-DE" i="1" dirty="0"/>
              <a:t>für Biochemie und </a:t>
            </a:r>
            <a:r>
              <a:rPr lang="de-DE" i="1" dirty="0" smtClean="0"/>
              <a:t>Biologie </a:t>
            </a:r>
          </a:p>
          <a:p>
            <a:pPr marL="0" indent="0">
              <a:spcBef>
                <a:spcPts val="600"/>
              </a:spcBef>
              <a:buNone/>
            </a:pPr>
            <a:r>
              <a:rPr lang="de-DE" sz="2000" i="1" dirty="0" smtClean="0"/>
              <a:t>Zuordnung: </a:t>
            </a:r>
            <a:r>
              <a:rPr lang="de-DE" i="1" dirty="0" smtClean="0"/>
              <a:t>11.2.2.14.5</a:t>
            </a:r>
          </a:p>
          <a:p>
            <a:pPr marL="0" lvl="0" indent="0">
              <a:spcBef>
                <a:spcPts val="600"/>
              </a:spcBef>
              <a:buNone/>
            </a:pPr>
            <a:r>
              <a:rPr lang="de-DE" sz="2000" i="1" dirty="0" smtClean="0"/>
              <a:t>Normierter Sucheinstieg: </a:t>
            </a:r>
            <a:r>
              <a:rPr lang="de-DE" i="1" dirty="0">
                <a:solidFill>
                  <a:srgbClr val="9BBB59">
                    <a:lumMod val="50000"/>
                  </a:srgbClr>
                </a:solidFill>
              </a:rPr>
              <a:t>Universität Potsdam. Institut für Biochemie und </a:t>
            </a:r>
            <a:r>
              <a:rPr lang="de-DE" i="1" dirty="0" smtClean="0">
                <a:solidFill>
                  <a:srgbClr val="9BBB59">
                    <a:lumMod val="50000"/>
                  </a:srgbClr>
                </a:solidFill>
              </a:rPr>
              <a:t>Biologie</a:t>
            </a:r>
            <a:endParaRPr lang="de-DE" sz="2000" i="1" dirty="0">
              <a:solidFill>
                <a:prstClr val="black"/>
              </a:solidFill>
            </a:endParaRPr>
          </a:p>
          <a:p>
            <a:pPr marL="0" lvl="0" indent="0">
              <a:spcBef>
                <a:spcPts val="0"/>
              </a:spcBef>
              <a:buNone/>
            </a:pPr>
            <a:endParaRPr lang="de-DE" sz="2000" i="1" dirty="0" smtClean="0"/>
          </a:p>
          <a:p>
            <a:pPr marL="0" indent="0">
              <a:spcBef>
                <a:spcPts val="0"/>
              </a:spcBef>
              <a:buNone/>
            </a:pPr>
            <a:endParaRPr lang="de-DE" sz="2000" i="1" dirty="0"/>
          </a:p>
          <a:p>
            <a:pPr marL="0" indent="0">
              <a:spcBef>
                <a:spcPts val="0"/>
              </a:spcBef>
              <a:buNone/>
            </a:pPr>
            <a:endParaRPr lang="de-DE" sz="2000" i="1" dirty="0" smtClean="0"/>
          </a:p>
          <a:p>
            <a:pPr marL="0" indent="0">
              <a:spcBef>
                <a:spcPts val="0"/>
              </a:spcBef>
              <a:buNone/>
            </a:pPr>
            <a:endParaRPr lang="de-DE" sz="2000" i="1" dirty="0"/>
          </a:p>
          <a:p>
            <a:pPr marL="0" indent="0">
              <a:spcBef>
                <a:spcPts val="0"/>
              </a:spcBef>
              <a:buNone/>
            </a:pPr>
            <a:endParaRPr lang="de-DE"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137</a:t>
            </a:fld>
            <a:endParaRPr lang="de-DE"/>
          </a:p>
        </p:txBody>
      </p:sp>
    </p:spTree>
    <p:extLst>
      <p:ext uri="{BB962C8B-B14F-4D97-AF65-F5344CB8AC3E}">
        <p14:creationId xmlns:p14="http://schemas.microsoft.com/office/powerpoint/2010/main" val="10753739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26170"/>
          </a:xfrm>
        </p:spPr>
        <p:txBody>
          <a:bodyPr/>
          <a:lstStyle/>
          <a:p>
            <a:pPr algn="l"/>
            <a:r>
              <a:rPr lang="de-DE" sz="3200" dirty="0">
                <a:solidFill>
                  <a:srgbClr val="4F81BD">
                    <a:lumMod val="75000"/>
                  </a:srgbClr>
                </a:solidFill>
              </a:rPr>
              <a:t>Allgemeine untergeordnete Körperschaften</a:t>
            </a:r>
            <a:br>
              <a:rPr lang="de-DE" sz="3200" dirty="0">
                <a:solidFill>
                  <a:srgbClr val="4F81BD">
                    <a:lumMod val="75000"/>
                  </a:srgbClr>
                </a:solidFill>
              </a:rPr>
            </a:br>
            <a:r>
              <a:rPr lang="de-DE" sz="2400" dirty="0">
                <a:solidFill>
                  <a:prstClr val="black"/>
                </a:solidFill>
              </a:rPr>
              <a:t>Merkblatt „Institute“                          </a:t>
            </a:r>
            <a:r>
              <a:rPr lang="de-DE" sz="2400" dirty="0" smtClean="0">
                <a:solidFill>
                  <a:prstClr val="black"/>
                </a:solidFill>
              </a:rPr>
              <a:t>               -2-</a:t>
            </a:r>
            <a:endParaRPr lang="de-DE" dirty="0"/>
          </a:p>
        </p:txBody>
      </p:sp>
      <p:sp>
        <p:nvSpPr>
          <p:cNvPr id="3" name="Inhaltsplatzhalter 2"/>
          <p:cNvSpPr>
            <a:spLocks noGrp="1"/>
          </p:cNvSpPr>
          <p:nvPr>
            <p:ph idx="1"/>
          </p:nvPr>
        </p:nvSpPr>
        <p:spPr>
          <a:xfrm>
            <a:off x="609600" y="2204864"/>
            <a:ext cx="10972800" cy="3921300"/>
          </a:xfrm>
        </p:spPr>
        <p:txBody>
          <a:bodyPr/>
          <a:lstStyle/>
          <a:p>
            <a:pPr marL="0" lvl="0" indent="0">
              <a:spcBef>
                <a:spcPts val="600"/>
              </a:spcBef>
              <a:buNone/>
            </a:pPr>
            <a:r>
              <a:rPr lang="de-DE" sz="2000" i="1" dirty="0" smtClean="0"/>
              <a:t>Name: </a:t>
            </a:r>
            <a:r>
              <a:rPr lang="de-DE" i="1" dirty="0">
                <a:solidFill>
                  <a:prstClr val="black"/>
                </a:solidFill>
              </a:rPr>
              <a:t>Institut für Abfall- und Abwasserwirtschaft an der Fachhochschule Münster </a:t>
            </a:r>
            <a:endParaRPr lang="de-DE" i="1" dirty="0" smtClean="0">
              <a:solidFill>
                <a:prstClr val="black"/>
              </a:solidFill>
            </a:endParaRPr>
          </a:p>
          <a:p>
            <a:pPr marL="0" lvl="0" indent="0">
              <a:spcBef>
                <a:spcPts val="600"/>
              </a:spcBef>
              <a:buNone/>
            </a:pPr>
            <a:r>
              <a:rPr lang="de-DE" sz="2000" i="1" dirty="0" smtClean="0">
                <a:solidFill>
                  <a:prstClr val="black"/>
                </a:solidFill>
              </a:rPr>
              <a:t>Zuordnung: </a:t>
            </a:r>
            <a:r>
              <a:rPr lang="de-DE" i="1" dirty="0" smtClean="0">
                <a:solidFill>
                  <a:prstClr val="black"/>
                </a:solidFill>
              </a:rPr>
              <a:t>11.2.2.14.6 </a:t>
            </a:r>
            <a:r>
              <a:rPr lang="de-DE" sz="2000" i="1" dirty="0" smtClean="0">
                <a:solidFill>
                  <a:prstClr val="black"/>
                </a:solidFill>
              </a:rPr>
              <a:t>(Name der Überordnung vollständig im Namen der Unterordnung enthalten -&gt; wird herausgelöst)</a:t>
            </a:r>
            <a:endParaRPr lang="de-DE" sz="2000" i="1" dirty="0" smtClean="0"/>
          </a:p>
          <a:p>
            <a:pPr marL="0" lvl="0" indent="0">
              <a:spcBef>
                <a:spcPts val="600"/>
              </a:spcBef>
              <a:buNone/>
            </a:pPr>
            <a:r>
              <a:rPr lang="de-DE" sz="2000" i="1" dirty="0" smtClean="0"/>
              <a:t>Normierter Sucheinstieg: </a:t>
            </a:r>
            <a:r>
              <a:rPr lang="de-DE" i="1" dirty="0" smtClean="0">
                <a:solidFill>
                  <a:srgbClr val="9BBB59">
                    <a:lumMod val="50000"/>
                  </a:srgbClr>
                </a:solidFill>
              </a:rPr>
              <a:t>Fachhochschule </a:t>
            </a:r>
            <a:r>
              <a:rPr lang="de-DE" i="1" dirty="0">
                <a:solidFill>
                  <a:srgbClr val="9BBB59">
                    <a:lumMod val="50000"/>
                  </a:srgbClr>
                </a:solidFill>
              </a:rPr>
              <a:t>Münster. Institut für Abfall- und Abwasserwirtschaft</a:t>
            </a:r>
            <a:endParaRPr lang="en-US" i="1" dirty="0">
              <a:solidFill>
                <a:srgbClr val="9BBB59">
                  <a:lumMod val="50000"/>
                </a:srgbClr>
              </a:solidFill>
            </a:endParaRP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138</a:t>
            </a:fld>
            <a:endParaRPr lang="de-DE"/>
          </a:p>
        </p:txBody>
      </p:sp>
    </p:spTree>
    <p:extLst>
      <p:ext uri="{BB962C8B-B14F-4D97-AF65-F5344CB8AC3E}">
        <p14:creationId xmlns:p14="http://schemas.microsoft.com/office/powerpoint/2010/main" val="28518020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642194"/>
          </a:xfrm>
        </p:spPr>
        <p:txBody>
          <a:bodyPr/>
          <a:lstStyle/>
          <a:p>
            <a:pPr algn="l"/>
            <a:r>
              <a:rPr lang="de-DE" sz="3200" dirty="0">
                <a:solidFill>
                  <a:srgbClr val="4F81BD">
                    <a:lumMod val="75000"/>
                  </a:srgbClr>
                </a:solidFill>
              </a:rPr>
              <a:t>Allgemeine untergeordnete Körperschaften</a:t>
            </a:r>
            <a:br>
              <a:rPr lang="de-DE" sz="3200" dirty="0">
                <a:solidFill>
                  <a:srgbClr val="4F81BD">
                    <a:lumMod val="75000"/>
                  </a:srgbClr>
                </a:solidFill>
              </a:rPr>
            </a:br>
            <a:r>
              <a:rPr lang="de-DE" sz="2400" dirty="0">
                <a:solidFill>
                  <a:prstClr val="black"/>
                </a:solidFill>
              </a:rPr>
              <a:t>Merkblatt „Institute“                             </a:t>
            </a:r>
            <a:r>
              <a:rPr lang="de-DE" sz="2400" dirty="0" smtClean="0">
                <a:solidFill>
                  <a:prstClr val="black"/>
                </a:solidFill>
              </a:rPr>
              <a:t>            -3-</a:t>
            </a:r>
            <a:endParaRPr lang="de-DE" dirty="0"/>
          </a:p>
        </p:txBody>
      </p:sp>
      <p:sp>
        <p:nvSpPr>
          <p:cNvPr id="3" name="Inhaltsplatzhalter 2"/>
          <p:cNvSpPr>
            <a:spLocks noGrp="1"/>
          </p:cNvSpPr>
          <p:nvPr>
            <p:ph idx="1"/>
          </p:nvPr>
        </p:nvSpPr>
        <p:spPr>
          <a:xfrm>
            <a:off x="609600" y="2132856"/>
            <a:ext cx="10972800" cy="3993308"/>
          </a:xfrm>
        </p:spPr>
        <p:txBody>
          <a:bodyPr>
            <a:normAutofit/>
          </a:bodyPr>
          <a:lstStyle/>
          <a:p>
            <a:pPr marL="0" lvl="0" indent="0">
              <a:buNone/>
            </a:pPr>
            <a:r>
              <a:rPr lang="de-DE" sz="2000" i="1" dirty="0" smtClean="0"/>
              <a:t>Vorlage: </a:t>
            </a:r>
            <a:r>
              <a:rPr lang="de-DE" i="1" dirty="0">
                <a:solidFill>
                  <a:prstClr val="black"/>
                </a:solidFill>
              </a:rPr>
              <a:t>Institut für Stadtbaukunst der TU </a:t>
            </a:r>
            <a:r>
              <a:rPr lang="de-DE" i="1" dirty="0" smtClean="0">
                <a:solidFill>
                  <a:prstClr val="black"/>
                </a:solidFill>
              </a:rPr>
              <a:t>Dortmund</a:t>
            </a:r>
          </a:p>
          <a:p>
            <a:pPr marL="0" lvl="0" indent="0">
              <a:spcBef>
                <a:spcPts val="600"/>
              </a:spcBef>
              <a:buNone/>
            </a:pPr>
            <a:r>
              <a:rPr lang="de-DE" sz="2000" i="1" dirty="0" smtClean="0">
                <a:solidFill>
                  <a:prstClr val="black"/>
                </a:solidFill>
              </a:rPr>
              <a:t>Zuordnung: </a:t>
            </a:r>
            <a:r>
              <a:rPr lang="de-DE" i="1" dirty="0">
                <a:solidFill>
                  <a:prstClr val="black"/>
                </a:solidFill>
              </a:rPr>
              <a:t>11.2.2.14.6 </a:t>
            </a:r>
            <a:r>
              <a:rPr lang="de-DE" sz="2000" i="1" dirty="0" smtClean="0">
                <a:solidFill>
                  <a:prstClr val="black"/>
                </a:solidFill>
              </a:rPr>
              <a:t>(abgekürzter Name </a:t>
            </a:r>
            <a:r>
              <a:rPr lang="de-DE" sz="2000" i="1" dirty="0">
                <a:solidFill>
                  <a:prstClr val="black"/>
                </a:solidFill>
              </a:rPr>
              <a:t>der Überordnung </a:t>
            </a:r>
            <a:r>
              <a:rPr lang="de-DE" sz="2000" i="1" dirty="0" smtClean="0">
                <a:solidFill>
                  <a:prstClr val="black"/>
                </a:solidFill>
              </a:rPr>
              <a:t>gilt als vollständig </a:t>
            </a:r>
            <a:r>
              <a:rPr lang="de-DE" sz="2000" i="1" dirty="0">
                <a:solidFill>
                  <a:prstClr val="black"/>
                </a:solidFill>
              </a:rPr>
              <a:t>im Namen der Unterordnung enthalten -&gt; wird herausgelöst)</a:t>
            </a:r>
          </a:p>
          <a:p>
            <a:pPr marL="0" lvl="0" indent="0">
              <a:buNone/>
            </a:pPr>
            <a:r>
              <a:rPr lang="de-DE" sz="2000" i="1" dirty="0"/>
              <a:t>Normierter Sucheinstieg</a:t>
            </a:r>
            <a:r>
              <a:rPr lang="de-DE" sz="2000" i="1" dirty="0" smtClean="0"/>
              <a:t>: </a:t>
            </a:r>
            <a:r>
              <a:rPr lang="de-DE" i="1" dirty="0" smtClean="0">
                <a:solidFill>
                  <a:srgbClr val="9BBB59">
                    <a:lumMod val="50000"/>
                  </a:srgbClr>
                </a:solidFill>
              </a:rPr>
              <a:t>Technische </a:t>
            </a:r>
            <a:r>
              <a:rPr lang="de-DE" i="1" dirty="0">
                <a:solidFill>
                  <a:srgbClr val="9BBB59">
                    <a:lumMod val="50000"/>
                  </a:srgbClr>
                </a:solidFill>
              </a:rPr>
              <a:t>Universität Dortmund. Institut für </a:t>
            </a:r>
            <a:r>
              <a:rPr lang="de-DE" i="1" dirty="0" smtClean="0">
                <a:solidFill>
                  <a:srgbClr val="9BBB59">
                    <a:lumMod val="50000"/>
                  </a:srgbClr>
                </a:solidFill>
              </a:rPr>
              <a:t>Stadtbaukunst</a:t>
            </a:r>
            <a:endParaRPr lang="de-DE" i="1" dirty="0">
              <a:solidFill>
                <a:prstClr val="black"/>
              </a:solidFill>
            </a:endParaRPr>
          </a:p>
          <a:p>
            <a:pPr marL="0" indent="0">
              <a:buNone/>
            </a:pPr>
            <a:endParaRPr lang="de-DE" sz="2000"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139</a:t>
            </a:fld>
            <a:endParaRPr lang="de-DE"/>
          </a:p>
        </p:txBody>
      </p:sp>
    </p:spTree>
    <p:extLst>
      <p:ext uri="{BB962C8B-B14F-4D97-AF65-F5344CB8AC3E}">
        <p14:creationId xmlns:p14="http://schemas.microsoft.com/office/powerpoint/2010/main" val="15685113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922114"/>
          </a:xfrm>
        </p:spPr>
        <p:txBody>
          <a:bodyPr/>
          <a:lstStyle/>
          <a:p>
            <a:pPr algn="l"/>
            <a:r>
              <a:rPr lang="de-DE" dirty="0">
                <a:solidFill>
                  <a:srgbClr val="4F81BD">
                    <a:lumMod val="75000"/>
                  </a:srgbClr>
                </a:solidFill>
              </a:rPr>
              <a:t>Altdatenbearbeitung                </a:t>
            </a:r>
            <a:r>
              <a:rPr lang="de-DE" sz="2800" dirty="0" smtClean="0">
                <a:solidFill>
                  <a:srgbClr val="4F81BD">
                    <a:lumMod val="75000"/>
                  </a:srgbClr>
                </a:solidFill>
              </a:rPr>
              <a:t>-3-</a:t>
            </a:r>
            <a:endParaRPr lang="de-DE" dirty="0"/>
          </a:p>
        </p:txBody>
      </p:sp>
      <p:sp>
        <p:nvSpPr>
          <p:cNvPr id="3" name="Inhaltsplatzhalter 2"/>
          <p:cNvSpPr>
            <a:spLocks noGrp="1"/>
          </p:cNvSpPr>
          <p:nvPr>
            <p:ph idx="1"/>
          </p:nvPr>
        </p:nvSpPr>
        <p:spPr/>
        <p:txBody>
          <a:bodyPr>
            <a:normAutofit/>
          </a:bodyPr>
          <a:lstStyle/>
          <a:p>
            <a:pPr marL="0" indent="0">
              <a:buNone/>
            </a:pPr>
            <a:r>
              <a:rPr lang="de-DE" sz="2600" i="1" dirty="0" smtClean="0"/>
              <a:t>Forts. Fall 2:</a:t>
            </a:r>
          </a:p>
          <a:p>
            <a:pPr>
              <a:spcBef>
                <a:spcPts val="600"/>
              </a:spcBef>
            </a:pPr>
            <a:r>
              <a:rPr lang="de-DE" dirty="0"/>
              <a:t>Ergebnis 1: Bisheriger normierter Sucheinstieg korrekt, auch RDA-gemäß </a:t>
            </a:r>
          </a:p>
          <a:p>
            <a:pPr marL="0" indent="0">
              <a:spcBef>
                <a:spcPts val="600"/>
              </a:spcBef>
              <a:buNone/>
            </a:pPr>
            <a:r>
              <a:rPr lang="de-DE" dirty="0"/>
              <a:t>	-&gt; Feld 1XX so lassen, aus vorliegender abweichender Namensform zusätzlichen Sucheinstieg gemäß RDA bilden und in Feld 4XX nachtragen </a:t>
            </a:r>
          </a:p>
          <a:p>
            <a:pPr marL="0" indent="0">
              <a:spcBef>
                <a:spcPts val="600"/>
              </a:spcBef>
              <a:buNone/>
            </a:pPr>
            <a:r>
              <a:rPr lang="de-DE" dirty="0"/>
              <a:t>	-&gt; Quelle „Vorlage“ in Feld 670 überschreiben mit „Homepage + Link“ bzw. „</a:t>
            </a:r>
            <a:r>
              <a:rPr lang="de-DE" dirty="0" smtClean="0"/>
              <a:t>NSW“</a:t>
            </a:r>
          </a:p>
          <a:p>
            <a:endParaRPr lang="de-DE"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14</a:t>
            </a:fld>
            <a:endParaRPr lang="de-DE"/>
          </a:p>
        </p:txBody>
      </p:sp>
    </p:spTree>
    <p:extLst>
      <p:ext uri="{BB962C8B-B14F-4D97-AF65-F5344CB8AC3E}">
        <p14:creationId xmlns:p14="http://schemas.microsoft.com/office/powerpoint/2010/main" val="194906806"/>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484015"/>
          </a:xfrm>
        </p:spPr>
        <p:txBody>
          <a:bodyPr/>
          <a:lstStyle/>
          <a:p>
            <a:pPr algn="l"/>
            <a:r>
              <a:rPr lang="de-DE" sz="3200" dirty="0">
                <a:solidFill>
                  <a:srgbClr val="4F81BD">
                    <a:lumMod val="75000"/>
                  </a:srgbClr>
                </a:solidFill>
              </a:rPr>
              <a:t>Allgemeine untergeordnete Körperschaften</a:t>
            </a:r>
            <a:br>
              <a:rPr lang="de-DE" sz="3200" dirty="0">
                <a:solidFill>
                  <a:srgbClr val="4F81BD">
                    <a:lumMod val="75000"/>
                  </a:srgbClr>
                </a:solidFill>
              </a:rPr>
            </a:br>
            <a:r>
              <a:rPr lang="de-DE" sz="2400" dirty="0">
                <a:solidFill>
                  <a:prstClr val="black"/>
                </a:solidFill>
              </a:rPr>
              <a:t>Merkblatt „Institute“                             </a:t>
            </a:r>
            <a:r>
              <a:rPr lang="de-DE" sz="2400" dirty="0" smtClean="0">
                <a:solidFill>
                  <a:prstClr val="black"/>
                </a:solidFill>
              </a:rPr>
              <a:t>            -4-</a:t>
            </a:r>
            <a:endParaRPr lang="de-DE" dirty="0"/>
          </a:p>
        </p:txBody>
      </p:sp>
      <p:sp>
        <p:nvSpPr>
          <p:cNvPr id="3" name="Inhaltsplatzhalter 2"/>
          <p:cNvSpPr>
            <a:spLocks noGrp="1"/>
          </p:cNvSpPr>
          <p:nvPr>
            <p:ph idx="1"/>
          </p:nvPr>
        </p:nvSpPr>
        <p:spPr>
          <a:xfrm>
            <a:off x="609600" y="1988840"/>
            <a:ext cx="10972800" cy="4137324"/>
          </a:xfrm>
        </p:spPr>
        <p:txBody>
          <a:bodyPr>
            <a:normAutofit/>
          </a:bodyPr>
          <a:lstStyle/>
          <a:p>
            <a:pPr marL="0" indent="0">
              <a:buNone/>
            </a:pPr>
            <a:r>
              <a:rPr lang="de-DE" sz="2000" i="1" dirty="0" smtClean="0"/>
              <a:t>Vorlage: </a:t>
            </a:r>
            <a:r>
              <a:rPr lang="de-DE" i="1" dirty="0">
                <a:solidFill>
                  <a:prstClr val="black"/>
                </a:solidFill>
              </a:rPr>
              <a:t>Institut für Agrarpolitik und Marktlehre der Christian-Albrechts-Universität zu </a:t>
            </a:r>
            <a:r>
              <a:rPr lang="de-DE" i="1" dirty="0" smtClean="0">
                <a:solidFill>
                  <a:prstClr val="black"/>
                </a:solidFill>
              </a:rPr>
              <a:t>Kiel</a:t>
            </a:r>
          </a:p>
          <a:p>
            <a:pPr marL="0" lvl="0" indent="0">
              <a:spcBef>
                <a:spcPts val="600"/>
              </a:spcBef>
              <a:buNone/>
            </a:pPr>
            <a:r>
              <a:rPr lang="de-DE" sz="2000" i="1" dirty="0" smtClean="0">
                <a:solidFill>
                  <a:prstClr val="black"/>
                </a:solidFill>
              </a:rPr>
              <a:t>Zuordnung: </a:t>
            </a:r>
            <a:r>
              <a:rPr lang="de-DE" i="1" dirty="0">
                <a:solidFill>
                  <a:prstClr val="black"/>
                </a:solidFill>
              </a:rPr>
              <a:t>11.2.2.14.6 </a:t>
            </a:r>
            <a:r>
              <a:rPr lang="de-DE" sz="2000" i="1" dirty="0" smtClean="0">
                <a:solidFill>
                  <a:prstClr val="black"/>
                </a:solidFill>
              </a:rPr>
              <a:t>(nicht normierter </a:t>
            </a:r>
            <a:r>
              <a:rPr lang="de-DE" sz="2000" i="1" dirty="0">
                <a:solidFill>
                  <a:prstClr val="black"/>
                </a:solidFill>
              </a:rPr>
              <a:t>Name der Überordnung gilt als vollständig im Namen der Unterordnung enthalten -&gt; wird herausgelöst</a:t>
            </a:r>
            <a:r>
              <a:rPr lang="de-DE" sz="2000" i="1" dirty="0" smtClean="0">
                <a:solidFill>
                  <a:prstClr val="black"/>
                </a:solidFill>
              </a:rPr>
              <a:t>)</a:t>
            </a:r>
          </a:p>
          <a:p>
            <a:pPr marL="0" lvl="0" indent="0">
              <a:buNone/>
            </a:pPr>
            <a:r>
              <a:rPr lang="de-DE" sz="2000" i="1" dirty="0" smtClean="0">
                <a:solidFill>
                  <a:prstClr val="black"/>
                </a:solidFill>
              </a:rPr>
              <a:t>Normierter Sucheinstieg: </a:t>
            </a:r>
            <a:r>
              <a:rPr lang="de-DE" i="1" dirty="0">
                <a:solidFill>
                  <a:srgbClr val="9BBB59">
                    <a:lumMod val="50000"/>
                  </a:srgbClr>
                </a:solidFill>
              </a:rPr>
              <a:t>Universität Kiel. Institut für Agrarpolitik und Marktlehre </a:t>
            </a: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140</a:t>
            </a:fld>
            <a:endParaRPr lang="de-DE"/>
          </a:p>
        </p:txBody>
      </p:sp>
    </p:spTree>
    <p:extLst>
      <p:ext uri="{BB962C8B-B14F-4D97-AF65-F5344CB8AC3E}">
        <p14:creationId xmlns:p14="http://schemas.microsoft.com/office/powerpoint/2010/main" val="30904340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26170"/>
          </a:xfrm>
        </p:spPr>
        <p:txBody>
          <a:bodyPr/>
          <a:lstStyle/>
          <a:p>
            <a:pPr algn="l"/>
            <a:r>
              <a:rPr lang="de-DE" sz="3200" dirty="0">
                <a:solidFill>
                  <a:srgbClr val="4F81BD">
                    <a:lumMod val="75000"/>
                  </a:srgbClr>
                </a:solidFill>
              </a:rPr>
              <a:t>Allgemeine untergeordnete Körperschaften</a:t>
            </a:r>
            <a:br>
              <a:rPr lang="de-DE" sz="3200" dirty="0">
                <a:solidFill>
                  <a:srgbClr val="4F81BD">
                    <a:lumMod val="75000"/>
                  </a:srgbClr>
                </a:solidFill>
              </a:rPr>
            </a:br>
            <a:r>
              <a:rPr lang="de-DE" sz="2400" dirty="0">
                <a:solidFill>
                  <a:prstClr val="black"/>
                </a:solidFill>
              </a:rPr>
              <a:t>Merkblatt „Institute“                               </a:t>
            </a:r>
            <a:r>
              <a:rPr lang="de-DE" sz="2400" dirty="0" smtClean="0">
                <a:solidFill>
                  <a:prstClr val="black"/>
                </a:solidFill>
              </a:rPr>
              <a:t>          -5-</a:t>
            </a:r>
            <a:endParaRPr lang="de-DE" dirty="0"/>
          </a:p>
        </p:txBody>
      </p:sp>
      <p:sp>
        <p:nvSpPr>
          <p:cNvPr id="3" name="Inhaltsplatzhalter 2"/>
          <p:cNvSpPr>
            <a:spLocks noGrp="1"/>
          </p:cNvSpPr>
          <p:nvPr>
            <p:ph idx="1"/>
          </p:nvPr>
        </p:nvSpPr>
        <p:spPr>
          <a:xfrm>
            <a:off x="609600" y="2060848"/>
            <a:ext cx="10972800" cy="4065316"/>
          </a:xfrm>
        </p:spPr>
        <p:txBody>
          <a:bodyPr/>
          <a:lstStyle/>
          <a:p>
            <a:pPr marL="0" indent="0">
              <a:spcBef>
                <a:spcPts val="600"/>
              </a:spcBef>
              <a:buNone/>
            </a:pPr>
            <a:r>
              <a:rPr lang="de-DE" sz="2000" i="1" dirty="0" smtClean="0"/>
              <a:t>Vorlage:</a:t>
            </a:r>
            <a:r>
              <a:rPr lang="de-DE" sz="2000" i="1" dirty="0" smtClean="0">
                <a:solidFill>
                  <a:schemeClr val="accent3">
                    <a:lumMod val="50000"/>
                  </a:schemeClr>
                </a:solidFill>
              </a:rPr>
              <a:t> </a:t>
            </a:r>
            <a:r>
              <a:rPr lang="de-DE" i="1" dirty="0" err="1" smtClean="0"/>
              <a:t>Akademija</a:t>
            </a:r>
            <a:r>
              <a:rPr lang="de-DE" i="1" dirty="0" smtClean="0"/>
              <a:t> </a:t>
            </a:r>
            <a:r>
              <a:rPr lang="de-DE" i="1" dirty="0" err="1"/>
              <a:t>nauk</a:t>
            </a:r>
            <a:r>
              <a:rPr lang="de-DE" i="1" dirty="0"/>
              <a:t> </a:t>
            </a:r>
            <a:r>
              <a:rPr lang="de-DE" i="1" dirty="0" smtClean="0"/>
              <a:t>SSSR, </a:t>
            </a:r>
            <a:r>
              <a:rPr lang="de-DE" i="1" dirty="0"/>
              <a:t>Komi </a:t>
            </a:r>
            <a:r>
              <a:rPr lang="de-DE" i="1" dirty="0" err="1"/>
              <a:t>naučnyj</a:t>
            </a:r>
            <a:r>
              <a:rPr lang="de-DE" i="1" dirty="0"/>
              <a:t> </a:t>
            </a:r>
            <a:r>
              <a:rPr lang="de-DE" i="1" dirty="0" err="1"/>
              <a:t>centr</a:t>
            </a:r>
            <a:r>
              <a:rPr lang="de-DE" i="1" dirty="0"/>
              <a:t>, Institut </a:t>
            </a:r>
            <a:r>
              <a:rPr lang="de-DE" i="1" dirty="0" err="1" smtClean="0"/>
              <a:t>geologii</a:t>
            </a:r>
            <a:endParaRPr lang="de-DE" i="1" dirty="0" smtClean="0">
              <a:solidFill>
                <a:schemeClr val="accent3">
                  <a:lumMod val="50000"/>
                </a:schemeClr>
              </a:solidFill>
            </a:endParaRPr>
          </a:p>
          <a:p>
            <a:pPr marL="0" indent="0">
              <a:spcBef>
                <a:spcPts val="600"/>
              </a:spcBef>
              <a:buNone/>
            </a:pPr>
            <a:r>
              <a:rPr lang="de-DE" sz="2000" i="1" dirty="0" smtClean="0"/>
              <a:t>Zuordnung: </a:t>
            </a:r>
            <a:r>
              <a:rPr lang="de-DE" i="1" dirty="0" smtClean="0"/>
              <a:t>11.2.2.13 </a:t>
            </a:r>
            <a:r>
              <a:rPr lang="de-DE" sz="2000" i="1" dirty="0" smtClean="0"/>
              <a:t>(</a:t>
            </a:r>
            <a:r>
              <a:rPr lang="de-DE" sz="2000" i="1" dirty="0"/>
              <a:t>kein Universitäts-/Hochschulinstitut, keine sonstige Zuordnung zu einem Unterpunkt zu </a:t>
            </a:r>
            <a:r>
              <a:rPr lang="de-DE" sz="2000" i="1" dirty="0" smtClean="0"/>
              <a:t>11.2.2.14, Name der Überordnung nicht im Namen der Unterordnung enthalten -&gt; selbstständige Ansetzung)</a:t>
            </a:r>
          </a:p>
          <a:p>
            <a:pPr marL="0" indent="0">
              <a:spcBef>
                <a:spcPts val="600"/>
              </a:spcBef>
              <a:buNone/>
            </a:pPr>
            <a:r>
              <a:rPr lang="de-DE" sz="2000" i="1" dirty="0" smtClean="0"/>
              <a:t>Normierter Sucheinstieg: </a:t>
            </a:r>
            <a:r>
              <a:rPr lang="de-DE" i="1" dirty="0">
                <a:solidFill>
                  <a:schemeClr val="accent3">
                    <a:lumMod val="50000"/>
                  </a:schemeClr>
                </a:solidFill>
              </a:rPr>
              <a:t>Institut </a:t>
            </a:r>
            <a:r>
              <a:rPr lang="de-DE" i="1" dirty="0" err="1">
                <a:solidFill>
                  <a:schemeClr val="accent3">
                    <a:lumMod val="50000"/>
                  </a:schemeClr>
                </a:solidFill>
              </a:rPr>
              <a:t>geologii</a:t>
            </a:r>
            <a:r>
              <a:rPr lang="de-DE" i="1" dirty="0">
                <a:solidFill>
                  <a:schemeClr val="accent3">
                    <a:lumMod val="50000"/>
                  </a:schemeClr>
                </a:solidFill>
              </a:rPr>
              <a:t> (</a:t>
            </a:r>
            <a:r>
              <a:rPr lang="de-DE" i="1" dirty="0" err="1">
                <a:solidFill>
                  <a:schemeClr val="accent3">
                    <a:lumMod val="50000"/>
                  </a:schemeClr>
                </a:solidFill>
              </a:rPr>
              <a:t>Akademija</a:t>
            </a:r>
            <a:r>
              <a:rPr lang="de-DE" i="1" dirty="0">
                <a:solidFill>
                  <a:schemeClr val="accent3">
                    <a:lumMod val="50000"/>
                  </a:schemeClr>
                </a:solidFill>
              </a:rPr>
              <a:t> </a:t>
            </a:r>
            <a:r>
              <a:rPr lang="de-DE" i="1" dirty="0" err="1">
                <a:solidFill>
                  <a:schemeClr val="accent3">
                    <a:lumMod val="50000"/>
                  </a:schemeClr>
                </a:solidFill>
              </a:rPr>
              <a:t>nauk</a:t>
            </a:r>
            <a:r>
              <a:rPr lang="de-DE" i="1" dirty="0">
                <a:solidFill>
                  <a:schemeClr val="accent3">
                    <a:lumMod val="50000"/>
                  </a:schemeClr>
                </a:solidFill>
              </a:rPr>
              <a:t> SSSR. Komi </a:t>
            </a:r>
            <a:r>
              <a:rPr lang="de-DE" i="1" dirty="0" err="1">
                <a:solidFill>
                  <a:schemeClr val="accent3">
                    <a:lumMod val="50000"/>
                  </a:schemeClr>
                </a:solidFill>
              </a:rPr>
              <a:t>naučnyj</a:t>
            </a:r>
            <a:r>
              <a:rPr lang="de-DE" i="1" dirty="0">
                <a:solidFill>
                  <a:schemeClr val="accent3">
                    <a:lumMod val="50000"/>
                  </a:schemeClr>
                </a:solidFill>
              </a:rPr>
              <a:t> </a:t>
            </a:r>
            <a:r>
              <a:rPr lang="de-DE" i="1" dirty="0" err="1" smtClean="0">
                <a:solidFill>
                  <a:schemeClr val="accent3">
                    <a:lumMod val="50000"/>
                  </a:schemeClr>
                </a:solidFill>
              </a:rPr>
              <a:t>centr</a:t>
            </a:r>
            <a:r>
              <a:rPr lang="de-DE" i="1" dirty="0" smtClean="0">
                <a:solidFill>
                  <a:schemeClr val="accent3">
                    <a:lumMod val="50000"/>
                  </a:schemeClr>
                </a:solidFill>
              </a:rPr>
              <a:t>) </a:t>
            </a:r>
            <a:r>
              <a:rPr lang="de-DE" sz="2000" i="1" dirty="0" smtClean="0"/>
              <a:t>(Zusatz wegen Gleichnamigkeit zu anderen Instituten)</a:t>
            </a:r>
            <a:endParaRPr lang="de-DE" i="1" dirty="0">
              <a:solidFill>
                <a:schemeClr val="accent3">
                  <a:lumMod val="50000"/>
                </a:schemeClr>
              </a:solidFill>
            </a:endParaRP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141</a:t>
            </a:fld>
            <a:endParaRPr lang="de-DE"/>
          </a:p>
        </p:txBody>
      </p:sp>
    </p:spTree>
    <p:extLst>
      <p:ext uri="{BB962C8B-B14F-4D97-AF65-F5344CB8AC3E}">
        <p14:creationId xmlns:p14="http://schemas.microsoft.com/office/powerpoint/2010/main" val="24945943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26170"/>
          </a:xfrm>
        </p:spPr>
        <p:txBody>
          <a:bodyPr/>
          <a:lstStyle/>
          <a:p>
            <a:pPr algn="l"/>
            <a:r>
              <a:rPr lang="de-DE" sz="3200" dirty="0">
                <a:solidFill>
                  <a:srgbClr val="4F81BD">
                    <a:lumMod val="75000"/>
                  </a:srgbClr>
                </a:solidFill>
              </a:rPr>
              <a:t>Allgemeine untergeordnete Körperschaften</a:t>
            </a:r>
            <a:br>
              <a:rPr lang="de-DE" sz="3200" dirty="0">
                <a:solidFill>
                  <a:srgbClr val="4F81BD">
                    <a:lumMod val="75000"/>
                  </a:srgbClr>
                </a:solidFill>
              </a:rPr>
            </a:br>
            <a:r>
              <a:rPr lang="de-DE" sz="2400" dirty="0">
                <a:solidFill>
                  <a:prstClr val="black"/>
                </a:solidFill>
              </a:rPr>
              <a:t>Merkblatt „Institute“                               </a:t>
            </a:r>
            <a:r>
              <a:rPr lang="de-DE" sz="2400" dirty="0" smtClean="0">
                <a:solidFill>
                  <a:prstClr val="black"/>
                </a:solidFill>
              </a:rPr>
              <a:t>          -6-</a:t>
            </a:r>
            <a:endParaRPr lang="de-DE" dirty="0"/>
          </a:p>
        </p:txBody>
      </p:sp>
      <p:sp>
        <p:nvSpPr>
          <p:cNvPr id="3" name="Inhaltsplatzhalter 2"/>
          <p:cNvSpPr>
            <a:spLocks noGrp="1"/>
          </p:cNvSpPr>
          <p:nvPr>
            <p:ph idx="1"/>
          </p:nvPr>
        </p:nvSpPr>
        <p:spPr>
          <a:xfrm>
            <a:off x="609600" y="2060848"/>
            <a:ext cx="10972800" cy="4065316"/>
          </a:xfrm>
        </p:spPr>
        <p:txBody>
          <a:bodyPr/>
          <a:lstStyle/>
          <a:p>
            <a:pPr marL="0" indent="0">
              <a:spcBef>
                <a:spcPts val="600"/>
              </a:spcBef>
              <a:buNone/>
            </a:pPr>
            <a:r>
              <a:rPr lang="de-DE" sz="2000" i="1" dirty="0"/>
              <a:t>Name:</a:t>
            </a:r>
            <a:r>
              <a:rPr lang="de-DE" i="1" dirty="0"/>
              <a:t> Geomagnetisches Institut der Deutschen Akademie der Wissenschaften zu </a:t>
            </a:r>
            <a:r>
              <a:rPr lang="de-DE" i="1" dirty="0" smtClean="0"/>
              <a:t>Berlin</a:t>
            </a:r>
          </a:p>
          <a:p>
            <a:pPr marL="0" indent="0">
              <a:spcBef>
                <a:spcPts val="600"/>
              </a:spcBef>
              <a:buNone/>
            </a:pPr>
            <a:r>
              <a:rPr lang="de-DE" sz="2000" i="1" dirty="0" smtClean="0"/>
              <a:t>Zuordnung: </a:t>
            </a:r>
            <a:r>
              <a:rPr lang="de-DE" i="1" dirty="0" smtClean="0"/>
              <a:t>11.2.2.14.6 </a:t>
            </a:r>
            <a:r>
              <a:rPr lang="de-DE" sz="2000" i="1" dirty="0" smtClean="0"/>
              <a:t>(kein Universitäts-Institut; Name der Überordnung vollständig im Namen der Unterordnung enthalten -&gt; wird herausgelöst)</a:t>
            </a:r>
          </a:p>
          <a:p>
            <a:pPr marL="0" lvl="0" indent="0">
              <a:spcBef>
                <a:spcPts val="600"/>
              </a:spcBef>
              <a:buNone/>
            </a:pPr>
            <a:r>
              <a:rPr lang="de-DE" sz="2000" i="1" dirty="0" smtClean="0"/>
              <a:t>Normierter Sucheinstieg: </a:t>
            </a:r>
            <a:r>
              <a:rPr lang="de-DE" i="1" dirty="0">
                <a:solidFill>
                  <a:srgbClr val="9BBB59">
                    <a:lumMod val="50000"/>
                  </a:srgbClr>
                </a:solidFill>
              </a:rPr>
              <a:t>Deutsche Akademie der Wissenschaften zu Berlin. Geomagnetisches Institut</a:t>
            </a:r>
          </a:p>
          <a:p>
            <a:pPr marL="0" indent="0">
              <a:spcBef>
                <a:spcPts val="600"/>
              </a:spcBef>
              <a:buNone/>
            </a:pPr>
            <a:endParaRPr lang="de-DE" sz="2000" i="1" dirty="0" smtClean="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142</a:t>
            </a:fld>
            <a:endParaRPr lang="de-DE"/>
          </a:p>
        </p:txBody>
      </p:sp>
    </p:spTree>
    <p:extLst>
      <p:ext uri="{BB962C8B-B14F-4D97-AF65-F5344CB8AC3E}">
        <p14:creationId xmlns:p14="http://schemas.microsoft.com/office/powerpoint/2010/main" val="22622569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642194"/>
          </a:xfrm>
        </p:spPr>
        <p:txBody>
          <a:bodyPr>
            <a:noAutofit/>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schemeClr val="tx1"/>
                </a:solidFill>
                <a:latin typeface="Verdana" pitchFamily="34" charset="0"/>
                <a:ea typeface="Verdana" pitchFamily="34" charset="0"/>
                <a:cs typeface="Verdana" pitchFamily="34" charset="0"/>
              </a:rPr>
              <a:t>Direkte </a:t>
            </a:r>
            <a:r>
              <a:rPr lang="de-DE" sz="2600" dirty="0">
                <a:solidFill>
                  <a:schemeClr val="tx1"/>
                </a:solidFill>
                <a:latin typeface="Verdana" pitchFamily="34" charset="0"/>
                <a:ea typeface="Verdana" pitchFamily="34" charset="0"/>
                <a:cs typeface="Verdana" pitchFamily="34" charset="0"/>
              </a:rPr>
              <a:t>oder indirekte </a:t>
            </a:r>
            <a:r>
              <a:rPr lang="de-DE" sz="2600" dirty="0" smtClean="0">
                <a:solidFill>
                  <a:schemeClr val="tx1"/>
                </a:solidFill>
                <a:latin typeface="Verdana" pitchFamily="34" charset="0"/>
                <a:ea typeface="Verdana" pitchFamily="34" charset="0"/>
                <a:cs typeface="Verdana" pitchFamily="34" charset="0"/>
              </a:rPr>
              <a:t>Unterordnung        -1-</a:t>
            </a:r>
            <a:endParaRPr lang="de-DE" sz="2600" dirty="0">
              <a:solidFill>
                <a:schemeClr val="tx1"/>
              </a:solidFill>
              <a:latin typeface="Verdana" pitchFamily="34" charset="0"/>
              <a:ea typeface="Verdana" pitchFamily="34" charset="0"/>
              <a:cs typeface="Verdana" pitchFamily="34" charset="0"/>
            </a:endParaRPr>
          </a:p>
        </p:txBody>
      </p:sp>
      <p:sp>
        <p:nvSpPr>
          <p:cNvPr id="3" name="Inhaltsplatzhalter 2"/>
          <p:cNvSpPr>
            <a:spLocks noGrp="1"/>
          </p:cNvSpPr>
          <p:nvPr>
            <p:ph idx="1"/>
          </p:nvPr>
        </p:nvSpPr>
        <p:spPr>
          <a:xfrm>
            <a:off x="609600" y="1988840"/>
            <a:ext cx="10972800" cy="4137324"/>
          </a:xfrm>
        </p:spPr>
        <p:txBody>
          <a:bodyPr>
            <a:normAutofit/>
          </a:bodyPr>
          <a:lstStyle/>
          <a:p>
            <a:r>
              <a:rPr lang="de-AT" sz="2600" dirty="0">
                <a:latin typeface="Verdana" pitchFamily="34" charset="0"/>
                <a:ea typeface="Verdana" pitchFamily="34" charset="0"/>
                <a:cs typeface="Verdana" pitchFamily="34" charset="0"/>
              </a:rPr>
              <a:t>Unterabteilungen einer Körperschaft werden unter der niedrigsten organisatorischen Einheit einer Hierarchie angesetzt. </a:t>
            </a:r>
            <a:endParaRPr lang="de-AT" sz="2600" dirty="0" smtClean="0">
              <a:latin typeface="Verdana" pitchFamily="34" charset="0"/>
              <a:ea typeface="Verdana" pitchFamily="34" charset="0"/>
              <a:cs typeface="Verdana" pitchFamily="34" charset="0"/>
            </a:endParaRPr>
          </a:p>
          <a:p>
            <a:r>
              <a:rPr lang="de-AT" sz="2600" dirty="0" smtClean="0">
                <a:latin typeface="Verdana" pitchFamily="34" charset="0"/>
                <a:ea typeface="Verdana" pitchFamily="34" charset="0"/>
                <a:cs typeface="Verdana" pitchFamily="34" charset="0"/>
              </a:rPr>
              <a:t>Hierarchische </a:t>
            </a:r>
            <a:r>
              <a:rPr lang="de-AT" sz="2600" dirty="0">
                <a:latin typeface="Verdana" pitchFamily="34" charset="0"/>
                <a:ea typeface="Verdana" pitchFamily="34" charset="0"/>
                <a:cs typeface="Verdana" pitchFamily="34" charset="0"/>
              </a:rPr>
              <a:t>Zwischenstufen werden weggelassen, es sei denn, sie werden zur Unterscheidung von anderen Körperschaften benötigt. In diesem Fall wird die niedrigste Hierarchiestufe eingefügt.  </a:t>
            </a:r>
            <a:br>
              <a:rPr lang="de-AT" sz="2600" dirty="0">
                <a:latin typeface="Verdana" pitchFamily="34" charset="0"/>
                <a:ea typeface="Verdana" pitchFamily="34" charset="0"/>
                <a:cs typeface="Verdana" pitchFamily="34" charset="0"/>
              </a:rPr>
            </a:br>
            <a:r>
              <a:rPr lang="de-AT" sz="2400" dirty="0">
                <a:latin typeface="Verdana" pitchFamily="34" charset="0"/>
                <a:ea typeface="Verdana" pitchFamily="34" charset="0"/>
                <a:cs typeface="Verdana" pitchFamily="34" charset="0"/>
              </a:rPr>
              <a:t>(RDA </a:t>
            </a:r>
            <a:r>
              <a:rPr lang="de-DE" sz="2400" dirty="0">
                <a:latin typeface="Verdana" pitchFamily="34" charset="0"/>
                <a:ea typeface="Verdana" pitchFamily="34" charset="0"/>
                <a:cs typeface="Verdana" pitchFamily="34" charset="0"/>
              </a:rPr>
              <a:t>11.2.2.15)</a:t>
            </a:r>
            <a:r>
              <a:rPr lang="de-AT" sz="2400" dirty="0">
                <a:latin typeface="Verdana" pitchFamily="34" charset="0"/>
                <a:ea typeface="Verdana" pitchFamily="34" charset="0"/>
                <a:cs typeface="Verdana" pitchFamily="34" charset="0"/>
              </a:rPr>
              <a:t/>
            </a:r>
            <a:br>
              <a:rPr lang="de-AT" sz="2400" dirty="0">
                <a:latin typeface="Verdana" pitchFamily="34" charset="0"/>
                <a:ea typeface="Verdana" pitchFamily="34" charset="0"/>
                <a:cs typeface="Verdana" pitchFamily="34" charset="0"/>
              </a:rPr>
            </a:br>
            <a:endParaRPr lang="de-DE" dirty="0"/>
          </a:p>
        </p:txBody>
      </p:sp>
      <p:sp>
        <p:nvSpPr>
          <p:cNvPr id="5" name="Fußzeilenplatzhalter 3"/>
          <p:cNvSpPr>
            <a:spLocks noGrp="1"/>
          </p:cNvSpPr>
          <p:nvPr>
            <p:ph type="ftr" sz="quarter" idx="11"/>
          </p:nvPr>
        </p:nvSpPr>
        <p:spPr>
          <a:noFill/>
        </p:spPr>
        <p:txBody>
          <a:bodyPr/>
          <a:lstStyle/>
          <a:p>
            <a:r>
              <a:rPr lang="de-DE" smtClean="0"/>
              <a:t>Schulungsunterlagen der AG RDA – Modul GND: KorKonGeo | hbz | Stand: 15.01.2015</a:t>
            </a:r>
            <a:endParaRPr lang="de-DE" dirty="0"/>
          </a:p>
        </p:txBody>
      </p:sp>
      <p:sp>
        <p:nvSpPr>
          <p:cNvPr id="4" name="Foliennummernplatzhalter 3"/>
          <p:cNvSpPr>
            <a:spLocks noGrp="1"/>
          </p:cNvSpPr>
          <p:nvPr>
            <p:ph type="sldNum" sz="quarter" idx="12"/>
          </p:nvPr>
        </p:nvSpPr>
        <p:spPr/>
        <p:txBody>
          <a:bodyPr/>
          <a:lstStyle/>
          <a:p>
            <a:fld id="{E1CD70CF-68CB-451A-AC93-71942E537FD9}" type="slidenum">
              <a:rPr lang="de-DE" smtClean="0"/>
              <a:t>143</a:t>
            </a:fld>
            <a:endParaRPr lang="de-DE"/>
          </a:p>
        </p:txBody>
      </p:sp>
    </p:spTree>
    <p:extLst>
      <p:ext uri="{BB962C8B-B14F-4D97-AF65-F5344CB8AC3E}">
        <p14:creationId xmlns:p14="http://schemas.microsoft.com/office/powerpoint/2010/main" val="10144079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570186"/>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a:solidFill>
                  <a:prstClr val="black"/>
                </a:solidFill>
              </a:rPr>
              <a:t>Direkte oder indirekte Unterordnung  </a:t>
            </a:r>
            <a:r>
              <a:rPr lang="de-DE" sz="2600" dirty="0" smtClean="0">
                <a:solidFill>
                  <a:prstClr val="black"/>
                </a:solidFill>
              </a:rPr>
              <a:t>      -2-</a:t>
            </a:r>
            <a:endParaRPr lang="de-DE" sz="2600" dirty="0"/>
          </a:p>
        </p:txBody>
      </p:sp>
      <p:sp>
        <p:nvSpPr>
          <p:cNvPr id="3" name="Inhaltsplatzhalter 2"/>
          <p:cNvSpPr>
            <a:spLocks noGrp="1"/>
          </p:cNvSpPr>
          <p:nvPr>
            <p:ph idx="1"/>
          </p:nvPr>
        </p:nvSpPr>
        <p:spPr>
          <a:xfrm>
            <a:off x="609600" y="2132856"/>
            <a:ext cx="10972800" cy="3993308"/>
          </a:xfrm>
        </p:spPr>
        <p:txBody>
          <a:bodyPr/>
          <a:lstStyle/>
          <a:p>
            <a:pPr marL="0" indent="0">
              <a:buNone/>
            </a:pPr>
            <a:r>
              <a:rPr lang="de-DE" altLang="de-DE" i="1" dirty="0" smtClean="0"/>
              <a:t>Beispiele:</a:t>
            </a:r>
            <a:r>
              <a:rPr lang="de-AT" dirty="0"/>
              <a:t/>
            </a:r>
            <a:br>
              <a:rPr lang="de-AT" dirty="0"/>
            </a:br>
            <a:r>
              <a:rPr lang="de-AT" sz="2600" i="1" dirty="0">
                <a:solidFill>
                  <a:schemeClr val="accent3">
                    <a:lumMod val="50000"/>
                  </a:schemeClr>
                </a:solidFill>
              </a:rPr>
              <a:t>Universität </a:t>
            </a:r>
            <a:r>
              <a:rPr lang="de-AT" sz="2600" i="1" dirty="0" smtClean="0">
                <a:solidFill>
                  <a:schemeClr val="accent3">
                    <a:lumMod val="50000"/>
                  </a:schemeClr>
                </a:solidFill>
              </a:rPr>
              <a:t>Bonn. Wirtschaftswissenschaftlicher Fachbereich</a:t>
            </a:r>
          </a:p>
          <a:p>
            <a:pPr marL="0" indent="0">
              <a:buNone/>
            </a:pPr>
            <a:r>
              <a:rPr lang="de-AT" sz="2600" i="1" dirty="0" smtClean="0"/>
              <a:t>Name: </a:t>
            </a:r>
            <a:r>
              <a:rPr lang="de-AT" sz="2600" i="1" dirty="0"/>
              <a:t>Universität Bonn - Rechts- und Staatswissenschaftliche </a:t>
            </a:r>
            <a:r>
              <a:rPr lang="de-AT" sz="2600" i="1" dirty="0" smtClean="0"/>
              <a:t>Fakultät - </a:t>
            </a:r>
            <a:r>
              <a:rPr lang="de-AT" sz="2600" i="1" dirty="0"/>
              <a:t>Wirtschaftswissenschaftlicher </a:t>
            </a:r>
            <a:r>
              <a:rPr lang="de-AT" sz="2600" i="1" dirty="0" smtClean="0"/>
              <a:t>Fachbereich</a:t>
            </a:r>
          </a:p>
          <a:p>
            <a:pPr marL="0" indent="0">
              <a:buNone/>
            </a:pPr>
            <a:endParaRPr lang="de-AT" sz="2600" i="1" dirty="0"/>
          </a:p>
          <a:p>
            <a:pPr marL="0" indent="0">
              <a:buNone/>
            </a:pPr>
            <a:r>
              <a:rPr lang="de-AT" sz="2600" i="1" dirty="0" smtClean="0">
                <a:solidFill>
                  <a:schemeClr val="accent2">
                    <a:lumMod val="75000"/>
                  </a:schemeClr>
                </a:solidFill>
              </a:rPr>
              <a:t>Aber</a:t>
            </a:r>
            <a:r>
              <a:rPr lang="de-AT" sz="2600" i="1" dirty="0">
                <a:solidFill>
                  <a:schemeClr val="accent2">
                    <a:lumMod val="75000"/>
                  </a:schemeClr>
                </a:solidFill>
              </a:rPr>
              <a:t>: </a:t>
            </a:r>
            <a:r>
              <a:rPr lang="de-AT" sz="2600" i="1" dirty="0">
                <a:solidFill>
                  <a:schemeClr val="accent3">
                    <a:lumMod val="50000"/>
                  </a:schemeClr>
                </a:solidFill>
              </a:rPr>
              <a:t>Europäische </a:t>
            </a:r>
            <a:r>
              <a:rPr lang="de-AT" sz="2600" i="1" dirty="0" smtClean="0">
                <a:solidFill>
                  <a:schemeClr val="accent3">
                    <a:lumMod val="50000"/>
                  </a:schemeClr>
                </a:solidFill>
              </a:rPr>
              <a:t>Gemeinschaften. Kommission. Bibliothek</a:t>
            </a:r>
          </a:p>
          <a:p>
            <a:pPr marL="0" indent="0">
              <a:buNone/>
            </a:pPr>
            <a:r>
              <a:rPr lang="de-AT" sz="2600" i="1" dirty="0" smtClean="0">
                <a:solidFill>
                  <a:schemeClr val="accent2">
                    <a:lumMod val="75000"/>
                  </a:schemeClr>
                </a:solidFill>
              </a:rPr>
              <a:t>Aber:</a:t>
            </a:r>
            <a:r>
              <a:rPr lang="de-AT" sz="2600" i="1" dirty="0">
                <a:solidFill>
                  <a:schemeClr val="accent3">
                    <a:lumMod val="50000"/>
                  </a:schemeClr>
                </a:solidFill>
              </a:rPr>
              <a:t> Europäische </a:t>
            </a:r>
            <a:r>
              <a:rPr lang="de-AT" sz="2600" i="1" dirty="0" smtClean="0">
                <a:solidFill>
                  <a:schemeClr val="accent3">
                    <a:lumMod val="50000"/>
                  </a:schemeClr>
                </a:solidFill>
              </a:rPr>
              <a:t>Gemeinschaften. Europäisches Parlament. Bibliothek</a:t>
            </a: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144</a:t>
            </a:fld>
            <a:endParaRPr lang="de-DE"/>
          </a:p>
        </p:txBody>
      </p:sp>
    </p:spTree>
    <p:extLst>
      <p:ext uri="{BB962C8B-B14F-4D97-AF65-F5344CB8AC3E}">
        <p14:creationId xmlns:p14="http://schemas.microsoft.com/office/powerpoint/2010/main" val="9578580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002234"/>
          </a:xfrm>
        </p:spPr>
        <p:txBody>
          <a:bodyPr>
            <a:noAutofit/>
          </a:bodyPr>
          <a:lstStyle/>
          <a:p>
            <a:pPr algn="l"/>
            <a:r>
              <a:rPr lang="de-DE" sz="3200" dirty="0">
                <a:solidFill>
                  <a:srgbClr val="4F81BD">
                    <a:lumMod val="75000"/>
                  </a:srgbClr>
                </a:solidFill>
              </a:rPr>
              <a:t>Allgemeine untergeordnete Körperschaften</a:t>
            </a:r>
            <a:r>
              <a:rPr lang="de-DE" sz="2800" dirty="0" smtClean="0">
                <a:solidFill>
                  <a:schemeClr val="tx1"/>
                </a:solidFill>
                <a:latin typeface="Verdana" pitchFamily="34" charset="0"/>
                <a:ea typeface="Verdana" pitchFamily="34" charset="0"/>
                <a:cs typeface="Verdana" pitchFamily="34" charset="0"/>
              </a:rPr>
              <a:t/>
            </a:r>
            <a:br>
              <a:rPr lang="de-DE" sz="2800" dirty="0" smtClean="0">
                <a:solidFill>
                  <a:schemeClr val="tx1"/>
                </a:solidFill>
                <a:latin typeface="Verdana" pitchFamily="34" charset="0"/>
                <a:ea typeface="Verdana" pitchFamily="34" charset="0"/>
                <a:cs typeface="Verdana" pitchFamily="34" charset="0"/>
              </a:rPr>
            </a:br>
            <a:r>
              <a:rPr lang="de-DE" sz="2600" dirty="0" smtClean="0">
                <a:solidFill>
                  <a:schemeClr val="tx1"/>
                </a:solidFill>
                <a:latin typeface="Verdana" pitchFamily="34" charset="0"/>
                <a:ea typeface="Verdana" pitchFamily="34" charset="0"/>
                <a:cs typeface="Verdana" pitchFamily="34" charset="0"/>
              </a:rPr>
              <a:t>Gemeinsame Komitees, Kommissionen etc. 				                                             -1-</a:t>
            </a:r>
            <a:endParaRPr lang="de-DE" sz="2600" dirty="0">
              <a:solidFill>
                <a:schemeClr val="tx1"/>
              </a:solidFill>
              <a:latin typeface="Verdana" pitchFamily="34" charset="0"/>
              <a:ea typeface="Verdana" pitchFamily="34" charset="0"/>
              <a:cs typeface="Verdana" pitchFamily="34" charset="0"/>
            </a:endParaRPr>
          </a:p>
        </p:txBody>
      </p:sp>
      <p:sp>
        <p:nvSpPr>
          <p:cNvPr id="3" name="Inhaltsplatzhalter 2"/>
          <p:cNvSpPr>
            <a:spLocks noGrp="1"/>
          </p:cNvSpPr>
          <p:nvPr>
            <p:ph idx="1"/>
          </p:nvPr>
        </p:nvSpPr>
        <p:spPr>
          <a:xfrm>
            <a:off x="609600" y="2492896"/>
            <a:ext cx="10972800" cy="3633268"/>
          </a:xfrm>
        </p:spPr>
        <p:txBody>
          <a:bodyPr/>
          <a:lstStyle/>
          <a:p>
            <a:r>
              <a:rPr lang="de-DE" sz="2600" dirty="0">
                <a:latin typeface="Verdana" pitchFamily="34" charset="0"/>
                <a:ea typeface="Verdana" pitchFamily="34" charset="0"/>
                <a:cs typeface="Verdana" pitchFamily="34" charset="0"/>
              </a:rPr>
              <a:t>Ist eine Körperschaft mehreren anderen Körperschaften unterstellt oder zugehörig, wird selbständig angesetzt </a:t>
            </a:r>
            <a:r>
              <a:rPr lang="de-DE" sz="2400" dirty="0">
                <a:latin typeface="Verdana" pitchFamily="34" charset="0"/>
                <a:ea typeface="Verdana" pitchFamily="34" charset="0"/>
                <a:cs typeface="Verdana" pitchFamily="34" charset="0"/>
              </a:rPr>
              <a:t>(RDA </a:t>
            </a:r>
            <a:r>
              <a:rPr lang="de-DE" sz="2400" dirty="0" smtClean="0">
                <a:latin typeface="Verdana" pitchFamily="34" charset="0"/>
                <a:ea typeface="Verdana" pitchFamily="34" charset="0"/>
                <a:cs typeface="Verdana" pitchFamily="34" charset="0"/>
              </a:rPr>
              <a:t>11.2.2.16)</a:t>
            </a:r>
            <a:endParaRPr lang="de-DE" sz="2400" dirty="0"/>
          </a:p>
          <a:p>
            <a:pPr marL="0" indent="0">
              <a:buNone/>
            </a:pPr>
            <a:r>
              <a:rPr lang="de-DE" altLang="de-DE" sz="2600" i="1" dirty="0" smtClean="0">
                <a:latin typeface="Verdana" pitchFamily="34" charset="0"/>
                <a:ea typeface="Verdana" pitchFamily="34" charset="0"/>
                <a:cs typeface="Verdana" pitchFamily="34" charset="0"/>
              </a:rPr>
              <a:t>Beispiel</a:t>
            </a:r>
            <a:r>
              <a:rPr lang="de-DE" altLang="de-DE" sz="2600" i="1" dirty="0">
                <a:latin typeface="Verdana" pitchFamily="34" charset="0"/>
                <a:ea typeface="Verdana" pitchFamily="34" charset="0"/>
                <a:cs typeface="Verdana" pitchFamily="34" charset="0"/>
              </a:rPr>
              <a:t>:</a:t>
            </a:r>
            <a:r>
              <a:rPr lang="de-DE" sz="2600" dirty="0">
                <a:latin typeface="Verdana" pitchFamily="34" charset="0"/>
                <a:ea typeface="Verdana" pitchFamily="34" charset="0"/>
                <a:cs typeface="Verdana" pitchFamily="34" charset="0"/>
              </a:rPr>
              <a:t/>
            </a:r>
            <a:br>
              <a:rPr lang="de-DE" sz="2600" dirty="0">
                <a:latin typeface="Verdana" pitchFamily="34" charset="0"/>
                <a:ea typeface="Verdana" pitchFamily="34" charset="0"/>
                <a:cs typeface="Verdana" pitchFamily="34" charset="0"/>
              </a:rPr>
            </a:br>
            <a:r>
              <a:rPr lang="de-DE" sz="2600" i="1" dirty="0" smtClean="0">
                <a:solidFill>
                  <a:schemeClr val="accent3">
                    <a:lumMod val="50000"/>
                  </a:schemeClr>
                </a:solidFill>
                <a:latin typeface="Verdana" pitchFamily="34" charset="0"/>
                <a:ea typeface="Verdana" pitchFamily="34" charset="0"/>
                <a:cs typeface="Verdana" pitchFamily="34" charset="0"/>
              </a:rPr>
              <a:t>Canadian </a:t>
            </a:r>
            <a:r>
              <a:rPr lang="de-DE" sz="2600" i="1" dirty="0" err="1">
                <a:solidFill>
                  <a:schemeClr val="accent3">
                    <a:lumMod val="50000"/>
                  </a:schemeClr>
                </a:solidFill>
                <a:latin typeface="Verdana" pitchFamily="34" charset="0"/>
                <a:ea typeface="Verdana" pitchFamily="34" charset="0"/>
                <a:cs typeface="Verdana" pitchFamily="34" charset="0"/>
              </a:rPr>
              <a:t>Committee</a:t>
            </a:r>
            <a:r>
              <a:rPr lang="de-DE" sz="2600" i="1" dirty="0">
                <a:solidFill>
                  <a:schemeClr val="accent3">
                    <a:lumMod val="50000"/>
                  </a:schemeClr>
                </a:solidFill>
                <a:latin typeface="Verdana" pitchFamily="34" charset="0"/>
                <a:ea typeface="Verdana" pitchFamily="34" charset="0"/>
                <a:cs typeface="Verdana" pitchFamily="34" charset="0"/>
              </a:rPr>
              <a:t> on MARC</a:t>
            </a:r>
            <a:r>
              <a:rPr lang="de-DE" sz="2600" i="1" dirty="0">
                <a:latin typeface="Verdana" pitchFamily="34" charset="0"/>
                <a:ea typeface="Verdana" pitchFamily="34" charset="0"/>
                <a:cs typeface="Verdana" pitchFamily="34" charset="0"/>
              </a:rPr>
              <a:t/>
            </a:r>
            <a:br>
              <a:rPr lang="de-DE" sz="2600" i="1" dirty="0">
                <a:latin typeface="Verdana" pitchFamily="34" charset="0"/>
                <a:ea typeface="Verdana" pitchFamily="34" charset="0"/>
                <a:cs typeface="Verdana" pitchFamily="34" charset="0"/>
              </a:rPr>
            </a:br>
            <a:r>
              <a:rPr lang="de-DE" sz="2000" i="1" dirty="0" smtClean="0">
                <a:latin typeface="Verdana" pitchFamily="34" charset="0"/>
                <a:ea typeface="Verdana" pitchFamily="34" charset="0"/>
                <a:cs typeface="Verdana" pitchFamily="34" charset="0"/>
              </a:rPr>
              <a:t>(</a:t>
            </a:r>
            <a:r>
              <a:rPr lang="de-DE" sz="2000" i="1" dirty="0">
                <a:latin typeface="Verdana" pitchFamily="34" charset="0"/>
                <a:ea typeface="Verdana" pitchFamily="34" charset="0"/>
                <a:cs typeface="Verdana" pitchFamily="34" charset="0"/>
              </a:rPr>
              <a:t>Ein gemeinsames Komitee von </a:t>
            </a:r>
            <a:r>
              <a:rPr lang="de-DE" sz="2000" i="1" dirty="0" err="1">
                <a:latin typeface="Verdana" pitchFamily="34" charset="0"/>
                <a:ea typeface="Verdana" pitchFamily="34" charset="0"/>
                <a:cs typeface="Verdana" pitchFamily="34" charset="0"/>
              </a:rPr>
              <a:t>Asted</a:t>
            </a:r>
            <a:r>
              <a:rPr lang="de-DE" sz="2000" i="1" dirty="0">
                <a:latin typeface="Verdana" pitchFamily="34" charset="0"/>
                <a:ea typeface="Verdana" pitchFamily="34" charset="0"/>
                <a:cs typeface="Verdana" pitchFamily="34" charset="0"/>
              </a:rPr>
              <a:t>, der </a:t>
            </a:r>
            <a:r>
              <a:rPr lang="de-DE" sz="2000" i="1" dirty="0" smtClean="0">
                <a:latin typeface="Verdana" pitchFamily="34" charset="0"/>
                <a:ea typeface="Verdana" pitchFamily="34" charset="0"/>
                <a:cs typeface="Verdana" pitchFamily="34" charset="0"/>
              </a:rPr>
              <a:t>Canadian </a:t>
            </a:r>
            <a:r>
              <a:rPr lang="de-DE" sz="2000" i="1" dirty="0">
                <a:latin typeface="Verdana" pitchFamily="34" charset="0"/>
                <a:ea typeface="Verdana" pitchFamily="34" charset="0"/>
                <a:cs typeface="Verdana" pitchFamily="34" charset="0"/>
              </a:rPr>
              <a:t>Library </a:t>
            </a:r>
            <a:r>
              <a:rPr lang="de-DE" sz="2000" i="1" dirty="0" err="1">
                <a:latin typeface="Verdana" pitchFamily="34" charset="0"/>
                <a:ea typeface="Verdana" pitchFamily="34" charset="0"/>
                <a:cs typeface="Verdana" pitchFamily="34" charset="0"/>
              </a:rPr>
              <a:t>Association</a:t>
            </a:r>
            <a:r>
              <a:rPr lang="de-DE" sz="2000" i="1" dirty="0">
                <a:latin typeface="Verdana" pitchFamily="34" charset="0"/>
                <a:ea typeface="Verdana" pitchFamily="34" charset="0"/>
                <a:cs typeface="Verdana" pitchFamily="34" charset="0"/>
              </a:rPr>
              <a:t>, Library and Archives </a:t>
            </a:r>
            <a:r>
              <a:rPr lang="de-DE" sz="2000" i="1" dirty="0" smtClean="0">
                <a:latin typeface="Verdana" pitchFamily="34" charset="0"/>
                <a:ea typeface="Verdana" pitchFamily="34" charset="0"/>
                <a:cs typeface="Verdana" pitchFamily="34" charset="0"/>
              </a:rPr>
              <a:t>Canada</a:t>
            </a:r>
            <a:r>
              <a:rPr lang="de-DE" sz="2000" i="1" dirty="0">
                <a:latin typeface="Verdana" pitchFamily="34" charset="0"/>
                <a:ea typeface="Verdana" pitchFamily="34" charset="0"/>
                <a:cs typeface="Verdana" pitchFamily="34" charset="0"/>
              </a:rPr>
              <a:t>, A-G Canada und dem Bureau </a:t>
            </a:r>
            <a:r>
              <a:rPr lang="de-DE" sz="2000" i="1" dirty="0" err="1">
                <a:latin typeface="Verdana" pitchFamily="34" charset="0"/>
                <a:ea typeface="Verdana" pitchFamily="34" charset="0"/>
                <a:cs typeface="Verdana" pitchFamily="34" charset="0"/>
              </a:rPr>
              <a:t>of</a:t>
            </a:r>
            <a:r>
              <a:rPr lang="de-DE" sz="2000" i="1" dirty="0">
                <a:latin typeface="Verdana" pitchFamily="34" charset="0"/>
                <a:ea typeface="Verdana" pitchFamily="34" charset="0"/>
                <a:cs typeface="Verdana" pitchFamily="34" charset="0"/>
              </a:rPr>
              <a:t> Canadian </a:t>
            </a:r>
            <a:r>
              <a:rPr lang="de-DE" sz="2000" i="1" dirty="0" err="1" smtClean="0">
                <a:latin typeface="Verdana" pitchFamily="34" charset="0"/>
                <a:ea typeface="Verdana" pitchFamily="34" charset="0"/>
                <a:cs typeface="Verdana" pitchFamily="34" charset="0"/>
              </a:rPr>
              <a:t>Archivists</a:t>
            </a:r>
            <a:r>
              <a:rPr lang="de-DE" sz="2000" i="1" dirty="0" smtClean="0">
                <a:latin typeface="Verdana" pitchFamily="34" charset="0"/>
                <a:ea typeface="Verdana" pitchFamily="34" charset="0"/>
                <a:cs typeface="Verdana" pitchFamily="34" charset="0"/>
              </a:rPr>
              <a:t>)</a:t>
            </a:r>
          </a:p>
          <a:p>
            <a:pPr marL="0" indent="0">
              <a:buNone/>
            </a:pPr>
            <a:r>
              <a:rPr lang="de-DE" sz="2600" i="1" dirty="0" smtClean="0"/>
              <a:t>Name</a:t>
            </a:r>
            <a:r>
              <a:rPr lang="de-DE" sz="2600" i="1" dirty="0"/>
              <a:t>: Canadian </a:t>
            </a:r>
            <a:r>
              <a:rPr lang="de-DE" sz="2600" i="1" dirty="0" err="1"/>
              <a:t>Committee</a:t>
            </a:r>
            <a:r>
              <a:rPr lang="de-DE" sz="2600" i="1" dirty="0"/>
              <a:t> on </a:t>
            </a:r>
            <a:r>
              <a:rPr lang="de-DE" sz="2600" i="1" dirty="0" smtClean="0"/>
              <a:t>MARC</a:t>
            </a:r>
            <a:r>
              <a:rPr lang="de-DE" sz="2700" i="1" dirty="0" smtClean="0"/>
              <a:t> </a:t>
            </a:r>
            <a:r>
              <a:rPr lang="de-DE" sz="2000" i="1" dirty="0" smtClean="0"/>
              <a:t>(Name der Überordnungen nicht im Namen des Komitees enthalten)</a:t>
            </a:r>
            <a:r>
              <a:rPr lang="de-DE" i="1" dirty="0"/>
              <a:t/>
            </a:r>
            <a:br>
              <a:rPr lang="de-DE" i="1" dirty="0"/>
            </a:br>
            <a:endParaRPr lang="de-DE" i="1" dirty="0">
              <a:latin typeface="Verdana" pitchFamily="34" charset="0"/>
              <a:ea typeface="Verdana" pitchFamily="34" charset="0"/>
              <a:cs typeface="Verdana" pitchFamily="34" charset="0"/>
            </a:endParaRPr>
          </a:p>
          <a:p>
            <a:pPr marL="0" indent="0">
              <a:buNone/>
            </a:pPr>
            <a:endParaRPr lang="de-DE" sz="2000" dirty="0">
              <a:latin typeface="Verdana" pitchFamily="34" charset="0"/>
              <a:ea typeface="Verdana" pitchFamily="34" charset="0"/>
              <a:cs typeface="Verdana" pitchFamily="34" charset="0"/>
            </a:endParaRPr>
          </a:p>
          <a:p>
            <a:endParaRPr lang="de-DE" dirty="0"/>
          </a:p>
        </p:txBody>
      </p:sp>
      <p:sp>
        <p:nvSpPr>
          <p:cNvPr id="5" name="Fußzeilenplatzhalter 3"/>
          <p:cNvSpPr>
            <a:spLocks noGrp="1"/>
          </p:cNvSpPr>
          <p:nvPr>
            <p:ph type="ftr" sz="quarter" idx="11"/>
          </p:nvPr>
        </p:nvSpPr>
        <p:spPr>
          <a:noFill/>
        </p:spPr>
        <p:txBody>
          <a:bodyPr/>
          <a:lstStyle/>
          <a:p>
            <a:r>
              <a:rPr lang="de-DE" smtClean="0"/>
              <a:t>Schulungsunterlagen der AG RDA – Modul GND: KorKonGeo | hbz | Stand: 15.01.2015</a:t>
            </a:r>
            <a:endParaRPr lang="de-DE" dirty="0"/>
          </a:p>
        </p:txBody>
      </p:sp>
      <p:sp>
        <p:nvSpPr>
          <p:cNvPr id="4" name="Foliennummernplatzhalter 3"/>
          <p:cNvSpPr>
            <a:spLocks noGrp="1"/>
          </p:cNvSpPr>
          <p:nvPr>
            <p:ph type="sldNum" sz="quarter" idx="12"/>
          </p:nvPr>
        </p:nvSpPr>
        <p:spPr/>
        <p:txBody>
          <a:bodyPr/>
          <a:lstStyle/>
          <a:p>
            <a:fld id="{E1CD70CF-68CB-451A-AC93-71942E537FD9}" type="slidenum">
              <a:rPr lang="de-DE" smtClean="0"/>
              <a:t>145</a:t>
            </a:fld>
            <a:endParaRPr lang="de-DE"/>
          </a:p>
        </p:txBody>
      </p:sp>
    </p:spTree>
    <p:extLst>
      <p:ext uri="{BB962C8B-B14F-4D97-AF65-F5344CB8AC3E}">
        <p14:creationId xmlns:p14="http://schemas.microsoft.com/office/powerpoint/2010/main" val="34952326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002234"/>
          </a:xfrm>
        </p:spPr>
        <p:txBody>
          <a:bodyPr>
            <a:noAutofit/>
          </a:bodyPr>
          <a:lstStyle/>
          <a:p>
            <a:pPr algn="l"/>
            <a:r>
              <a:rPr lang="de-DE" sz="3200" dirty="0">
                <a:solidFill>
                  <a:srgbClr val="4F81BD">
                    <a:lumMod val="75000"/>
                  </a:srgbClr>
                </a:solidFill>
              </a:rPr>
              <a:t>Allgemeine untergeordnete Körperschaften</a:t>
            </a:r>
            <a:r>
              <a:rPr lang="de-DE" sz="2800" dirty="0">
                <a:solidFill>
                  <a:prstClr val="black"/>
                </a:solidFill>
              </a:rPr>
              <a:t/>
            </a:r>
            <a:br>
              <a:rPr lang="de-DE" sz="2800" dirty="0">
                <a:solidFill>
                  <a:prstClr val="black"/>
                </a:solidFill>
              </a:rPr>
            </a:br>
            <a:r>
              <a:rPr lang="de-DE" sz="2600" dirty="0">
                <a:solidFill>
                  <a:prstClr val="black"/>
                </a:solidFill>
              </a:rPr>
              <a:t>Gemeinsame Komitees, Kommissionen etc. 				                               </a:t>
            </a:r>
            <a:r>
              <a:rPr lang="de-DE" sz="2600" dirty="0" smtClean="0">
                <a:solidFill>
                  <a:prstClr val="black"/>
                </a:solidFill>
              </a:rPr>
              <a:t>              -2</a:t>
            </a:r>
            <a:r>
              <a:rPr lang="de-DE" sz="2800" dirty="0" smtClean="0">
                <a:solidFill>
                  <a:prstClr val="black"/>
                </a:solidFill>
              </a:rPr>
              <a:t>-</a:t>
            </a:r>
            <a:endParaRPr lang="de-DE" sz="3200" dirty="0">
              <a:latin typeface="Verdana" pitchFamily="34" charset="0"/>
              <a:ea typeface="Verdana" pitchFamily="34" charset="0"/>
              <a:cs typeface="Verdana" pitchFamily="34" charset="0"/>
            </a:endParaRPr>
          </a:p>
        </p:txBody>
      </p:sp>
      <p:sp>
        <p:nvSpPr>
          <p:cNvPr id="3" name="Inhaltsplatzhalter 2"/>
          <p:cNvSpPr>
            <a:spLocks noGrp="1"/>
          </p:cNvSpPr>
          <p:nvPr>
            <p:ph idx="1"/>
          </p:nvPr>
        </p:nvSpPr>
        <p:spPr>
          <a:xfrm>
            <a:off x="609600" y="2420888"/>
            <a:ext cx="10972800" cy="3705276"/>
          </a:xfrm>
        </p:spPr>
        <p:txBody>
          <a:bodyPr/>
          <a:lstStyle/>
          <a:p>
            <a:r>
              <a:rPr lang="de-AT" sz="2600" dirty="0">
                <a:latin typeface="Verdana" pitchFamily="34" charset="0"/>
                <a:ea typeface="Verdana" pitchFamily="34" charset="0"/>
                <a:cs typeface="Verdana" pitchFamily="34" charset="0"/>
              </a:rPr>
              <a:t>Name der übergeordneten Körperschaften wird weggelassen, wenn diese innerhalb oder am Ende des Namens steht, und wenn der Name der gemeinsamen Einheit ohne sie unverwechselbar </a:t>
            </a:r>
            <a:r>
              <a:rPr lang="de-AT" sz="2600" dirty="0" smtClean="0">
                <a:latin typeface="Verdana" pitchFamily="34" charset="0"/>
                <a:ea typeface="Verdana" pitchFamily="34" charset="0"/>
                <a:cs typeface="Verdana" pitchFamily="34" charset="0"/>
              </a:rPr>
              <a:t>ist </a:t>
            </a:r>
            <a:r>
              <a:rPr lang="de-DE" sz="2400" dirty="0">
                <a:latin typeface="Verdana" pitchFamily="34" charset="0"/>
                <a:ea typeface="Verdana" pitchFamily="34" charset="0"/>
                <a:cs typeface="Verdana" pitchFamily="34" charset="0"/>
              </a:rPr>
              <a:t>(RDA </a:t>
            </a:r>
            <a:r>
              <a:rPr lang="de-DE" sz="2400" dirty="0" smtClean="0">
                <a:latin typeface="Verdana" pitchFamily="34" charset="0"/>
                <a:ea typeface="Verdana" pitchFamily="34" charset="0"/>
                <a:cs typeface="Verdana" pitchFamily="34" charset="0"/>
              </a:rPr>
              <a:t>11.2.2.16)</a:t>
            </a:r>
          </a:p>
          <a:p>
            <a:pPr marL="0" indent="0">
              <a:buNone/>
            </a:pPr>
            <a:r>
              <a:rPr lang="de-DE" altLang="de-DE" sz="2600" i="1" dirty="0" smtClean="0">
                <a:latin typeface="Verdana" pitchFamily="34" charset="0"/>
                <a:ea typeface="Verdana" pitchFamily="34" charset="0"/>
                <a:cs typeface="Verdana" pitchFamily="34" charset="0"/>
              </a:rPr>
              <a:t>Beispiel</a:t>
            </a:r>
            <a:r>
              <a:rPr lang="de-DE" altLang="de-DE" sz="2600" i="1" dirty="0">
                <a:latin typeface="Verdana" pitchFamily="34" charset="0"/>
                <a:ea typeface="Verdana" pitchFamily="34" charset="0"/>
                <a:cs typeface="Verdana" pitchFamily="34" charset="0"/>
              </a:rPr>
              <a:t>:</a:t>
            </a:r>
            <a:br>
              <a:rPr lang="de-DE" altLang="de-DE" sz="2600" i="1" dirty="0">
                <a:latin typeface="Verdana" pitchFamily="34" charset="0"/>
                <a:ea typeface="Verdana" pitchFamily="34" charset="0"/>
                <a:cs typeface="Verdana" pitchFamily="34" charset="0"/>
              </a:rPr>
            </a:br>
            <a:r>
              <a:rPr lang="en-US" sz="2600" i="1" dirty="0" smtClean="0">
                <a:solidFill>
                  <a:schemeClr val="accent3">
                    <a:lumMod val="50000"/>
                  </a:schemeClr>
                </a:solidFill>
                <a:latin typeface="Verdana" pitchFamily="34" charset="0"/>
                <a:ea typeface="Verdana" pitchFamily="34" charset="0"/>
                <a:cs typeface="Verdana" pitchFamily="34" charset="0"/>
              </a:rPr>
              <a:t>Joint </a:t>
            </a:r>
            <a:r>
              <a:rPr lang="en-US" sz="2600" i="1" dirty="0">
                <a:solidFill>
                  <a:schemeClr val="accent3">
                    <a:lumMod val="50000"/>
                  </a:schemeClr>
                </a:solidFill>
                <a:latin typeface="Verdana" pitchFamily="34" charset="0"/>
                <a:ea typeface="Verdana" pitchFamily="34" charset="0"/>
                <a:cs typeface="Verdana" pitchFamily="34" charset="0"/>
              </a:rPr>
              <a:t>Committee on Insulator Standards</a:t>
            </a:r>
            <a:r>
              <a:rPr lang="en-US" sz="2600" i="1" dirty="0">
                <a:latin typeface="Verdana" pitchFamily="34" charset="0"/>
                <a:ea typeface="Verdana" pitchFamily="34" charset="0"/>
                <a:cs typeface="Verdana" pitchFamily="34" charset="0"/>
              </a:rPr>
              <a:t/>
            </a:r>
            <a:br>
              <a:rPr lang="en-US" sz="2600" i="1" dirty="0">
                <a:latin typeface="Verdana" pitchFamily="34" charset="0"/>
                <a:ea typeface="Verdana" pitchFamily="34" charset="0"/>
                <a:cs typeface="Verdana" pitchFamily="34" charset="0"/>
              </a:rPr>
            </a:br>
            <a:r>
              <a:rPr lang="en-US" sz="2600" i="1" dirty="0" smtClean="0">
                <a:latin typeface="Verdana" pitchFamily="34" charset="0"/>
                <a:ea typeface="Verdana" pitchFamily="34" charset="0"/>
                <a:cs typeface="Verdana" pitchFamily="34" charset="0"/>
              </a:rPr>
              <a:t>Name</a:t>
            </a:r>
            <a:r>
              <a:rPr lang="en-US" sz="2600" i="1" dirty="0">
                <a:latin typeface="Verdana" pitchFamily="34" charset="0"/>
                <a:ea typeface="Verdana" pitchFamily="34" charset="0"/>
                <a:cs typeface="Verdana" pitchFamily="34" charset="0"/>
              </a:rPr>
              <a:t>: Joint Committee on Insulator Standards </a:t>
            </a:r>
            <a:r>
              <a:rPr lang="en-US" sz="2600" i="1" dirty="0" smtClean="0">
                <a:latin typeface="Verdana" pitchFamily="34" charset="0"/>
                <a:ea typeface="Verdana" pitchFamily="34" charset="0"/>
                <a:cs typeface="Verdana" pitchFamily="34" charset="0"/>
              </a:rPr>
              <a:t>of the</a:t>
            </a:r>
            <a:r>
              <a:rPr lang="en-US" sz="2600" i="1" dirty="0"/>
              <a:t> </a:t>
            </a:r>
            <a:r>
              <a:rPr lang="en-US" sz="2600" i="1" dirty="0" smtClean="0">
                <a:latin typeface="Verdana" pitchFamily="34" charset="0"/>
                <a:ea typeface="Verdana" pitchFamily="34" charset="0"/>
                <a:cs typeface="Verdana" pitchFamily="34" charset="0"/>
              </a:rPr>
              <a:t>Edison</a:t>
            </a:r>
            <a:r>
              <a:rPr lang="en-US" sz="2600" i="1" dirty="0"/>
              <a:t> </a:t>
            </a:r>
            <a:r>
              <a:rPr lang="en-US" sz="2600" i="1" dirty="0" smtClean="0">
                <a:latin typeface="Verdana" pitchFamily="34" charset="0"/>
                <a:ea typeface="Verdana" pitchFamily="34" charset="0"/>
                <a:cs typeface="Verdana" pitchFamily="34" charset="0"/>
              </a:rPr>
              <a:t>Electric </a:t>
            </a:r>
            <a:r>
              <a:rPr lang="en-US" sz="2600" i="1" dirty="0">
                <a:latin typeface="Verdana" pitchFamily="34" charset="0"/>
                <a:ea typeface="Verdana" pitchFamily="34" charset="0"/>
                <a:cs typeface="Verdana" pitchFamily="34" charset="0"/>
              </a:rPr>
              <a:t>Institute and the National </a:t>
            </a:r>
            <a:r>
              <a:rPr lang="en-US" sz="2600" i="1" dirty="0" smtClean="0">
                <a:latin typeface="Verdana" pitchFamily="34" charset="0"/>
                <a:ea typeface="Verdana" pitchFamily="34" charset="0"/>
                <a:cs typeface="Verdana" pitchFamily="34" charset="0"/>
              </a:rPr>
              <a:t>Electrical Manufacturers Association </a:t>
            </a:r>
            <a:r>
              <a:rPr lang="en-US" sz="2000" i="1" dirty="0" smtClean="0">
                <a:latin typeface="Verdana" pitchFamily="34" charset="0"/>
                <a:ea typeface="Verdana" pitchFamily="34" charset="0"/>
                <a:cs typeface="Verdana" pitchFamily="34" charset="0"/>
              </a:rPr>
              <a:t>(Name der </a:t>
            </a:r>
            <a:r>
              <a:rPr lang="en-US" sz="2000" i="1" dirty="0" err="1" smtClean="0">
                <a:latin typeface="Verdana" pitchFamily="34" charset="0"/>
                <a:ea typeface="Verdana" pitchFamily="34" charset="0"/>
                <a:cs typeface="Verdana" pitchFamily="34" charset="0"/>
              </a:rPr>
              <a:t>Überordnungen</a:t>
            </a:r>
            <a:r>
              <a:rPr lang="en-US" sz="2000" i="1" dirty="0" smtClean="0">
                <a:latin typeface="Verdana" pitchFamily="34" charset="0"/>
                <a:ea typeface="Verdana" pitchFamily="34" charset="0"/>
                <a:cs typeface="Verdana" pitchFamily="34" charset="0"/>
              </a:rPr>
              <a:t> </a:t>
            </a:r>
            <a:r>
              <a:rPr lang="en-US" sz="2000" i="1" dirty="0" err="1" smtClean="0">
                <a:latin typeface="Verdana" pitchFamily="34" charset="0"/>
                <a:ea typeface="Verdana" pitchFamily="34" charset="0"/>
                <a:cs typeface="Verdana" pitchFamily="34" charset="0"/>
              </a:rPr>
              <a:t>im</a:t>
            </a:r>
            <a:r>
              <a:rPr lang="en-US" sz="2000" i="1" dirty="0" smtClean="0">
                <a:latin typeface="Verdana" pitchFamily="34" charset="0"/>
                <a:ea typeface="Verdana" pitchFamily="34" charset="0"/>
                <a:cs typeface="Verdana" pitchFamily="34" charset="0"/>
              </a:rPr>
              <a:t> </a:t>
            </a:r>
            <a:r>
              <a:rPr lang="en-US" sz="2000" i="1" dirty="0" err="1" smtClean="0">
                <a:latin typeface="Verdana" pitchFamily="34" charset="0"/>
                <a:ea typeface="Verdana" pitchFamily="34" charset="0"/>
                <a:cs typeface="Verdana" pitchFamily="34" charset="0"/>
              </a:rPr>
              <a:t>Namen</a:t>
            </a:r>
            <a:r>
              <a:rPr lang="en-US" sz="2000" i="1" dirty="0" smtClean="0">
                <a:latin typeface="Verdana" pitchFamily="34" charset="0"/>
                <a:ea typeface="Verdana" pitchFamily="34" charset="0"/>
                <a:cs typeface="Verdana" pitchFamily="34" charset="0"/>
              </a:rPr>
              <a:t> des </a:t>
            </a:r>
            <a:r>
              <a:rPr lang="en-US" sz="2000" i="1" dirty="0" err="1" smtClean="0">
                <a:latin typeface="Verdana" pitchFamily="34" charset="0"/>
                <a:ea typeface="Verdana" pitchFamily="34" charset="0"/>
                <a:cs typeface="Verdana" pitchFamily="34" charset="0"/>
              </a:rPr>
              <a:t>Komitees</a:t>
            </a:r>
            <a:r>
              <a:rPr lang="en-US" sz="2000" i="1" dirty="0" smtClean="0">
                <a:latin typeface="Verdana" pitchFamily="34" charset="0"/>
                <a:ea typeface="Verdana" pitchFamily="34" charset="0"/>
                <a:cs typeface="Verdana" pitchFamily="34" charset="0"/>
              </a:rPr>
              <a:t> </a:t>
            </a:r>
            <a:r>
              <a:rPr lang="en-US" sz="2000" i="1" dirty="0" err="1" smtClean="0">
                <a:latin typeface="Verdana" pitchFamily="34" charset="0"/>
                <a:ea typeface="Verdana" pitchFamily="34" charset="0"/>
                <a:cs typeface="Verdana" pitchFamily="34" charset="0"/>
              </a:rPr>
              <a:t>enthalten</a:t>
            </a:r>
            <a:r>
              <a:rPr lang="en-US" sz="2000" i="1" dirty="0" smtClean="0">
                <a:latin typeface="Verdana" pitchFamily="34" charset="0"/>
                <a:ea typeface="Verdana" pitchFamily="34" charset="0"/>
                <a:cs typeface="Verdana" pitchFamily="34" charset="0"/>
              </a:rPr>
              <a:t>)</a:t>
            </a:r>
            <a:endParaRPr lang="en-US" sz="2600" i="1" dirty="0">
              <a:latin typeface="Verdana" pitchFamily="34" charset="0"/>
              <a:ea typeface="Verdana" pitchFamily="34" charset="0"/>
              <a:cs typeface="Verdana" pitchFamily="34" charset="0"/>
            </a:endParaRPr>
          </a:p>
          <a:p>
            <a:endParaRPr lang="de-DE" dirty="0"/>
          </a:p>
        </p:txBody>
      </p:sp>
      <p:sp>
        <p:nvSpPr>
          <p:cNvPr id="5" name="Fußzeilenplatzhalter 3"/>
          <p:cNvSpPr>
            <a:spLocks noGrp="1"/>
          </p:cNvSpPr>
          <p:nvPr>
            <p:ph type="ftr" sz="quarter" idx="11"/>
          </p:nvPr>
        </p:nvSpPr>
        <p:spPr>
          <a:noFill/>
        </p:spPr>
        <p:txBody>
          <a:bodyPr/>
          <a:lstStyle/>
          <a:p>
            <a:r>
              <a:rPr lang="de-DE" smtClean="0"/>
              <a:t>Schulungsunterlagen der AG RDA – Modul GND: KorKonGeo | hbz | Stand: 15.01.2015</a:t>
            </a:r>
            <a:endParaRPr lang="de-DE" dirty="0"/>
          </a:p>
        </p:txBody>
      </p:sp>
      <p:sp>
        <p:nvSpPr>
          <p:cNvPr id="4" name="Foliennummernplatzhalter 3"/>
          <p:cNvSpPr>
            <a:spLocks noGrp="1"/>
          </p:cNvSpPr>
          <p:nvPr>
            <p:ph type="sldNum" sz="quarter" idx="12"/>
          </p:nvPr>
        </p:nvSpPr>
        <p:spPr/>
        <p:txBody>
          <a:bodyPr/>
          <a:lstStyle/>
          <a:p>
            <a:fld id="{E1CD70CF-68CB-451A-AC93-71942E537FD9}" type="slidenum">
              <a:rPr lang="de-DE" smtClean="0"/>
              <a:t>146</a:t>
            </a:fld>
            <a:endParaRPr lang="de-DE"/>
          </a:p>
        </p:txBody>
      </p:sp>
    </p:spTree>
    <p:extLst>
      <p:ext uri="{BB962C8B-B14F-4D97-AF65-F5344CB8AC3E}">
        <p14:creationId xmlns:p14="http://schemas.microsoft.com/office/powerpoint/2010/main" val="18885137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609600" y="274638"/>
            <a:ext cx="8726760" cy="2218258"/>
          </a:xfrm>
        </p:spPr>
        <p:txBody>
          <a:bodyPr>
            <a:noAutofit/>
          </a:bodyPr>
          <a:lstStyle/>
          <a:p>
            <a:pPr algn="l"/>
            <a:r>
              <a:rPr lang="de-DE" sz="3200" dirty="0"/>
              <a:t>Allgemeine untergeordnete Körperschaften</a:t>
            </a:r>
            <a:r>
              <a:rPr lang="de-DE" sz="2800" dirty="0" smtClean="0">
                <a:solidFill>
                  <a:schemeClr val="tx1"/>
                </a:solidFill>
                <a:latin typeface="Verdana" pitchFamily="34" charset="0"/>
                <a:ea typeface="Verdana" pitchFamily="34" charset="0"/>
                <a:cs typeface="Verdana" pitchFamily="34" charset="0"/>
              </a:rPr>
              <a:t/>
            </a:r>
            <a:br>
              <a:rPr lang="de-DE" sz="2800" dirty="0" smtClean="0">
                <a:solidFill>
                  <a:schemeClr val="tx1"/>
                </a:solidFill>
                <a:latin typeface="Verdana" pitchFamily="34" charset="0"/>
                <a:ea typeface="Verdana" pitchFamily="34" charset="0"/>
                <a:cs typeface="Verdana" pitchFamily="34" charset="0"/>
              </a:rPr>
            </a:br>
            <a:r>
              <a:rPr lang="de-DE" sz="2600" dirty="0" smtClean="0">
                <a:solidFill>
                  <a:schemeClr val="tx1"/>
                </a:solidFill>
                <a:latin typeface="Verdana" pitchFamily="34" charset="0"/>
                <a:ea typeface="Verdana" pitchFamily="34" charset="0"/>
                <a:cs typeface="Verdana" pitchFamily="34" charset="0"/>
              </a:rPr>
              <a:t>Gebräuchliche </a:t>
            </a:r>
            <a:r>
              <a:rPr lang="de-DE" sz="2600" dirty="0">
                <a:solidFill>
                  <a:schemeClr val="tx1"/>
                </a:solidFill>
                <a:latin typeface="Verdana" pitchFamily="34" charset="0"/>
                <a:ea typeface="Verdana" pitchFamily="34" charset="0"/>
                <a:cs typeface="Verdana" pitchFamily="34" charset="0"/>
              </a:rPr>
              <a:t>Namen für nationale und lokale Einheiten von politischen Parteien der USA</a:t>
            </a:r>
          </a:p>
        </p:txBody>
      </p:sp>
      <p:sp>
        <p:nvSpPr>
          <p:cNvPr id="10" name="Inhaltsplatzhalter 9"/>
          <p:cNvSpPr>
            <a:spLocks noGrp="1"/>
          </p:cNvSpPr>
          <p:nvPr>
            <p:ph idx="1"/>
          </p:nvPr>
        </p:nvSpPr>
        <p:spPr>
          <a:xfrm>
            <a:off x="609600" y="2564904"/>
            <a:ext cx="10972800" cy="3561260"/>
          </a:xfrm>
        </p:spPr>
        <p:txBody>
          <a:bodyPr>
            <a:noAutofit/>
          </a:bodyPr>
          <a:lstStyle/>
          <a:p>
            <a:r>
              <a:rPr lang="de-AT" sz="2600" dirty="0" smtClean="0">
                <a:latin typeface="Verdana" pitchFamily="34" charset="0"/>
                <a:ea typeface="Verdana" pitchFamily="34" charset="0"/>
                <a:cs typeface="Verdana" pitchFamily="34" charset="0"/>
              </a:rPr>
              <a:t>Eine </a:t>
            </a:r>
            <a:r>
              <a:rPr lang="de-AT" sz="2600" dirty="0">
                <a:latin typeface="Verdana" pitchFamily="34" charset="0"/>
                <a:ea typeface="Verdana" pitchFamily="34" charset="0"/>
                <a:cs typeface="Verdana" pitchFamily="34" charset="0"/>
              </a:rPr>
              <a:t>nationale oder lokale Einheit einer politischen Partei der Vereinigten Staaten wird als Unterabteilung der Partei angesetzt. Jegliche Angabe des Namens der Partei oder des Staates bzw. des Ortes wird </a:t>
            </a:r>
            <a:r>
              <a:rPr lang="de-AT" sz="2600" dirty="0" smtClean="0">
                <a:latin typeface="Verdana" pitchFamily="34" charset="0"/>
                <a:ea typeface="Verdana" pitchFamily="34" charset="0"/>
                <a:cs typeface="Verdana" pitchFamily="34" charset="0"/>
              </a:rPr>
              <a:t>weggelassen </a:t>
            </a:r>
            <a:r>
              <a:rPr lang="de-AT" sz="2600" dirty="0">
                <a:latin typeface="Verdana" pitchFamily="34" charset="0"/>
                <a:ea typeface="Verdana" pitchFamily="34" charset="0"/>
                <a:cs typeface="Verdana" pitchFamily="34" charset="0"/>
              </a:rPr>
              <a:t/>
            </a:r>
            <a:br>
              <a:rPr lang="de-AT" sz="2600" dirty="0">
                <a:latin typeface="Verdana" pitchFamily="34" charset="0"/>
                <a:ea typeface="Verdana" pitchFamily="34" charset="0"/>
                <a:cs typeface="Verdana" pitchFamily="34" charset="0"/>
              </a:rPr>
            </a:br>
            <a:r>
              <a:rPr lang="de-DE" sz="2400" dirty="0">
                <a:latin typeface="Verdana" pitchFamily="34" charset="0"/>
                <a:ea typeface="Verdana" pitchFamily="34" charset="0"/>
                <a:cs typeface="Verdana" pitchFamily="34" charset="0"/>
              </a:rPr>
              <a:t>(RDA </a:t>
            </a:r>
            <a:r>
              <a:rPr lang="de-DE" sz="2400" dirty="0" smtClean="0">
                <a:latin typeface="Verdana" pitchFamily="34" charset="0"/>
                <a:ea typeface="Verdana" pitchFamily="34" charset="0"/>
                <a:cs typeface="Verdana" pitchFamily="34" charset="0"/>
              </a:rPr>
              <a:t>11.2.2.17)</a:t>
            </a:r>
            <a:endParaRPr lang="de-DE" sz="2400" dirty="0"/>
          </a:p>
          <a:p>
            <a:pPr marL="0" indent="0">
              <a:buNone/>
            </a:pPr>
            <a:r>
              <a:rPr lang="de-DE" altLang="de-DE" sz="2600" i="1" dirty="0" smtClean="0">
                <a:latin typeface="Verdana" pitchFamily="34" charset="0"/>
                <a:ea typeface="Verdana" pitchFamily="34" charset="0"/>
                <a:cs typeface="Verdana" pitchFamily="34" charset="0"/>
              </a:rPr>
              <a:t>Beispiel</a:t>
            </a:r>
            <a:r>
              <a:rPr lang="de-DE" altLang="de-DE" sz="2600" i="1" dirty="0">
                <a:latin typeface="Verdana" pitchFamily="34" charset="0"/>
                <a:ea typeface="Verdana" pitchFamily="34" charset="0"/>
                <a:cs typeface="Verdana" pitchFamily="34" charset="0"/>
              </a:rPr>
              <a:t>:</a:t>
            </a:r>
            <a:r>
              <a:rPr lang="de-DE" sz="2600" dirty="0">
                <a:latin typeface="Verdana" pitchFamily="34" charset="0"/>
                <a:ea typeface="Verdana" pitchFamily="34" charset="0"/>
                <a:cs typeface="Verdana" pitchFamily="34" charset="0"/>
              </a:rPr>
              <a:t/>
            </a:r>
            <a:br>
              <a:rPr lang="de-DE" sz="2600" dirty="0">
                <a:latin typeface="Verdana" pitchFamily="34" charset="0"/>
                <a:ea typeface="Verdana" pitchFamily="34" charset="0"/>
                <a:cs typeface="Verdana" pitchFamily="34" charset="0"/>
              </a:rPr>
            </a:br>
            <a:r>
              <a:rPr lang="en-US" sz="2600" i="1" dirty="0" smtClean="0">
                <a:solidFill>
                  <a:schemeClr val="accent3">
                    <a:lumMod val="50000"/>
                  </a:schemeClr>
                </a:solidFill>
                <a:latin typeface="Verdana" pitchFamily="34" charset="0"/>
                <a:ea typeface="Verdana" pitchFamily="34" charset="0"/>
                <a:cs typeface="Verdana" pitchFamily="34" charset="0"/>
              </a:rPr>
              <a:t>Democratic </a:t>
            </a:r>
            <a:r>
              <a:rPr lang="en-US" sz="2600" i="1" dirty="0">
                <a:solidFill>
                  <a:schemeClr val="accent3">
                    <a:lumMod val="50000"/>
                  </a:schemeClr>
                </a:solidFill>
                <a:latin typeface="Verdana" pitchFamily="34" charset="0"/>
                <a:ea typeface="Verdana" pitchFamily="34" charset="0"/>
                <a:cs typeface="Verdana" pitchFamily="34" charset="0"/>
              </a:rPr>
              <a:t>Party (Mo.). State Committee </a:t>
            </a:r>
            <a:r>
              <a:rPr lang="en-US" sz="2600" i="1" dirty="0">
                <a:latin typeface="Verdana" pitchFamily="34" charset="0"/>
                <a:ea typeface="Verdana" pitchFamily="34" charset="0"/>
                <a:cs typeface="Verdana" pitchFamily="34" charset="0"/>
              </a:rPr>
              <a:t/>
            </a:r>
            <a:br>
              <a:rPr lang="en-US" sz="2600" i="1" dirty="0">
                <a:latin typeface="Verdana" pitchFamily="34" charset="0"/>
                <a:ea typeface="Verdana" pitchFamily="34" charset="0"/>
                <a:cs typeface="Verdana" pitchFamily="34" charset="0"/>
              </a:rPr>
            </a:br>
            <a:r>
              <a:rPr lang="en-US" sz="2600" i="1" dirty="0" smtClean="0">
                <a:latin typeface="Verdana" pitchFamily="34" charset="0"/>
                <a:ea typeface="Verdana" pitchFamily="34" charset="0"/>
                <a:cs typeface="Verdana" pitchFamily="34" charset="0"/>
              </a:rPr>
              <a:t>Name</a:t>
            </a:r>
            <a:r>
              <a:rPr lang="en-US" sz="2600" i="1" dirty="0">
                <a:latin typeface="Verdana" pitchFamily="34" charset="0"/>
                <a:ea typeface="Verdana" pitchFamily="34" charset="0"/>
                <a:cs typeface="Verdana" pitchFamily="34" charset="0"/>
              </a:rPr>
              <a:t>: Missouri Democratic State </a:t>
            </a:r>
            <a:r>
              <a:rPr lang="en-US" sz="2600" i="1" dirty="0" smtClean="0">
                <a:latin typeface="Verdana" pitchFamily="34" charset="0"/>
                <a:ea typeface="Verdana" pitchFamily="34" charset="0"/>
                <a:cs typeface="Verdana" pitchFamily="34" charset="0"/>
              </a:rPr>
              <a:t>Committee </a:t>
            </a:r>
            <a:endParaRPr lang="en-US" sz="2600" i="1" dirty="0">
              <a:latin typeface="Verdana" pitchFamily="34" charset="0"/>
              <a:ea typeface="Verdana" pitchFamily="34" charset="0"/>
              <a:cs typeface="Verdana" pitchFamily="34" charset="0"/>
            </a:endParaRPr>
          </a:p>
        </p:txBody>
      </p:sp>
      <p:sp>
        <p:nvSpPr>
          <p:cNvPr id="5" name="Fußzeilenplatzhalter 3"/>
          <p:cNvSpPr>
            <a:spLocks noGrp="1"/>
          </p:cNvSpPr>
          <p:nvPr>
            <p:ph type="ftr" sz="quarter" idx="11"/>
          </p:nvPr>
        </p:nvSpPr>
        <p:spPr>
          <a:noFill/>
        </p:spPr>
        <p:txBody>
          <a:bodyPr/>
          <a:lstStyle/>
          <a:p>
            <a:r>
              <a:rPr lang="de-DE" smtClean="0"/>
              <a:t>Schulungsunterlagen der AG RDA – Modul GND: KorKonGeo | hbz | Stand: 15.01.2015</a:t>
            </a:r>
            <a:endParaRPr lang="de-DE" dirty="0"/>
          </a:p>
        </p:txBody>
      </p:sp>
      <p:sp>
        <p:nvSpPr>
          <p:cNvPr id="2" name="Foliennummernplatzhalter 1"/>
          <p:cNvSpPr>
            <a:spLocks noGrp="1"/>
          </p:cNvSpPr>
          <p:nvPr>
            <p:ph type="sldNum" sz="quarter" idx="12"/>
          </p:nvPr>
        </p:nvSpPr>
        <p:spPr/>
        <p:txBody>
          <a:bodyPr/>
          <a:lstStyle/>
          <a:p>
            <a:fld id="{E1CD70CF-68CB-451A-AC93-71942E537FD9}" type="slidenum">
              <a:rPr lang="de-DE" smtClean="0"/>
              <a:t>147</a:t>
            </a:fld>
            <a:endParaRPr lang="de-DE"/>
          </a:p>
        </p:txBody>
      </p:sp>
    </p:spTree>
    <p:extLst>
      <p:ext uri="{BB962C8B-B14F-4D97-AF65-F5344CB8AC3E}">
        <p14:creationId xmlns:p14="http://schemas.microsoft.com/office/powerpoint/2010/main" val="24416088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animEffect transition="in" filter="fade">
                                      <p:cBhvr>
                                        <p:cTn id="7" dur="1000"/>
                                        <p:tgtEl>
                                          <p:spTgt spid="10">
                                            <p:txEl>
                                              <p:pRg st="1" end="1"/>
                                            </p:txEl>
                                          </p:spTgt>
                                        </p:tgtEl>
                                      </p:cBhvr>
                                    </p:animEffect>
                                    <p:anim calcmode="lin" valueType="num">
                                      <p:cBhvr>
                                        <p:cTn id="8" dur="10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10">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26170"/>
          </a:xfrm>
        </p:spPr>
        <p:txBody>
          <a:bodyPr>
            <a:normAutofit/>
          </a:bodyPr>
          <a:lstStyle/>
          <a:p>
            <a:pPr algn="l"/>
            <a:r>
              <a:rPr lang="de-DE" sz="3200" dirty="0">
                <a:latin typeface="Verdana" panose="020B0604030504040204" pitchFamily="34" charset="0"/>
              </a:rPr>
              <a:t>Was ist neu mit RDA?</a:t>
            </a:r>
            <a:br>
              <a:rPr lang="de-DE" sz="3200" dirty="0">
                <a:latin typeface="Verdana" panose="020B0604030504040204" pitchFamily="34" charset="0"/>
              </a:rPr>
            </a:br>
            <a:r>
              <a:rPr lang="de-DE" sz="2600" dirty="0">
                <a:latin typeface="Verdana" panose="020B0604030504040204" pitchFamily="34" charset="0"/>
              </a:rPr>
              <a:t>(im Bereich </a:t>
            </a:r>
            <a:r>
              <a:rPr lang="de-DE" sz="2600" dirty="0" smtClean="0">
                <a:latin typeface="Verdana" panose="020B0604030504040204" pitchFamily="34" charset="0"/>
              </a:rPr>
              <a:t>allgemeine untergeordnete </a:t>
            </a:r>
            <a:r>
              <a:rPr lang="de-DE" sz="2600" dirty="0">
                <a:latin typeface="Verdana" panose="020B0604030504040204" pitchFamily="34" charset="0"/>
              </a:rPr>
              <a:t>Körperschaften</a:t>
            </a:r>
            <a:r>
              <a:rPr lang="de-DE" sz="2600" dirty="0" smtClean="0">
                <a:latin typeface="Verdana" panose="020B0604030504040204" pitchFamily="34" charset="0"/>
              </a:rPr>
              <a:t>)                                      -1-</a:t>
            </a:r>
            <a:endParaRPr lang="de-DE" sz="2600" dirty="0">
              <a:latin typeface="Verdana" panose="020B0604030504040204" pitchFamily="34" charset="0"/>
            </a:endParaRPr>
          </a:p>
        </p:txBody>
      </p:sp>
      <p:sp>
        <p:nvSpPr>
          <p:cNvPr id="6" name="Fußzeilenplatzhalter 3"/>
          <p:cNvSpPr>
            <a:spLocks noGrp="1"/>
          </p:cNvSpPr>
          <p:nvPr>
            <p:ph type="ftr" sz="quarter" idx="11"/>
          </p:nvPr>
        </p:nvSpPr>
        <p:spPr>
          <a:noFill/>
        </p:spPr>
        <p:txBody>
          <a:bodyPr/>
          <a:lstStyle/>
          <a:p>
            <a:r>
              <a:rPr lang="de-DE" smtClean="0"/>
              <a:t>Schulungsunterlagen der AG RDA – Modul GND: KorKonGeo | hbz | Stand: 15.01.2015</a:t>
            </a:r>
            <a:endParaRPr lang="de-DE" dirty="0"/>
          </a:p>
        </p:txBody>
      </p:sp>
      <p:graphicFrame>
        <p:nvGraphicFramePr>
          <p:cNvPr id="5" name="Inhaltsplatzhalter 4"/>
          <p:cNvGraphicFramePr>
            <a:graphicFrameLocks noGrp="1"/>
          </p:cNvGraphicFramePr>
          <p:nvPr>
            <p:ph idx="4294967295"/>
            <p:extLst>
              <p:ext uri="{D42A27DB-BD31-4B8C-83A1-F6EECF244321}">
                <p14:modId xmlns:p14="http://schemas.microsoft.com/office/powerpoint/2010/main" val="255025569"/>
              </p:ext>
            </p:extLst>
          </p:nvPr>
        </p:nvGraphicFramePr>
        <p:xfrm>
          <a:off x="767408" y="2564904"/>
          <a:ext cx="8856984" cy="3771553"/>
        </p:xfrm>
        <a:graphic>
          <a:graphicData uri="http://schemas.openxmlformats.org/drawingml/2006/table">
            <a:tbl>
              <a:tblPr firstRow="1" bandRow="1">
                <a:tableStyleId>{5C22544A-7EE6-4342-B048-85BDC9FD1C3A}</a:tableStyleId>
              </a:tblPr>
              <a:tblGrid>
                <a:gridCol w="4428492"/>
                <a:gridCol w="4428492"/>
              </a:tblGrid>
              <a:tr h="383193">
                <a:tc>
                  <a:txBody>
                    <a:bodyPr/>
                    <a:lstStyle/>
                    <a:p>
                      <a:pPr algn="ctr"/>
                      <a:r>
                        <a:rPr lang="de-DE" sz="1600" dirty="0" smtClean="0">
                          <a:latin typeface="Verdana" panose="020B0604030504040204" pitchFamily="34" charset="0"/>
                          <a:ea typeface="Verdana" panose="020B0604030504040204" pitchFamily="34" charset="0"/>
                          <a:cs typeface="Verdana" panose="020B0604030504040204" pitchFamily="34" charset="0"/>
                        </a:rPr>
                        <a:t>RAK / GND-Übergangsregeln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ctr"/>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gridSpan="2">
                  <a:txBody>
                    <a:bodyPr/>
                    <a:lstStyle/>
                    <a:p>
                      <a:pPr algn="ctr"/>
                      <a:r>
                        <a:rPr lang="de-DE" sz="1600" dirty="0" smtClean="0">
                          <a:latin typeface="Verdana" panose="020B0604030504040204" pitchFamily="34" charset="0"/>
                          <a:ea typeface="Verdana" panose="020B0604030504040204" pitchFamily="34" charset="0"/>
                          <a:cs typeface="Verdana" panose="020B0604030504040204" pitchFamily="34" charset="0"/>
                        </a:rPr>
                        <a:t>Selbstständig/unselbstständig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p>
                  </a:txBody>
                  <a:tcPr/>
                </a:tc>
              </a:tr>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GND-ÜR</a:t>
                      </a:r>
                      <a:r>
                        <a:rPr lang="de-DE" sz="1600" baseline="0" dirty="0" smtClean="0">
                          <a:latin typeface="Verdana" panose="020B0604030504040204" pitchFamily="34" charset="0"/>
                          <a:ea typeface="Verdana" panose="020B0604030504040204" pitchFamily="34" charset="0"/>
                          <a:cs typeface="Verdana" panose="020B0604030504040204" pitchFamily="34" charset="0"/>
                        </a:rPr>
                        <a:t> K12</a:t>
                      </a:r>
                      <a:r>
                        <a:rPr lang="de-DE" sz="1600" dirty="0" smtClean="0">
                          <a:latin typeface="Verdana" panose="020B0604030504040204" pitchFamily="34" charset="0"/>
                          <a:ea typeface="Verdana" panose="020B0604030504040204" pitchFamily="34" charset="0"/>
                          <a:cs typeface="Verdana" panose="020B0604030504040204" pitchFamily="34" charset="0"/>
                        </a:rPr>
                        <a:t>:</a:t>
                      </a:r>
                    </a:p>
                    <a:p>
                      <a:r>
                        <a:rPr lang="de-DE" sz="1600" kern="1200" dirty="0" smtClean="0">
                          <a:solidFill>
                            <a:schemeClr val="dk1"/>
                          </a:solidFill>
                          <a:effectLst/>
                          <a:latin typeface="Verdana" pitchFamily="34" charset="0"/>
                          <a:ea typeface="Verdana" pitchFamily="34" charset="0"/>
                          <a:cs typeface="Verdana" pitchFamily="34" charset="0"/>
                        </a:rPr>
                        <a:t>Ist im Namen der Körperschaft der vollständige Name der ihr übergeordneten Körperschaft enthalten, wird der Name der übergeordneten Körperschaft herausgelöst. Treffen für den verbliebenen Namen oben genannte Kriterien zu, wird der verbliebene Name als bevorzugter Name in unselbstständiger Form erfasst.</a:t>
                      </a:r>
                    </a:p>
                    <a:p>
                      <a:endParaRPr lang="de-DE" sz="1600" kern="1200" dirty="0" smtClean="0">
                        <a:solidFill>
                          <a:schemeClr val="dk1"/>
                        </a:solidFill>
                        <a:effectLst/>
                        <a:latin typeface="Verdana" pitchFamily="34" charset="0"/>
                        <a:ea typeface="Verdana" pitchFamily="34" charset="0"/>
                        <a:cs typeface="Verdana" pitchFamily="34" charset="0"/>
                      </a:endParaRPr>
                    </a:p>
                  </a:txBody>
                  <a:tcPr/>
                </a:tc>
                <a:tc>
                  <a:txBody>
                    <a:bodyPr/>
                    <a:lstStyle/>
                    <a:p>
                      <a:r>
                        <a:rPr lang="de-DE" sz="1600" kern="1200" dirty="0" smtClean="0">
                          <a:solidFill>
                            <a:schemeClr val="dk1"/>
                          </a:solidFill>
                          <a:effectLst/>
                          <a:latin typeface="Verdana" pitchFamily="34" charset="0"/>
                          <a:ea typeface="Verdana" pitchFamily="34" charset="0"/>
                          <a:cs typeface="Verdana" pitchFamily="34" charset="0"/>
                        </a:rPr>
                        <a:t>RDA 11.2.2.14:</a:t>
                      </a:r>
                    </a:p>
                    <a:p>
                      <a:r>
                        <a:rPr lang="de-DE" sz="1600" kern="1200" dirty="0" smtClean="0">
                          <a:solidFill>
                            <a:schemeClr val="dk1"/>
                          </a:solidFill>
                          <a:effectLst/>
                          <a:latin typeface="Verdana" pitchFamily="34" charset="0"/>
                          <a:ea typeface="Verdana" pitchFamily="34" charset="0"/>
                          <a:cs typeface="Verdana" pitchFamily="34" charset="0"/>
                        </a:rPr>
                        <a:t>Unterteilung in Typen mit eigenen Regeln. </a:t>
                      </a:r>
                    </a:p>
                    <a:p>
                      <a:r>
                        <a:rPr lang="de-DE" sz="1600" kern="1200" dirty="0" smtClean="0">
                          <a:solidFill>
                            <a:schemeClr val="dk1"/>
                          </a:solidFill>
                          <a:effectLst/>
                          <a:latin typeface="Verdana" pitchFamily="34" charset="0"/>
                          <a:ea typeface="Verdana" pitchFamily="34" charset="0"/>
                          <a:cs typeface="Verdana" pitchFamily="34" charset="0"/>
                        </a:rPr>
                        <a:t>In der Regel gilt: </a:t>
                      </a:r>
                    </a:p>
                    <a:p>
                      <a:r>
                        <a:rPr lang="de-DE" sz="1600" kern="1200" dirty="0" smtClean="0">
                          <a:solidFill>
                            <a:schemeClr val="dk1"/>
                          </a:solidFill>
                          <a:effectLst/>
                          <a:latin typeface="Verdana" pitchFamily="34" charset="0"/>
                          <a:ea typeface="Verdana" pitchFamily="34" charset="0"/>
                          <a:cs typeface="Verdana" pitchFamily="34" charset="0"/>
                        </a:rPr>
                        <a:t>Beim Bilden des Bevorzugten Namens wird der Name der Überordnung in substantivierter Form oder in Abkürzungsform aus dem Namen der Unterordnung herausgelöst.</a:t>
                      </a:r>
                    </a:p>
                    <a:p>
                      <a:endParaRPr lang="de-DE" sz="1600" dirty="0" smtClean="0">
                        <a:latin typeface="Verdana" panose="020B0604030504040204" pitchFamily="34" charset="0"/>
                        <a:ea typeface="Verdana" panose="020B0604030504040204" pitchFamily="34" charset="0"/>
                        <a:cs typeface="Verdana" panose="020B0604030504040204" pitchFamily="34" charset="0"/>
                      </a:endParaRPr>
                    </a:p>
                    <a:p>
                      <a:endParaRPr lang="de-DE" sz="1600" kern="1200" dirty="0" smtClean="0">
                        <a:solidFill>
                          <a:schemeClr val="dk1"/>
                        </a:solidFill>
                        <a:effectLst/>
                        <a:latin typeface="Verdana" pitchFamily="34" charset="0"/>
                        <a:ea typeface="Verdana" pitchFamily="34" charset="0"/>
                        <a:cs typeface="Verdana" pitchFamily="34" charset="0"/>
                      </a:endParaRPr>
                    </a:p>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3" name="Foliennummernplatzhalter 2"/>
          <p:cNvSpPr>
            <a:spLocks noGrp="1"/>
          </p:cNvSpPr>
          <p:nvPr>
            <p:ph type="sldNum" sz="quarter" idx="12"/>
          </p:nvPr>
        </p:nvSpPr>
        <p:spPr/>
        <p:txBody>
          <a:bodyPr/>
          <a:lstStyle/>
          <a:p>
            <a:fld id="{E1CD70CF-68CB-451A-AC93-71942E537FD9}" type="slidenum">
              <a:rPr lang="de-DE" smtClean="0"/>
              <a:t>148</a:t>
            </a:fld>
            <a:endParaRPr lang="de-DE"/>
          </a:p>
        </p:txBody>
      </p:sp>
    </p:spTree>
    <p:extLst>
      <p:ext uri="{BB962C8B-B14F-4D97-AF65-F5344CB8AC3E}">
        <p14:creationId xmlns:p14="http://schemas.microsoft.com/office/powerpoint/2010/main" val="3156248042"/>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39627"/>
            <a:ext cx="8726760" cy="1389173"/>
          </a:xfrm>
        </p:spPr>
        <p:txBody>
          <a:bodyPr>
            <a:normAutofit/>
          </a:bodyPr>
          <a:lstStyle/>
          <a:p>
            <a:pPr algn="l"/>
            <a:r>
              <a:rPr lang="de-DE" sz="3200" dirty="0">
                <a:solidFill>
                  <a:srgbClr val="4F81BD">
                    <a:lumMod val="75000"/>
                  </a:srgbClr>
                </a:solidFill>
              </a:rPr>
              <a:t>Was ist neu mit RDA?</a:t>
            </a:r>
            <a:br>
              <a:rPr lang="de-DE" sz="3200" dirty="0">
                <a:solidFill>
                  <a:srgbClr val="4F81BD">
                    <a:lumMod val="75000"/>
                  </a:srgbClr>
                </a:solidFill>
              </a:rPr>
            </a:br>
            <a:r>
              <a:rPr lang="de-DE" sz="2600" dirty="0">
                <a:solidFill>
                  <a:srgbClr val="4F81BD">
                    <a:lumMod val="75000"/>
                  </a:srgbClr>
                </a:solidFill>
              </a:rPr>
              <a:t>(im Bereich allgemeine untergeordnete Körperschaften)                                      </a:t>
            </a:r>
            <a:r>
              <a:rPr lang="de-DE" sz="2600" dirty="0" smtClean="0">
                <a:solidFill>
                  <a:srgbClr val="4F81BD">
                    <a:lumMod val="75000"/>
                  </a:srgbClr>
                </a:solidFill>
              </a:rPr>
              <a:t>-2-</a:t>
            </a:r>
            <a:endParaRPr lang="de-DE" sz="2600" dirty="0">
              <a:latin typeface="Verdana" panose="020B0604030504040204" pitchFamily="34" charset="0"/>
            </a:endParaRPr>
          </a:p>
        </p:txBody>
      </p:sp>
      <p:sp>
        <p:nvSpPr>
          <p:cNvPr id="6" name="Fußzeilenplatzhalter 3"/>
          <p:cNvSpPr>
            <a:spLocks noGrp="1"/>
          </p:cNvSpPr>
          <p:nvPr>
            <p:ph type="ftr" sz="quarter" idx="11"/>
          </p:nvPr>
        </p:nvSpPr>
        <p:spPr>
          <a:noFill/>
        </p:spPr>
        <p:txBody>
          <a:bodyPr/>
          <a:lstStyle/>
          <a:p>
            <a:r>
              <a:rPr lang="de-DE" smtClean="0"/>
              <a:t>Schulungsunterlagen der AG RDA – Modul GND: KorKonGeo | hbz | Stand: 15.01.2015</a:t>
            </a:r>
            <a:endParaRPr lang="de-DE" dirty="0"/>
          </a:p>
        </p:txBody>
      </p:sp>
      <p:graphicFrame>
        <p:nvGraphicFramePr>
          <p:cNvPr id="5" name="Inhaltsplatzhalter 4"/>
          <p:cNvGraphicFramePr>
            <a:graphicFrameLocks noGrp="1"/>
          </p:cNvGraphicFramePr>
          <p:nvPr>
            <p:ph idx="4294967295"/>
            <p:extLst>
              <p:ext uri="{D42A27DB-BD31-4B8C-83A1-F6EECF244321}">
                <p14:modId xmlns:p14="http://schemas.microsoft.com/office/powerpoint/2010/main" val="1809982689"/>
              </p:ext>
            </p:extLst>
          </p:nvPr>
        </p:nvGraphicFramePr>
        <p:xfrm>
          <a:off x="695400" y="1700808"/>
          <a:ext cx="9721080" cy="4715253"/>
        </p:xfrm>
        <a:graphic>
          <a:graphicData uri="http://schemas.openxmlformats.org/drawingml/2006/table">
            <a:tbl>
              <a:tblPr firstRow="1" bandRow="1">
                <a:tableStyleId>{5C22544A-7EE6-4342-B048-85BDC9FD1C3A}</a:tableStyleId>
              </a:tblPr>
              <a:tblGrid>
                <a:gridCol w="4860540"/>
                <a:gridCol w="4860540"/>
              </a:tblGrid>
              <a:tr h="372871">
                <a:tc>
                  <a:txBody>
                    <a:bodyPr/>
                    <a:lstStyle/>
                    <a:p>
                      <a:pPr algn="ctr"/>
                      <a:r>
                        <a:rPr lang="de-DE" sz="1600" dirty="0" smtClean="0">
                          <a:latin typeface="Verdana" panose="020B0604030504040204" pitchFamily="34" charset="0"/>
                        </a:rPr>
                        <a:t>RAK / GND-Übergangsregeln</a:t>
                      </a:r>
                      <a:endParaRPr lang="de-DE" sz="1600" dirty="0">
                        <a:latin typeface="Verdana" panose="020B0604030504040204" pitchFamily="34" charset="0"/>
                      </a:endParaRPr>
                    </a:p>
                  </a:txBody>
                  <a:tcPr/>
                </a:tc>
                <a:tc>
                  <a:txBody>
                    <a:bodyPr/>
                    <a:lstStyle/>
                    <a:p>
                      <a:pPr algn="ctr"/>
                      <a:r>
                        <a:rPr lang="de-DE" sz="1600" dirty="0" smtClean="0">
                          <a:latin typeface="Verdana" panose="020B0604030504040204" pitchFamily="34" charset="0"/>
                        </a:rPr>
                        <a:t>RDA</a:t>
                      </a:r>
                      <a:endParaRPr lang="de-DE" sz="1600" dirty="0">
                        <a:latin typeface="Verdana" panose="020B0604030504040204" pitchFamily="34" charset="0"/>
                      </a:endParaRPr>
                    </a:p>
                  </a:txBody>
                  <a:tcPr/>
                </a:tc>
              </a:tr>
              <a:tr h="372871">
                <a:tc gridSpan="2">
                  <a:txBody>
                    <a:bodyPr/>
                    <a:lstStyle/>
                    <a:p>
                      <a:pPr algn="ctr"/>
                      <a:r>
                        <a:rPr lang="de-DE" sz="1600" dirty="0" smtClean="0">
                          <a:latin typeface="Verdana" panose="020B0604030504040204" pitchFamily="34" charset="0"/>
                        </a:rPr>
                        <a:t>Untergeordnete Körperschaften ohne Körperschaftsbegriff</a:t>
                      </a:r>
                      <a:endParaRPr lang="de-DE" sz="1600" dirty="0">
                        <a:latin typeface="Verdana" panose="020B0604030504040204" pitchFamily="34" charset="0"/>
                      </a:endParaRPr>
                    </a:p>
                  </a:txBody>
                  <a:tcPr/>
                </a:tc>
                <a:tc hMerge="1">
                  <a:txBody>
                    <a:bodyPr/>
                    <a:lstStyle/>
                    <a:p>
                      <a:endParaRPr lang="de-DE" dirty="0"/>
                    </a:p>
                  </a:txBody>
                  <a:tcPr/>
                </a:tc>
              </a:tr>
              <a:tr h="735526">
                <a:tc>
                  <a:txBody>
                    <a:bodyPr/>
                    <a:lstStyle/>
                    <a:p>
                      <a:pPr algn="l"/>
                      <a:r>
                        <a:rPr lang="de-DE" sz="1600" dirty="0" smtClean="0">
                          <a:latin typeface="Verdana" panose="020B0604030504040204" pitchFamily="34" charset="0"/>
                        </a:rPr>
                        <a:t>RAK-WB: </a:t>
                      </a:r>
                    </a:p>
                    <a:p>
                      <a:r>
                        <a:rPr lang="de-DE" sz="1600" dirty="0" smtClean="0">
                          <a:latin typeface="Verdana" panose="020B0604030504040204" pitchFamily="34" charset="0"/>
                        </a:rPr>
                        <a:t>Wurden</a:t>
                      </a:r>
                      <a:r>
                        <a:rPr lang="de-DE" sz="1600" baseline="0" dirty="0" smtClean="0">
                          <a:latin typeface="Verdana" panose="020B0604030504040204" pitchFamily="34" charset="0"/>
                        </a:rPr>
                        <a:t> nicht berücksichtigt</a:t>
                      </a:r>
                      <a:endParaRPr lang="de-DE" sz="1600" dirty="0">
                        <a:latin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RDA 11.2.2.14.4</a:t>
                      </a:r>
                      <a:r>
                        <a:rPr lang="de-DE" sz="1600" dirty="0" smtClean="0">
                          <a:latin typeface="Verdana" panose="020B060403050404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anose="020B0604030504040204" pitchFamily="34" charset="0"/>
                        </a:rPr>
                        <a:t>Name ohne einen Begriff, der auf eine Körperschaft schließen lässt</a:t>
                      </a:r>
                    </a:p>
                  </a:txBody>
                  <a:tcPr/>
                </a:tc>
              </a:tr>
              <a:tr h="372871">
                <a:tc gridSpan="2">
                  <a:txBody>
                    <a:bodyPr/>
                    <a:lstStyle/>
                    <a:p>
                      <a:pPr algn="ctr"/>
                      <a:r>
                        <a:rPr lang="de-DE" sz="1600" dirty="0" smtClean="0">
                          <a:latin typeface="Verdana" panose="020B0604030504040204" pitchFamily="34" charset="0"/>
                        </a:rPr>
                        <a:t>Universitätsinstitute</a:t>
                      </a:r>
                      <a:endParaRPr lang="de-DE" sz="1600" dirty="0">
                        <a:latin typeface="Verdana" panose="020B0604030504040204" pitchFamily="34" charset="0"/>
                      </a:endParaRPr>
                    </a:p>
                  </a:txBody>
                  <a:tcPr/>
                </a:tc>
                <a:tc hMerge="1">
                  <a:txBody>
                    <a:bodyPr/>
                    <a:lstStyle/>
                    <a:p>
                      <a:endParaRPr lang="de-DE" sz="1400" dirty="0"/>
                    </a:p>
                  </a:txBody>
                  <a:tcPr/>
                </a:tc>
              </a:tr>
              <a:tr h="2237224">
                <a:tc>
                  <a:txBody>
                    <a:bodyPr/>
                    <a:lstStyle/>
                    <a:p>
                      <a:pPr algn="l"/>
                      <a:r>
                        <a:rPr lang="de-DE" sz="1600" dirty="0" smtClean="0">
                          <a:latin typeface="Verdana" panose="020B0604030504040204" pitchFamily="34" charset="0"/>
                        </a:rPr>
                        <a:t>GND-ÜR K11:</a:t>
                      </a:r>
                    </a:p>
                    <a:p>
                      <a:r>
                        <a:rPr lang="de-AT" sz="1600" b="0" i="0" u="none" strike="noStrike" kern="1200" baseline="0" dirty="0" smtClean="0">
                          <a:solidFill>
                            <a:schemeClr val="dk1"/>
                          </a:solidFill>
                          <a:latin typeface="Verdana" pitchFamily="34" charset="0"/>
                          <a:ea typeface="Verdana" pitchFamily="34" charset="0"/>
                          <a:cs typeface="Verdana" pitchFamily="34" charset="0"/>
                        </a:rPr>
                        <a:t>Ist eine Körperschaft einer anderen Körperschaft unterstellt oder zugehörig, wird der bevorzugte Name im Allgemeinen in der selbstständigen Form gewählt.</a:t>
                      </a:r>
                      <a:endParaRPr lang="de-DE" sz="1600" dirty="0">
                        <a:latin typeface="Verdana" panose="020B0604030504040204" pitchFamily="34" charset="0"/>
                        <a:ea typeface="Verdana" pitchFamily="34" charset="0"/>
                        <a:cs typeface="Verdana" pitchFamily="34" charset="0"/>
                      </a:endParaRPr>
                    </a:p>
                  </a:txBody>
                  <a:tcPr/>
                </a:tc>
                <a:tc>
                  <a:txBody>
                    <a:bodyPr/>
                    <a:lstStyle/>
                    <a:p>
                      <a:pPr algn="l"/>
                      <a:r>
                        <a:rPr lang="de-DE" sz="1600" dirty="0" smtClean="0">
                          <a:latin typeface="Verdana" pitchFamily="34" charset="0"/>
                          <a:ea typeface="Verdana" pitchFamily="34" charset="0"/>
                          <a:cs typeface="Verdana" pitchFamily="34" charset="0"/>
                        </a:rPr>
                        <a:t>RDA 11.2.2.14.5</a:t>
                      </a:r>
                      <a:r>
                        <a:rPr lang="de-DE" sz="1600" dirty="0" smtClean="0">
                          <a:latin typeface="Verdana" panose="020B0604030504040204" pitchFamily="34" charset="0"/>
                        </a:rPr>
                        <a:t>:</a:t>
                      </a:r>
                    </a:p>
                    <a:p>
                      <a:pPr marL="0" indent="0">
                        <a:buNone/>
                      </a:pPr>
                      <a:r>
                        <a:rPr lang="de-DE" sz="1600" dirty="0" smtClean="0">
                          <a:latin typeface="Verdana" pitchFamily="34" charset="0"/>
                          <a:ea typeface="Verdana" pitchFamily="34" charset="0"/>
                          <a:cs typeface="Verdana" pitchFamily="34" charset="0"/>
                        </a:rPr>
                        <a:t>Unselbstständige</a:t>
                      </a:r>
                      <a:r>
                        <a:rPr lang="de-DE" sz="1600" baseline="0" dirty="0" smtClean="0">
                          <a:latin typeface="Verdana" pitchFamily="34" charset="0"/>
                          <a:ea typeface="Verdana" pitchFamily="34" charset="0"/>
                          <a:cs typeface="Verdana" pitchFamily="34" charset="0"/>
                        </a:rPr>
                        <a:t> Ansetzung, wenn der </a:t>
                      </a:r>
                      <a:r>
                        <a:rPr lang="de-DE" sz="1600" dirty="0" smtClean="0">
                          <a:latin typeface="Verdana" pitchFamily="34" charset="0"/>
                          <a:ea typeface="Verdana" pitchFamily="34" charset="0"/>
                          <a:cs typeface="Verdana" pitchFamily="34" charset="0"/>
                        </a:rPr>
                        <a:t>Name nur ein bestimmtes Studienfach/ bestimmte Studienfächer an einer Universität anzeigt (und der Name</a:t>
                      </a:r>
                      <a:r>
                        <a:rPr lang="de-DE" sz="1600" baseline="0" dirty="0" smtClean="0">
                          <a:latin typeface="Verdana" pitchFamily="34" charset="0"/>
                          <a:ea typeface="Verdana" pitchFamily="34" charset="0"/>
                          <a:cs typeface="Verdana" pitchFamily="34" charset="0"/>
                        </a:rPr>
                        <a:t> der Überordnung nicht im Namen der Unterordnung enthalten ist)</a:t>
                      </a:r>
                      <a:r>
                        <a:rPr lang="de-DE" sz="1600" dirty="0" smtClean="0">
                          <a:latin typeface="Verdana" pitchFamily="34" charset="0"/>
                          <a:ea typeface="Verdana" pitchFamily="34" charset="0"/>
                          <a:cs typeface="Verdana" pitchFamily="34" charset="0"/>
                        </a:rPr>
                        <a:t>.</a:t>
                      </a:r>
                    </a:p>
                    <a:p>
                      <a:pPr marL="0" indent="0">
                        <a:buNone/>
                      </a:pPr>
                      <a:endParaRPr lang="de-DE" sz="1600" dirty="0" smtClean="0">
                        <a:latin typeface="Verdana" pitchFamily="34" charset="0"/>
                        <a:ea typeface="Verdana" pitchFamily="34" charset="0"/>
                        <a:cs typeface="Verdana" pitchFamily="34" charset="0"/>
                      </a:endParaRPr>
                    </a:p>
                    <a:p>
                      <a:r>
                        <a:rPr lang="de-DE" sz="1600" kern="1200" dirty="0" smtClean="0">
                          <a:solidFill>
                            <a:schemeClr val="dk1"/>
                          </a:solidFill>
                          <a:effectLst/>
                          <a:latin typeface="Verdana" pitchFamily="34" charset="0"/>
                          <a:ea typeface="Verdana" pitchFamily="34" charset="0"/>
                          <a:cs typeface="Verdana" pitchFamily="34" charset="0"/>
                        </a:rPr>
                        <a:t>RDA 11.2.2.14.5, ERL + RDA 11.2.2.14.6</a:t>
                      </a:r>
                    </a:p>
                    <a:p>
                      <a:r>
                        <a:rPr lang="de-DE" sz="1600" kern="1200" dirty="0" smtClean="0">
                          <a:solidFill>
                            <a:schemeClr val="dk1"/>
                          </a:solidFill>
                          <a:effectLst/>
                          <a:latin typeface="Verdana" pitchFamily="34" charset="0"/>
                          <a:ea typeface="Verdana" pitchFamily="34" charset="0"/>
                          <a:cs typeface="Verdana" pitchFamily="34" charset="0"/>
                        </a:rPr>
                        <a:t>Unselbstständige Ansetzung, wenn der Name des Instituts den vollständigen Namen der Universität enthält.</a:t>
                      </a:r>
                      <a:endParaRPr lang="de-DE" sz="1600" dirty="0" smtClean="0">
                        <a:latin typeface="Verdana" pitchFamily="34" charset="0"/>
                        <a:ea typeface="Verdana" pitchFamily="34" charset="0"/>
                        <a:cs typeface="Verdana" pitchFamily="34" charset="0"/>
                      </a:endParaRPr>
                    </a:p>
                  </a:txBody>
                  <a:tcPr/>
                </a:tc>
              </a:tr>
            </a:tbl>
          </a:graphicData>
        </a:graphic>
      </p:graphicFrame>
      <p:sp>
        <p:nvSpPr>
          <p:cNvPr id="3" name="Foliennummernplatzhalter 2"/>
          <p:cNvSpPr>
            <a:spLocks noGrp="1"/>
          </p:cNvSpPr>
          <p:nvPr>
            <p:ph type="sldNum" sz="quarter" idx="12"/>
          </p:nvPr>
        </p:nvSpPr>
        <p:spPr/>
        <p:txBody>
          <a:bodyPr/>
          <a:lstStyle/>
          <a:p>
            <a:fld id="{E1CD70CF-68CB-451A-AC93-71942E537FD9}" type="slidenum">
              <a:rPr lang="de-DE" smtClean="0"/>
              <a:t>149</a:t>
            </a:fld>
            <a:endParaRPr lang="de-DE"/>
          </a:p>
        </p:txBody>
      </p:sp>
    </p:spTree>
    <p:extLst>
      <p:ext uri="{BB962C8B-B14F-4D97-AF65-F5344CB8AC3E}">
        <p14:creationId xmlns:p14="http://schemas.microsoft.com/office/powerpoint/2010/main" val="3242790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850106"/>
          </a:xfrm>
        </p:spPr>
        <p:txBody>
          <a:bodyPr/>
          <a:lstStyle/>
          <a:p>
            <a:pPr algn="l"/>
            <a:r>
              <a:rPr lang="de-DE" dirty="0">
                <a:solidFill>
                  <a:srgbClr val="4F81BD">
                    <a:lumMod val="75000"/>
                  </a:srgbClr>
                </a:solidFill>
              </a:rPr>
              <a:t>Altdatenbearbeitung                </a:t>
            </a:r>
            <a:r>
              <a:rPr lang="de-DE" sz="2800" dirty="0" smtClean="0">
                <a:solidFill>
                  <a:srgbClr val="4F81BD">
                    <a:lumMod val="75000"/>
                  </a:srgbClr>
                </a:solidFill>
              </a:rPr>
              <a:t>-4-</a:t>
            </a:r>
            <a:endParaRPr lang="de-DE" dirty="0"/>
          </a:p>
        </p:txBody>
      </p:sp>
      <p:sp>
        <p:nvSpPr>
          <p:cNvPr id="3" name="Inhaltsplatzhalter 2"/>
          <p:cNvSpPr>
            <a:spLocks noGrp="1"/>
          </p:cNvSpPr>
          <p:nvPr>
            <p:ph idx="1"/>
          </p:nvPr>
        </p:nvSpPr>
        <p:spPr>
          <a:xfrm>
            <a:off x="609600" y="1600200"/>
            <a:ext cx="10972800" cy="4853135"/>
          </a:xfrm>
        </p:spPr>
        <p:txBody>
          <a:bodyPr/>
          <a:lstStyle/>
          <a:p>
            <a:pPr marL="0" indent="0">
              <a:buNone/>
            </a:pPr>
            <a:r>
              <a:rPr lang="de-DE" sz="2600" i="1" dirty="0" smtClean="0"/>
              <a:t>Forts. Fall 2:</a:t>
            </a:r>
          </a:p>
          <a:p>
            <a:pPr lvl="0">
              <a:spcBef>
                <a:spcPts val="600"/>
              </a:spcBef>
            </a:pPr>
            <a:r>
              <a:rPr lang="de-DE" sz="2600" dirty="0">
                <a:solidFill>
                  <a:prstClr val="black"/>
                </a:solidFill>
              </a:rPr>
              <a:t>Ergebnis 2: Bisheriger normierter Sucheinstieg muss korrigiert werden </a:t>
            </a:r>
          </a:p>
          <a:p>
            <a:pPr marL="0" lvl="0" indent="0">
              <a:spcBef>
                <a:spcPts val="600"/>
              </a:spcBef>
              <a:buNone/>
            </a:pPr>
            <a:r>
              <a:rPr lang="de-DE" sz="2600" dirty="0">
                <a:solidFill>
                  <a:prstClr val="black"/>
                </a:solidFill>
              </a:rPr>
              <a:t>	-&gt; bei Level-3-Aufnahmen selber korrigieren </a:t>
            </a:r>
          </a:p>
          <a:p>
            <a:pPr marL="0" lvl="0" indent="0">
              <a:spcBef>
                <a:spcPts val="600"/>
              </a:spcBef>
              <a:buNone/>
            </a:pPr>
            <a:r>
              <a:rPr lang="de-DE" sz="2600" dirty="0">
                <a:solidFill>
                  <a:prstClr val="black"/>
                </a:solidFill>
              </a:rPr>
              <a:t>	-&gt; bei Level-1-Aufnahmen FE: Korrekturantrag per Mailboxfeld 901 an DE-1-GKD-hbz, SE: Redaktionssatz an SE-Redaktion des hbz </a:t>
            </a:r>
          </a:p>
          <a:p>
            <a:pPr marL="0" lvl="0" indent="0">
              <a:spcBef>
                <a:spcPts val="600"/>
              </a:spcBef>
              <a:buNone/>
            </a:pPr>
            <a:r>
              <a:rPr lang="de-DE" sz="2600" dirty="0">
                <a:solidFill>
                  <a:prstClr val="black"/>
                </a:solidFill>
              </a:rPr>
              <a:t>	-&gt; aus bisherigem normierten Sucheinstieg </a:t>
            </a:r>
            <a:r>
              <a:rPr lang="de-DE" sz="2600" dirty="0" smtClean="0">
                <a:solidFill>
                  <a:prstClr val="black"/>
                </a:solidFill>
              </a:rPr>
              <a:t>ggf. weiteren </a:t>
            </a:r>
            <a:r>
              <a:rPr lang="de-DE" sz="2600" dirty="0">
                <a:solidFill>
                  <a:prstClr val="black"/>
                </a:solidFill>
              </a:rPr>
              <a:t>Sucheinstieg nach RDA bilden und in Feld 4XX eintragen </a:t>
            </a:r>
          </a:p>
          <a:p>
            <a:pPr marL="0" lvl="0" indent="0">
              <a:spcBef>
                <a:spcPts val="600"/>
              </a:spcBef>
              <a:buNone/>
            </a:pPr>
            <a:r>
              <a:rPr lang="de-DE" sz="2600" dirty="0">
                <a:solidFill>
                  <a:prstClr val="black"/>
                </a:solidFill>
              </a:rPr>
              <a:t>	-&gt; Quelle „Vorlage“ in Feld 670 überschreiben mit „Homepage + Link“ bzw. „</a:t>
            </a:r>
            <a:r>
              <a:rPr lang="de-DE" sz="2600" dirty="0" smtClean="0">
                <a:solidFill>
                  <a:prstClr val="black"/>
                </a:solidFill>
              </a:rPr>
              <a:t>NSW</a:t>
            </a:r>
            <a:r>
              <a:rPr lang="de-DE" dirty="0" smtClean="0">
                <a:solidFill>
                  <a:prstClr val="black"/>
                </a:solidFill>
              </a:rPr>
              <a:t>“</a:t>
            </a:r>
            <a:endParaRPr lang="de-DE" dirty="0">
              <a:solidFill>
                <a:prstClr val="black"/>
              </a:solidFill>
            </a:endParaRP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15</a:t>
            </a:fld>
            <a:endParaRPr lang="de-DE"/>
          </a:p>
        </p:txBody>
      </p:sp>
    </p:spTree>
    <p:extLst>
      <p:ext uri="{BB962C8B-B14F-4D97-AF65-F5344CB8AC3E}">
        <p14:creationId xmlns:p14="http://schemas.microsoft.com/office/powerpoint/2010/main" val="3772808302"/>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26170"/>
          </a:xfrm>
        </p:spPr>
        <p:txBody>
          <a:bodyPr/>
          <a:lstStyle/>
          <a:p>
            <a:pPr algn="l"/>
            <a:r>
              <a:rPr lang="de-DE" altLang="de-DE" sz="3200" dirty="0">
                <a:solidFill>
                  <a:srgbClr val="4F81BD">
                    <a:lumMod val="75000"/>
                  </a:srgbClr>
                </a:solidFill>
              </a:rPr>
              <a:t>Zusätzliche Neuerungen für die Formalerschließung ab dem RDA-Umstieg 2015</a:t>
            </a:r>
            <a:endParaRPr lang="de-DE" dirty="0"/>
          </a:p>
        </p:txBody>
      </p:sp>
      <p:sp>
        <p:nvSpPr>
          <p:cNvPr id="3" name="Inhaltsplatzhalter 2"/>
          <p:cNvSpPr>
            <a:spLocks noGrp="1"/>
          </p:cNvSpPr>
          <p:nvPr>
            <p:ph idx="1"/>
          </p:nvPr>
        </p:nvSpPr>
        <p:spPr>
          <a:xfrm>
            <a:off x="609600" y="2060848"/>
            <a:ext cx="10972800" cy="4065316"/>
          </a:xfrm>
        </p:spPr>
        <p:txBody>
          <a:bodyPr/>
          <a:lstStyle/>
          <a:p>
            <a:r>
              <a:rPr lang="de-DE" dirty="0" smtClean="0"/>
              <a:t>Exekutivorgane. Organe mit Entscheidungsbefugnissen und Informationsorgane</a:t>
            </a: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150</a:t>
            </a:fld>
            <a:endParaRPr lang="de-DE"/>
          </a:p>
        </p:txBody>
      </p:sp>
    </p:spTree>
    <p:extLst>
      <p:ext uri="{BB962C8B-B14F-4D97-AF65-F5344CB8AC3E}">
        <p14:creationId xmlns:p14="http://schemas.microsoft.com/office/powerpoint/2010/main" val="703612137"/>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pPr>
              <a:spcBef>
                <a:spcPts val="1675"/>
              </a:spcBef>
            </a:pPr>
            <a:r>
              <a:rPr lang="de-DE" altLang="de-DE" b="1" dirty="0">
                <a:solidFill>
                  <a:schemeClr val="accent1">
                    <a:lumMod val="75000"/>
                  </a:schemeClr>
                </a:solidFill>
              </a:rPr>
              <a:t>Organe von </a:t>
            </a:r>
            <a:r>
              <a:rPr lang="de-DE" altLang="de-DE" b="1" dirty="0" smtClean="0">
                <a:solidFill>
                  <a:schemeClr val="accent1">
                    <a:lumMod val="75000"/>
                  </a:schemeClr>
                </a:solidFill>
              </a:rPr>
              <a:t>Gebietskörperschaften</a:t>
            </a:r>
            <a:r>
              <a:rPr lang="de-DE" altLang="de-DE" b="1" dirty="0">
                <a:solidFill>
                  <a:schemeClr val="accent1">
                    <a:lumMod val="75000"/>
                  </a:schemeClr>
                </a:solidFill>
              </a:rPr>
              <a:t/>
            </a:r>
            <a:br>
              <a:rPr lang="de-DE" altLang="de-DE" b="1" dirty="0">
                <a:solidFill>
                  <a:schemeClr val="accent1">
                    <a:lumMod val="75000"/>
                  </a:schemeClr>
                </a:solidFill>
              </a:rPr>
            </a:br>
            <a:r>
              <a:rPr lang="de-DE" altLang="de-DE" b="1" dirty="0" smtClean="0">
                <a:solidFill>
                  <a:schemeClr val="accent1">
                    <a:lumMod val="75000"/>
                  </a:schemeClr>
                </a:solidFill>
              </a:rPr>
              <a:t>Juristische </a:t>
            </a:r>
            <a:r>
              <a:rPr lang="de-DE" altLang="de-DE" b="1" dirty="0">
                <a:solidFill>
                  <a:schemeClr val="accent1">
                    <a:lumMod val="75000"/>
                  </a:schemeClr>
                </a:solidFill>
              </a:rPr>
              <a:t>Körperschaften</a:t>
            </a:r>
          </a:p>
        </p:txBody>
      </p:sp>
      <p:sp>
        <p:nvSpPr>
          <p:cNvPr id="4" name="Untertitel 3"/>
          <p:cNvSpPr>
            <a:spLocks noGrp="1"/>
          </p:cNvSpPr>
          <p:nvPr>
            <p:ph type="subTitle" idx="1"/>
          </p:nvPr>
        </p:nvSpPr>
        <p:spPr/>
        <p:txBody>
          <a:bodyPr>
            <a:normAutofit/>
          </a:bodyPr>
          <a:lstStyle/>
          <a:p>
            <a:endParaRPr lang="de-DE" sz="800" dirty="0">
              <a:solidFill>
                <a:srgbClr val="FF0000"/>
              </a:solidFill>
            </a:endParaRPr>
          </a:p>
        </p:txBody>
      </p:sp>
      <p:sp>
        <p:nvSpPr>
          <p:cNvPr id="3" name="Rechteck 2"/>
          <p:cNvSpPr/>
          <p:nvPr/>
        </p:nvSpPr>
        <p:spPr>
          <a:xfrm>
            <a:off x="1933344" y="548680"/>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GND</a:t>
            </a:r>
          </a:p>
        </p:txBody>
      </p:sp>
    </p:spTree>
    <p:extLst>
      <p:ext uri="{BB962C8B-B14F-4D97-AF65-F5344CB8AC3E}">
        <p14:creationId xmlns:p14="http://schemas.microsoft.com/office/powerpoint/2010/main" val="3212690805"/>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26170"/>
          </a:xfrm>
        </p:spPr>
        <p:txBody>
          <a:bodyPr>
            <a:normAutofit/>
          </a:bodyPr>
          <a:lstStyle/>
          <a:p>
            <a:pPr algn="l"/>
            <a:r>
              <a:rPr lang="de-DE" altLang="de-DE" sz="3200" dirty="0" smtClean="0"/>
              <a:t/>
            </a:r>
            <a:br>
              <a:rPr lang="de-DE" altLang="de-DE" sz="3200" dirty="0" smtClean="0"/>
            </a:br>
            <a:r>
              <a:rPr lang="de-DE" altLang="de-DE" sz="3200" dirty="0" smtClean="0"/>
              <a:t>Organe </a:t>
            </a:r>
            <a:r>
              <a:rPr lang="de-DE" altLang="de-DE" sz="3200" dirty="0"/>
              <a:t>von </a:t>
            </a:r>
            <a:r>
              <a:rPr lang="de-DE" altLang="de-DE" sz="3200" dirty="0" smtClean="0"/>
              <a:t>Gebietskörperschaften </a:t>
            </a:r>
            <a:r>
              <a:rPr lang="de-DE" altLang="de-DE" sz="3200" dirty="0"/>
              <a:t/>
            </a:r>
            <a:br>
              <a:rPr lang="de-DE" altLang="de-DE" sz="3200" dirty="0"/>
            </a:br>
            <a:r>
              <a:rPr lang="de-DE" altLang="de-DE" sz="3200" dirty="0" smtClean="0"/>
              <a:t>Juristische Körperschaften </a:t>
            </a:r>
            <a:br>
              <a:rPr lang="de-DE" altLang="de-DE" sz="3200" dirty="0" smtClean="0"/>
            </a:br>
            <a:r>
              <a:rPr lang="de-DE" sz="2600" dirty="0" smtClean="0">
                <a:solidFill>
                  <a:schemeClr val="tx1"/>
                </a:solidFill>
              </a:rPr>
              <a:t>Organe von Gebietskörperschaften             </a:t>
            </a:r>
            <a:r>
              <a:rPr lang="de-DE" sz="2600" dirty="0" smtClean="0">
                <a:solidFill>
                  <a:prstClr val="black"/>
                </a:solidFill>
              </a:rPr>
              <a:t>-</a:t>
            </a:r>
            <a:r>
              <a:rPr lang="de-DE" sz="2600" dirty="0">
                <a:solidFill>
                  <a:prstClr val="black"/>
                </a:solidFill>
              </a:rPr>
              <a:t>1- </a:t>
            </a:r>
            <a:r>
              <a:rPr lang="de-DE" sz="2600" dirty="0" smtClean="0">
                <a:solidFill>
                  <a:schemeClr val="tx1"/>
                </a:solidFill>
              </a:rPr>
              <a:t/>
            </a:r>
            <a:br>
              <a:rPr lang="de-DE" sz="2600" dirty="0" smtClean="0">
                <a:solidFill>
                  <a:schemeClr val="tx1"/>
                </a:solidFill>
              </a:rPr>
            </a:br>
            <a:r>
              <a:rPr lang="de-DE" sz="2600" dirty="0" smtClean="0">
                <a:solidFill>
                  <a:schemeClr val="tx1"/>
                </a:solidFill>
              </a:rPr>
              <a:t>                                                                      </a:t>
            </a:r>
            <a:endParaRPr lang="de-DE" sz="2600" dirty="0">
              <a:solidFill>
                <a:schemeClr val="tx1"/>
              </a:solidFill>
            </a:endParaRPr>
          </a:p>
        </p:txBody>
      </p:sp>
      <p:sp>
        <p:nvSpPr>
          <p:cNvPr id="3" name="Inhaltsplatzhalter 2"/>
          <p:cNvSpPr>
            <a:spLocks noGrp="1"/>
          </p:cNvSpPr>
          <p:nvPr>
            <p:ph idx="1"/>
          </p:nvPr>
        </p:nvSpPr>
        <p:spPr>
          <a:xfrm>
            <a:off x="609600" y="2276872"/>
            <a:ext cx="10972800" cy="3849292"/>
          </a:xfrm>
        </p:spPr>
        <p:txBody>
          <a:bodyPr/>
          <a:lstStyle/>
          <a:p>
            <a:r>
              <a:rPr lang="de-DE" dirty="0" smtClean="0"/>
              <a:t>Grundsätzlich keine Sonderbehandlung, sondern Fälle von selbstständiger Ansetzung </a:t>
            </a:r>
            <a:r>
              <a:rPr lang="de-DE" sz="2400" dirty="0" smtClean="0"/>
              <a:t>(RDA 11.2.2.13) </a:t>
            </a:r>
            <a:r>
              <a:rPr lang="de-DE" dirty="0" smtClean="0"/>
              <a:t>oder unselbstständiger Ansetzung </a:t>
            </a:r>
            <a:r>
              <a:rPr lang="de-DE" sz="2400" dirty="0" smtClean="0"/>
              <a:t>(RDA 11.2.2.14)</a:t>
            </a:r>
          </a:p>
          <a:p>
            <a:r>
              <a:rPr lang="de-DE" dirty="0" smtClean="0"/>
              <a:t>Bei Zuordnung zu einem Unterpunkt von 11.2.2.14 wird i.d.R. der Name der Überordnung in substantivischer Form oder Abkürzungsform aus dem Namen der Unterordnung herausgelöst, es sei denn, der verbleibende Name ergibt keinen Sinn mehr</a:t>
            </a:r>
          </a:p>
          <a:p>
            <a:pPr marL="0" indent="0">
              <a:buNone/>
            </a:pPr>
            <a:endParaRPr lang="de-DE"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152</a:t>
            </a:fld>
            <a:endParaRPr lang="de-DE"/>
          </a:p>
        </p:txBody>
      </p:sp>
    </p:spTree>
    <p:extLst>
      <p:ext uri="{BB962C8B-B14F-4D97-AF65-F5344CB8AC3E}">
        <p14:creationId xmlns:p14="http://schemas.microsoft.com/office/powerpoint/2010/main" val="1315824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26170"/>
          </a:xfrm>
        </p:spPr>
        <p:txBody>
          <a:bodyPr/>
          <a:lstStyle/>
          <a:p>
            <a:pPr algn="l"/>
            <a:r>
              <a:rPr lang="de-DE" altLang="de-DE" sz="3200" dirty="0" smtClean="0">
                <a:solidFill>
                  <a:srgbClr val="4F81BD">
                    <a:lumMod val="75000"/>
                  </a:srgbClr>
                </a:solidFill>
              </a:rPr>
              <a:t/>
            </a:r>
            <a:br>
              <a:rPr lang="de-DE" altLang="de-DE" sz="3200" dirty="0" smtClean="0">
                <a:solidFill>
                  <a:srgbClr val="4F81BD">
                    <a:lumMod val="75000"/>
                  </a:srgbClr>
                </a:solidFill>
              </a:rPr>
            </a:br>
            <a:r>
              <a:rPr lang="de-DE" altLang="de-DE" sz="3200" dirty="0" smtClean="0">
                <a:solidFill>
                  <a:srgbClr val="4F81BD">
                    <a:lumMod val="75000"/>
                  </a:srgbClr>
                </a:solidFill>
              </a:rPr>
              <a:t>Organe </a:t>
            </a:r>
            <a:r>
              <a:rPr lang="de-DE" altLang="de-DE" sz="3200" dirty="0">
                <a:solidFill>
                  <a:srgbClr val="4F81BD">
                    <a:lumMod val="75000"/>
                  </a:srgbClr>
                </a:solidFill>
              </a:rPr>
              <a:t>von </a:t>
            </a:r>
            <a:r>
              <a:rPr lang="de-DE" altLang="de-DE" sz="3200" dirty="0" smtClean="0">
                <a:solidFill>
                  <a:srgbClr val="4F81BD">
                    <a:lumMod val="75000"/>
                  </a:srgbClr>
                </a:solidFill>
              </a:rPr>
              <a:t>Gebietskörperschaften</a:t>
            </a:r>
            <a:r>
              <a:rPr lang="de-DE" altLang="de-DE" sz="3200" dirty="0">
                <a:solidFill>
                  <a:srgbClr val="4F81BD">
                    <a:lumMod val="75000"/>
                  </a:srgbClr>
                </a:solidFill>
              </a:rPr>
              <a:t/>
            </a:r>
            <a:br>
              <a:rPr lang="de-DE" altLang="de-DE" sz="3200" dirty="0">
                <a:solidFill>
                  <a:srgbClr val="4F81BD">
                    <a:lumMod val="75000"/>
                  </a:srgbClr>
                </a:solidFill>
              </a:rPr>
            </a:br>
            <a:r>
              <a:rPr lang="de-DE" altLang="de-DE" sz="3200" dirty="0" smtClean="0">
                <a:solidFill>
                  <a:srgbClr val="4F81BD">
                    <a:lumMod val="75000"/>
                  </a:srgbClr>
                </a:solidFill>
              </a:rPr>
              <a:t>Juristische </a:t>
            </a:r>
            <a:r>
              <a:rPr lang="de-DE" altLang="de-DE" sz="3200" dirty="0">
                <a:solidFill>
                  <a:srgbClr val="4F81BD">
                    <a:lumMod val="75000"/>
                  </a:srgbClr>
                </a:solidFill>
              </a:rPr>
              <a:t>Körperschaften </a:t>
            </a:r>
            <a:br>
              <a:rPr lang="de-DE" altLang="de-DE" sz="3200" dirty="0">
                <a:solidFill>
                  <a:srgbClr val="4F81BD">
                    <a:lumMod val="75000"/>
                  </a:srgbClr>
                </a:solidFill>
              </a:rPr>
            </a:br>
            <a:r>
              <a:rPr lang="de-DE" sz="2600" dirty="0">
                <a:solidFill>
                  <a:prstClr val="black"/>
                </a:solidFill>
              </a:rPr>
              <a:t>Organe von Gebietskörperschaften </a:t>
            </a:r>
            <a:r>
              <a:rPr lang="de-DE" sz="2600" dirty="0" smtClean="0">
                <a:solidFill>
                  <a:prstClr val="black"/>
                </a:solidFill>
              </a:rPr>
              <a:t>            -</a:t>
            </a:r>
            <a:r>
              <a:rPr lang="de-DE" sz="2600" dirty="0">
                <a:solidFill>
                  <a:prstClr val="black"/>
                </a:solidFill>
              </a:rPr>
              <a:t>2- </a:t>
            </a:r>
            <a:br>
              <a:rPr lang="de-DE" sz="2600" dirty="0">
                <a:solidFill>
                  <a:prstClr val="black"/>
                </a:solidFill>
              </a:rPr>
            </a:br>
            <a:r>
              <a:rPr lang="de-DE" sz="2600" dirty="0" smtClean="0">
                <a:solidFill>
                  <a:prstClr val="black"/>
                </a:solidFill>
              </a:rPr>
              <a:t>                                                                      </a:t>
            </a:r>
            <a:endParaRPr lang="de-DE" sz="2600" dirty="0"/>
          </a:p>
        </p:txBody>
      </p:sp>
      <p:sp>
        <p:nvSpPr>
          <p:cNvPr id="3" name="Inhaltsplatzhalter 2"/>
          <p:cNvSpPr>
            <a:spLocks noGrp="1"/>
          </p:cNvSpPr>
          <p:nvPr>
            <p:ph idx="1"/>
          </p:nvPr>
        </p:nvSpPr>
        <p:spPr>
          <a:xfrm>
            <a:off x="609600" y="2420887"/>
            <a:ext cx="10972800" cy="3935463"/>
          </a:xfrm>
        </p:spPr>
        <p:txBody>
          <a:bodyPr/>
          <a:lstStyle/>
          <a:p>
            <a:pPr marL="0" indent="0">
              <a:spcBef>
                <a:spcPct val="70000"/>
              </a:spcBef>
              <a:buNone/>
              <a:defRPr/>
            </a:pPr>
            <a:r>
              <a:rPr lang="de-DE" altLang="de-DE" i="1" dirty="0" smtClean="0"/>
              <a:t>Beispiele:</a:t>
            </a:r>
            <a:r>
              <a:rPr lang="de-DE" altLang="de-DE" dirty="0" smtClean="0"/>
              <a:t> </a:t>
            </a:r>
            <a:endParaRPr lang="de-DE" altLang="de-DE" dirty="0"/>
          </a:p>
          <a:p>
            <a:pPr marL="0" indent="0">
              <a:lnSpc>
                <a:spcPts val="1000"/>
              </a:lnSpc>
              <a:spcBef>
                <a:spcPct val="70000"/>
              </a:spcBef>
              <a:buNone/>
              <a:defRPr/>
            </a:pPr>
            <a:r>
              <a:rPr lang="de-DE" altLang="de-DE" i="1" dirty="0" smtClean="0">
                <a:solidFill>
                  <a:schemeClr val="accent3">
                    <a:lumMod val="50000"/>
                  </a:schemeClr>
                </a:solidFill>
              </a:rPr>
              <a:t>Kanada. Department </a:t>
            </a:r>
            <a:r>
              <a:rPr lang="de-DE" altLang="de-DE" i="1" dirty="0" err="1" smtClean="0">
                <a:solidFill>
                  <a:schemeClr val="accent3">
                    <a:lumMod val="50000"/>
                  </a:schemeClr>
                </a:solidFill>
              </a:rPr>
              <a:t>of</a:t>
            </a:r>
            <a:r>
              <a:rPr lang="de-DE" altLang="de-DE" i="1" dirty="0" smtClean="0">
                <a:solidFill>
                  <a:schemeClr val="accent3">
                    <a:lumMod val="50000"/>
                  </a:schemeClr>
                </a:solidFill>
              </a:rPr>
              <a:t> Consumer and Corporate </a:t>
            </a:r>
          </a:p>
          <a:p>
            <a:pPr marL="0" indent="0">
              <a:spcBef>
                <a:spcPts val="600"/>
              </a:spcBef>
              <a:buNone/>
              <a:defRPr/>
            </a:pPr>
            <a:r>
              <a:rPr lang="de-DE" altLang="de-DE" i="1" dirty="0" err="1" smtClean="0">
                <a:solidFill>
                  <a:schemeClr val="accent3">
                    <a:lumMod val="50000"/>
                  </a:schemeClr>
                </a:solidFill>
              </a:rPr>
              <a:t>Affairs</a:t>
            </a:r>
            <a:r>
              <a:rPr lang="de-DE" altLang="de-DE" i="1" dirty="0" smtClean="0"/>
              <a:t> </a:t>
            </a:r>
            <a:r>
              <a:rPr lang="de-DE" altLang="de-DE" sz="2000" i="1" dirty="0" smtClean="0"/>
              <a:t>(RDA 11.2.2.14.1 wegen „Department“. Name der ÜO in Substantivform im Namen der UO enthalten. RDA 11.2.2.14.6 trifft hier nicht zu, da die Stelle nur für Unterordnungen zu Nicht-Gebietskörperschaften gilt)</a:t>
            </a:r>
          </a:p>
          <a:p>
            <a:pPr marL="0" indent="0">
              <a:lnSpc>
                <a:spcPts val="1500"/>
              </a:lnSpc>
              <a:spcBef>
                <a:spcPct val="70000"/>
              </a:spcBef>
              <a:buNone/>
              <a:defRPr/>
            </a:pPr>
            <a:r>
              <a:rPr lang="de-DE" altLang="de-DE" i="1" dirty="0" smtClean="0"/>
              <a:t>Name</a:t>
            </a:r>
            <a:r>
              <a:rPr lang="de-DE" altLang="de-DE" i="1" dirty="0"/>
              <a:t>: Canada Department </a:t>
            </a:r>
            <a:r>
              <a:rPr lang="de-DE" altLang="de-DE" i="1" dirty="0" err="1"/>
              <a:t>of</a:t>
            </a:r>
            <a:r>
              <a:rPr lang="de-DE" altLang="de-DE" i="1" dirty="0"/>
              <a:t> Consumer </a:t>
            </a:r>
          </a:p>
          <a:p>
            <a:pPr marL="0" indent="0">
              <a:lnSpc>
                <a:spcPts val="1500"/>
              </a:lnSpc>
              <a:spcBef>
                <a:spcPct val="70000"/>
              </a:spcBef>
              <a:buNone/>
              <a:defRPr/>
            </a:pPr>
            <a:r>
              <a:rPr lang="de-DE" altLang="de-DE" i="1" dirty="0"/>
              <a:t>and Corporate </a:t>
            </a:r>
            <a:r>
              <a:rPr lang="de-DE" altLang="de-DE" i="1" dirty="0" err="1"/>
              <a:t>Affairs</a:t>
            </a:r>
            <a:endParaRPr lang="de-DE" altLang="de-DE" i="1" dirty="0" smtClean="0"/>
          </a:p>
          <a:p>
            <a:pPr marL="0" indent="0">
              <a:lnSpc>
                <a:spcPts val="1500"/>
              </a:lnSpc>
              <a:spcBef>
                <a:spcPct val="70000"/>
              </a:spcBef>
              <a:buNone/>
              <a:defRPr/>
            </a:pPr>
            <a:r>
              <a:rPr lang="de-DE" altLang="de-DE" sz="2400" i="1" dirty="0" smtClean="0"/>
              <a:t>Nicht: Kanada</a:t>
            </a:r>
            <a:r>
              <a:rPr lang="de-DE" altLang="de-DE" sz="2400" i="1" dirty="0"/>
              <a:t>. Canada Department </a:t>
            </a:r>
            <a:r>
              <a:rPr lang="de-DE" altLang="de-DE" sz="2400" i="1" dirty="0" err="1"/>
              <a:t>of</a:t>
            </a:r>
            <a:r>
              <a:rPr lang="de-DE" altLang="de-DE" sz="2400" i="1" dirty="0"/>
              <a:t> Consumer </a:t>
            </a:r>
            <a:endParaRPr lang="de-DE" altLang="de-DE" sz="2400" i="1" dirty="0" smtClean="0"/>
          </a:p>
          <a:p>
            <a:pPr marL="0" indent="0">
              <a:lnSpc>
                <a:spcPts val="1500"/>
              </a:lnSpc>
              <a:spcBef>
                <a:spcPct val="70000"/>
              </a:spcBef>
              <a:buNone/>
              <a:defRPr/>
            </a:pPr>
            <a:r>
              <a:rPr lang="de-DE" altLang="de-DE" sz="2400" i="1" dirty="0" smtClean="0"/>
              <a:t>and Corporate </a:t>
            </a:r>
            <a:r>
              <a:rPr lang="de-DE" altLang="de-DE" sz="2400" i="1" dirty="0" err="1" smtClean="0"/>
              <a:t>Affairs</a:t>
            </a:r>
            <a:endParaRPr lang="de-DE" altLang="de-DE" sz="2400" i="1"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153</a:t>
            </a:fld>
            <a:endParaRPr lang="de-DE"/>
          </a:p>
        </p:txBody>
      </p:sp>
    </p:spTree>
    <p:extLst>
      <p:ext uri="{BB962C8B-B14F-4D97-AF65-F5344CB8AC3E}">
        <p14:creationId xmlns:p14="http://schemas.microsoft.com/office/powerpoint/2010/main" val="953299666"/>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98178"/>
          </a:xfrm>
        </p:spPr>
        <p:txBody>
          <a:bodyPr/>
          <a:lstStyle/>
          <a:p>
            <a:pPr algn="l"/>
            <a:r>
              <a:rPr lang="de-DE" altLang="de-DE" sz="3200" dirty="0" smtClean="0">
                <a:solidFill>
                  <a:srgbClr val="4F81BD">
                    <a:lumMod val="75000"/>
                  </a:srgbClr>
                </a:solidFill>
              </a:rPr>
              <a:t/>
            </a:r>
            <a:br>
              <a:rPr lang="de-DE" altLang="de-DE" sz="3200" dirty="0" smtClean="0">
                <a:solidFill>
                  <a:srgbClr val="4F81BD">
                    <a:lumMod val="75000"/>
                  </a:srgbClr>
                </a:solidFill>
              </a:rPr>
            </a:br>
            <a:r>
              <a:rPr lang="de-DE" altLang="de-DE" sz="3200" dirty="0" smtClean="0">
                <a:solidFill>
                  <a:srgbClr val="4F81BD">
                    <a:lumMod val="75000"/>
                  </a:srgbClr>
                </a:solidFill>
              </a:rPr>
              <a:t>Organe </a:t>
            </a:r>
            <a:r>
              <a:rPr lang="de-DE" altLang="de-DE" sz="3200" dirty="0">
                <a:solidFill>
                  <a:srgbClr val="4F81BD">
                    <a:lumMod val="75000"/>
                  </a:srgbClr>
                </a:solidFill>
              </a:rPr>
              <a:t>von </a:t>
            </a:r>
            <a:r>
              <a:rPr lang="de-DE" altLang="de-DE" sz="3200" dirty="0" smtClean="0">
                <a:solidFill>
                  <a:srgbClr val="4F81BD">
                    <a:lumMod val="75000"/>
                  </a:srgbClr>
                </a:solidFill>
              </a:rPr>
              <a:t>Gebietskörperschaften </a:t>
            </a:r>
            <a:r>
              <a:rPr lang="de-DE" altLang="de-DE" sz="3200" dirty="0">
                <a:solidFill>
                  <a:srgbClr val="4F81BD">
                    <a:lumMod val="75000"/>
                  </a:srgbClr>
                </a:solidFill>
              </a:rPr>
              <a:t/>
            </a:r>
            <a:br>
              <a:rPr lang="de-DE" altLang="de-DE" sz="3200" dirty="0">
                <a:solidFill>
                  <a:srgbClr val="4F81BD">
                    <a:lumMod val="75000"/>
                  </a:srgbClr>
                </a:solidFill>
              </a:rPr>
            </a:br>
            <a:r>
              <a:rPr lang="de-DE" altLang="de-DE" sz="3200" dirty="0" smtClean="0">
                <a:solidFill>
                  <a:srgbClr val="4F81BD">
                    <a:lumMod val="75000"/>
                  </a:srgbClr>
                </a:solidFill>
              </a:rPr>
              <a:t>Juristische </a:t>
            </a:r>
            <a:r>
              <a:rPr lang="de-DE" altLang="de-DE" sz="3200" dirty="0">
                <a:solidFill>
                  <a:srgbClr val="4F81BD">
                    <a:lumMod val="75000"/>
                  </a:srgbClr>
                </a:solidFill>
              </a:rPr>
              <a:t>Körperschaften </a:t>
            </a:r>
            <a:br>
              <a:rPr lang="de-DE" altLang="de-DE" sz="3200" dirty="0">
                <a:solidFill>
                  <a:srgbClr val="4F81BD">
                    <a:lumMod val="75000"/>
                  </a:srgbClr>
                </a:solidFill>
              </a:rPr>
            </a:br>
            <a:r>
              <a:rPr lang="de-DE" sz="2600" dirty="0">
                <a:solidFill>
                  <a:prstClr val="black"/>
                </a:solidFill>
              </a:rPr>
              <a:t>Organe von Gebietskörperschaften </a:t>
            </a:r>
            <a:r>
              <a:rPr lang="de-DE" sz="2600" dirty="0" smtClean="0">
                <a:solidFill>
                  <a:prstClr val="black"/>
                </a:solidFill>
              </a:rPr>
              <a:t>            -</a:t>
            </a:r>
            <a:r>
              <a:rPr lang="de-DE" sz="2600" dirty="0">
                <a:solidFill>
                  <a:prstClr val="black"/>
                </a:solidFill>
              </a:rPr>
              <a:t>3- </a:t>
            </a:r>
            <a:br>
              <a:rPr lang="de-DE" sz="2600" dirty="0">
                <a:solidFill>
                  <a:prstClr val="black"/>
                </a:solidFill>
              </a:rPr>
            </a:br>
            <a:r>
              <a:rPr lang="de-DE" sz="2600" dirty="0" smtClean="0">
                <a:solidFill>
                  <a:prstClr val="black"/>
                </a:solidFill>
              </a:rPr>
              <a:t>                                                                      </a:t>
            </a:r>
            <a:endParaRPr lang="de-DE" sz="2600" dirty="0"/>
          </a:p>
        </p:txBody>
      </p:sp>
      <p:sp>
        <p:nvSpPr>
          <p:cNvPr id="3" name="Inhaltsplatzhalter 2"/>
          <p:cNvSpPr>
            <a:spLocks noGrp="1"/>
          </p:cNvSpPr>
          <p:nvPr>
            <p:ph idx="1"/>
          </p:nvPr>
        </p:nvSpPr>
        <p:spPr>
          <a:xfrm>
            <a:off x="609600" y="2492896"/>
            <a:ext cx="10972800" cy="3633268"/>
          </a:xfrm>
        </p:spPr>
        <p:txBody>
          <a:bodyPr/>
          <a:lstStyle/>
          <a:p>
            <a:pPr marL="0" indent="0">
              <a:buNone/>
            </a:pPr>
            <a:r>
              <a:rPr lang="de-DE" i="1" dirty="0" smtClean="0"/>
              <a:t>Forts. Beispiele:</a:t>
            </a:r>
          </a:p>
          <a:p>
            <a:pPr marL="0" indent="0">
              <a:buNone/>
            </a:pPr>
            <a:r>
              <a:rPr lang="de-DE" i="1" dirty="0" smtClean="0">
                <a:solidFill>
                  <a:schemeClr val="accent3">
                    <a:lumMod val="50000"/>
                  </a:schemeClr>
                </a:solidFill>
              </a:rPr>
              <a:t>Hamburg. Abteilung </a:t>
            </a:r>
            <a:r>
              <a:rPr lang="de-DE" i="1" dirty="0">
                <a:solidFill>
                  <a:schemeClr val="accent3">
                    <a:lumMod val="50000"/>
                  </a:schemeClr>
                </a:solidFill>
              </a:rPr>
              <a:t>für Patientenschutz und Sicherheit in der </a:t>
            </a:r>
            <a:r>
              <a:rPr lang="de-DE" i="1" dirty="0" smtClean="0">
                <a:solidFill>
                  <a:schemeClr val="accent3">
                    <a:lumMod val="50000"/>
                  </a:schemeClr>
                </a:solidFill>
              </a:rPr>
              <a:t>Medizin </a:t>
            </a:r>
            <a:r>
              <a:rPr lang="de-DE" sz="2000" i="1" dirty="0" smtClean="0"/>
              <a:t>(RDA 11.2.2.14.1)</a:t>
            </a:r>
          </a:p>
          <a:p>
            <a:pPr marL="0" indent="0">
              <a:buNone/>
            </a:pPr>
            <a:r>
              <a:rPr lang="de-DE" i="1" dirty="0" smtClean="0"/>
              <a:t>Name: Abteilung für Patientenschutz und Sicherheit in der Medizin</a:t>
            </a:r>
          </a:p>
          <a:p>
            <a:pPr marL="0" indent="0">
              <a:buNone/>
            </a:pPr>
            <a:endParaRPr lang="de-DE" i="1" dirty="0" smtClean="0"/>
          </a:p>
          <a:p>
            <a:pPr marL="0" indent="0">
              <a:buNone/>
            </a:pPr>
            <a:endParaRPr lang="de-DE" i="1" dirty="0"/>
          </a:p>
          <a:p>
            <a:pPr marL="0" indent="0">
              <a:buNone/>
            </a:pPr>
            <a:endParaRPr lang="de-DE"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154</a:t>
            </a:fld>
            <a:endParaRPr lang="de-DE"/>
          </a:p>
        </p:txBody>
      </p:sp>
    </p:spTree>
    <p:extLst>
      <p:ext uri="{BB962C8B-B14F-4D97-AF65-F5344CB8AC3E}">
        <p14:creationId xmlns:p14="http://schemas.microsoft.com/office/powerpoint/2010/main" val="4068090120"/>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26170"/>
          </a:xfrm>
        </p:spPr>
        <p:txBody>
          <a:bodyPr/>
          <a:lstStyle/>
          <a:p>
            <a:pPr algn="l"/>
            <a:r>
              <a:rPr lang="de-DE" altLang="de-DE" sz="3200" dirty="0" smtClean="0">
                <a:solidFill>
                  <a:srgbClr val="4F81BD">
                    <a:lumMod val="75000"/>
                  </a:srgbClr>
                </a:solidFill>
              </a:rPr>
              <a:t/>
            </a:r>
            <a:br>
              <a:rPr lang="de-DE" altLang="de-DE" sz="3200" dirty="0" smtClean="0">
                <a:solidFill>
                  <a:srgbClr val="4F81BD">
                    <a:lumMod val="75000"/>
                  </a:srgbClr>
                </a:solidFill>
              </a:rPr>
            </a:br>
            <a:r>
              <a:rPr lang="de-DE" altLang="de-DE" sz="3200" dirty="0" smtClean="0">
                <a:solidFill>
                  <a:srgbClr val="4F81BD">
                    <a:lumMod val="75000"/>
                  </a:srgbClr>
                </a:solidFill>
              </a:rPr>
              <a:t>Organe </a:t>
            </a:r>
            <a:r>
              <a:rPr lang="de-DE" altLang="de-DE" sz="3200" dirty="0">
                <a:solidFill>
                  <a:srgbClr val="4F81BD">
                    <a:lumMod val="75000"/>
                  </a:srgbClr>
                </a:solidFill>
              </a:rPr>
              <a:t>von </a:t>
            </a:r>
            <a:r>
              <a:rPr lang="de-DE" altLang="de-DE" sz="3200" dirty="0" smtClean="0">
                <a:solidFill>
                  <a:srgbClr val="4F81BD">
                    <a:lumMod val="75000"/>
                  </a:srgbClr>
                </a:solidFill>
              </a:rPr>
              <a:t>Gebietskörperschaften </a:t>
            </a:r>
            <a:r>
              <a:rPr lang="de-DE" altLang="de-DE" sz="3200" dirty="0">
                <a:solidFill>
                  <a:srgbClr val="4F81BD">
                    <a:lumMod val="75000"/>
                  </a:srgbClr>
                </a:solidFill>
              </a:rPr>
              <a:t/>
            </a:r>
            <a:br>
              <a:rPr lang="de-DE" altLang="de-DE" sz="3200" dirty="0">
                <a:solidFill>
                  <a:srgbClr val="4F81BD">
                    <a:lumMod val="75000"/>
                  </a:srgbClr>
                </a:solidFill>
              </a:rPr>
            </a:br>
            <a:r>
              <a:rPr lang="de-DE" altLang="de-DE" sz="3200" dirty="0" smtClean="0">
                <a:solidFill>
                  <a:srgbClr val="4F81BD">
                    <a:lumMod val="75000"/>
                  </a:srgbClr>
                </a:solidFill>
              </a:rPr>
              <a:t>Juristische </a:t>
            </a:r>
            <a:r>
              <a:rPr lang="de-DE" altLang="de-DE" sz="3200" dirty="0">
                <a:solidFill>
                  <a:srgbClr val="4F81BD">
                    <a:lumMod val="75000"/>
                  </a:srgbClr>
                </a:solidFill>
              </a:rPr>
              <a:t>Körperschaften </a:t>
            </a:r>
            <a:br>
              <a:rPr lang="de-DE" altLang="de-DE" sz="3200" dirty="0">
                <a:solidFill>
                  <a:srgbClr val="4F81BD">
                    <a:lumMod val="75000"/>
                  </a:srgbClr>
                </a:solidFill>
              </a:rPr>
            </a:br>
            <a:r>
              <a:rPr lang="de-DE" sz="2600" dirty="0">
                <a:solidFill>
                  <a:prstClr val="black"/>
                </a:solidFill>
              </a:rPr>
              <a:t>Organe von Gebietskörperschaften </a:t>
            </a:r>
            <a:r>
              <a:rPr lang="de-DE" sz="2600" dirty="0" smtClean="0">
                <a:solidFill>
                  <a:prstClr val="black"/>
                </a:solidFill>
              </a:rPr>
              <a:t>            -</a:t>
            </a:r>
            <a:r>
              <a:rPr lang="de-DE" sz="2600" dirty="0">
                <a:solidFill>
                  <a:prstClr val="black"/>
                </a:solidFill>
              </a:rPr>
              <a:t>4- </a:t>
            </a:r>
            <a:br>
              <a:rPr lang="de-DE" sz="2600" dirty="0">
                <a:solidFill>
                  <a:prstClr val="black"/>
                </a:solidFill>
              </a:rPr>
            </a:br>
            <a:r>
              <a:rPr lang="de-DE" sz="2600" dirty="0" smtClean="0">
                <a:solidFill>
                  <a:prstClr val="black"/>
                </a:solidFill>
              </a:rPr>
              <a:t>                                                                      </a:t>
            </a:r>
            <a:endParaRPr lang="de-DE" sz="2600" dirty="0"/>
          </a:p>
        </p:txBody>
      </p:sp>
      <p:sp>
        <p:nvSpPr>
          <p:cNvPr id="3" name="Inhaltsplatzhalter 2"/>
          <p:cNvSpPr>
            <a:spLocks noGrp="1"/>
          </p:cNvSpPr>
          <p:nvPr>
            <p:ph idx="1"/>
          </p:nvPr>
        </p:nvSpPr>
        <p:spPr>
          <a:xfrm>
            <a:off x="609600" y="2348880"/>
            <a:ext cx="10972800" cy="3777284"/>
          </a:xfrm>
        </p:spPr>
        <p:txBody>
          <a:bodyPr/>
          <a:lstStyle/>
          <a:p>
            <a:pPr marL="0" indent="0">
              <a:buNone/>
            </a:pPr>
            <a:r>
              <a:rPr lang="de-DE" i="1" dirty="0" smtClean="0"/>
              <a:t>Abgewandeltes Beispiel:</a:t>
            </a:r>
          </a:p>
          <a:p>
            <a:pPr marL="0" indent="0">
              <a:buNone/>
            </a:pPr>
            <a:r>
              <a:rPr lang="de-DE" i="1" dirty="0">
                <a:solidFill>
                  <a:schemeClr val="accent3">
                    <a:lumMod val="50000"/>
                  </a:schemeClr>
                </a:solidFill>
              </a:rPr>
              <a:t>Hamburg. </a:t>
            </a:r>
            <a:r>
              <a:rPr lang="de-DE" i="1" dirty="0" smtClean="0">
                <a:solidFill>
                  <a:schemeClr val="accent3">
                    <a:lumMod val="50000"/>
                  </a:schemeClr>
                </a:solidFill>
              </a:rPr>
              <a:t>Hamburgische Abteilung </a:t>
            </a:r>
            <a:r>
              <a:rPr lang="de-DE" i="1" dirty="0">
                <a:solidFill>
                  <a:schemeClr val="accent3">
                    <a:lumMod val="50000"/>
                  </a:schemeClr>
                </a:solidFill>
              </a:rPr>
              <a:t>für Patientenschutz und Sicherheit in der Medizin </a:t>
            </a:r>
            <a:r>
              <a:rPr lang="de-DE" sz="2000" i="1" dirty="0"/>
              <a:t>(RDA 11.2.2.14.1</a:t>
            </a:r>
            <a:r>
              <a:rPr lang="de-DE" sz="2000" i="1" dirty="0" smtClean="0"/>
              <a:t>)</a:t>
            </a:r>
          </a:p>
          <a:p>
            <a:pPr marL="0" indent="0">
              <a:buNone/>
            </a:pPr>
            <a:r>
              <a:rPr lang="de-DE" i="1" dirty="0" smtClean="0"/>
              <a:t>Name: Hamburgische Abteilung für </a:t>
            </a:r>
            <a:r>
              <a:rPr lang="de-DE" i="1" dirty="0"/>
              <a:t>Patientenschutz und Sicherheit in der </a:t>
            </a:r>
            <a:r>
              <a:rPr lang="de-DE" i="1" dirty="0" smtClean="0"/>
              <a:t>Medizin </a:t>
            </a:r>
            <a:r>
              <a:rPr lang="de-DE" sz="2000" i="1" dirty="0" smtClean="0"/>
              <a:t>(Name der ÜO in adjektivischer Form im Namen der UO enthalten -&gt; wird nicht herausgelöst)</a:t>
            </a:r>
            <a:endParaRPr lang="de-DE" i="1" dirty="0" smtClean="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155</a:t>
            </a:fld>
            <a:endParaRPr lang="de-DE"/>
          </a:p>
        </p:txBody>
      </p:sp>
    </p:spTree>
    <p:extLst>
      <p:ext uri="{BB962C8B-B14F-4D97-AF65-F5344CB8AC3E}">
        <p14:creationId xmlns:p14="http://schemas.microsoft.com/office/powerpoint/2010/main" val="2977307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26170"/>
          </a:xfrm>
        </p:spPr>
        <p:txBody>
          <a:bodyPr/>
          <a:lstStyle/>
          <a:p>
            <a:pPr algn="l"/>
            <a:r>
              <a:rPr lang="de-DE" altLang="de-DE" sz="3200" dirty="0" smtClean="0">
                <a:solidFill>
                  <a:srgbClr val="4F81BD">
                    <a:lumMod val="75000"/>
                  </a:srgbClr>
                </a:solidFill>
              </a:rPr>
              <a:t/>
            </a:r>
            <a:br>
              <a:rPr lang="de-DE" altLang="de-DE" sz="3200" dirty="0" smtClean="0">
                <a:solidFill>
                  <a:srgbClr val="4F81BD">
                    <a:lumMod val="75000"/>
                  </a:srgbClr>
                </a:solidFill>
              </a:rPr>
            </a:br>
            <a:r>
              <a:rPr lang="de-DE" altLang="de-DE" sz="3200" dirty="0" smtClean="0">
                <a:solidFill>
                  <a:srgbClr val="4F81BD">
                    <a:lumMod val="75000"/>
                  </a:srgbClr>
                </a:solidFill>
              </a:rPr>
              <a:t>Organe </a:t>
            </a:r>
            <a:r>
              <a:rPr lang="de-DE" altLang="de-DE" sz="3200" dirty="0">
                <a:solidFill>
                  <a:srgbClr val="4F81BD">
                    <a:lumMod val="75000"/>
                  </a:srgbClr>
                </a:solidFill>
              </a:rPr>
              <a:t>von </a:t>
            </a:r>
            <a:r>
              <a:rPr lang="de-DE" altLang="de-DE" sz="3200" dirty="0" smtClean="0">
                <a:solidFill>
                  <a:srgbClr val="4F81BD">
                    <a:lumMod val="75000"/>
                  </a:srgbClr>
                </a:solidFill>
              </a:rPr>
              <a:t>Gebietskörperschaften </a:t>
            </a:r>
            <a:r>
              <a:rPr lang="de-DE" altLang="de-DE" sz="3200" dirty="0">
                <a:solidFill>
                  <a:srgbClr val="4F81BD">
                    <a:lumMod val="75000"/>
                  </a:srgbClr>
                </a:solidFill>
              </a:rPr>
              <a:t/>
            </a:r>
            <a:br>
              <a:rPr lang="de-DE" altLang="de-DE" sz="3200" dirty="0">
                <a:solidFill>
                  <a:srgbClr val="4F81BD">
                    <a:lumMod val="75000"/>
                  </a:srgbClr>
                </a:solidFill>
              </a:rPr>
            </a:br>
            <a:r>
              <a:rPr lang="de-DE" altLang="de-DE" sz="3200" dirty="0" smtClean="0">
                <a:solidFill>
                  <a:srgbClr val="4F81BD">
                    <a:lumMod val="75000"/>
                  </a:srgbClr>
                </a:solidFill>
              </a:rPr>
              <a:t>Juristische </a:t>
            </a:r>
            <a:r>
              <a:rPr lang="de-DE" altLang="de-DE" sz="3200" dirty="0">
                <a:solidFill>
                  <a:srgbClr val="4F81BD">
                    <a:lumMod val="75000"/>
                  </a:srgbClr>
                </a:solidFill>
              </a:rPr>
              <a:t>Körperschaften </a:t>
            </a:r>
            <a:br>
              <a:rPr lang="de-DE" altLang="de-DE" sz="3200" dirty="0">
                <a:solidFill>
                  <a:srgbClr val="4F81BD">
                    <a:lumMod val="75000"/>
                  </a:srgbClr>
                </a:solidFill>
              </a:rPr>
            </a:br>
            <a:r>
              <a:rPr lang="de-DE" sz="2600" dirty="0">
                <a:solidFill>
                  <a:prstClr val="black"/>
                </a:solidFill>
              </a:rPr>
              <a:t>Organe von Gebietskörperschaften </a:t>
            </a:r>
            <a:r>
              <a:rPr lang="de-DE" sz="2600" dirty="0" smtClean="0">
                <a:solidFill>
                  <a:prstClr val="black"/>
                </a:solidFill>
              </a:rPr>
              <a:t>            -</a:t>
            </a:r>
            <a:r>
              <a:rPr lang="de-DE" sz="2600" dirty="0">
                <a:solidFill>
                  <a:prstClr val="black"/>
                </a:solidFill>
              </a:rPr>
              <a:t>5- </a:t>
            </a:r>
            <a:br>
              <a:rPr lang="de-DE" sz="2600" dirty="0">
                <a:solidFill>
                  <a:prstClr val="black"/>
                </a:solidFill>
              </a:rPr>
            </a:br>
            <a:r>
              <a:rPr lang="de-DE" sz="2600" dirty="0" smtClean="0">
                <a:solidFill>
                  <a:prstClr val="black"/>
                </a:solidFill>
              </a:rPr>
              <a:t>                                                                      </a:t>
            </a:r>
            <a:endParaRPr lang="de-DE" sz="2600" dirty="0"/>
          </a:p>
        </p:txBody>
      </p:sp>
      <p:sp>
        <p:nvSpPr>
          <p:cNvPr id="3" name="Inhaltsplatzhalter 2"/>
          <p:cNvSpPr>
            <a:spLocks noGrp="1"/>
          </p:cNvSpPr>
          <p:nvPr>
            <p:ph idx="1"/>
          </p:nvPr>
        </p:nvSpPr>
        <p:spPr>
          <a:xfrm>
            <a:off x="609600" y="2060848"/>
            <a:ext cx="10972800" cy="4065316"/>
          </a:xfrm>
        </p:spPr>
        <p:txBody>
          <a:bodyPr>
            <a:normAutofit/>
          </a:bodyPr>
          <a:lstStyle/>
          <a:p>
            <a:pPr marL="0" indent="0">
              <a:buNone/>
            </a:pPr>
            <a:r>
              <a:rPr lang="de-DE" i="1" dirty="0" smtClean="0"/>
              <a:t>Forts. Beispiele:</a:t>
            </a:r>
          </a:p>
          <a:p>
            <a:pPr marL="0" indent="0">
              <a:buNone/>
            </a:pPr>
            <a:r>
              <a:rPr lang="de-DE" i="1" dirty="0" smtClean="0">
                <a:solidFill>
                  <a:schemeClr val="accent3">
                    <a:lumMod val="50000"/>
                  </a:schemeClr>
                </a:solidFill>
              </a:rPr>
              <a:t>Wien. Statistisches Amt </a:t>
            </a:r>
            <a:r>
              <a:rPr lang="de-DE" sz="2000" i="1" dirty="0" smtClean="0"/>
              <a:t>(RDA 11.2.2.14.2)</a:t>
            </a:r>
          </a:p>
          <a:p>
            <a:pPr marL="0" indent="0">
              <a:buNone/>
            </a:pPr>
            <a:r>
              <a:rPr lang="de-DE" i="1" dirty="0" smtClean="0"/>
              <a:t>Name: Statistisches Amt</a:t>
            </a:r>
          </a:p>
          <a:p>
            <a:pPr marL="0" indent="0">
              <a:buNone/>
            </a:pPr>
            <a:endParaRPr lang="de-DE" i="1" dirty="0"/>
          </a:p>
          <a:p>
            <a:pPr marL="0" indent="0">
              <a:buNone/>
            </a:pPr>
            <a:r>
              <a:rPr lang="de-DE" i="1" dirty="0" smtClean="0">
                <a:solidFill>
                  <a:schemeClr val="accent3">
                    <a:lumMod val="50000"/>
                  </a:schemeClr>
                </a:solidFill>
              </a:rPr>
              <a:t>Nordrhein-Westfalen. Ministerium </a:t>
            </a:r>
            <a:r>
              <a:rPr lang="de-DE" i="1" dirty="0">
                <a:solidFill>
                  <a:schemeClr val="accent3">
                    <a:lumMod val="50000"/>
                  </a:schemeClr>
                </a:solidFill>
              </a:rPr>
              <a:t>für Bundes- und </a:t>
            </a:r>
            <a:r>
              <a:rPr lang="de-DE" i="1" dirty="0" smtClean="0">
                <a:solidFill>
                  <a:schemeClr val="accent3">
                    <a:lumMod val="50000"/>
                  </a:schemeClr>
                </a:solidFill>
              </a:rPr>
              <a:t>Europaangelegenheiten </a:t>
            </a:r>
            <a:r>
              <a:rPr lang="de-DE" sz="2000" i="1" dirty="0" smtClean="0"/>
              <a:t>(RDA 11.2.2.14.7)</a:t>
            </a:r>
            <a:endParaRPr lang="de-DE" i="1" dirty="0" smtClean="0"/>
          </a:p>
          <a:p>
            <a:pPr marL="0" indent="0">
              <a:buNone/>
            </a:pPr>
            <a:r>
              <a:rPr lang="de-DE" i="1" dirty="0" smtClean="0"/>
              <a:t>Name: </a:t>
            </a:r>
            <a:r>
              <a:rPr lang="de-DE" i="1" dirty="0"/>
              <a:t>Ministerium für Bundes- und Europaangelegenheiten</a:t>
            </a: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156</a:t>
            </a:fld>
            <a:endParaRPr lang="de-DE"/>
          </a:p>
        </p:txBody>
      </p:sp>
    </p:spTree>
    <p:extLst>
      <p:ext uri="{BB962C8B-B14F-4D97-AF65-F5344CB8AC3E}">
        <p14:creationId xmlns:p14="http://schemas.microsoft.com/office/powerpoint/2010/main" val="422147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98178"/>
          </a:xfrm>
        </p:spPr>
        <p:txBody>
          <a:bodyPr/>
          <a:lstStyle/>
          <a:p>
            <a:pPr algn="l"/>
            <a:r>
              <a:rPr lang="de-DE" altLang="de-DE" sz="3200" dirty="0">
                <a:solidFill>
                  <a:srgbClr val="4F81BD">
                    <a:lumMod val="75000"/>
                  </a:srgbClr>
                </a:solidFill>
              </a:rPr>
              <a:t>Organe von </a:t>
            </a:r>
            <a:r>
              <a:rPr lang="de-DE" altLang="de-DE" sz="3200" dirty="0" smtClean="0">
                <a:solidFill>
                  <a:srgbClr val="4F81BD">
                    <a:lumMod val="75000"/>
                  </a:srgbClr>
                </a:solidFill>
              </a:rPr>
              <a:t>Gebietskörperschaften </a:t>
            </a:r>
            <a:r>
              <a:rPr lang="de-DE" altLang="de-DE" sz="3200" dirty="0">
                <a:solidFill>
                  <a:srgbClr val="4F81BD">
                    <a:lumMod val="75000"/>
                  </a:srgbClr>
                </a:solidFill>
              </a:rPr>
              <a:t/>
            </a:r>
            <a:br>
              <a:rPr lang="de-DE" altLang="de-DE" sz="3200" dirty="0">
                <a:solidFill>
                  <a:srgbClr val="4F81BD">
                    <a:lumMod val="75000"/>
                  </a:srgbClr>
                </a:solidFill>
              </a:rPr>
            </a:br>
            <a:r>
              <a:rPr lang="de-DE" altLang="de-DE" sz="3200" dirty="0" smtClean="0">
                <a:solidFill>
                  <a:srgbClr val="4F81BD">
                    <a:lumMod val="75000"/>
                  </a:srgbClr>
                </a:solidFill>
              </a:rPr>
              <a:t>Juristische </a:t>
            </a:r>
            <a:r>
              <a:rPr lang="de-DE" altLang="de-DE" sz="3200" dirty="0">
                <a:solidFill>
                  <a:srgbClr val="4F81BD">
                    <a:lumMod val="75000"/>
                  </a:srgbClr>
                </a:solidFill>
              </a:rPr>
              <a:t>Körperschaften </a:t>
            </a:r>
            <a:br>
              <a:rPr lang="de-DE" altLang="de-DE" sz="3200" dirty="0">
                <a:solidFill>
                  <a:srgbClr val="4F81BD">
                    <a:lumMod val="75000"/>
                  </a:srgbClr>
                </a:solidFill>
              </a:rPr>
            </a:br>
            <a:r>
              <a:rPr lang="de-DE" sz="2600" dirty="0">
                <a:solidFill>
                  <a:prstClr val="black"/>
                </a:solidFill>
              </a:rPr>
              <a:t>Organe von Gebietskörperschaften </a:t>
            </a:r>
            <a:r>
              <a:rPr lang="de-DE" sz="2600" dirty="0" smtClean="0">
                <a:solidFill>
                  <a:prstClr val="black"/>
                </a:solidFill>
              </a:rPr>
              <a:t>            -</a:t>
            </a:r>
            <a:r>
              <a:rPr lang="de-DE" sz="2600" dirty="0">
                <a:solidFill>
                  <a:prstClr val="black"/>
                </a:solidFill>
              </a:rPr>
              <a:t>6- </a:t>
            </a:r>
            <a:r>
              <a:rPr lang="de-DE" sz="2600" dirty="0" smtClean="0">
                <a:solidFill>
                  <a:prstClr val="black"/>
                </a:solidFill>
              </a:rPr>
              <a:t>                                                               </a:t>
            </a:r>
            <a:endParaRPr lang="de-DE" sz="2600" dirty="0"/>
          </a:p>
        </p:txBody>
      </p:sp>
      <p:sp>
        <p:nvSpPr>
          <p:cNvPr id="3" name="Inhaltsplatzhalter 2"/>
          <p:cNvSpPr>
            <a:spLocks noGrp="1"/>
          </p:cNvSpPr>
          <p:nvPr>
            <p:ph idx="1"/>
          </p:nvPr>
        </p:nvSpPr>
        <p:spPr>
          <a:xfrm>
            <a:off x="609600" y="2132856"/>
            <a:ext cx="10972800" cy="3993308"/>
          </a:xfrm>
        </p:spPr>
        <p:txBody>
          <a:bodyPr/>
          <a:lstStyle/>
          <a:p>
            <a:pPr marL="0" indent="0">
              <a:buNone/>
            </a:pPr>
            <a:r>
              <a:rPr lang="de-DE" sz="2700" dirty="0" smtClean="0">
                <a:solidFill>
                  <a:schemeClr val="accent2">
                    <a:lumMod val="75000"/>
                  </a:schemeClr>
                </a:solidFill>
              </a:rPr>
              <a:t>Neu: Ausnahme </a:t>
            </a:r>
            <a:r>
              <a:rPr lang="de-DE" sz="2700" dirty="0" smtClean="0"/>
              <a:t>bei Zuordnung zu RDA 11.2.2.14.2 (administrative Unterordnung): Sobald Name der Überordnung in irgendeiner Form im Namen der Unterordnung enthalten ist, wird das Organ selbstständig angesetzt</a:t>
            </a:r>
          </a:p>
          <a:p>
            <a:pPr marL="0" indent="0">
              <a:buNone/>
            </a:pPr>
            <a:r>
              <a:rPr lang="de-DE" sz="2700" i="1" dirty="0" smtClean="0"/>
              <a:t>Beispiele:</a:t>
            </a:r>
            <a:r>
              <a:rPr lang="de-DE" sz="2700" i="1" dirty="0" smtClean="0">
                <a:solidFill>
                  <a:schemeClr val="accent2">
                    <a:lumMod val="75000"/>
                  </a:schemeClr>
                </a:solidFill>
              </a:rPr>
              <a:t> </a:t>
            </a:r>
          </a:p>
          <a:p>
            <a:pPr marL="0" indent="0">
              <a:buNone/>
            </a:pPr>
            <a:r>
              <a:rPr lang="de-DE" sz="2700" i="1" dirty="0" smtClean="0">
                <a:solidFill>
                  <a:schemeClr val="accent3">
                    <a:lumMod val="50000"/>
                  </a:schemeClr>
                </a:solidFill>
              </a:rPr>
              <a:t>Statistisches Landesamt Hessen</a:t>
            </a:r>
          </a:p>
          <a:p>
            <a:pPr marL="0" indent="0">
              <a:buNone/>
            </a:pPr>
            <a:r>
              <a:rPr lang="de-DE" sz="2700" i="1" dirty="0"/>
              <a:t>Name: Statistisches Landesamt </a:t>
            </a:r>
            <a:r>
              <a:rPr lang="de-DE" sz="2700" i="1" dirty="0" smtClean="0"/>
              <a:t>Hessen</a:t>
            </a:r>
          </a:p>
          <a:p>
            <a:pPr marL="0" indent="0">
              <a:buNone/>
            </a:pPr>
            <a:r>
              <a:rPr lang="de-DE" sz="2000" i="1" dirty="0" smtClean="0"/>
              <a:t>Nicht: Hessen. Statistisches Landesamt</a:t>
            </a:r>
            <a:endParaRPr lang="de-DE" sz="2000" i="1" dirty="0"/>
          </a:p>
          <a:p>
            <a:pPr marL="0" indent="0">
              <a:buNone/>
            </a:pPr>
            <a:endParaRPr lang="de-DE" i="1" dirty="0" smtClean="0"/>
          </a:p>
          <a:p>
            <a:pPr marL="0" indent="0">
              <a:buNone/>
            </a:pPr>
            <a:endParaRPr lang="de-DE" i="1" dirty="0" smtClean="0">
              <a:solidFill>
                <a:schemeClr val="accent2">
                  <a:lumMod val="75000"/>
                </a:schemeClr>
              </a:solidFill>
            </a:endParaRPr>
          </a:p>
          <a:p>
            <a:pPr marL="0" indent="0">
              <a:buNone/>
            </a:pPr>
            <a:endParaRPr lang="de-DE" i="1" dirty="0">
              <a:solidFill>
                <a:schemeClr val="accent2">
                  <a:lumMod val="75000"/>
                </a:schemeClr>
              </a:solidFill>
            </a:endParaRP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157</a:t>
            </a:fld>
            <a:endParaRPr lang="de-DE"/>
          </a:p>
        </p:txBody>
      </p:sp>
    </p:spTree>
    <p:extLst>
      <p:ext uri="{BB962C8B-B14F-4D97-AF65-F5344CB8AC3E}">
        <p14:creationId xmlns:p14="http://schemas.microsoft.com/office/powerpoint/2010/main" val="1215920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26170"/>
          </a:xfrm>
        </p:spPr>
        <p:txBody>
          <a:bodyPr/>
          <a:lstStyle/>
          <a:p>
            <a:pPr algn="l"/>
            <a:r>
              <a:rPr lang="de-DE" altLang="de-DE" sz="3200" dirty="0" smtClean="0">
                <a:solidFill>
                  <a:srgbClr val="4F81BD">
                    <a:lumMod val="75000"/>
                  </a:srgbClr>
                </a:solidFill>
              </a:rPr>
              <a:t/>
            </a:r>
            <a:br>
              <a:rPr lang="de-DE" altLang="de-DE" sz="3200" dirty="0" smtClean="0">
                <a:solidFill>
                  <a:srgbClr val="4F81BD">
                    <a:lumMod val="75000"/>
                  </a:srgbClr>
                </a:solidFill>
              </a:rPr>
            </a:br>
            <a:r>
              <a:rPr lang="de-DE" altLang="de-DE" sz="3200" dirty="0" smtClean="0">
                <a:solidFill>
                  <a:srgbClr val="4F81BD">
                    <a:lumMod val="75000"/>
                  </a:srgbClr>
                </a:solidFill>
              </a:rPr>
              <a:t>Organe </a:t>
            </a:r>
            <a:r>
              <a:rPr lang="de-DE" altLang="de-DE" sz="3200" dirty="0">
                <a:solidFill>
                  <a:srgbClr val="4F81BD">
                    <a:lumMod val="75000"/>
                  </a:srgbClr>
                </a:solidFill>
              </a:rPr>
              <a:t>von </a:t>
            </a:r>
            <a:r>
              <a:rPr lang="de-DE" altLang="de-DE" sz="3200" dirty="0" smtClean="0">
                <a:solidFill>
                  <a:srgbClr val="4F81BD">
                    <a:lumMod val="75000"/>
                  </a:srgbClr>
                </a:solidFill>
              </a:rPr>
              <a:t>Gebietskörperschaften </a:t>
            </a:r>
            <a:r>
              <a:rPr lang="de-DE" altLang="de-DE" sz="3200" dirty="0">
                <a:solidFill>
                  <a:srgbClr val="4F81BD">
                    <a:lumMod val="75000"/>
                  </a:srgbClr>
                </a:solidFill>
              </a:rPr>
              <a:t/>
            </a:r>
            <a:br>
              <a:rPr lang="de-DE" altLang="de-DE" sz="3200" dirty="0">
                <a:solidFill>
                  <a:srgbClr val="4F81BD">
                    <a:lumMod val="75000"/>
                  </a:srgbClr>
                </a:solidFill>
              </a:rPr>
            </a:br>
            <a:r>
              <a:rPr lang="de-DE" altLang="de-DE" sz="3200" dirty="0" smtClean="0">
                <a:solidFill>
                  <a:srgbClr val="4F81BD">
                    <a:lumMod val="75000"/>
                  </a:srgbClr>
                </a:solidFill>
              </a:rPr>
              <a:t>Juristische </a:t>
            </a:r>
            <a:r>
              <a:rPr lang="de-DE" altLang="de-DE" sz="3200" dirty="0">
                <a:solidFill>
                  <a:srgbClr val="4F81BD">
                    <a:lumMod val="75000"/>
                  </a:srgbClr>
                </a:solidFill>
              </a:rPr>
              <a:t>Körperschaften </a:t>
            </a:r>
            <a:br>
              <a:rPr lang="de-DE" altLang="de-DE" sz="3200" dirty="0">
                <a:solidFill>
                  <a:srgbClr val="4F81BD">
                    <a:lumMod val="75000"/>
                  </a:srgbClr>
                </a:solidFill>
              </a:rPr>
            </a:br>
            <a:r>
              <a:rPr lang="de-DE" sz="2600" dirty="0">
                <a:solidFill>
                  <a:prstClr val="black"/>
                </a:solidFill>
              </a:rPr>
              <a:t>Organe von Gebietskörperschaften </a:t>
            </a:r>
            <a:r>
              <a:rPr lang="de-DE" sz="2600" dirty="0" smtClean="0">
                <a:solidFill>
                  <a:prstClr val="black"/>
                </a:solidFill>
              </a:rPr>
              <a:t>            -</a:t>
            </a:r>
            <a:r>
              <a:rPr lang="de-DE" sz="2600" dirty="0">
                <a:solidFill>
                  <a:prstClr val="black"/>
                </a:solidFill>
              </a:rPr>
              <a:t>7- </a:t>
            </a:r>
            <a:br>
              <a:rPr lang="de-DE" sz="2600" dirty="0">
                <a:solidFill>
                  <a:prstClr val="black"/>
                </a:solidFill>
              </a:rPr>
            </a:br>
            <a:r>
              <a:rPr lang="de-DE" sz="2600" dirty="0" smtClean="0">
                <a:solidFill>
                  <a:prstClr val="black"/>
                </a:solidFill>
              </a:rPr>
              <a:t>                                                                      </a:t>
            </a:r>
            <a:endParaRPr lang="de-DE" sz="2600" dirty="0"/>
          </a:p>
        </p:txBody>
      </p:sp>
      <p:sp>
        <p:nvSpPr>
          <p:cNvPr id="3" name="Inhaltsplatzhalter 2"/>
          <p:cNvSpPr>
            <a:spLocks noGrp="1"/>
          </p:cNvSpPr>
          <p:nvPr>
            <p:ph idx="1"/>
          </p:nvPr>
        </p:nvSpPr>
        <p:spPr>
          <a:xfrm>
            <a:off x="609600" y="2132856"/>
            <a:ext cx="10972800" cy="4104456"/>
          </a:xfrm>
        </p:spPr>
        <p:txBody>
          <a:bodyPr/>
          <a:lstStyle/>
          <a:p>
            <a:pPr marL="0" lvl="0" indent="0">
              <a:buNone/>
            </a:pPr>
            <a:r>
              <a:rPr lang="de-DE" sz="2400" i="1" dirty="0">
                <a:solidFill>
                  <a:prstClr val="black"/>
                </a:solidFill>
              </a:rPr>
              <a:t>Forts.</a:t>
            </a:r>
            <a:r>
              <a:rPr lang="de-DE" sz="2400" i="1" dirty="0">
                <a:solidFill>
                  <a:srgbClr val="C0504D">
                    <a:lumMod val="75000"/>
                  </a:srgbClr>
                </a:solidFill>
              </a:rPr>
              <a:t> Ausnahme </a:t>
            </a:r>
            <a:r>
              <a:rPr lang="de-DE" sz="2400" i="1" dirty="0">
                <a:solidFill>
                  <a:prstClr val="black"/>
                </a:solidFill>
              </a:rPr>
              <a:t>bei Zuordnung zu RDA 11.2.2.14.2</a:t>
            </a:r>
          </a:p>
          <a:p>
            <a:pPr marL="0" indent="0">
              <a:buNone/>
            </a:pPr>
            <a:r>
              <a:rPr lang="de-DE" i="1" dirty="0" smtClean="0"/>
              <a:t>Abgewandeltes Beispiel:</a:t>
            </a:r>
          </a:p>
          <a:p>
            <a:pPr marL="0" indent="0">
              <a:buNone/>
            </a:pPr>
            <a:r>
              <a:rPr lang="de-DE" i="1" dirty="0" smtClean="0">
                <a:solidFill>
                  <a:schemeClr val="accent3">
                    <a:lumMod val="50000"/>
                  </a:schemeClr>
                </a:solidFill>
              </a:rPr>
              <a:t>Hessisches Statistisches Landesamt</a:t>
            </a:r>
          </a:p>
          <a:p>
            <a:pPr marL="0" indent="0">
              <a:buNone/>
            </a:pPr>
            <a:r>
              <a:rPr lang="de-DE" i="1" dirty="0" smtClean="0"/>
              <a:t>Name: </a:t>
            </a:r>
            <a:r>
              <a:rPr lang="de-DE" i="1" dirty="0"/>
              <a:t>Hessisches Statistisches </a:t>
            </a:r>
            <a:r>
              <a:rPr lang="de-DE" i="1" dirty="0" smtClean="0"/>
              <a:t>Landesamt</a:t>
            </a:r>
          </a:p>
          <a:p>
            <a:pPr marL="0" indent="0">
              <a:buNone/>
            </a:pPr>
            <a:r>
              <a:rPr lang="de-DE" sz="2000" i="1" dirty="0" smtClean="0"/>
              <a:t>Nicht: Hessen. Statistisches Landesamt</a:t>
            </a:r>
          </a:p>
          <a:p>
            <a:pPr marL="0" indent="0">
              <a:buNone/>
            </a:pPr>
            <a:endParaRPr lang="de-DE" sz="2000" i="1" dirty="0" smtClean="0"/>
          </a:p>
          <a:p>
            <a:pPr marL="0" indent="0">
              <a:buNone/>
            </a:pPr>
            <a:r>
              <a:rPr lang="de-DE" i="1" dirty="0" smtClean="0">
                <a:solidFill>
                  <a:schemeClr val="accent3">
                    <a:lumMod val="50000"/>
                  </a:schemeClr>
                </a:solidFill>
              </a:rPr>
              <a:t>U.S. </a:t>
            </a:r>
            <a:r>
              <a:rPr lang="de-DE" i="1" dirty="0" err="1" smtClean="0">
                <a:solidFill>
                  <a:schemeClr val="accent3">
                    <a:lumMod val="50000"/>
                  </a:schemeClr>
                </a:solidFill>
              </a:rPr>
              <a:t>Census</a:t>
            </a:r>
            <a:r>
              <a:rPr lang="de-DE" i="1" dirty="0" smtClean="0">
                <a:solidFill>
                  <a:schemeClr val="accent3">
                    <a:lumMod val="50000"/>
                  </a:schemeClr>
                </a:solidFill>
              </a:rPr>
              <a:t> Bureau</a:t>
            </a:r>
            <a:endParaRPr lang="de-DE" i="1" dirty="0">
              <a:solidFill>
                <a:schemeClr val="accent3">
                  <a:lumMod val="50000"/>
                </a:schemeClr>
              </a:solidFill>
            </a:endParaRPr>
          </a:p>
          <a:p>
            <a:pPr marL="0" indent="0">
              <a:buNone/>
            </a:pPr>
            <a:r>
              <a:rPr lang="de-DE" i="1" dirty="0" smtClean="0"/>
              <a:t>Name: U.S. </a:t>
            </a:r>
            <a:r>
              <a:rPr lang="de-DE" i="1" dirty="0" err="1" smtClean="0"/>
              <a:t>Census</a:t>
            </a:r>
            <a:r>
              <a:rPr lang="de-DE" i="1" dirty="0" smtClean="0"/>
              <a:t> Bureau</a:t>
            </a:r>
          </a:p>
          <a:p>
            <a:pPr marL="0" indent="0">
              <a:buNone/>
            </a:pPr>
            <a:r>
              <a:rPr lang="de-DE" sz="2000" i="1" dirty="0" smtClean="0"/>
              <a:t>Nicht: USA. </a:t>
            </a:r>
            <a:r>
              <a:rPr lang="de-DE" sz="2000" i="1" dirty="0" err="1" smtClean="0"/>
              <a:t>Census</a:t>
            </a:r>
            <a:r>
              <a:rPr lang="de-DE" sz="2000" i="1" dirty="0" smtClean="0"/>
              <a:t> Bureau</a:t>
            </a:r>
          </a:p>
          <a:p>
            <a:pPr marL="0" indent="0">
              <a:buNone/>
            </a:pPr>
            <a:endParaRPr lang="de-DE"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158</a:t>
            </a:fld>
            <a:endParaRPr lang="de-DE"/>
          </a:p>
        </p:txBody>
      </p:sp>
    </p:spTree>
    <p:extLst>
      <p:ext uri="{BB962C8B-B14F-4D97-AF65-F5344CB8AC3E}">
        <p14:creationId xmlns:p14="http://schemas.microsoft.com/office/powerpoint/2010/main" val="1871100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1000"/>
                                        <p:tgtEl>
                                          <p:spTgt spid="3">
                                            <p:txEl>
                                              <p:pRg st="7" end="7"/>
                                            </p:txEl>
                                          </p:spTgt>
                                        </p:tgtEl>
                                      </p:cBhvr>
                                    </p:animEffect>
                                    <p:anim calcmode="lin" valueType="num">
                                      <p:cBhvr>
                                        <p:cTn id="26"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1000"/>
                                        <p:tgtEl>
                                          <p:spTgt spid="3">
                                            <p:txEl>
                                              <p:pRg st="6" end="6"/>
                                            </p:txEl>
                                          </p:spTgt>
                                        </p:tgtEl>
                                      </p:cBhvr>
                                    </p:animEffect>
                                    <p:anim calcmode="lin" valueType="num">
                                      <p:cBhvr>
                                        <p:cTn id="3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484015"/>
          </a:xfrm>
        </p:spPr>
        <p:txBody>
          <a:bodyPr/>
          <a:lstStyle/>
          <a:p>
            <a:pPr algn="l"/>
            <a:r>
              <a:rPr lang="de-DE" altLang="de-DE" sz="3200" dirty="0">
                <a:solidFill>
                  <a:srgbClr val="4F81BD">
                    <a:lumMod val="75000"/>
                  </a:srgbClr>
                </a:solidFill>
              </a:rPr>
              <a:t>Organe von Gebietskörperschaften </a:t>
            </a:r>
            <a:br>
              <a:rPr lang="de-DE" altLang="de-DE" sz="3200" dirty="0">
                <a:solidFill>
                  <a:srgbClr val="4F81BD">
                    <a:lumMod val="75000"/>
                  </a:srgbClr>
                </a:solidFill>
              </a:rPr>
            </a:br>
            <a:r>
              <a:rPr lang="de-DE" altLang="de-DE" sz="3200" dirty="0">
                <a:solidFill>
                  <a:srgbClr val="4F81BD">
                    <a:lumMod val="75000"/>
                  </a:srgbClr>
                </a:solidFill>
              </a:rPr>
              <a:t>Juristische Körperschaften </a:t>
            </a:r>
            <a:br>
              <a:rPr lang="de-DE" altLang="de-DE" sz="3200" dirty="0">
                <a:solidFill>
                  <a:srgbClr val="4F81BD">
                    <a:lumMod val="75000"/>
                  </a:srgbClr>
                </a:solidFill>
              </a:rPr>
            </a:br>
            <a:r>
              <a:rPr lang="de-DE" sz="2600" dirty="0">
                <a:solidFill>
                  <a:prstClr val="black"/>
                </a:solidFill>
              </a:rPr>
              <a:t>Organe von Gebietskörperschaften             </a:t>
            </a:r>
            <a:r>
              <a:rPr lang="de-DE" sz="2600" dirty="0" smtClean="0">
                <a:solidFill>
                  <a:prstClr val="black"/>
                </a:solidFill>
              </a:rPr>
              <a:t>-8-</a:t>
            </a:r>
            <a:endParaRPr lang="de-DE" dirty="0"/>
          </a:p>
        </p:txBody>
      </p:sp>
      <p:sp>
        <p:nvSpPr>
          <p:cNvPr id="3" name="Inhaltsplatzhalter 2"/>
          <p:cNvSpPr>
            <a:spLocks noGrp="1"/>
          </p:cNvSpPr>
          <p:nvPr>
            <p:ph idx="1"/>
          </p:nvPr>
        </p:nvSpPr>
        <p:spPr>
          <a:xfrm>
            <a:off x="609600" y="1988840"/>
            <a:ext cx="10972800" cy="4137324"/>
          </a:xfrm>
        </p:spPr>
        <p:txBody>
          <a:bodyPr/>
          <a:lstStyle/>
          <a:p>
            <a:pPr marL="0" indent="0">
              <a:buNone/>
            </a:pPr>
            <a:r>
              <a:rPr lang="de-DE" sz="2400" i="1" dirty="0"/>
              <a:t>Forts.</a:t>
            </a:r>
            <a:r>
              <a:rPr lang="de-DE" sz="2400" i="1" dirty="0">
                <a:solidFill>
                  <a:schemeClr val="accent2">
                    <a:lumMod val="75000"/>
                  </a:schemeClr>
                </a:solidFill>
              </a:rPr>
              <a:t> Ausnahme </a:t>
            </a:r>
            <a:r>
              <a:rPr lang="de-DE" sz="2400" i="1" dirty="0"/>
              <a:t>bei Zuordnung zu RDA 11.2.2.14.2</a:t>
            </a:r>
          </a:p>
          <a:p>
            <a:pPr marL="0" indent="0">
              <a:buNone/>
            </a:pPr>
            <a:r>
              <a:rPr lang="de-DE" dirty="0"/>
              <a:t>Auch wenn der Name der Überordnung im Namen der Unterordnung nur angedeutet wird, wird selbstständig angesetzt.</a:t>
            </a:r>
          </a:p>
          <a:p>
            <a:pPr marL="0" indent="0">
              <a:buNone/>
            </a:pPr>
            <a:r>
              <a:rPr lang="de-DE" dirty="0" smtClean="0"/>
              <a:t>Z.B</a:t>
            </a:r>
            <a:r>
              <a:rPr lang="de-DE" dirty="0"/>
              <a:t>. gelten England, Schottland, Wales, Nordirland als Andeutungen von Großbritannien</a:t>
            </a:r>
          </a:p>
          <a:p>
            <a:pPr marL="0" indent="0">
              <a:buNone/>
            </a:pPr>
            <a:r>
              <a:rPr lang="de-DE" dirty="0"/>
              <a:t>Beispiel (fingiert):</a:t>
            </a:r>
          </a:p>
          <a:p>
            <a:pPr marL="0" lvl="0" indent="0">
              <a:buNone/>
            </a:pPr>
            <a:r>
              <a:rPr lang="de-DE" i="1" dirty="0">
                <a:solidFill>
                  <a:schemeClr val="accent3">
                    <a:lumMod val="50000"/>
                  </a:schemeClr>
                </a:solidFill>
              </a:rPr>
              <a:t>England </a:t>
            </a:r>
            <a:r>
              <a:rPr lang="de-DE" i="1" dirty="0" err="1">
                <a:solidFill>
                  <a:schemeClr val="accent3">
                    <a:lumMod val="50000"/>
                  </a:schemeClr>
                </a:solidFill>
              </a:rPr>
              <a:t>Commission</a:t>
            </a:r>
            <a:r>
              <a:rPr lang="de-DE" i="1" dirty="0">
                <a:solidFill>
                  <a:schemeClr val="accent3">
                    <a:lumMod val="50000"/>
                  </a:schemeClr>
                </a:solidFill>
              </a:rPr>
              <a:t> on Banking and </a:t>
            </a:r>
            <a:r>
              <a:rPr lang="de-DE" i="1" dirty="0" err="1">
                <a:solidFill>
                  <a:schemeClr val="accent3">
                    <a:lumMod val="50000"/>
                  </a:schemeClr>
                </a:solidFill>
              </a:rPr>
              <a:t>Finance</a:t>
            </a:r>
            <a:r>
              <a:rPr lang="de-DE" i="1" dirty="0">
                <a:solidFill>
                  <a:schemeClr val="accent3">
                    <a:lumMod val="50000"/>
                  </a:schemeClr>
                </a:solidFill>
              </a:rPr>
              <a:t> </a:t>
            </a:r>
            <a:r>
              <a:rPr lang="de-DE" sz="2000" i="1" dirty="0">
                <a:solidFill>
                  <a:prstClr val="black"/>
                </a:solidFill>
              </a:rPr>
              <a:t>(mit „England“ ist Großbritannien gemeint)</a:t>
            </a:r>
            <a:endParaRPr lang="de-DE" i="1" dirty="0">
              <a:solidFill>
                <a:prstClr val="black"/>
              </a:solidFill>
            </a:endParaRP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159</a:t>
            </a:fld>
            <a:endParaRPr lang="de-DE"/>
          </a:p>
        </p:txBody>
      </p:sp>
    </p:spTree>
    <p:extLst>
      <p:ext uri="{BB962C8B-B14F-4D97-AF65-F5344CB8AC3E}">
        <p14:creationId xmlns:p14="http://schemas.microsoft.com/office/powerpoint/2010/main" val="16580276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dirty="0" smtClean="0">
                <a:solidFill>
                  <a:srgbClr val="4F81BD">
                    <a:lumMod val="75000"/>
                  </a:srgbClr>
                </a:solidFill>
              </a:rPr>
              <a:t>Altdatenbearbeitung                </a:t>
            </a:r>
            <a:r>
              <a:rPr lang="de-DE" sz="2800" dirty="0" smtClean="0">
                <a:solidFill>
                  <a:srgbClr val="4F81BD">
                    <a:lumMod val="75000"/>
                  </a:srgbClr>
                </a:solidFill>
              </a:rPr>
              <a:t>-5-</a:t>
            </a:r>
            <a:endParaRPr lang="de-DE" sz="2800" dirty="0"/>
          </a:p>
        </p:txBody>
      </p:sp>
      <p:sp>
        <p:nvSpPr>
          <p:cNvPr id="3" name="Inhaltsplatzhalter 2"/>
          <p:cNvSpPr>
            <a:spLocks noGrp="1"/>
          </p:cNvSpPr>
          <p:nvPr>
            <p:ph idx="1"/>
          </p:nvPr>
        </p:nvSpPr>
        <p:spPr/>
        <p:txBody>
          <a:bodyPr/>
          <a:lstStyle/>
          <a:p>
            <a:pPr marL="0" indent="0">
              <a:buNone/>
            </a:pPr>
            <a:r>
              <a:rPr lang="de-DE" dirty="0" smtClean="0"/>
              <a:t>Der normierte Sucheinstieg eines Normdatensatzes mit </a:t>
            </a:r>
          </a:p>
          <a:p>
            <a:r>
              <a:rPr lang="de-DE" dirty="0" smtClean="0"/>
              <a:t>Level 1</a:t>
            </a:r>
          </a:p>
          <a:p>
            <a:r>
              <a:rPr lang="de-DE" dirty="0" smtClean="0"/>
              <a:t>+ Feld 667 rda oder </a:t>
            </a:r>
            <a:r>
              <a:rPr lang="de-DE" dirty="0"/>
              <a:t>Feld 667 rda + Feld 667 BNPe</a:t>
            </a:r>
          </a:p>
          <a:p>
            <a:r>
              <a:rPr lang="de-DE" dirty="0" smtClean="0"/>
              <a:t>+ Feld 670 Quellenangabe (außer „Vorlage“)</a:t>
            </a:r>
          </a:p>
          <a:p>
            <a:pPr marL="0" indent="0">
              <a:buNone/>
            </a:pPr>
            <a:r>
              <a:rPr lang="de-DE" dirty="0" smtClean="0"/>
              <a:t>wird nicht angezweifelt.</a:t>
            </a:r>
          </a:p>
          <a:p>
            <a:pPr marL="0" indent="0">
              <a:buNone/>
            </a:pPr>
            <a:r>
              <a:rPr lang="de-DE" dirty="0" smtClean="0"/>
              <a:t>Abweichende Vorlageformen werden als abweichende Namensformen berücksichtigt.</a:t>
            </a:r>
          </a:p>
          <a:p>
            <a:pPr marL="0" indent="0">
              <a:buNone/>
            </a:pPr>
            <a:r>
              <a:rPr lang="de-DE" dirty="0" smtClean="0"/>
              <a:t>Bei echten Namensänderungen wird gesplittet.</a:t>
            </a: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16</a:t>
            </a:fld>
            <a:endParaRPr lang="de-DE"/>
          </a:p>
        </p:txBody>
      </p:sp>
    </p:spTree>
    <p:extLst>
      <p:ext uri="{BB962C8B-B14F-4D97-AF65-F5344CB8AC3E}">
        <p14:creationId xmlns:p14="http://schemas.microsoft.com/office/powerpoint/2010/main" val="3902383166"/>
      </p:ext>
    </p:extLst>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570186"/>
          </a:xfrm>
        </p:spPr>
        <p:txBody>
          <a:bodyPr/>
          <a:lstStyle/>
          <a:p>
            <a:pPr algn="l"/>
            <a:r>
              <a:rPr lang="de-DE" altLang="de-DE" sz="3200" dirty="0">
                <a:solidFill>
                  <a:srgbClr val="4F81BD">
                    <a:lumMod val="75000"/>
                  </a:srgbClr>
                </a:solidFill>
              </a:rPr>
              <a:t>Organe von Gebietskörperschaften </a:t>
            </a:r>
            <a:br>
              <a:rPr lang="de-DE" altLang="de-DE" sz="3200" dirty="0">
                <a:solidFill>
                  <a:srgbClr val="4F81BD">
                    <a:lumMod val="75000"/>
                  </a:srgbClr>
                </a:solidFill>
              </a:rPr>
            </a:br>
            <a:r>
              <a:rPr lang="de-DE" altLang="de-DE" sz="3200" dirty="0">
                <a:solidFill>
                  <a:srgbClr val="4F81BD">
                    <a:lumMod val="75000"/>
                  </a:srgbClr>
                </a:solidFill>
              </a:rPr>
              <a:t>Juristische Körperschaften </a:t>
            </a:r>
            <a:br>
              <a:rPr lang="de-DE" altLang="de-DE" sz="3200" dirty="0">
                <a:solidFill>
                  <a:srgbClr val="4F81BD">
                    <a:lumMod val="75000"/>
                  </a:srgbClr>
                </a:solidFill>
              </a:rPr>
            </a:br>
            <a:r>
              <a:rPr lang="de-DE" sz="2600" dirty="0">
                <a:solidFill>
                  <a:prstClr val="black"/>
                </a:solidFill>
              </a:rPr>
              <a:t>Organe von Gebietskörperschaften             </a:t>
            </a:r>
            <a:r>
              <a:rPr lang="de-DE" sz="2600" dirty="0" smtClean="0">
                <a:solidFill>
                  <a:prstClr val="black"/>
                </a:solidFill>
              </a:rPr>
              <a:t>-9-</a:t>
            </a:r>
            <a:endParaRPr lang="de-DE" dirty="0"/>
          </a:p>
        </p:txBody>
      </p:sp>
      <p:sp>
        <p:nvSpPr>
          <p:cNvPr id="3" name="Inhaltsplatzhalter 2"/>
          <p:cNvSpPr>
            <a:spLocks noGrp="1"/>
          </p:cNvSpPr>
          <p:nvPr>
            <p:ph idx="1"/>
          </p:nvPr>
        </p:nvSpPr>
        <p:spPr>
          <a:xfrm>
            <a:off x="609600" y="2204864"/>
            <a:ext cx="10972800" cy="3921300"/>
          </a:xfrm>
        </p:spPr>
        <p:txBody>
          <a:bodyPr/>
          <a:lstStyle/>
          <a:p>
            <a:pPr marL="0" lvl="0" indent="0">
              <a:buNone/>
            </a:pPr>
            <a:r>
              <a:rPr lang="de-DE" sz="2400" i="1" dirty="0">
                <a:solidFill>
                  <a:prstClr val="black"/>
                </a:solidFill>
              </a:rPr>
              <a:t>Forts.</a:t>
            </a:r>
            <a:r>
              <a:rPr lang="de-DE" sz="2400" i="1" dirty="0">
                <a:solidFill>
                  <a:srgbClr val="C0504D">
                    <a:lumMod val="75000"/>
                  </a:srgbClr>
                </a:solidFill>
              </a:rPr>
              <a:t> Ausnahme </a:t>
            </a:r>
            <a:r>
              <a:rPr lang="de-DE" sz="2400" i="1" dirty="0">
                <a:solidFill>
                  <a:prstClr val="black"/>
                </a:solidFill>
              </a:rPr>
              <a:t>bei Zuordnung zu RDA 11.2.2.14.2</a:t>
            </a:r>
          </a:p>
          <a:p>
            <a:pPr marL="0" indent="0">
              <a:buNone/>
            </a:pPr>
            <a:r>
              <a:rPr lang="de-DE" dirty="0"/>
              <a:t>Adjektive wie „National“ oder „Royal“ oder „Bundes-“ allerdings deuten die Überordnung nicht an</a:t>
            </a:r>
          </a:p>
          <a:p>
            <a:pPr marL="0" indent="0">
              <a:buNone/>
            </a:pPr>
            <a:r>
              <a:rPr lang="de-DE" dirty="0"/>
              <a:t>Beispiel:</a:t>
            </a:r>
          </a:p>
          <a:p>
            <a:pPr marL="0" indent="0">
              <a:buNone/>
            </a:pPr>
            <a:r>
              <a:rPr lang="en-US" i="1" dirty="0" err="1">
                <a:solidFill>
                  <a:schemeClr val="accent3">
                    <a:lumMod val="50000"/>
                  </a:schemeClr>
                </a:solidFill>
              </a:rPr>
              <a:t>Kanada</a:t>
            </a:r>
            <a:r>
              <a:rPr lang="en-US" i="1" dirty="0">
                <a:solidFill>
                  <a:schemeClr val="accent3">
                    <a:lumMod val="50000"/>
                  </a:schemeClr>
                </a:solidFill>
              </a:rPr>
              <a:t>. Royal Commission on Banking and Finance</a:t>
            </a:r>
          </a:p>
          <a:p>
            <a:pPr marL="0" indent="0">
              <a:buNone/>
            </a:pPr>
            <a:r>
              <a:rPr lang="en-US" i="1" dirty="0"/>
              <a:t>Name: Royal Commission on Banking and Finance</a:t>
            </a: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160</a:t>
            </a:fld>
            <a:endParaRPr lang="de-DE"/>
          </a:p>
        </p:txBody>
      </p:sp>
    </p:spTree>
    <p:extLst>
      <p:ext uri="{BB962C8B-B14F-4D97-AF65-F5344CB8AC3E}">
        <p14:creationId xmlns:p14="http://schemas.microsoft.com/office/powerpoint/2010/main" val="1232762048"/>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98178"/>
          </a:xfrm>
        </p:spPr>
        <p:txBody>
          <a:bodyPr/>
          <a:lstStyle/>
          <a:p>
            <a:pPr algn="l"/>
            <a:r>
              <a:rPr lang="de-DE" altLang="de-DE" sz="3200" dirty="0" smtClean="0">
                <a:solidFill>
                  <a:srgbClr val="4F81BD">
                    <a:lumMod val="75000"/>
                  </a:srgbClr>
                </a:solidFill>
              </a:rPr>
              <a:t/>
            </a:r>
            <a:br>
              <a:rPr lang="de-DE" altLang="de-DE" sz="3200" dirty="0" smtClean="0">
                <a:solidFill>
                  <a:srgbClr val="4F81BD">
                    <a:lumMod val="75000"/>
                  </a:srgbClr>
                </a:solidFill>
              </a:rPr>
            </a:br>
            <a:r>
              <a:rPr lang="de-DE" altLang="de-DE" sz="3200" dirty="0" smtClean="0">
                <a:solidFill>
                  <a:srgbClr val="4F81BD">
                    <a:lumMod val="75000"/>
                  </a:srgbClr>
                </a:solidFill>
              </a:rPr>
              <a:t>Organe </a:t>
            </a:r>
            <a:r>
              <a:rPr lang="de-DE" altLang="de-DE" sz="3200" dirty="0">
                <a:solidFill>
                  <a:srgbClr val="4F81BD">
                    <a:lumMod val="75000"/>
                  </a:srgbClr>
                </a:solidFill>
              </a:rPr>
              <a:t>von </a:t>
            </a:r>
            <a:r>
              <a:rPr lang="de-DE" altLang="de-DE" sz="3200" dirty="0" smtClean="0">
                <a:solidFill>
                  <a:srgbClr val="4F81BD">
                    <a:lumMod val="75000"/>
                  </a:srgbClr>
                </a:solidFill>
              </a:rPr>
              <a:t>Gebietskörperschaften </a:t>
            </a:r>
            <a:r>
              <a:rPr lang="de-DE" altLang="de-DE" sz="3200" dirty="0">
                <a:solidFill>
                  <a:srgbClr val="4F81BD">
                    <a:lumMod val="75000"/>
                  </a:srgbClr>
                </a:solidFill>
              </a:rPr>
              <a:t/>
            </a:r>
            <a:br>
              <a:rPr lang="de-DE" altLang="de-DE" sz="3200" dirty="0">
                <a:solidFill>
                  <a:srgbClr val="4F81BD">
                    <a:lumMod val="75000"/>
                  </a:srgbClr>
                </a:solidFill>
              </a:rPr>
            </a:br>
            <a:r>
              <a:rPr lang="de-DE" altLang="de-DE" sz="3200" dirty="0" smtClean="0">
                <a:solidFill>
                  <a:srgbClr val="4F81BD">
                    <a:lumMod val="75000"/>
                  </a:srgbClr>
                </a:solidFill>
              </a:rPr>
              <a:t>Juristische </a:t>
            </a:r>
            <a:r>
              <a:rPr lang="de-DE" altLang="de-DE" sz="3200" dirty="0">
                <a:solidFill>
                  <a:srgbClr val="4F81BD">
                    <a:lumMod val="75000"/>
                  </a:srgbClr>
                </a:solidFill>
              </a:rPr>
              <a:t>Körperschaften </a:t>
            </a:r>
            <a:br>
              <a:rPr lang="de-DE" altLang="de-DE" sz="3200" dirty="0">
                <a:solidFill>
                  <a:srgbClr val="4F81BD">
                    <a:lumMod val="75000"/>
                  </a:srgbClr>
                </a:solidFill>
              </a:rPr>
            </a:br>
            <a:r>
              <a:rPr lang="de-DE" sz="2600" dirty="0">
                <a:solidFill>
                  <a:prstClr val="black"/>
                </a:solidFill>
              </a:rPr>
              <a:t>Organe von Gebietskörperschaften </a:t>
            </a:r>
            <a:r>
              <a:rPr lang="de-DE" sz="2600" dirty="0" smtClean="0">
                <a:solidFill>
                  <a:prstClr val="black"/>
                </a:solidFill>
              </a:rPr>
              <a:t>          -10- </a:t>
            </a:r>
            <a:r>
              <a:rPr lang="de-DE" sz="2600" dirty="0">
                <a:solidFill>
                  <a:prstClr val="black"/>
                </a:solidFill>
              </a:rPr>
              <a:t/>
            </a:r>
            <a:br>
              <a:rPr lang="de-DE" sz="2600" dirty="0">
                <a:solidFill>
                  <a:prstClr val="black"/>
                </a:solidFill>
              </a:rPr>
            </a:br>
            <a:r>
              <a:rPr lang="de-DE" sz="2600" dirty="0" smtClean="0">
                <a:solidFill>
                  <a:prstClr val="black"/>
                </a:solidFill>
              </a:rPr>
              <a:t>                                                                      </a:t>
            </a:r>
            <a:endParaRPr lang="de-DE" sz="2600" dirty="0"/>
          </a:p>
        </p:txBody>
      </p:sp>
      <p:sp>
        <p:nvSpPr>
          <p:cNvPr id="3" name="Inhaltsplatzhalter 2"/>
          <p:cNvSpPr>
            <a:spLocks noGrp="1"/>
          </p:cNvSpPr>
          <p:nvPr>
            <p:ph idx="1"/>
          </p:nvPr>
        </p:nvSpPr>
        <p:spPr>
          <a:xfrm>
            <a:off x="609600" y="2060848"/>
            <a:ext cx="10972800" cy="4065316"/>
          </a:xfrm>
        </p:spPr>
        <p:txBody>
          <a:bodyPr/>
          <a:lstStyle/>
          <a:p>
            <a:pPr marL="0" indent="0">
              <a:spcBef>
                <a:spcPct val="70000"/>
              </a:spcBef>
              <a:buNone/>
              <a:defRPr/>
            </a:pPr>
            <a:r>
              <a:rPr lang="de-DE" altLang="de-DE" dirty="0" smtClean="0"/>
              <a:t>Bei Unsicherheit, ob es sich (vom Charakter her) überhaupt um ein Organ einer Gebietskörperschaft handelt, wird </a:t>
            </a:r>
            <a:r>
              <a:rPr lang="de-DE" altLang="de-DE" dirty="0"/>
              <a:t>der Name selbstständig angesetzt.</a:t>
            </a:r>
          </a:p>
          <a:p>
            <a:pPr marL="0" indent="0">
              <a:spcBef>
                <a:spcPts val="600"/>
              </a:spcBef>
              <a:buNone/>
              <a:defRPr/>
            </a:pPr>
            <a:endParaRPr lang="de-DE" altLang="de-DE" i="1" dirty="0" smtClean="0"/>
          </a:p>
          <a:p>
            <a:pPr marL="0" indent="0">
              <a:spcBef>
                <a:spcPts val="600"/>
              </a:spcBef>
              <a:buNone/>
              <a:defRPr/>
            </a:pPr>
            <a:r>
              <a:rPr lang="de-DE" altLang="de-DE" i="1" dirty="0" smtClean="0"/>
              <a:t>Beispiele:</a:t>
            </a:r>
            <a:r>
              <a:rPr lang="de-DE" altLang="de-DE" dirty="0" smtClean="0"/>
              <a:t> </a:t>
            </a:r>
            <a:endParaRPr lang="de-DE" altLang="de-DE" dirty="0"/>
          </a:p>
          <a:p>
            <a:pPr marL="0" indent="0">
              <a:spcBef>
                <a:spcPts val="600"/>
              </a:spcBef>
              <a:buNone/>
              <a:defRPr/>
            </a:pPr>
            <a:r>
              <a:rPr lang="de-DE" altLang="de-DE" i="1" dirty="0" err="1" smtClean="0">
                <a:solidFill>
                  <a:schemeClr val="accent3">
                    <a:lumMod val="50000"/>
                  </a:schemeClr>
                </a:solidFill>
              </a:rPr>
              <a:t>Musées</a:t>
            </a:r>
            <a:r>
              <a:rPr lang="de-DE" altLang="de-DE" i="1" dirty="0" smtClean="0">
                <a:solidFill>
                  <a:schemeClr val="accent3">
                    <a:lumMod val="50000"/>
                  </a:schemeClr>
                </a:solidFill>
              </a:rPr>
              <a:t> </a:t>
            </a:r>
            <a:r>
              <a:rPr lang="de-DE" altLang="de-DE" i="1" dirty="0">
                <a:solidFill>
                  <a:schemeClr val="accent3">
                    <a:lumMod val="50000"/>
                  </a:schemeClr>
                </a:solidFill>
              </a:rPr>
              <a:t>de </a:t>
            </a:r>
            <a:r>
              <a:rPr lang="de-DE" altLang="de-DE" i="1" dirty="0" err="1">
                <a:solidFill>
                  <a:schemeClr val="accent3">
                    <a:lumMod val="50000"/>
                  </a:schemeClr>
                </a:solidFill>
              </a:rPr>
              <a:t>l'État</a:t>
            </a:r>
            <a:r>
              <a:rPr lang="de-DE" altLang="de-DE" i="1" dirty="0">
                <a:solidFill>
                  <a:schemeClr val="accent3">
                    <a:lumMod val="50000"/>
                  </a:schemeClr>
                </a:solidFill>
              </a:rPr>
              <a:t> (Luxemburg</a:t>
            </a:r>
            <a:r>
              <a:rPr lang="de-DE" altLang="de-DE" i="1" dirty="0" smtClean="0">
                <a:solidFill>
                  <a:schemeClr val="accent3">
                    <a:lumMod val="50000"/>
                  </a:schemeClr>
                </a:solidFill>
              </a:rPr>
              <a:t>)      </a:t>
            </a:r>
          </a:p>
          <a:p>
            <a:pPr marL="0" indent="0">
              <a:spcBef>
                <a:spcPts val="600"/>
              </a:spcBef>
              <a:buNone/>
              <a:defRPr/>
            </a:pPr>
            <a:r>
              <a:rPr lang="de-DE" altLang="de-DE" i="1" dirty="0">
                <a:solidFill>
                  <a:schemeClr val="accent3">
                    <a:lumMod val="50000"/>
                  </a:schemeClr>
                </a:solidFill>
              </a:rPr>
              <a:t>Deutsche </a:t>
            </a:r>
            <a:r>
              <a:rPr lang="de-DE" altLang="de-DE" i="1" dirty="0" smtClean="0">
                <a:solidFill>
                  <a:schemeClr val="accent3">
                    <a:lumMod val="50000"/>
                  </a:schemeClr>
                </a:solidFill>
              </a:rPr>
              <a:t>Nationalbibliothek</a:t>
            </a:r>
          </a:p>
          <a:p>
            <a:pPr marL="0" indent="0">
              <a:spcBef>
                <a:spcPts val="600"/>
              </a:spcBef>
              <a:buNone/>
              <a:defRPr/>
            </a:pPr>
            <a:r>
              <a:rPr lang="de-DE" altLang="de-DE" i="1" dirty="0" smtClean="0">
                <a:solidFill>
                  <a:schemeClr val="accent3">
                    <a:lumMod val="50000"/>
                  </a:schemeClr>
                </a:solidFill>
              </a:rPr>
              <a:t>Bayerische Staatsbibliothek</a:t>
            </a:r>
            <a:endParaRPr lang="de-DE" altLang="de-DE" i="1" dirty="0">
              <a:solidFill>
                <a:schemeClr val="accent3">
                  <a:lumMod val="50000"/>
                </a:schemeClr>
              </a:solidFill>
            </a:endParaRP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161</a:t>
            </a:fld>
            <a:endParaRPr lang="de-DE"/>
          </a:p>
        </p:txBody>
      </p:sp>
    </p:spTree>
    <p:extLst>
      <p:ext uri="{BB962C8B-B14F-4D97-AF65-F5344CB8AC3E}">
        <p14:creationId xmlns:p14="http://schemas.microsoft.com/office/powerpoint/2010/main" val="1906909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1000"/>
                                        <p:tgtEl>
                                          <p:spTgt spid="3">
                                            <p:txEl>
                                              <p:pRg st="5" end="5"/>
                                            </p:txEl>
                                          </p:spTgt>
                                        </p:tgtEl>
                                      </p:cBhvr>
                                    </p:animEffect>
                                    <p:anim calcmode="lin" valueType="num">
                                      <p:cBhvr>
                                        <p:cTn id="1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2002235"/>
          </a:xfrm>
        </p:spPr>
        <p:txBody>
          <a:bodyPr/>
          <a:lstStyle/>
          <a:p>
            <a:pPr algn="l"/>
            <a:r>
              <a:rPr lang="de-DE" altLang="de-DE" sz="3200" dirty="0" smtClean="0">
                <a:solidFill>
                  <a:srgbClr val="4F81BD">
                    <a:lumMod val="75000"/>
                  </a:srgbClr>
                </a:solidFill>
              </a:rPr>
              <a:t/>
            </a:r>
            <a:br>
              <a:rPr lang="de-DE" altLang="de-DE" sz="3200" dirty="0" smtClean="0">
                <a:solidFill>
                  <a:srgbClr val="4F81BD">
                    <a:lumMod val="75000"/>
                  </a:srgbClr>
                </a:solidFill>
              </a:rPr>
            </a:br>
            <a:r>
              <a:rPr lang="de-DE" altLang="de-DE" sz="3200" dirty="0" smtClean="0">
                <a:solidFill>
                  <a:srgbClr val="4F81BD">
                    <a:lumMod val="75000"/>
                  </a:srgbClr>
                </a:solidFill>
              </a:rPr>
              <a:t>Organe </a:t>
            </a:r>
            <a:r>
              <a:rPr lang="de-DE" altLang="de-DE" sz="3200" dirty="0">
                <a:solidFill>
                  <a:srgbClr val="4F81BD">
                    <a:lumMod val="75000"/>
                  </a:srgbClr>
                </a:solidFill>
              </a:rPr>
              <a:t>von Gebietskörperschaften </a:t>
            </a:r>
            <a:br>
              <a:rPr lang="de-DE" altLang="de-DE" sz="3200" dirty="0">
                <a:solidFill>
                  <a:srgbClr val="4F81BD">
                    <a:lumMod val="75000"/>
                  </a:srgbClr>
                </a:solidFill>
              </a:rPr>
            </a:br>
            <a:r>
              <a:rPr lang="de-DE" altLang="de-DE" sz="3200" dirty="0">
                <a:solidFill>
                  <a:srgbClr val="4F81BD">
                    <a:lumMod val="75000"/>
                  </a:srgbClr>
                </a:solidFill>
              </a:rPr>
              <a:t>Juristische Körperschaften </a:t>
            </a:r>
            <a:br>
              <a:rPr lang="de-DE" altLang="de-DE" sz="3200" dirty="0">
                <a:solidFill>
                  <a:srgbClr val="4F81BD">
                    <a:lumMod val="75000"/>
                  </a:srgbClr>
                </a:solidFill>
              </a:rPr>
            </a:br>
            <a:r>
              <a:rPr lang="de-DE" sz="2600" dirty="0">
                <a:solidFill>
                  <a:prstClr val="black"/>
                </a:solidFill>
              </a:rPr>
              <a:t>Organe von Gebietskörperschaften           </a:t>
            </a:r>
            <a:r>
              <a:rPr lang="de-DE" sz="2600" dirty="0" smtClean="0">
                <a:solidFill>
                  <a:prstClr val="black"/>
                </a:solidFill>
              </a:rPr>
              <a:t>-11- </a:t>
            </a:r>
            <a:br>
              <a:rPr lang="de-DE" sz="2600" dirty="0" smtClean="0">
                <a:solidFill>
                  <a:prstClr val="black"/>
                </a:solidFill>
              </a:rPr>
            </a:br>
            <a:r>
              <a:rPr lang="de-DE" sz="2200" dirty="0" smtClean="0">
                <a:solidFill>
                  <a:prstClr val="black"/>
                </a:solidFill>
              </a:rPr>
              <a:t>Merkblatt „Unterschiede in Zuordnung 11.2.2.14.1/11.2.2.14.2                                            -1-</a:t>
            </a:r>
            <a:r>
              <a:rPr lang="de-DE" sz="2600" dirty="0">
                <a:solidFill>
                  <a:prstClr val="black"/>
                </a:solidFill>
              </a:rPr>
              <a:t/>
            </a:r>
            <a:br>
              <a:rPr lang="de-DE" sz="2600" dirty="0">
                <a:solidFill>
                  <a:prstClr val="black"/>
                </a:solidFill>
              </a:rPr>
            </a:br>
            <a:endParaRPr lang="de-DE" dirty="0"/>
          </a:p>
        </p:txBody>
      </p:sp>
      <p:sp>
        <p:nvSpPr>
          <p:cNvPr id="3" name="Inhaltsplatzhalter 2"/>
          <p:cNvSpPr>
            <a:spLocks noGrp="1"/>
          </p:cNvSpPr>
          <p:nvPr>
            <p:ph idx="1"/>
          </p:nvPr>
        </p:nvSpPr>
        <p:spPr>
          <a:xfrm>
            <a:off x="609600" y="2492896"/>
            <a:ext cx="10972800" cy="3633268"/>
          </a:xfrm>
        </p:spPr>
        <p:txBody>
          <a:bodyPr/>
          <a:lstStyle/>
          <a:p>
            <a:pPr marL="0" indent="0">
              <a:spcBef>
                <a:spcPts val="600"/>
              </a:spcBef>
              <a:buNone/>
            </a:pPr>
            <a:r>
              <a:rPr lang="de-DE" dirty="0" smtClean="0">
                <a:solidFill>
                  <a:schemeClr val="accent2">
                    <a:lumMod val="75000"/>
                  </a:schemeClr>
                </a:solidFill>
              </a:rPr>
              <a:t>Gebietskörperschaft in Substantiv- oder Abkürzungsform im Namen des Organs enthalten:</a:t>
            </a:r>
          </a:p>
          <a:p>
            <a:pPr marL="0" indent="0">
              <a:spcBef>
                <a:spcPts val="600"/>
              </a:spcBef>
              <a:buNone/>
              <a:defRPr/>
            </a:pPr>
            <a:r>
              <a:rPr lang="de-DE" altLang="de-DE" sz="2000" i="1" dirty="0"/>
              <a:t>Name:</a:t>
            </a:r>
            <a:r>
              <a:rPr lang="de-DE" altLang="de-DE" i="1" dirty="0"/>
              <a:t> Canada Department </a:t>
            </a:r>
            <a:r>
              <a:rPr lang="de-DE" altLang="de-DE" i="1" dirty="0" err="1"/>
              <a:t>of</a:t>
            </a:r>
            <a:r>
              <a:rPr lang="de-DE" altLang="de-DE" i="1" dirty="0"/>
              <a:t> Consumer </a:t>
            </a:r>
            <a:r>
              <a:rPr lang="de-DE" altLang="de-DE" i="1" dirty="0" smtClean="0"/>
              <a:t>and </a:t>
            </a:r>
            <a:r>
              <a:rPr lang="de-DE" altLang="de-DE" i="1" dirty="0"/>
              <a:t>Corporate </a:t>
            </a:r>
            <a:r>
              <a:rPr lang="de-DE" altLang="de-DE" i="1" dirty="0" err="1"/>
              <a:t>Affairs</a:t>
            </a:r>
            <a:endParaRPr lang="de-DE" altLang="de-DE" i="1" dirty="0"/>
          </a:p>
          <a:p>
            <a:pPr marL="0" indent="0">
              <a:spcBef>
                <a:spcPts val="600"/>
              </a:spcBef>
              <a:buNone/>
            </a:pPr>
            <a:r>
              <a:rPr lang="de-DE" altLang="de-DE" sz="2000" i="1" dirty="0" smtClean="0"/>
              <a:t>Zuordnung: </a:t>
            </a:r>
            <a:r>
              <a:rPr lang="de-DE" altLang="de-DE" i="1" dirty="0" smtClean="0"/>
              <a:t>11.2.2.14.1</a:t>
            </a:r>
            <a:r>
              <a:rPr lang="de-DE" altLang="de-DE" sz="2000" i="1" dirty="0" smtClean="0"/>
              <a:t> (Name der Gebietskörperschaft in Substantiv-Form im Namen des Organs enthalten -&gt; wird herausgelöst)</a:t>
            </a:r>
          </a:p>
          <a:p>
            <a:pPr marL="0" lvl="0" indent="0">
              <a:spcBef>
                <a:spcPts val="600"/>
              </a:spcBef>
              <a:buNone/>
              <a:defRPr/>
            </a:pPr>
            <a:r>
              <a:rPr lang="de-DE" altLang="de-DE" sz="2000" i="1" dirty="0" smtClean="0"/>
              <a:t>Normierter Sucheinstieg: </a:t>
            </a:r>
            <a:r>
              <a:rPr lang="de-DE" altLang="de-DE" i="1" dirty="0">
                <a:solidFill>
                  <a:srgbClr val="9BBB59">
                    <a:lumMod val="50000"/>
                  </a:srgbClr>
                </a:solidFill>
              </a:rPr>
              <a:t>Kanada. Department </a:t>
            </a:r>
            <a:r>
              <a:rPr lang="de-DE" altLang="de-DE" i="1" dirty="0" err="1">
                <a:solidFill>
                  <a:srgbClr val="9BBB59">
                    <a:lumMod val="50000"/>
                  </a:srgbClr>
                </a:solidFill>
              </a:rPr>
              <a:t>of</a:t>
            </a:r>
            <a:r>
              <a:rPr lang="de-DE" altLang="de-DE" i="1" dirty="0">
                <a:solidFill>
                  <a:srgbClr val="9BBB59">
                    <a:lumMod val="50000"/>
                  </a:srgbClr>
                </a:solidFill>
              </a:rPr>
              <a:t> Consumer and Corporate </a:t>
            </a:r>
            <a:r>
              <a:rPr lang="de-DE" altLang="de-DE" i="1" dirty="0" err="1" smtClean="0">
                <a:solidFill>
                  <a:srgbClr val="9BBB59">
                    <a:lumMod val="50000"/>
                  </a:srgbClr>
                </a:solidFill>
              </a:rPr>
              <a:t>Affairs</a:t>
            </a:r>
            <a:endParaRPr lang="de-DE" dirty="0" smtClean="0"/>
          </a:p>
          <a:p>
            <a:pPr marL="0" indent="0">
              <a:buNone/>
            </a:pPr>
            <a:endParaRPr lang="de-DE" dirty="0" smtClean="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162</a:t>
            </a:fld>
            <a:endParaRPr lang="de-DE"/>
          </a:p>
        </p:txBody>
      </p:sp>
    </p:spTree>
    <p:extLst>
      <p:ext uri="{BB962C8B-B14F-4D97-AF65-F5344CB8AC3E}">
        <p14:creationId xmlns:p14="http://schemas.microsoft.com/office/powerpoint/2010/main" val="721878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2074243"/>
          </a:xfrm>
        </p:spPr>
        <p:txBody>
          <a:bodyPr/>
          <a:lstStyle/>
          <a:p>
            <a:pPr algn="l"/>
            <a:r>
              <a:rPr lang="de-DE" altLang="de-DE" sz="3200" dirty="0" smtClean="0">
                <a:solidFill>
                  <a:srgbClr val="4F81BD">
                    <a:lumMod val="75000"/>
                  </a:srgbClr>
                </a:solidFill>
              </a:rPr>
              <a:t/>
            </a:r>
            <a:br>
              <a:rPr lang="de-DE" altLang="de-DE" sz="3200" dirty="0" smtClean="0">
                <a:solidFill>
                  <a:srgbClr val="4F81BD">
                    <a:lumMod val="75000"/>
                  </a:srgbClr>
                </a:solidFill>
              </a:rPr>
            </a:br>
            <a:r>
              <a:rPr lang="de-DE" altLang="de-DE" sz="3200" dirty="0" smtClean="0">
                <a:solidFill>
                  <a:srgbClr val="4F81BD">
                    <a:lumMod val="75000"/>
                  </a:srgbClr>
                </a:solidFill>
              </a:rPr>
              <a:t>Organe </a:t>
            </a:r>
            <a:r>
              <a:rPr lang="de-DE" altLang="de-DE" sz="3200" dirty="0">
                <a:solidFill>
                  <a:srgbClr val="4F81BD">
                    <a:lumMod val="75000"/>
                  </a:srgbClr>
                </a:solidFill>
              </a:rPr>
              <a:t>von Gebietskörperschaften </a:t>
            </a:r>
            <a:br>
              <a:rPr lang="de-DE" altLang="de-DE" sz="3200" dirty="0">
                <a:solidFill>
                  <a:srgbClr val="4F81BD">
                    <a:lumMod val="75000"/>
                  </a:srgbClr>
                </a:solidFill>
              </a:rPr>
            </a:br>
            <a:r>
              <a:rPr lang="de-DE" altLang="de-DE" sz="3200" dirty="0">
                <a:solidFill>
                  <a:srgbClr val="4F81BD">
                    <a:lumMod val="75000"/>
                  </a:srgbClr>
                </a:solidFill>
              </a:rPr>
              <a:t>Juristische Körperschaften </a:t>
            </a:r>
            <a:br>
              <a:rPr lang="de-DE" altLang="de-DE" sz="3200" dirty="0">
                <a:solidFill>
                  <a:srgbClr val="4F81BD">
                    <a:lumMod val="75000"/>
                  </a:srgbClr>
                </a:solidFill>
              </a:rPr>
            </a:br>
            <a:r>
              <a:rPr lang="de-DE" sz="2600" dirty="0">
                <a:solidFill>
                  <a:prstClr val="black"/>
                </a:solidFill>
              </a:rPr>
              <a:t>Organe von Gebietskörperschaften           </a:t>
            </a:r>
            <a:r>
              <a:rPr lang="de-DE" sz="2600" dirty="0" smtClean="0">
                <a:solidFill>
                  <a:prstClr val="black"/>
                </a:solidFill>
              </a:rPr>
              <a:t>-12- </a:t>
            </a:r>
            <a:r>
              <a:rPr lang="de-DE" sz="2600" dirty="0">
                <a:solidFill>
                  <a:prstClr val="black"/>
                </a:solidFill>
              </a:rPr>
              <a:t/>
            </a:r>
            <a:br>
              <a:rPr lang="de-DE" sz="2600" dirty="0">
                <a:solidFill>
                  <a:prstClr val="black"/>
                </a:solidFill>
              </a:rPr>
            </a:br>
            <a:r>
              <a:rPr lang="de-DE" sz="2200" dirty="0">
                <a:solidFill>
                  <a:prstClr val="black"/>
                </a:solidFill>
              </a:rPr>
              <a:t>Merkblatt „Unterschiede in Zuordnung 11.2.2.14.1/11.2.2.14.2                                            </a:t>
            </a:r>
            <a:r>
              <a:rPr lang="de-DE" sz="2200" dirty="0" smtClean="0">
                <a:solidFill>
                  <a:prstClr val="black"/>
                </a:solidFill>
              </a:rPr>
              <a:t>-2-</a:t>
            </a:r>
            <a:r>
              <a:rPr lang="de-DE" sz="2600" dirty="0">
                <a:solidFill>
                  <a:prstClr val="black"/>
                </a:solidFill>
              </a:rPr>
              <a:t/>
            </a:r>
            <a:br>
              <a:rPr lang="de-DE" sz="2600" dirty="0">
                <a:solidFill>
                  <a:prstClr val="black"/>
                </a:solidFill>
              </a:rPr>
            </a:br>
            <a:endParaRPr lang="de-DE" dirty="0"/>
          </a:p>
        </p:txBody>
      </p:sp>
      <p:sp>
        <p:nvSpPr>
          <p:cNvPr id="3" name="Inhaltsplatzhalter 2"/>
          <p:cNvSpPr>
            <a:spLocks noGrp="1"/>
          </p:cNvSpPr>
          <p:nvPr>
            <p:ph idx="1"/>
          </p:nvPr>
        </p:nvSpPr>
        <p:spPr>
          <a:xfrm>
            <a:off x="609600" y="2564904"/>
            <a:ext cx="10972800" cy="3561260"/>
          </a:xfrm>
        </p:spPr>
        <p:txBody>
          <a:bodyPr>
            <a:normAutofit/>
          </a:bodyPr>
          <a:lstStyle/>
          <a:p>
            <a:pPr marL="0" lvl="0" indent="0">
              <a:spcBef>
                <a:spcPts val="600"/>
              </a:spcBef>
              <a:buNone/>
              <a:defRPr/>
            </a:pPr>
            <a:r>
              <a:rPr lang="de-DE" sz="2000" dirty="0" smtClean="0"/>
              <a:t>Name (fingiert): </a:t>
            </a:r>
            <a:r>
              <a:rPr lang="de-DE" altLang="de-DE" i="1" dirty="0" smtClean="0">
                <a:solidFill>
                  <a:prstClr val="black"/>
                </a:solidFill>
              </a:rPr>
              <a:t>CA-Department </a:t>
            </a:r>
            <a:r>
              <a:rPr lang="de-DE" altLang="de-DE" i="1" dirty="0" err="1">
                <a:solidFill>
                  <a:prstClr val="black"/>
                </a:solidFill>
              </a:rPr>
              <a:t>of</a:t>
            </a:r>
            <a:r>
              <a:rPr lang="de-DE" altLang="de-DE" i="1" dirty="0">
                <a:solidFill>
                  <a:prstClr val="black"/>
                </a:solidFill>
              </a:rPr>
              <a:t> Consumer and Corporate </a:t>
            </a:r>
            <a:r>
              <a:rPr lang="de-DE" altLang="de-DE" i="1" dirty="0" err="1" smtClean="0">
                <a:solidFill>
                  <a:prstClr val="black"/>
                </a:solidFill>
              </a:rPr>
              <a:t>Affairs</a:t>
            </a:r>
            <a:r>
              <a:rPr lang="de-DE" altLang="de-DE" i="1" dirty="0" smtClean="0">
                <a:solidFill>
                  <a:prstClr val="black"/>
                </a:solidFill>
              </a:rPr>
              <a:t> </a:t>
            </a:r>
            <a:r>
              <a:rPr lang="de-DE" altLang="de-DE" sz="2000" i="1" dirty="0" smtClean="0">
                <a:solidFill>
                  <a:prstClr val="black"/>
                </a:solidFill>
              </a:rPr>
              <a:t>(CA = Abkürzung für „Kanada“)</a:t>
            </a:r>
          </a:p>
          <a:p>
            <a:pPr marL="0" lvl="0" indent="0">
              <a:spcBef>
                <a:spcPts val="600"/>
              </a:spcBef>
              <a:buNone/>
            </a:pPr>
            <a:r>
              <a:rPr lang="de-DE" altLang="de-DE" sz="2000" i="1" dirty="0" smtClean="0">
                <a:solidFill>
                  <a:prstClr val="black"/>
                </a:solidFill>
              </a:rPr>
              <a:t>Zuordnung: </a:t>
            </a:r>
            <a:r>
              <a:rPr lang="de-DE" altLang="de-DE" i="1" dirty="0">
                <a:solidFill>
                  <a:prstClr val="black"/>
                </a:solidFill>
              </a:rPr>
              <a:t>11.2.2.14.1</a:t>
            </a:r>
            <a:r>
              <a:rPr lang="de-DE" altLang="de-DE" sz="2000" i="1" dirty="0">
                <a:solidFill>
                  <a:prstClr val="black"/>
                </a:solidFill>
              </a:rPr>
              <a:t> (Name der Gebietskörperschaft im Namen des Organs </a:t>
            </a:r>
            <a:r>
              <a:rPr lang="de-DE" altLang="de-DE" sz="2000" i="1" dirty="0" smtClean="0">
                <a:solidFill>
                  <a:prstClr val="black"/>
                </a:solidFill>
              </a:rPr>
              <a:t>als Abkürzung enthalten </a:t>
            </a:r>
            <a:r>
              <a:rPr lang="de-DE" altLang="de-DE" sz="2000" i="1" dirty="0">
                <a:solidFill>
                  <a:prstClr val="black"/>
                </a:solidFill>
              </a:rPr>
              <a:t>-&gt; wird herausgelöst)</a:t>
            </a:r>
          </a:p>
          <a:p>
            <a:pPr marL="0" lvl="0" indent="0">
              <a:spcBef>
                <a:spcPts val="600"/>
              </a:spcBef>
              <a:buNone/>
              <a:defRPr/>
            </a:pPr>
            <a:r>
              <a:rPr lang="de-DE" altLang="de-DE" sz="2000" i="1" dirty="0">
                <a:solidFill>
                  <a:prstClr val="black"/>
                </a:solidFill>
              </a:rPr>
              <a:t>Normierter Sucheinstieg: </a:t>
            </a:r>
            <a:r>
              <a:rPr lang="de-DE" altLang="de-DE" i="1" dirty="0">
                <a:solidFill>
                  <a:srgbClr val="9BBB59">
                    <a:lumMod val="50000"/>
                  </a:srgbClr>
                </a:solidFill>
              </a:rPr>
              <a:t>Kanada. Department </a:t>
            </a:r>
            <a:r>
              <a:rPr lang="de-DE" altLang="de-DE" i="1" dirty="0" err="1">
                <a:solidFill>
                  <a:srgbClr val="9BBB59">
                    <a:lumMod val="50000"/>
                  </a:srgbClr>
                </a:solidFill>
              </a:rPr>
              <a:t>of</a:t>
            </a:r>
            <a:r>
              <a:rPr lang="de-DE" altLang="de-DE" i="1" dirty="0">
                <a:solidFill>
                  <a:srgbClr val="9BBB59">
                    <a:lumMod val="50000"/>
                  </a:srgbClr>
                </a:solidFill>
              </a:rPr>
              <a:t> Consumer and Corporate </a:t>
            </a:r>
            <a:r>
              <a:rPr lang="de-DE" altLang="de-DE" i="1" dirty="0" err="1">
                <a:solidFill>
                  <a:srgbClr val="9BBB59">
                    <a:lumMod val="50000"/>
                  </a:srgbClr>
                </a:solidFill>
              </a:rPr>
              <a:t>Affairs</a:t>
            </a:r>
            <a:endParaRPr lang="de-DE" dirty="0">
              <a:solidFill>
                <a:prstClr val="black"/>
              </a:solidFill>
            </a:endParaRPr>
          </a:p>
          <a:p>
            <a:pPr marL="0" lvl="0" indent="0">
              <a:spcBef>
                <a:spcPts val="600"/>
              </a:spcBef>
              <a:buNone/>
              <a:defRPr/>
            </a:pPr>
            <a:endParaRPr lang="de-DE" altLang="de-DE" i="1" dirty="0" smtClean="0">
              <a:solidFill>
                <a:prstClr val="black"/>
              </a:solidFill>
            </a:endParaRPr>
          </a:p>
          <a:p>
            <a:pPr marL="0" indent="0">
              <a:buNone/>
            </a:pPr>
            <a:endParaRPr lang="de-DE" sz="2000"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163</a:t>
            </a:fld>
            <a:endParaRPr lang="de-DE"/>
          </a:p>
        </p:txBody>
      </p:sp>
    </p:spTree>
    <p:extLst>
      <p:ext uri="{BB962C8B-B14F-4D97-AF65-F5344CB8AC3E}">
        <p14:creationId xmlns:p14="http://schemas.microsoft.com/office/powerpoint/2010/main" val="2955973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074242"/>
          </a:xfrm>
        </p:spPr>
        <p:txBody>
          <a:bodyPr/>
          <a:lstStyle/>
          <a:p>
            <a:pPr algn="l"/>
            <a:r>
              <a:rPr lang="de-DE" altLang="de-DE" sz="3200" dirty="0" smtClean="0">
                <a:solidFill>
                  <a:srgbClr val="4F81BD">
                    <a:lumMod val="75000"/>
                  </a:srgbClr>
                </a:solidFill>
              </a:rPr>
              <a:t/>
            </a:r>
            <a:br>
              <a:rPr lang="de-DE" altLang="de-DE" sz="3200" dirty="0" smtClean="0">
                <a:solidFill>
                  <a:srgbClr val="4F81BD">
                    <a:lumMod val="75000"/>
                  </a:srgbClr>
                </a:solidFill>
              </a:rPr>
            </a:br>
            <a:r>
              <a:rPr lang="de-DE" altLang="de-DE" sz="3200" dirty="0" smtClean="0">
                <a:solidFill>
                  <a:srgbClr val="4F81BD">
                    <a:lumMod val="75000"/>
                  </a:srgbClr>
                </a:solidFill>
              </a:rPr>
              <a:t>Organe </a:t>
            </a:r>
            <a:r>
              <a:rPr lang="de-DE" altLang="de-DE" sz="3200" dirty="0">
                <a:solidFill>
                  <a:srgbClr val="4F81BD">
                    <a:lumMod val="75000"/>
                  </a:srgbClr>
                </a:solidFill>
              </a:rPr>
              <a:t>von Gebietskörperschaften </a:t>
            </a:r>
            <a:br>
              <a:rPr lang="de-DE" altLang="de-DE" sz="3200" dirty="0">
                <a:solidFill>
                  <a:srgbClr val="4F81BD">
                    <a:lumMod val="75000"/>
                  </a:srgbClr>
                </a:solidFill>
              </a:rPr>
            </a:br>
            <a:r>
              <a:rPr lang="de-DE" altLang="de-DE" sz="3200" dirty="0">
                <a:solidFill>
                  <a:srgbClr val="4F81BD">
                    <a:lumMod val="75000"/>
                  </a:srgbClr>
                </a:solidFill>
              </a:rPr>
              <a:t>Juristische Körperschaften </a:t>
            </a:r>
            <a:br>
              <a:rPr lang="de-DE" altLang="de-DE" sz="3200" dirty="0">
                <a:solidFill>
                  <a:srgbClr val="4F81BD">
                    <a:lumMod val="75000"/>
                  </a:srgbClr>
                </a:solidFill>
              </a:rPr>
            </a:br>
            <a:r>
              <a:rPr lang="de-DE" sz="2600" dirty="0">
                <a:solidFill>
                  <a:prstClr val="black"/>
                </a:solidFill>
              </a:rPr>
              <a:t>Organe von Gebietskörperschaften           </a:t>
            </a:r>
            <a:r>
              <a:rPr lang="de-DE" sz="2600" dirty="0" smtClean="0">
                <a:solidFill>
                  <a:prstClr val="black"/>
                </a:solidFill>
              </a:rPr>
              <a:t>-13- </a:t>
            </a:r>
            <a:r>
              <a:rPr lang="de-DE" sz="2600" dirty="0">
                <a:solidFill>
                  <a:prstClr val="black"/>
                </a:solidFill>
              </a:rPr>
              <a:t/>
            </a:r>
            <a:br>
              <a:rPr lang="de-DE" sz="2600" dirty="0">
                <a:solidFill>
                  <a:prstClr val="black"/>
                </a:solidFill>
              </a:rPr>
            </a:br>
            <a:r>
              <a:rPr lang="de-DE" sz="2200" dirty="0">
                <a:solidFill>
                  <a:prstClr val="black"/>
                </a:solidFill>
              </a:rPr>
              <a:t>Merkblatt „Unterschiede in Zuordnung 11.2.2.14.1/11.2.2.14.2                                            </a:t>
            </a:r>
            <a:r>
              <a:rPr lang="de-DE" sz="2200" dirty="0" smtClean="0">
                <a:solidFill>
                  <a:prstClr val="black"/>
                </a:solidFill>
              </a:rPr>
              <a:t>-3-</a:t>
            </a:r>
            <a:r>
              <a:rPr lang="de-DE" sz="2600" dirty="0">
                <a:solidFill>
                  <a:prstClr val="black"/>
                </a:solidFill>
              </a:rPr>
              <a:t/>
            </a:r>
            <a:br>
              <a:rPr lang="de-DE" sz="2600" dirty="0">
                <a:solidFill>
                  <a:prstClr val="black"/>
                </a:solidFill>
              </a:rPr>
            </a:br>
            <a:endParaRPr lang="de-DE" dirty="0"/>
          </a:p>
        </p:txBody>
      </p:sp>
      <p:sp>
        <p:nvSpPr>
          <p:cNvPr id="3" name="Inhaltsplatzhalter 2"/>
          <p:cNvSpPr>
            <a:spLocks noGrp="1"/>
          </p:cNvSpPr>
          <p:nvPr>
            <p:ph idx="1"/>
          </p:nvPr>
        </p:nvSpPr>
        <p:spPr>
          <a:xfrm>
            <a:off x="609600" y="2636912"/>
            <a:ext cx="10972800" cy="3489252"/>
          </a:xfrm>
        </p:spPr>
        <p:txBody>
          <a:bodyPr/>
          <a:lstStyle/>
          <a:p>
            <a:pPr marL="0" lvl="0" indent="0">
              <a:spcBef>
                <a:spcPts val="600"/>
              </a:spcBef>
              <a:buNone/>
              <a:defRPr/>
            </a:pPr>
            <a:r>
              <a:rPr lang="de-DE" sz="2000" i="1" dirty="0" smtClean="0"/>
              <a:t>Name (fingiert): </a:t>
            </a:r>
            <a:r>
              <a:rPr lang="de-DE" altLang="de-DE" i="1" dirty="0" smtClean="0">
                <a:solidFill>
                  <a:prstClr val="black"/>
                </a:solidFill>
              </a:rPr>
              <a:t>Canadian Department </a:t>
            </a:r>
            <a:r>
              <a:rPr lang="de-DE" altLang="de-DE" i="1" dirty="0" err="1">
                <a:solidFill>
                  <a:prstClr val="black"/>
                </a:solidFill>
              </a:rPr>
              <a:t>of</a:t>
            </a:r>
            <a:r>
              <a:rPr lang="de-DE" altLang="de-DE" i="1" dirty="0">
                <a:solidFill>
                  <a:prstClr val="black"/>
                </a:solidFill>
              </a:rPr>
              <a:t> Consumer and Corporate </a:t>
            </a:r>
            <a:r>
              <a:rPr lang="de-DE" altLang="de-DE" i="1" dirty="0" err="1">
                <a:solidFill>
                  <a:prstClr val="black"/>
                </a:solidFill>
              </a:rPr>
              <a:t>Affairs</a:t>
            </a:r>
            <a:r>
              <a:rPr lang="de-DE" altLang="de-DE" i="1" dirty="0">
                <a:solidFill>
                  <a:prstClr val="black"/>
                </a:solidFill>
              </a:rPr>
              <a:t> </a:t>
            </a:r>
            <a:endParaRPr lang="de-DE" altLang="de-DE" i="1" dirty="0" smtClean="0">
              <a:solidFill>
                <a:prstClr val="black"/>
              </a:solidFill>
            </a:endParaRPr>
          </a:p>
          <a:p>
            <a:pPr marL="0" lvl="0" indent="0">
              <a:spcBef>
                <a:spcPts val="600"/>
              </a:spcBef>
              <a:buNone/>
              <a:defRPr/>
            </a:pPr>
            <a:r>
              <a:rPr lang="de-DE" altLang="de-DE" sz="2000" i="1" dirty="0" smtClean="0">
                <a:solidFill>
                  <a:prstClr val="black"/>
                </a:solidFill>
              </a:rPr>
              <a:t>Zuordnung</a:t>
            </a:r>
            <a:r>
              <a:rPr lang="de-DE" altLang="de-DE" sz="2000" i="1" dirty="0">
                <a:solidFill>
                  <a:prstClr val="black"/>
                </a:solidFill>
              </a:rPr>
              <a:t>: </a:t>
            </a:r>
            <a:r>
              <a:rPr lang="de-DE" altLang="de-DE" i="1" dirty="0">
                <a:solidFill>
                  <a:prstClr val="black"/>
                </a:solidFill>
              </a:rPr>
              <a:t>11.2.2.14.1</a:t>
            </a:r>
            <a:r>
              <a:rPr lang="de-DE" altLang="de-DE" sz="2000" i="1" dirty="0">
                <a:solidFill>
                  <a:prstClr val="black"/>
                </a:solidFill>
              </a:rPr>
              <a:t> (Name der Gebietskörperschaft im Namen des Organs als </a:t>
            </a:r>
            <a:r>
              <a:rPr lang="de-DE" altLang="de-DE" sz="2000" i="1" dirty="0" smtClean="0">
                <a:solidFill>
                  <a:prstClr val="black"/>
                </a:solidFill>
              </a:rPr>
              <a:t>Adjektiv </a:t>
            </a:r>
            <a:r>
              <a:rPr lang="de-DE" altLang="de-DE" sz="2000" i="1" dirty="0">
                <a:solidFill>
                  <a:prstClr val="black"/>
                </a:solidFill>
              </a:rPr>
              <a:t>enthalten -&gt; </a:t>
            </a:r>
            <a:r>
              <a:rPr lang="de-DE" altLang="de-DE" sz="2000" i="1" dirty="0" smtClean="0">
                <a:solidFill>
                  <a:prstClr val="black"/>
                </a:solidFill>
              </a:rPr>
              <a:t>bleibt erhalten)</a:t>
            </a:r>
            <a:endParaRPr lang="de-DE" altLang="de-DE" sz="2000" i="1" dirty="0">
              <a:solidFill>
                <a:prstClr val="black"/>
              </a:solidFill>
            </a:endParaRPr>
          </a:p>
          <a:p>
            <a:pPr marL="0" lvl="0" indent="0">
              <a:spcBef>
                <a:spcPts val="600"/>
              </a:spcBef>
              <a:buNone/>
              <a:defRPr/>
            </a:pPr>
            <a:r>
              <a:rPr lang="de-DE" altLang="de-DE" sz="2000" i="1" dirty="0">
                <a:solidFill>
                  <a:prstClr val="black"/>
                </a:solidFill>
              </a:rPr>
              <a:t>Normierter Sucheinstieg: </a:t>
            </a:r>
            <a:r>
              <a:rPr lang="de-DE" altLang="de-DE" i="1" dirty="0">
                <a:solidFill>
                  <a:srgbClr val="9BBB59">
                    <a:lumMod val="50000"/>
                  </a:srgbClr>
                </a:solidFill>
              </a:rPr>
              <a:t>Kanada. </a:t>
            </a:r>
            <a:r>
              <a:rPr lang="de-DE" altLang="de-DE" i="1" dirty="0" smtClean="0">
                <a:solidFill>
                  <a:srgbClr val="9BBB59">
                    <a:lumMod val="50000"/>
                  </a:srgbClr>
                </a:solidFill>
              </a:rPr>
              <a:t>Canadian Department </a:t>
            </a:r>
            <a:r>
              <a:rPr lang="de-DE" altLang="de-DE" i="1" dirty="0" err="1">
                <a:solidFill>
                  <a:srgbClr val="9BBB59">
                    <a:lumMod val="50000"/>
                  </a:srgbClr>
                </a:solidFill>
              </a:rPr>
              <a:t>of</a:t>
            </a:r>
            <a:r>
              <a:rPr lang="de-DE" altLang="de-DE" i="1" dirty="0">
                <a:solidFill>
                  <a:srgbClr val="9BBB59">
                    <a:lumMod val="50000"/>
                  </a:srgbClr>
                </a:solidFill>
              </a:rPr>
              <a:t> Consumer and Corporate </a:t>
            </a:r>
            <a:r>
              <a:rPr lang="de-DE" altLang="de-DE" i="1" dirty="0" err="1" smtClean="0">
                <a:solidFill>
                  <a:srgbClr val="9BBB59">
                    <a:lumMod val="50000"/>
                  </a:srgbClr>
                </a:solidFill>
              </a:rPr>
              <a:t>Affairs</a:t>
            </a:r>
            <a:endParaRPr lang="de-DE" i="1" dirty="0">
              <a:solidFill>
                <a:schemeClr val="accent3">
                  <a:lumMod val="50000"/>
                </a:schemeClr>
              </a:solidFill>
            </a:endParaRP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164</a:t>
            </a:fld>
            <a:endParaRPr lang="de-DE"/>
          </a:p>
        </p:txBody>
      </p:sp>
    </p:spTree>
    <p:extLst>
      <p:ext uri="{BB962C8B-B14F-4D97-AF65-F5344CB8AC3E}">
        <p14:creationId xmlns:p14="http://schemas.microsoft.com/office/powerpoint/2010/main" val="1991601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146250"/>
          </a:xfrm>
        </p:spPr>
        <p:txBody>
          <a:bodyPr/>
          <a:lstStyle/>
          <a:p>
            <a:pPr algn="l"/>
            <a:r>
              <a:rPr lang="de-DE" altLang="de-DE" sz="3200" dirty="0">
                <a:solidFill>
                  <a:srgbClr val="4F81BD">
                    <a:lumMod val="75000"/>
                  </a:srgbClr>
                </a:solidFill>
              </a:rPr>
              <a:t>Organe von Gebietskörperschaften </a:t>
            </a:r>
            <a:br>
              <a:rPr lang="de-DE" altLang="de-DE" sz="3200" dirty="0">
                <a:solidFill>
                  <a:srgbClr val="4F81BD">
                    <a:lumMod val="75000"/>
                  </a:srgbClr>
                </a:solidFill>
              </a:rPr>
            </a:br>
            <a:r>
              <a:rPr lang="de-DE" altLang="de-DE" sz="3200" dirty="0">
                <a:solidFill>
                  <a:srgbClr val="4F81BD">
                    <a:lumMod val="75000"/>
                  </a:srgbClr>
                </a:solidFill>
              </a:rPr>
              <a:t>Juristische Körperschaften </a:t>
            </a:r>
            <a:br>
              <a:rPr lang="de-DE" altLang="de-DE" sz="3200" dirty="0">
                <a:solidFill>
                  <a:srgbClr val="4F81BD">
                    <a:lumMod val="75000"/>
                  </a:srgbClr>
                </a:solidFill>
              </a:rPr>
            </a:br>
            <a:r>
              <a:rPr lang="de-DE" sz="2600" dirty="0">
                <a:solidFill>
                  <a:prstClr val="black"/>
                </a:solidFill>
              </a:rPr>
              <a:t>Organe von Gebietskörperschaften           -</a:t>
            </a:r>
            <a:r>
              <a:rPr lang="de-DE" sz="2600" dirty="0" smtClean="0">
                <a:solidFill>
                  <a:prstClr val="black"/>
                </a:solidFill>
              </a:rPr>
              <a:t>14- </a:t>
            </a:r>
            <a:r>
              <a:rPr lang="de-DE" sz="2600" dirty="0">
                <a:solidFill>
                  <a:prstClr val="black"/>
                </a:solidFill>
              </a:rPr>
              <a:t/>
            </a:r>
            <a:br>
              <a:rPr lang="de-DE" sz="2600" dirty="0">
                <a:solidFill>
                  <a:prstClr val="black"/>
                </a:solidFill>
              </a:rPr>
            </a:br>
            <a:r>
              <a:rPr lang="de-DE" sz="2200" dirty="0">
                <a:solidFill>
                  <a:prstClr val="black"/>
                </a:solidFill>
              </a:rPr>
              <a:t>Merkblatt „Unterschiede in Zuordnung 11.2.2.14.1/11.2.2.14.2                                            </a:t>
            </a:r>
            <a:r>
              <a:rPr lang="de-DE" sz="2200" dirty="0" smtClean="0">
                <a:solidFill>
                  <a:prstClr val="black"/>
                </a:solidFill>
              </a:rPr>
              <a:t>-4-</a:t>
            </a:r>
            <a:endParaRPr lang="de-DE" dirty="0"/>
          </a:p>
        </p:txBody>
      </p:sp>
      <p:sp>
        <p:nvSpPr>
          <p:cNvPr id="3" name="Inhaltsplatzhalter 2"/>
          <p:cNvSpPr>
            <a:spLocks noGrp="1"/>
          </p:cNvSpPr>
          <p:nvPr>
            <p:ph idx="1"/>
          </p:nvPr>
        </p:nvSpPr>
        <p:spPr>
          <a:xfrm>
            <a:off x="609600" y="2852936"/>
            <a:ext cx="10972800" cy="3273228"/>
          </a:xfrm>
        </p:spPr>
        <p:txBody>
          <a:bodyPr/>
          <a:lstStyle/>
          <a:p>
            <a:pPr marL="0" indent="0">
              <a:spcBef>
                <a:spcPts val="600"/>
              </a:spcBef>
              <a:buNone/>
            </a:pPr>
            <a:r>
              <a:rPr lang="de-DE" sz="2000" i="1" dirty="0" smtClean="0"/>
              <a:t>Vorlage: </a:t>
            </a:r>
            <a:r>
              <a:rPr lang="de-DE" i="1" dirty="0" smtClean="0"/>
              <a:t>Statistisches Landesamt Hessen</a:t>
            </a:r>
          </a:p>
          <a:p>
            <a:pPr marL="0" indent="0">
              <a:spcBef>
                <a:spcPts val="600"/>
              </a:spcBef>
              <a:buNone/>
            </a:pPr>
            <a:r>
              <a:rPr lang="de-DE" sz="2000" i="1" dirty="0" smtClean="0"/>
              <a:t>Zuordnung: </a:t>
            </a:r>
            <a:r>
              <a:rPr lang="de-DE" i="1" dirty="0" smtClean="0"/>
              <a:t>11.2.2.14.2 </a:t>
            </a:r>
            <a:r>
              <a:rPr lang="de-DE" sz="2000" i="1" dirty="0" smtClean="0"/>
              <a:t>(Name der Gebietskörperschaft im Namen des Organs  enthalten -&gt; selbstständige Ansetzung)</a:t>
            </a:r>
          </a:p>
          <a:p>
            <a:pPr marL="0" indent="0">
              <a:spcBef>
                <a:spcPts val="600"/>
              </a:spcBef>
              <a:buNone/>
            </a:pPr>
            <a:r>
              <a:rPr lang="de-DE" sz="2000" i="1" dirty="0" smtClean="0">
                <a:solidFill>
                  <a:schemeClr val="accent3">
                    <a:lumMod val="50000"/>
                  </a:schemeClr>
                </a:solidFill>
              </a:rPr>
              <a:t>Normierter Sucheinstieg: </a:t>
            </a:r>
            <a:r>
              <a:rPr lang="de-DE" i="1" dirty="0" smtClean="0">
                <a:solidFill>
                  <a:schemeClr val="accent3">
                    <a:lumMod val="50000"/>
                  </a:schemeClr>
                </a:solidFill>
              </a:rPr>
              <a:t>Statistisches </a:t>
            </a:r>
            <a:r>
              <a:rPr lang="de-DE" i="1" dirty="0">
                <a:solidFill>
                  <a:schemeClr val="accent3">
                    <a:lumMod val="50000"/>
                  </a:schemeClr>
                </a:solidFill>
              </a:rPr>
              <a:t>Landesamt Hessen</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165</a:t>
            </a:fld>
            <a:endParaRPr lang="de-DE"/>
          </a:p>
        </p:txBody>
      </p:sp>
    </p:spTree>
    <p:extLst>
      <p:ext uri="{BB962C8B-B14F-4D97-AF65-F5344CB8AC3E}">
        <p14:creationId xmlns:p14="http://schemas.microsoft.com/office/powerpoint/2010/main" val="3461698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146250"/>
          </a:xfrm>
        </p:spPr>
        <p:txBody>
          <a:bodyPr/>
          <a:lstStyle/>
          <a:p>
            <a:pPr algn="l"/>
            <a:r>
              <a:rPr lang="de-DE" altLang="de-DE" sz="3200" dirty="0">
                <a:solidFill>
                  <a:srgbClr val="4F81BD">
                    <a:lumMod val="75000"/>
                  </a:srgbClr>
                </a:solidFill>
              </a:rPr>
              <a:t>Organe von Gebietskörperschaften </a:t>
            </a:r>
            <a:br>
              <a:rPr lang="de-DE" altLang="de-DE" sz="3200" dirty="0">
                <a:solidFill>
                  <a:srgbClr val="4F81BD">
                    <a:lumMod val="75000"/>
                  </a:srgbClr>
                </a:solidFill>
              </a:rPr>
            </a:br>
            <a:r>
              <a:rPr lang="de-DE" altLang="de-DE" sz="3200" dirty="0">
                <a:solidFill>
                  <a:srgbClr val="4F81BD">
                    <a:lumMod val="75000"/>
                  </a:srgbClr>
                </a:solidFill>
              </a:rPr>
              <a:t>Juristische Körperschaften </a:t>
            </a:r>
            <a:br>
              <a:rPr lang="de-DE" altLang="de-DE" sz="3200" dirty="0">
                <a:solidFill>
                  <a:srgbClr val="4F81BD">
                    <a:lumMod val="75000"/>
                  </a:srgbClr>
                </a:solidFill>
              </a:rPr>
            </a:br>
            <a:r>
              <a:rPr lang="de-DE" sz="2600" dirty="0">
                <a:solidFill>
                  <a:prstClr val="black"/>
                </a:solidFill>
              </a:rPr>
              <a:t>Organe von Gebietskörperschaften           -</a:t>
            </a:r>
            <a:r>
              <a:rPr lang="de-DE" sz="2600" dirty="0" smtClean="0">
                <a:solidFill>
                  <a:prstClr val="black"/>
                </a:solidFill>
              </a:rPr>
              <a:t>15- </a:t>
            </a:r>
            <a:r>
              <a:rPr lang="de-DE" sz="2600" dirty="0">
                <a:solidFill>
                  <a:prstClr val="black"/>
                </a:solidFill>
              </a:rPr>
              <a:t/>
            </a:r>
            <a:br>
              <a:rPr lang="de-DE" sz="2600" dirty="0">
                <a:solidFill>
                  <a:prstClr val="black"/>
                </a:solidFill>
              </a:rPr>
            </a:br>
            <a:r>
              <a:rPr lang="de-DE" sz="2200" dirty="0">
                <a:solidFill>
                  <a:prstClr val="black"/>
                </a:solidFill>
              </a:rPr>
              <a:t>Merkblatt „Unterschiede in Zuordnung 11.2.2.14.1/11.2.2.14.2                                            </a:t>
            </a:r>
            <a:r>
              <a:rPr lang="de-DE" sz="2200" dirty="0" smtClean="0">
                <a:solidFill>
                  <a:prstClr val="black"/>
                </a:solidFill>
              </a:rPr>
              <a:t>-5-</a:t>
            </a:r>
            <a:endParaRPr lang="de-DE" dirty="0"/>
          </a:p>
        </p:txBody>
      </p:sp>
      <p:sp>
        <p:nvSpPr>
          <p:cNvPr id="3" name="Inhaltsplatzhalter 2"/>
          <p:cNvSpPr>
            <a:spLocks noGrp="1"/>
          </p:cNvSpPr>
          <p:nvPr>
            <p:ph idx="1"/>
          </p:nvPr>
        </p:nvSpPr>
        <p:spPr>
          <a:xfrm>
            <a:off x="609600" y="2780928"/>
            <a:ext cx="10972800" cy="3345236"/>
          </a:xfrm>
        </p:spPr>
        <p:txBody>
          <a:bodyPr/>
          <a:lstStyle/>
          <a:p>
            <a:pPr marL="0" indent="0">
              <a:buNone/>
            </a:pPr>
            <a:r>
              <a:rPr lang="de-DE" sz="2000" i="1" dirty="0"/>
              <a:t>Name:</a:t>
            </a:r>
            <a:r>
              <a:rPr lang="de-DE" i="1" dirty="0"/>
              <a:t> U.S. </a:t>
            </a:r>
            <a:r>
              <a:rPr lang="de-DE" i="1" dirty="0" err="1"/>
              <a:t>Census</a:t>
            </a:r>
            <a:r>
              <a:rPr lang="de-DE" i="1" dirty="0"/>
              <a:t> </a:t>
            </a:r>
            <a:r>
              <a:rPr lang="de-DE" i="1" dirty="0" smtClean="0"/>
              <a:t>Bureau</a:t>
            </a:r>
          </a:p>
          <a:p>
            <a:pPr marL="0" indent="0">
              <a:buNone/>
            </a:pPr>
            <a:r>
              <a:rPr lang="de-DE" sz="2000" i="1" dirty="0" smtClean="0"/>
              <a:t>Zuordnung: </a:t>
            </a:r>
            <a:r>
              <a:rPr lang="de-DE" i="1" dirty="0" smtClean="0"/>
              <a:t>11.2.2.14.2 </a:t>
            </a:r>
            <a:r>
              <a:rPr lang="de-DE" sz="2000" i="1" dirty="0" smtClean="0"/>
              <a:t>(Name der Gebietskörperschaft in Abkürzungsform im Namen des Organs enthalten -&gt; selbstständige Ansetzung)</a:t>
            </a:r>
          </a:p>
          <a:p>
            <a:pPr marL="0" lvl="0" indent="0">
              <a:buNone/>
            </a:pPr>
            <a:r>
              <a:rPr lang="de-DE" sz="2000" i="1" dirty="0" smtClean="0"/>
              <a:t>Normierter Sucheinstieg: </a:t>
            </a:r>
            <a:r>
              <a:rPr lang="de-DE" i="1" dirty="0">
                <a:solidFill>
                  <a:srgbClr val="9BBB59">
                    <a:lumMod val="50000"/>
                  </a:srgbClr>
                </a:solidFill>
              </a:rPr>
              <a:t>U.S. </a:t>
            </a:r>
            <a:r>
              <a:rPr lang="de-DE" i="1" dirty="0" err="1">
                <a:solidFill>
                  <a:srgbClr val="9BBB59">
                    <a:lumMod val="50000"/>
                  </a:srgbClr>
                </a:solidFill>
              </a:rPr>
              <a:t>Census</a:t>
            </a:r>
            <a:r>
              <a:rPr lang="de-DE" i="1" dirty="0">
                <a:solidFill>
                  <a:srgbClr val="9BBB59">
                    <a:lumMod val="50000"/>
                  </a:srgbClr>
                </a:solidFill>
              </a:rPr>
              <a:t> Bureau</a:t>
            </a:r>
          </a:p>
          <a:p>
            <a:pPr marL="0" lvl="0" indent="0">
              <a:buNone/>
            </a:pPr>
            <a:r>
              <a:rPr lang="de-DE" sz="2000" i="1" dirty="0" smtClean="0">
                <a:solidFill>
                  <a:prstClr val="black"/>
                </a:solidFill>
              </a:rPr>
              <a:t>(Nicht</a:t>
            </a:r>
            <a:r>
              <a:rPr lang="de-DE" sz="2000" i="1" dirty="0">
                <a:solidFill>
                  <a:prstClr val="black"/>
                </a:solidFill>
              </a:rPr>
              <a:t>: USA. </a:t>
            </a:r>
            <a:r>
              <a:rPr lang="de-DE" sz="2000" i="1" dirty="0" err="1">
                <a:solidFill>
                  <a:prstClr val="black"/>
                </a:solidFill>
              </a:rPr>
              <a:t>Census</a:t>
            </a:r>
            <a:r>
              <a:rPr lang="de-DE" sz="2000" i="1" dirty="0">
                <a:solidFill>
                  <a:prstClr val="black"/>
                </a:solidFill>
              </a:rPr>
              <a:t> </a:t>
            </a:r>
            <a:r>
              <a:rPr lang="de-DE" sz="2000" i="1" dirty="0" smtClean="0">
                <a:solidFill>
                  <a:prstClr val="black"/>
                </a:solidFill>
              </a:rPr>
              <a:t>Bureau)</a:t>
            </a:r>
            <a:endParaRPr lang="de-DE" sz="2000" i="1" dirty="0">
              <a:solidFill>
                <a:prstClr val="black"/>
              </a:solidFill>
            </a:endParaRPr>
          </a:p>
          <a:p>
            <a:pPr marL="0" indent="0">
              <a:buNone/>
            </a:pPr>
            <a:endParaRPr lang="de-DE" sz="2000" i="1" dirty="0" smtClean="0"/>
          </a:p>
          <a:p>
            <a:pPr marL="0" indent="0">
              <a:buNone/>
            </a:pPr>
            <a:endParaRPr lang="de-DE" i="1" dirty="0" smtClean="0">
              <a:solidFill>
                <a:schemeClr val="accent3">
                  <a:lumMod val="50000"/>
                </a:schemeClr>
              </a:solidFill>
            </a:endParaRPr>
          </a:p>
          <a:p>
            <a:pPr marL="0" indent="0">
              <a:buNone/>
            </a:pPr>
            <a:endParaRPr lang="de-DE" i="1" dirty="0">
              <a:solidFill>
                <a:schemeClr val="accent3">
                  <a:lumMod val="50000"/>
                </a:schemeClr>
              </a:solidFill>
            </a:endParaRP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166</a:t>
            </a:fld>
            <a:endParaRPr lang="de-DE"/>
          </a:p>
        </p:txBody>
      </p:sp>
    </p:spTree>
    <p:extLst>
      <p:ext uri="{BB962C8B-B14F-4D97-AF65-F5344CB8AC3E}">
        <p14:creationId xmlns:p14="http://schemas.microsoft.com/office/powerpoint/2010/main" val="26447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290266"/>
          </a:xfrm>
        </p:spPr>
        <p:txBody>
          <a:bodyPr/>
          <a:lstStyle/>
          <a:p>
            <a:pPr algn="l"/>
            <a:r>
              <a:rPr lang="de-DE" altLang="de-DE" sz="3200" dirty="0">
                <a:solidFill>
                  <a:srgbClr val="4F81BD">
                    <a:lumMod val="75000"/>
                  </a:srgbClr>
                </a:solidFill>
              </a:rPr>
              <a:t>Organe von Gebietskörperschaften </a:t>
            </a:r>
            <a:br>
              <a:rPr lang="de-DE" altLang="de-DE" sz="3200" dirty="0">
                <a:solidFill>
                  <a:srgbClr val="4F81BD">
                    <a:lumMod val="75000"/>
                  </a:srgbClr>
                </a:solidFill>
              </a:rPr>
            </a:br>
            <a:r>
              <a:rPr lang="de-DE" altLang="de-DE" sz="3200" dirty="0">
                <a:solidFill>
                  <a:srgbClr val="4F81BD">
                    <a:lumMod val="75000"/>
                  </a:srgbClr>
                </a:solidFill>
              </a:rPr>
              <a:t>Juristische Körperschaften </a:t>
            </a:r>
            <a:br>
              <a:rPr lang="de-DE" altLang="de-DE" sz="3200" dirty="0">
                <a:solidFill>
                  <a:srgbClr val="4F81BD">
                    <a:lumMod val="75000"/>
                  </a:srgbClr>
                </a:solidFill>
              </a:rPr>
            </a:br>
            <a:r>
              <a:rPr lang="de-DE" sz="2600" dirty="0">
                <a:solidFill>
                  <a:prstClr val="black"/>
                </a:solidFill>
              </a:rPr>
              <a:t>Organe von Gebietskörperschaften           -</a:t>
            </a:r>
            <a:r>
              <a:rPr lang="de-DE" sz="2600" dirty="0" smtClean="0">
                <a:solidFill>
                  <a:prstClr val="black"/>
                </a:solidFill>
              </a:rPr>
              <a:t>16- </a:t>
            </a:r>
            <a:r>
              <a:rPr lang="de-DE" sz="2600" dirty="0">
                <a:solidFill>
                  <a:prstClr val="black"/>
                </a:solidFill>
              </a:rPr>
              <a:t/>
            </a:r>
            <a:br>
              <a:rPr lang="de-DE" sz="2600" dirty="0">
                <a:solidFill>
                  <a:prstClr val="black"/>
                </a:solidFill>
              </a:rPr>
            </a:br>
            <a:r>
              <a:rPr lang="de-DE" sz="2200" dirty="0">
                <a:solidFill>
                  <a:prstClr val="black"/>
                </a:solidFill>
              </a:rPr>
              <a:t>Merkblatt „Unterschiede in Zuordnung 11.2.2.14.1/11.2.2.14.2                                            </a:t>
            </a:r>
            <a:r>
              <a:rPr lang="de-DE" sz="2200" dirty="0" smtClean="0">
                <a:solidFill>
                  <a:prstClr val="black"/>
                </a:solidFill>
              </a:rPr>
              <a:t>-6-</a:t>
            </a:r>
            <a:endParaRPr lang="de-DE" dirty="0"/>
          </a:p>
        </p:txBody>
      </p:sp>
      <p:sp>
        <p:nvSpPr>
          <p:cNvPr id="3" name="Inhaltsplatzhalter 2"/>
          <p:cNvSpPr>
            <a:spLocks noGrp="1"/>
          </p:cNvSpPr>
          <p:nvPr>
            <p:ph idx="1"/>
          </p:nvPr>
        </p:nvSpPr>
        <p:spPr>
          <a:xfrm>
            <a:off x="609600" y="2780928"/>
            <a:ext cx="10972800" cy="3345236"/>
          </a:xfrm>
        </p:spPr>
        <p:txBody>
          <a:bodyPr/>
          <a:lstStyle/>
          <a:p>
            <a:pPr marL="0" indent="0">
              <a:buNone/>
            </a:pPr>
            <a:r>
              <a:rPr lang="de-DE" sz="2000" i="1" dirty="0" smtClean="0"/>
              <a:t>Name (fingiert): </a:t>
            </a:r>
            <a:r>
              <a:rPr lang="de-DE" i="1" dirty="0">
                <a:solidFill>
                  <a:prstClr val="black"/>
                </a:solidFill>
              </a:rPr>
              <a:t>Hessisches Statistisches </a:t>
            </a:r>
            <a:r>
              <a:rPr lang="de-DE" i="1" dirty="0" smtClean="0">
                <a:solidFill>
                  <a:prstClr val="black"/>
                </a:solidFill>
              </a:rPr>
              <a:t>Landesamt</a:t>
            </a:r>
          </a:p>
          <a:p>
            <a:pPr marL="0" indent="0">
              <a:buNone/>
            </a:pPr>
            <a:r>
              <a:rPr lang="de-DE" sz="2000" i="1" dirty="0" smtClean="0">
                <a:solidFill>
                  <a:prstClr val="black"/>
                </a:solidFill>
              </a:rPr>
              <a:t>Zuordnung: </a:t>
            </a:r>
            <a:r>
              <a:rPr lang="de-DE" i="1" dirty="0" smtClean="0">
                <a:solidFill>
                  <a:prstClr val="black"/>
                </a:solidFill>
              </a:rPr>
              <a:t>11.2.14.2 </a:t>
            </a:r>
            <a:r>
              <a:rPr lang="de-DE" sz="2000" i="1" dirty="0" smtClean="0">
                <a:solidFill>
                  <a:prstClr val="black"/>
                </a:solidFill>
              </a:rPr>
              <a:t>(Name der Gebietskörperschaft in Adjektiv-Form im Namen des Organs enthalten -&gt; selbstständige Ansetzung)</a:t>
            </a:r>
          </a:p>
          <a:p>
            <a:pPr marL="0" lvl="0" indent="0">
              <a:buNone/>
            </a:pPr>
            <a:r>
              <a:rPr lang="de-DE" sz="2000" i="1" dirty="0" smtClean="0">
                <a:solidFill>
                  <a:prstClr val="black"/>
                </a:solidFill>
              </a:rPr>
              <a:t>Normierter Sucheinstieg: </a:t>
            </a:r>
            <a:r>
              <a:rPr lang="de-DE" i="1" dirty="0">
                <a:solidFill>
                  <a:srgbClr val="9BBB59">
                    <a:lumMod val="50000"/>
                  </a:srgbClr>
                </a:solidFill>
              </a:rPr>
              <a:t>Hessisches Statistisches Landesamt</a:t>
            </a:r>
          </a:p>
          <a:p>
            <a:pPr marL="0" indent="0">
              <a:buNone/>
            </a:pPr>
            <a:r>
              <a:rPr lang="de-DE" sz="2000" i="1" dirty="0" smtClean="0"/>
              <a:t>(Nicht</a:t>
            </a:r>
            <a:r>
              <a:rPr lang="de-DE" sz="2000" i="1" dirty="0"/>
              <a:t>: Hessen. Statistisches </a:t>
            </a:r>
            <a:r>
              <a:rPr lang="de-DE" sz="2000" i="1" dirty="0" smtClean="0"/>
              <a:t>Landesamt)</a:t>
            </a:r>
            <a:endParaRPr lang="de-DE" sz="2000" i="1"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167</a:t>
            </a:fld>
            <a:endParaRPr lang="de-DE"/>
          </a:p>
        </p:txBody>
      </p:sp>
    </p:spTree>
    <p:extLst>
      <p:ext uri="{BB962C8B-B14F-4D97-AF65-F5344CB8AC3E}">
        <p14:creationId xmlns:p14="http://schemas.microsoft.com/office/powerpoint/2010/main" val="3378711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146250"/>
          </a:xfrm>
        </p:spPr>
        <p:txBody>
          <a:bodyPr/>
          <a:lstStyle/>
          <a:p>
            <a:pPr algn="l"/>
            <a:r>
              <a:rPr lang="de-DE" altLang="de-DE" sz="3200" dirty="0">
                <a:solidFill>
                  <a:srgbClr val="4F81BD">
                    <a:lumMod val="75000"/>
                  </a:srgbClr>
                </a:solidFill>
              </a:rPr>
              <a:t>Organe von Gebietskörperschaften </a:t>
            </a:r>
            <a:br>
              <a:rPr lang="de-DE" altLang="de-DE" sz="3200" dirty="0">
                <a:solidFill>
                  <a:srgbClr val="4F81BD">
                    <a:lumMod val="75000"/>
                  </a:srgbClr>
                </a:solidFill>
              </a:rPr>
            </a:br>
            <a:r>
              <a:rPr lang="de-DE" altLang="de-DE" sz="3200" dirty="0">
                <a:solidFill>
                  <a:srgbClr val="4F81BD">
                    <a:lumMod val="75000"/>
                  </a:srgbClr>
                </a:solidFill>
              </a:rPr>
              <a:t>Juristische Körperschaften </a:t>
            </a:r>
            <a:br>
              <a:rPr lang="de-DE" altLang="de-DE" sz="3200" dirty="0">
                <a:solidFill>
                  <a:srgbClr val="4F81BD">
                    <a:lumMod val="75000"/>
                  </a:srgbClr>
                </a:solidFill>
              </a:rPr>
            </a:br>
            <a:r>
              <a:rPr lang="de-DE" sz="2600" dirty="0">
                <a:solidFill>
                  <a:prstClr val="black"/>
                </a:solidFill>
              </a:rPr>
              <a:t>Organe von Gebietskörperschaften           -</a:t>
            </a:r>
            <a:r>
              <a:rPr lang="de-DE" sz="2600" dirty="0" smtClean="0">
                <a:solidFill>
                  <a:prstClr val="black"/>
                </a:solidFill>
              </a:rPr>
              <a:t>17- </a:t>
            </a:r>
            <a:r>
              <a:rPr lang="de-DE" sz="2600" dirty="0">
                <a:solidFill>
                  <a:prstClr val="black"/>
                </a:solidFill>
              </a:rPr>
              <a:t/>
            </a:r>
            <a:br>
              <a:rPr lang="de-DE" sz="2600" dirty="0">
                <a:solidFill>
                  <a:prstClr val="black"/>
                </a:solidFill>
              </a:rPr>
            </a:br>
            <a:r>
              <a:rPr lang="de-DE" sz="2200" dirty="0">
                <a:solidFill>
                  <a:prstClr val="black"/>
                </a:solidFill>
              </a:rPr>
              <a:t>Merkblatt „Unterschiede in Zuordnung 11.2.2.14.1/11.2.2.14.2                                            </a:t>
            </a:r>
            <a:r>
              <a:rPr lang="de-DE" sz="2200" dirty="0" smtClean="0">
                <a:solidFill>
                  <a:prstClr val="black"/>
                </a:solidFill>
              </a:rPr>
              <a:t>-7-</a:t>
            </a:r>
            <a:endParaRPr lang="de-DE" dirty="0"/>
          </a:p>
        </p:txBody>
      </p:sp>
      <p:sp>
        <p:nvSpPr>
          <p:cNvPr id="3" name="Inhaltsplatzhalter 2"/>
          <p:cNvSpPr>
            <a:spLocks noGrp="1"/>
          </p:cNvSpPr>
          <p:nvPr>
            <p:ph idx="1"/>
          </p:nvPr>
        </p:nvSpPr>
        <p:spPr>
          <a:xfrm>
            <a:off x="609600" y="2708920"/>
            <a:ext cx="10972800" cy="3417244"/>
          </a:xfrm>
        </p:spPr>
        <p:txBody>
          <a:bodyPr>
            <a:normAutofit/>
          </a:bodyPr>
          <a:lstStyle/>
          <a:p>
            <a:pPr marL="0" lvl="0" indent="0">
              <a:buNone/>
            </a:pPr>
            <a:r>
              <a:rPr lang="de-DE" sz="2000" i="1" dirty="0">
                <a:solidFill>
                  <a:prstClr val="black"/>
                </a:solidFill>
              </a:rPr>
              <a:t>Name (fingiert):</a:t>
            </a:r>
            <a:r>
              <a:rPr lang="de-DE" sz="2000" dirty="0">
                <a:solidFill>
                  <a:prstClr val="black"/>
                </a:solidFill>
              </a:rPr>
              <a:t> </a:t>
            </a:r>
            <a:r>
              <a:rPr lang="de-DE" i="1" dirty="0">
                <a:solidFill>
                  <a:prstClr val="black"/>
                </a:solidFill>
              </a:rPr>
              <a:t>England </a:t>
            </a:r>
            <a:r>
              <a:rPr lang="de-DE" i="1" dirty="0" err="1">
                <a:solidFill>
                  <a:prstClr val="black"/>
                </a:solidFill>
              </a:rPr>
              <a:t>Commission</a:t>
            </a:r>
            <a:r>
              <a:rPr lang="de-DE" i="1" dirty="0">
                <a:solidFill>
                  <a:prstClr val="black"/>
                </a:solidFill>
              </a:rPr>
              <a:t> on Banking and </a:t>
            </a:r>
            <a:r>
              <a:rPr lang="de-DE" i="1" dirty="0" err="1">
                <a:solidFill>
                  <a:prstClr val="black"/>
                </a:solidFill>
              </a:rPr>
              <a:t>Finance</a:t>
            </a:r>
            <a:r>
              <a:rPr lang="de-DE" i="1" dirty="0">
                <a:solidFill>
                  <a:prstClr val="black"/>
                </a:solidFill>
              </a:rPr>
              <a:t> </a:t>
            </a:r>
            <a:r>
              <a:rPr lang="de-DE" sz="2000" i="1" dirty="0">
                <a:solidFill>
                  <a:prstClr val="black"/>
                </a:solidFill>
              </a:rPr>
              <a:t>(mit „England“ ist Großbritannien gemeint)</a:t>
            </a:r>
            <a:endParaRPr lang="de-DE" i="1" dirty="0">
              <a:solidFill>
                <a:prstClr val="black"/>
              </a:solidFill>
            </a:endParaRPr>
          </a:p>
          <a:p>
            <a:pPr marL="0" lvl="0" indent="0">
              <a:buNone/>
            </a:pPr>
            <a:r>
              <a:rPr lang="de-DE" sz="2000" i="1" dirty="0">
                <a:solidFill>
                  <a:prstClr val="black"/>
                </a:solidFill>
              </a:rPr>
              <a:t>Zuordnung: </a:t>
            </a:r>
            <a:r>
              <a:rPr lang="de-DE" i="1" dirty="0">
                <a:solidFill>
                  <a:prstClr val="black"/>
                </a:solidFill>
              </a:rPr>
              <a:t>11.2.2.14.2 </a:t>
            </a:r>
            <a:r>
              <a:rPr lang="de-DE" sz="2000" i="1" dirty="0">
                <a:solidFill>
                  <a:prstClr val="black"/>
                </a:solidFill>
              </a:rPr>
              <a:t>(Name der Gebietskörperschaft „Großbritannien“ ist durch „England“ angedeutet -&gt; selbstständige Ansetzung)</a:t>
            </a:r>
          </a:p>
          <a:p>
            <a:pPr marL="0" lvl="0" indent="0">
              <a:buNone/>
            </a:pPr>
            <a:r>
              <a:rPr lang="de-DE" sz="2000" i="1" dirty="0">
                <a:solidFill>
                  <a:prstClr val="black"/>
                </a:solidFill>
              </a:rPr>
              <a:t>Normierter Sucheinstieg: </a:t>
            </a:r>
            <a:r>
              <a:rPr lang="de-DE" i="1" dirty="0">
                <a:solidFill>
                  <a:srgbClr val="9BBB59">
                    <a:lumMod val="50000"/>
                  </a:srgbClr>
                </a:solidFill>
              </a:rPr>
              <a:t>England </a:t>
            </a:r>
            <a:r>
              <a:rPr lang="de-DE" i="1" dirty="0" err="1">
                <a:solidFill>
                  <a:srgbClr val="9BBB59">
                    <a:lumMod val="50000"/>
                  </a:srgbClr>
                </a:solidFill>
              </a:rPr>
              <a:t>Commission</a:t>
            </a:r>
            <a:r>
              <a:rPr lang="de-DE" i="1" dirty="0">
                <a:solidFill>
                  <a:srgbClr val="9BBB59">
                    <a:lumMod val="50000"/>
                  </a:srgbClr>
                </a:solidFill>
              </a:rPr>
              <a:t> on Banking and </a:t>
            </a:r>
            <a:r>
              <a:rPr lang="de-DE" i="1" dirty="0" err="1">
                <a:solidFill>
                  <a:srgbClr val="9BBB59">
                    <a:lumMod val="50000"/>
                  </a:srgbClr>
                </a:solidFill>
              </a:rPr>
              <a:t>Finance</a:t>
            </a:r>
            <a:endParaRPr lang="de-DE" sz="2000" dirty="0">
              <a:solidFill>
                <a:srgbClr val="9BBB59">
                  <a:lumMod val="50000"/>
                </a:srgbClr>
              </a:solidFill>
            </a:endParaRP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168</a:t>
            </a:fld>
            <a:endParaRPr lang="de-DE"/>
          </a:p>
        </p:txBody>
      </p:sp>
    </p:spTree>
    <p:extLst>
      <p:ext uri="{BB962C8B-B14F-4D97-AF65-F5344CB8AC3E}">
        <p14:creationId xmlns:p14="http://schemas.microsoft.com/office/powerpoint/2010/main" val="694541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858218"/>
          </a:xfrm>
        </p:spPr>
        <p:txBody>
          <a:bodyPr>
            <a:normAutofit fontScale="90000"/>
          </a:bodyPr>
          <a:lstStyle/>
          <a:p>
            <a:pPr algn="l"/>
            <a:r>
              <a:rPr lang="de-DE" altLang="de-DE" sz="3200" dirty="0" smtClean="0">
                <a:solidFill>
                  <a:srgbClr val="4F81BD">
                    <a:lumMod val="75000"/>
                  </a:srgbClr>
                </a:solidFill>
              </a:rPr>
              <a:t/>
            </a:r>
            <a:br>
              <a:rPr lang="de-DE" altLang="de-DE" sz="3200" dirty="0" smtClean="0">
                <a:solidFill>
                  <a:srgbClr val="4F81BD">
                    <a:lumMod val="75000"/>
                  </a:srgbClr>
                </a:solidFill>
              </a:rPr>
            </a:br>
            <a:r>
              <a:rPr lang="de-DE" altLang="de-DE" dirty="0" smtClean="0">
                <a:solidFill>
                  <a:srgbClr val="4F81BD">
                    <a:lumMod val="75000"/>
                  </a:srgbClr>
                </a:solidFill>
              </a:rPr>
              <a:t>Organe von Gebietskörperschaften</a:t>
            </a:r>
            <a:br>
              <a:rPr lang="de-DE" altLang="de-DE" dirty="0" smtClean="0">
                <a:solidFill>
                  <a:srgbClr val="4F81BD">
                    <a:lumMod val="75000"/>
                  </a:srgbClr>
                </a:solidFill>
              </a:rPr>
            </a:br>
            <a:r>
              <a:rPr lang="de-DE" altLang="de-DE" dirty="0" smtClean="0">
                <a:solidFill>
                  <a:srgbClr val="4F81BD">
                    <a:lumMod val="75000"/>
                  </a:srgbClr>
                </a:solidFill>
              </a:rPr>
              <a:t>Juristische Körperschaften</a:t>
            </a:r>
            <a:br>
              <a:rPr lang="de-DE" altLang="de-DE" dirty="0" smtClean="0">
                <a:solidFill>
                  <a:srgbClr val="4F81BD">
                    <a:lumMod val="75000"/>
                  </a:srgbClr>
                </a:solidFill>
              </a:rPr>
            </a:br>
            <a:r>
              <a:rPr lang="de-DE" altLang="de-DE" sz="2900" dirty="0" smtClean="0">
                <a:solidFill>
                  <a:schemeClr val="tx1"/>
                </a:solidFill>
              </a:rPr>
              <a:t>Militärische Körperschaften </a:t>
            </a:r>
            <a:br>
              <a:rPr lang="de-DE" altLang="de-DE" sz="2900" dirty="0" smtClean="0">
                <a:solidFill>
                  <a:schemeClr val="tx1"/>
                </a:solidFill>
              </a:rPr>
            </a:br>
            <a:r>
              <a:rPr lang="de-DE" altLang="de-DE" sz="2700" dirty="0" smtClean="0"/>
              <a:t>RDA 11.2.2.22   </a:t>
            </a:r>
            <a:r>
              <a:rPr lang="de-DE" altLang="de-DE" sz="2900" dirty="0" smtClean="0"/>
              <a:t>                                              </a:t>
            </a:r>
            <a:r>
              <a:rPr lang="de-DE" altLang="de-DE" sz="2900" dirty="0" smtClean="0">
                <a:solidFill>
                  <a:schemeClr val="tx1"/>
                </a:solidFill>
              </a:rPr>
              <a:t>-1-</a:t>
            </a:r>
            <a:r>
              <a:rPr lang="de-DE" altLang="de-DE" sz="2900" dirty="0" smtClean="0"/>
              <a:t/>
            </a:r>
            <a:br>
              <a:rPr lang="de-DE" altLang="de-DE" sz="2900" dirty="0" smtClean="0"/>
            </a:br>
            <a:endParaRPr lang="de-DE" sz="2900" dirty="0"/>
          </a:p>
        </p:txBody>
      </p:sp>
      <p:sp>
        <p:nvSpPr>
          <p:cNvPr id="3" name="Textplatzhalter 2"/>
          <p:cNvSpPr>
            <a:spLocks noGrp="1"/>
          </p:cNvSpPr>
          <p:nvPr>
            <p:ph idx="1"/>
          </p:nvPr>
        </p:nvSpPr>
        <p:spPr>
          <a:xfrm>
            <a:off x="609600" y="2564904"/>
            <a:ext cx="10972800" cy="3561260"/>
          </a:xfrm>
        </p:spPr>
        <p:txBody>
          <a:bodyPr>
            <a:noAutofit/>
          </a:bodyPr>
          <a:lstStyle/>
          <a:p>
            <a:pPr>
              <a:spcBef>
                <a:spcPct val="70000"/>
              </a:spcBef>
            </a:pPr>
            <a:r>
              <a:rPr lang="de-DE" altLang="de-DE" dirty="0" smtClean="0"/>
              <a:t>Militärische Körperschaften werden </a:t>
            </a:r>
            <a:r>
              <a:rPr lang="de-DE" altLang="de-DE" dirty="0"/>
              <a:t>in solche auf nationalem Level und unterhalb des nationalen Levels unterschieden </a:t>
            </a:r>
            <a:r>
              <a:rPr lang="de-DE" altLang="de-DE" dirty="0" smtClean="0"/>
              <a:t>(RDA 11.2.2.22)</a:t>
            </a:r>
            <a:endParaRPr lang="de-DE" altLang="de-DE" dirty="0"/>
          </a:p>
          <a:p>
            <a:pPr>
              <a:spcBef>
                <a:spcPct val="70000"/>
              </a:spcBef>
            </a:pPr>
            <a:r>
              <a:rPr lang="de-DE" altLang="de-DE" dirty="0"/>
              <a:t>Die Waffengattungen der Streitkräfte eines Staates werden als  Unterabteilung </a:t>
            </a:r>
            <a:r>
              <a:rPr lang="de-DE" altLang="de-DE" dirty="0" smtClean="0"/>
              <a:t>des normierten Sucheinstiegs des </a:t>
            </a:r>
            <a:r>
              <a:rPr lang="de-DE" altLang="de-DE" dirty="0"/>
              <a:t>Staates angesetzt (RDA 11.2.2.22.1</a:t>
            </a:r>
            <a:r>
              <a:rPr lang="de-DE" altLang="de-DE" dirty="0" smtClean="0"/>
              <a:t>)</a:t>
            </a:r>
          </a:p>
          <a:p>
            <a:pPr>
              <a:spcBef>
                <a:spcPct val="70000"/>
              </a:spcBef>
            </a:pPr>
            <a:endParaRPr lang="de-DE" altLang="de-DE" dirty="0" smtClean="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169</a:t>
            </a:fld>
            <a:endParaRPr lang="de-DE"/>
          </a:p>
        </p:txBody>
      </p:sp>
    </p:spTree>
    <p:extLst>
      <p:ext uri="{BB962C8B-B14F-4D97-AF65-F5344CB8AC3E}">
        <p14:creationId xmlns:p14="http://schemas.microsoft.com/office/powerpoint/2010/main" val="30068794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850106"/>
          </a:xfrm>
        </p:spPr>
        <p:txBody>
          <a:bodyPr>
            <a:normAutofit/>
          </a:bodyPr>
          <a:lstStyle/>
          <a:p>
            <a:pPr algn="l"/>
            <a:r>
              <a:rPr lang="de-DE" dirty="0" smtClean="0"/>
              <a:t>Regelwerksstellen</a:t>
            </a:r>
            <a:endParaRPr lang="de-DE" dirty="0"/>
          </a:p>
        </p:txBody>
      </p:sp>
      <p:sp>
        <p:nvSpPr>
          <p:cNvPr id="3" name="Inhaltsplatzhalter 2"/>
          <p:cNvSpPr>
            <a:spLocks noGrp="1"/>
          </p:cNvSpPr>
          <p:nvPr>
            <p:ph idx="1"/>
          </p:nvPr>
        </p:nvSpPr>
        <p:spPr/>
        <p:txBody>
          <a:bodyPr/>
          <a:lstStyle/>
          <a:p>
            <a:pPr marL="400050" lvl="1" indent="0">
              <a:buNone/>
            </a:pPr>
            <a:r>
              <a:rPr lang="de-DE" b="1" dirty="0">
                <a:latin typeface="Verdana" panose="020B0604030504040204" pitchFamily="34" charset="0"/>
                <a:ea typeface="Verdana" panose="020B0604030504040204" pitchFamily="34" charset="0"/>
                <a:cs typeface="Verdana" panose="020B0604030504040204" pitchFamily="34" charset="0"/>
              </a:rPr>
              <a:t>Kapitel in RDA</a:t>
            </a:r>
          </a:p>
          <a:p>
            <a:r>
              <a:rPr lang="de-DE" sz="28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11  Körperschaften: </a:t>
            </a:r>
            <a:r>
              <a:rPr lang="de-DE" sz="2800" dirty="0">
                <a:latin typeface="Verdana" panose="020B0604030504040204" pitchFamily="34" charset="0"/>
                <a:ea typeface="Verdana" panose="020B0604030504040204" pitchFamily="34" charset="0"/>
                <a:cs typeface="Verdana" panose="020B0604030504040204" pitchFamily="34" charset="0"/>
              </a:rPr>
              <a:t>Regelungen für alle Arten von Körperschaften (allgemeine, religiöse, militärische, untergeordnete, Organe …), auch für Gebietskörperschaften und </a:t>
            </a:r>
            <a:r>
              <a:rPr lang="de-DE" sz="2800" dirty="0" smtClean="0">
                <a:latin typeface="Verdana" panose="020B0604030504040204" pitchFamily="34" charset="0"/>
                <a:ea typeface="Verdana" panose="020B0604030504040204" pitchFamily="34" charset="0"/>
                <a:cs typeface="Verdana" panose="020B0604030504040204" pitchFamily="34" charset="0"/>
              </a:rPr>
              <a:t>Konferenzen</a:t>
            </a:r>
          </a:p>
          <a:p>
            <a:pPr marL="342900" lvl="1" indent="-342900">
              <a:buFont typeface="Arial" pitchFamily="34" charset="0"/>
              <a:buChar char="•"/>
            </a:pPr>
            <a:r>
              <a:rPr lang="de-DE" sz="28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16  Geografika: </a:t>
            </a:r>
            <a:r>
              <a:rPr lang="de-DE" sz="2800" dirty="0">
                <a:latin typeface="Verdana" panose="020B0604030504040204" pitchFamily="34" charset="0"/>
                <a:ea typeface="Verdana" panose="020B0604030504040204" pitchFamily="34" charset="0"/>
                <a:cs typeface="Verdana" panose="020B0604030504040204" pitchFamily="34" charset="0"/>
              </a:rPr>
              <a:t>Regelungen für die territorialen Begriffe. Regelungen bilden Grundlage für Ansetzung der </a:t>
            </a:r>
            <a:r>
              <a:rPr lang="de-DE" sz="2800" dirty="0" smtClean="0">
                <a:latin typeface="Verdana" panose="020B0604030504040204" pitchFamily="34" charset="0"/>
                <a:ea typeface="Verdana" panose="020B0604030504040204" pitchFamily="34" charset="0"/>
                <a:cs typeface="Verdana" panose="020B0604030504040204" pitchFamily="34" charset="0"/>
              </a:rPr>
              <a:t>Gebietskörperschaften</a:t>
            </a:r>
          </a:p>
          <a:p>
            <a:pPr marL="0" lvl="1" indent="0">
              <a:buNone/>
            </a:pPr>
            <a:r>
              <a:rPr lang="de-DE" sz="2000" dirty="0">
                <a:latin typeface="Verdana" panose="020B0604030504040204" pitchFamily="34" charset="0"/>
                <a:ea typeface="Verdana" panose="020B0604030504040204" pitchFamily="34" charset="0"/>
                <a:cs typeface="Verdana" panose="020B0604030504040204" pitchFamily="34" charset="0"/>
              </a:rPr>
              <a:t>(Das Kapitel wird derzeit von einer internationalen Arbeitsgruppe vollkommen überarbeitet)</a:t>
            </a:r>
          </a:p>
          <a:p>
            <a:pPr marL="0" lvl="1"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dirty="0"/>
          </a:p>
          <a:p>
            <a:pPr lvl="1" indent="-342900">
              <a:buFont typeface="Arial" panose="020B0604020202020204" pitchFamily="34" charset="0"/>
              <a:buChar char="•"/>
            </a:pPr>
            <a:endParaRPr lang="de-DE"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17</a:t>
            </a:fld>
            <a:endParaRPr lang="de-DE"/>
          </a:p>
        </p:txBody>
      </p:sp>
    </p:spTree>
    <p:extLst>
      <p:ext uri="{BB962C8B-B14F-4D97-AF65-F5344CB8AC3E}">
        <p14:creationId xmlns:p14="http://schemas.microsoft.com/office/powerpoint/2010/main" val="3825545718"/>
      </p:ext>
    </p:extLst>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844055"/>
          </a:xfrm>
        </p:spPr>
        <p:txBody>
          <a:bodyPr/>
          <a:lstStyle/>
          <a:p>
            <a:pPr algn="l"/>
            <a:r>
              <a:rPr lang="de-DE" altLang="de-DE" sz="3200" dirty="0">
                <a:solidFill>
                  <a:srgbClr val="4F81BD">
                    <a:lumMod val="75000"/>
                  </a:srgbClr>
                </a:solidFill>
              </a:rPr>
              <a:t>Organe von Gebietskörperschaften</a:t>
            </a:r>
            <a:br>
              <a:rPr lang="de-DE" altLang="de-DE" sz="3200" dirty="0">
                <a:solidFill>
                  <a:srgbClr val="4F81BD">
                    <a:lumMod val="75000"/>
                  </a:srgbClr>
                </a:solidFill>
              </a:rPr>
            </a:br>
            <a:r>
              <a:rPr lang="de-DE" altLang="de-DE" sz="3200" dirty="0">
                <a:solidFill>
                  <a:srgbClr val="4F81BD">
                    <a:lumMod val="75000"/>
                  </a:srgbClr>
                </a:solidFill>
              </a:rPr>
              <a:t>Juristische Körperschaften</a:t>
            </a:r>
            <a:br>
              <a:rPr lang="de-DE" altLang="de-DE" sz="3200" dirty="0">
                <a:solidFill>
                  <a:srgbClr val="4F81BD">
                    <a:lumMod val="75000"/>
                  </a:srgbClr>
                </a:solidFill>
              </a:rPr>
            </a:br>
            <a:r>
              <a:rPr lang="de-DE" altLang="de-DE" sz="2600" dirty="0">
                <a:solidFill>
                  <a:prstClr val="black"/>
                </a:solidFill>
              </a:rPr>
              <a:t>Militärische Körperschaften </a:t>
            </a:r>
            <a:br>
              <a:rPr lang="de-DE" altLang="de-DE" sz="2600" dirty="0">
                <a:solidFill>
                  <a:prstClr val="black"/>
                </a:solidFill>
              </a:rPr>
            </a:br>
            <a:r>
              <a:rPr lang="de-DE" altLang="de-DE" sz="2400" dirty="0" smtClean="0">
                <a:solidFill>
                  <a:srgbClr val="4F81BD">
                    <a:lumMod val="75000"/>
                  </a:srgbClr>
                </a:solidFill>
              </a:rPr>
              <a:t>RDA 11.2.2.22   </a:t>
            </a:r>
            <a:r>
              <a:rPr lang="de-DE" altLang="de-DE" sz="2600" dirty="0" smtClean="0">
                <a:solidFill>
                  <a:srgbClr val="4F81BD">
                    <a:lumMod val="75000"/>
                  </a:srgbClr>
                </a:solidFill>
              </a:rPr>
              <a:t>                                              </a:t>
            </a:r>
            <a:r>
              <a:rPr lang="de-DE" altLang="de-DE" sz="2600" dirty="0" smtClean="0">
                <a:solidFill>
                  <a:prstClr val="black"/>
                </a:solidFill>
              </a:rPr>
              <a:t>-2-</a:t>
            </a:r>
            <a:endParaRPr lang="de-DE" dirty="0"/>
          </a:p>
        </p:txBody>
      </p:sp>
      <p:sp>
        <p:nvSpPr>
          <p:cNvPr id="3" name="Inhaltsplatzhalter 2"/>
          <p:cNvSpPr>
            <a:spLocks noGrp="1"/>
          </p:cNvSpPr>
          <p:nvPr>
            <p:ph idx="1"/>
          </p:nvPr>
        </p:nvSpPr>
        <p:spPr>
          <a:xfrm>
            <a:off x="609600" y="2348880"/>
            <a:ext cx="10972800" cy="3777284"/>
          </a:xfrm>
        </p:spPr>
        <p:txBody>
          <a:bodyPr/>
          <a:lstStyle/>
          <a:p>
            <a:r>
              <a:rPr lang="de-DE" dirty="0" smtClean="0">
                <a:solidFill>
                  <a:schemeClr val="accent2">
                    <a:lumMod val="75000"/>
                  </a:schemeClr>
                </a:solidFill>
              </a:rPr>
              <a:t>Neu für SE: Militärische Körperschaften des Deutschen Reiches werden als Unterabteilung von „Deutsches Reich“ angesetzt </a:t>
            </a:r>
            <a:r>
              <a:rPr lang="de-DE" sz="2000" dirty="0" smtClean="0"/>
              <a:t>(vorher unter „Deutschland“)</a:t>
            </a:r>
            <a:endParaRPr lang="de-DE" dirty="0">
              <a:solidFill>
                <a:schemeClr val="accent2">
                  <a:lumMod val="75000"/>
                </a:schemeClr>
              </a:solidFill>
            </a:endParaRP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170</a:t>
            </a:fld>
            <a:endParaRPr lang="de-DE"/>
          </a:p>
        </p:txBody>
      </p:sp>
    </p:spTree>
    <p:extLst>
      <p:ext uri="{BB962C8B-B14F-4D97-AF65-F5344CB8AC3E}">
        <p14:creationId xmlns:p14="http://schemas.microsoft.com/office/powerpoint/2010/main" val="911651226"/>
      </p:ext>
    </p:extLst>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1535" y="332656"/>
            <a:ext cx="8726760" cy="1872208"/>
          </a:xfrm>
        </p:spPr>
        <p:txBody>
          <a:bodyPr/>
          <a:lstStyle/>
          <a:p>
            <a:pPr algn="l"/>
            <a:r>
              <a:rPr lang="de-DE" altLang="de-DE" sz="3200" dirty="0" smtClean="0">
                <a:solidFill>
                  <a:srgbClr val="4F81BD">
                    <a:lumMod val="75000"/>
                  </a:srgbClr>
                </a:solidFill>
              </a:rPr>
              <a:t/>
            </a:r>
            <a:br>
              <a:rPr lang="de-DE" altLang="de-DE" sz="3200" dirty="0" smtClean="0">
                <a:solidFill>
                  <a:srgbClr val="4F81BD">
                    <a:lumMod val="75000"/>
                  </a:srgbClr>
                </a:solidFill>
              </a:rPr>
            </a:br>
            <a:r>
              <a:rPr lang="de-DE" altLang="de-DE" sz="3200" dirty="0" smtClean="0">
                <a:solidFill>
                  <a:srgbClr val="4F81BD">
                    <a:lumMod val="75000"/>
                  </a:srgbClr>
                </a:solidFill>
              </a:rPr>
              <a:t>Organe </a:t>
            </a:r>
            <a:r>
              <a:rPr lang="de-DE" altLang="de-DE" sz="3200" dirty="0">
                <a:solidFill>
                  <a:srgbClr val="4F81BD">
                    <a:lumMod val="75000"/>
                  </a:srgbClr>
                </a:solidFill>
              </a:rPr>
              <a:t>von </a:t>
            </a:r>
            <a:r>
              <a:rPr lang="de-DE" altLang="de-DE" sz="3200" dirty="0" smtClean="0">
                <a:solidFill>
                  <a:srgbClr val="4F81BD">
                    <a:lumMod val="75000"/>
                  </a:srgbClr>
                </a:solidFill>
              </a:rPr>
              <a:t>Gebietskörperschaften</a:t>
            </a:r>
            <a:r>
              <a:rPr lang="de-DE" altLang="de-DE" sz="3200" dirty="0">
                <a:solidFill>
                  <a:srgbClr val="4F81BD">
                    <a:lumMod val="75000"/>
                  </a:srgbClr>
                </a:solidFill>
              </a:rPr>
              <a:t/>
            </a:r>
            <a:br>
              <a:rPr lang="de-DE" altLang="de-DE" sz="3200" dirty="0">
                <a:solidFill>
                  <a:srgbClr val="4F81BD">
                    <a:lumMod val="75000"/>
                  </a:srgbClr>
                </a:solidFill>
              </a:rPr>
            </a:br>
            <a:r>
              <a:rPr lang="de-DE" altLang="de-DE" sz="3200" dirty="0" smtClean="0">
                <a:solidFill>
                  <a:srgbClr val="4F81BD">
                    <a:lumMod val="75000"/>
                  </a:srgbClr>
                </a:solidFill>
              </a:rPr>
              <a:t>Juristische </a:t>
            </a:r>
            <a:r>
              <a:rPr lang="de-DE" altLang="de-DE" sz="3200" dirty="0">
                <a:solidFill>
                  <a:srgbClr val="4F81BD">
                    <a:lumMod val="75000"/>
                  </a:srgbClr>
                </a:solidFill>
              </a:rPr>
              <a:t>Körperschaften</a:t>
            </a:r>
            <a:r>
              <a:rPr lang="de-DE" altLang="de-DE" sz="2900" dirty="0">
                <a:solidFill>
                  <a:srgbClr val="4F81BD">
                    <a:lumMod val="75000"/>
                  </a:srgbClr>
                </a:solidFill>
              </a:rPr>
              <a:t/>
            </a:r>
            <a:br>
              <a:rPr lang="de-DE" altLang="de-DE" sz="2900" dirty="0">
                <a:solidFill>
                  <a:srgbClr val="4F81BD">
                    <a:lumMod val="75000"/>
                  </a:srgbClr>
                </a:solidFill>
              </a:rPr>
            </a:br>
            <a:r>
              <a:rPr lang="de-DE" altLang="de-DE" sz="2600" dirty="0">
                <a:solidFill>
                  <a:prstClr val="black"/>
                </a:solidFill>
              </a:rPr>
              <a:t>Militärische Körperschaften </a:t>
            </a:r>
            <a:r>
              <a:rPr lang="de-DE" altLang="de-DE" sz="2600" dirty="0" smtClean="0">
                <a:solidFill>
                  <a:prstClr val="black"/>
                </a:solidFill>
              </a:rPr>
              <a:t/>
            </a:r>
            <a:br>
              <a:rPr lang="de-DE" altLang="de-DE" sz="2600" dirty="0" smtClean="0">
                <a:solidFill>
                  <a:prstClr val="black"/>
                </a:solidFill>
              </a:rPr>
            </a:br>
            <a:r>
              <a:rPr lang="de-DE" altLang="de-DE" sz="2400" dirty="0" smtClean="0"/>
              <a:t>RDA 11.2.2.22                                                    </a:t>
            </a:r>
            <a:r>
              <a:rPr lang="de-DE" altLang="de-DE" sz="2600" dirty="0" smtClean="0">
                <a:solidFill>
                  <a:prstClr val="black"/>
                </a:solidFill>
              </a:rPr>
              <a:t>-3-</a:t>
            </a:r>
            <a:r>
              <a:rPr lang="de-DE" altLang="de-DE" sz="2600" dirty="0">
                <a:solidFill>
                  <a:srgbClr val="4F81BD">
                    <a:lumMod val="75000"/>
                  </a:srgbClr>
                </a:solidFill>
              </a:rPr>
              <a:t/>
            </a:r>
            <a:br>
              <a:rPr lang="de-DE" altLang="de-DE" sz="2600" dirty="0">
                <a:solidFill>
                  <a:srgbClr val="4F81BD">
                    <a:lumMod val="75000"/>
                  </a:srgbClr>
                </a:solidFill>
              </a:rPr>
            </a:br>
            <a:endParaRPr lang="de-DE" sz="2600" dirty="0"/>
          </a:p>
        </p:txBody>
      </p:sp>
      <p:sp>
        <p:nvSpPr>
          <p:cNvPr id="3" name="Inhaltsplatzhalter 2"/>
          <p:cNvSpPr>
            <a:spLocks noGrp="1"/>
          </p:cNvSpPr>
          <p:nvPr>
            <p:ph idx="1"/>
          </p:nvPr>
        </p:nvSpPr>
        <p:spPr>
          <a:xfrm>
            <a:off x="609600" y="2564903"/>
            <a:ext cx="10972800" cy="3791447"/>
          </a:xfrm>
        </p:spPr>
        <p:txBody>
          <a:bodyPr/>
          <a:lstStyle/>
          <a:p>
            <a:r>
              <a:rPr lang="de-DE" altLang="de-DE" sz="2600" dirty="0" smtClean="0">
                <a:solidFill>
                  <a:schemeClr val="accent2">
                    <a:lumMod val="75000"/>
                  </a:schemeClr>
                </a:solidFill>
              </a:rPr>
              <a:t>Neu:</a:t>
            </a:r>
            <a:r>
              <a:rPr lang="de-DE" altLang="de-DE" sz="2600" dirty="0" smtClean="0"/>
              <a:t> Bei </a:t>
            </a:r>
            <a:r>
              <a:rPr lang="de-DE" altLang="de-DE" sz="2600" dirty="0"/>
              <a:t>der Ansetzung der Unterabteilung wird der Name der Gebietskörperschaft in substantivischer Form (auch Abkürzung) weggelassen, es sei denn, das Weglassen würde zu einer </a:t>
            </a:r>
            <a:r>
              <a:rPr lang="de-DE" altLang="de-DE" sz="2600" dirty="0" smtClean="0"/>
              <a:t>unangemessenen Namens-Verzerrung führen</a:t>
            </a:r>
          </a:p>
          <a:p>
            <a:pPr marL="0" indent="0">
              <a:buNone/>
            </a:pPr>
            <a:r>
              <a:rPr lang="de-DE" sz="2600" i="1" dirty="0" smtClean="0"/>
              <a:t>Beispiele:</a:t>
            </a:r>
          </a:p>
          <a:p>
            <a:pPr marL="0" indent="0">
              <a:buNone/>
            </a:pPr>
            <a:r>
              <a:rPr lang="de-DE" sz="2600" i="1" dirty="0">
                <a:solidFill>
                  <a:schemeClr val="accent3">
                    <a:lumMod val="50000"/>
                  </a:schemeClr>
                </a:solidFill>
              </a:rPr>
              <a:t>USA. </a:t>
            </a:r>
            <a:r>
              <a:rPr lang="de-DE" sz="2600" i="1" dirty="0" err="1" smtClean="0">
                <a:solidFill>
                  <a:schemeClr val="accent3">
                    <a:lumMod val="50000"/>
                  </a:schemeClr>
                </a:solidFill>
              </a:rPr>
              <a:t>Army</a:t>
            </a:r>
            <a:r>
              <a:rPr lang="de-DE" sz="2600" i="1" dirty="0" smtClean="0">
                <a:solidFill>
                  <a:schemeClr val="accent3">
                    <a:lumMod val="50000"/>
                  </a:schemeClr>
                </a:solidFill>
              </a:rPr>
              <a:t>                      Deutschland</a:t>
            </a:r>
            <a:r>
              <a:rPr lang="de-DE" sz="2600" i="1" dirty="0">
                <a:solidFill>
                  <a:schemeClr val="accent3">
                    <a:lumMod val="50000"/>
                  </a:schemeClr>
                </a:solidFill>
              </a:rPr>
              <a:t>. </a:t>
            </a:r>
            <a:r>
              <a:rPr lang="de-DE" sz="2600" i="1" dirty="0" smtClean="0">
                <a:solidFill>
                  <a:schemeClr val="accent3">
                    <a:lumMod val="50000"/>
                  </a:schemeClr>
                </a:solidFill>
              </a:rPr>
              <a:t>Marine</a:t>
            </a:r>
            <a:endParaRPr lang="de-DE" sz="2600" i="1" dirty="0">
              <a:solidFill>
                <a:schemeClr val="accent3">
                  <a:lumMod val="50000"/>
                </a:schemeClr>
              </a:solidFill>
            </a:endParaRPr>
          </a:p>
          <a:p>
            <a:pPr marL="0" indent="0">
              <a:buNone/>
            </a:pPr>
            <a:r>
              <a:rPr lang="de-DE" sz="2600" i="1" dirty="0" smtClean="0"/>
              <a:t>Name</a:t>
            </a:r>
            <a:r>
              <a:rPr lang="de-DE" sz="2600" i="1" dirty="0"/>
              <a:t>: </a:t>
            </a:r>
            <a:r>
              <a:rPr lang="de-DE" sz="2600" i="1" dirty="0" err="1"/>
              <a:t>Army</a:t>
            </a:r>
            <a:r>
              <a:rPr lang="de-DE" sz="2600" i="1" dirty="0"/>
              <a:t> </a:t>
            </a:r>
            <a:r>
              <a:rPr lang="de-DE" sz="2000" i="1" dirty="0" smtClean="0"/>
              <a:t>(Name der Gebietskörperschaft nicht im Namen der UO enthalten)</a:t>
            </a:r>
            <a:endParaRPr lang="de-DE" sz="2600" i="1" dirty="0" smtClean="0"/>
          </a:p>
          <a:p>
            <a:pPr marL="0" indent="0">
              <a:buNone/>
            </a:pPr>
            <a:r>
              <a:rPr lang="de-DE" sz="2600" i="1" dirty="0"/>
              <a:t> </a:t>
            </a:r>
            <a:r>
              <a:rPr lang="de-DE" sz="2600" i="1" dirty="0" smtClean="0"/>
              <a:t> </a:t>
            </a:r>
            <a:r>
              <a:rPr lang="de-DE" sz="2000" i="1" dirty="0" smtClean="0"/>
              <a:t>(oder)</a:t>
            </a:r>
            <a:r>
              <a:rPr lang="de-DE" sz="2600" i="1" dirty="0" smtClean="0"/>
              <a:t> U.S. </a:t>
            </a:r>
            <a:r>
              <a:rPr lang="de-DE" sz="2600" i="1" dirty="0" err="1" smtClean="0"/>
              <a:t>Army</a:t>
            </a:r>
            <a:r>
              <a:rPr lang="de-DE" sz="2600" i="1" dirty="0" smtClean="0"/>
              <a:t> </a:t>
            </a:r>
            <a:r>
              <a:rPr lang="de-DE" sz="2000" i="1" dirty="0" smtClean="0"/>
              <a:t>(Name der Gebietskörperschaft im Namen der UO in Abkürzungsform enthalten)</a:t>
            </a:r>
            <a:endParaRPr lang="de-DE" sz="2600" i="1" dirty="0"/>
          </a:p>
          <a:p>
            <a:pPr marL="0" indent="0">
              <a:buNone/>
            </a:pPr>
            <a:r>
              <a:rPr lang="de-DE" i="1" dirty="0" smtClean="0">
                <a:solidFill>
                  <a:schemeClr val="accent3">
                    <a:lumMod val="50000"/>
                  </a:schemeClr>
                </a:solidFill>
              </a:rPr>
              <a:t>                                                 </a:t>
            </a: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171</a:t>
            </a:fld>
            <a:endParaRPr lang="de-DE"/>
          </a:p>
        </p:txBody>
      </p:sp>
    </p:spTree>
    <p:extLst>
      <p:ext uri="{BB962C8B-B14F-4D97-AF65-F5344CB8AC3E}">
        <p14:creationId xmlns:p14="http://schemas.microsoft.com/office/powerpoint/2010/main" val="38939963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down)">
                                      <p:cBhvr>
                                        <p:cTn id="10" dur="500"/>
                                        <p:tgtEl>
                                          <p:spTgt spid="3">
                                            <p:txEl>
                                              <p:pRg st="2" end="2"/>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wipe(down)">
                                      <p:cBhvr>
                                        <p:cTn id="13" dur="500"/>
                                        <p:tgtEl>
                                          <p:spTgt spid="3">
                                            <p:txEl>
                                              <p:pRg st="3" end="3"/>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wipe(down)">
                                      <p:cBhvr>
                                        <p:cTn id="1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844055"/>
          </a:xfrm>
        </p:spPr>
        <p:txBody>
          <a:bodyPr>
            <a:normAutofit fontScale="90000"/>
          </a:bodyPr>
          <a:lstStyle/>
          <a:p>
            <a:pPr algn="l"/>
            <a:r>
              <a:rPr lang="de-DE" altLang="de-DE" dirty="0">
                <a:solidFill>
                  <a:srgbClr val="4F81BD">
                    <a:lumMod val="75000"/>
                  </a:srgbClr>
                </a:solidFill>
              </a:rPr>
              <a:t>Organe von </a:t>
            </a:r>
            <a:r>
              <a:rPr lang="de-DE" altLang="de-DE" dirty="0" smtClean="0">
                <a:solidFill>
                  <a:srgbClr val="4F81BD">
                    <a:lumMod val="75000"/>
                  </a:srgbClr>
                </a:solidFill>
              </a:rPr>
              <a:t>Gebietskörperschaften</a:t>
            </a:r>
            <a:r>
              <a:rPr lang="de-DE" altLang="de-DE" dirty="0">
                <a:solidFill>
                  <a:srgbClr val="4F81BD">
                    <a:lumMod val="75000"/>
                  </a:srgbClr>
                </a:solidFill>
              </a:rPr>
              <a:t/>
            </a:r>
            <a:br>
              <a:rPr lang="de-DE" altLang="de-DE" dirty="0">
                <a:solidFill>
                  <a:srgbClr val="4F81BD">
                    <a:lumMod val="75000"/>
                  </a:srgbClr>
                </a:solidFill>
              </a:rPr>
            </a:br>
            <a:r>
              <a:rPr lang="de-DE" altLang="de-DE" dirty="0" smtClean="0">
                <a:solidFill>
                  <a:srgbClr val="4F81BD">
                    <a:lumMod val="75000"/>
                  </a:srgbClr>
                </a:solidFill>
              </a:rPr>
              <a:t>Juristische </a:t>
            </a:r>
            <a:r>
              <a:rPr lang="de-DE" altLang="de-DE" dirty="0">
                <a:solidFill>
                  <a:srgbClr val="4F81BD">
                    <a:lumMod val="75000"/>
                  </a:srgbClr>
                </a:solidFill>
              </a:rPr>
              <a:t>Körperschaften</a:t>
            </a:r>
            <a:r>
              <a:rPr lang="de-DE" altLang="de-DE" sz="2900" dirty="0">
                <a:solidFill>
                  <a:srgbClr val="4F81BD">
                    <a:lumMod val="75000"/>
                  </a:srgbClr>
                </a:solidFill>
              </a:rPr>
              <a:t/>
            </a:r>
            <a:br>
              <a:rPr lang="de-DE" altLang="de-DE" sz="2900" dirty="0">
                <a:solidFill>
                  <a:srgbClr val="4F81BD">
                    <a:lumMod val="75000"/>
                  </a:srgbClr>
                </a:solidFill>
              </a:rPr>
            </a:br>
            <a:r>
              <a:rPr lang="de-DE" altLang="de-DE" sz="2900" dirty="0">
                <a:solidFill>
                  <a:prstClr val="black"/>
                </a:solidFill>
              </a:rPr>
              <a:t>Militärische Körperschaften </a:t>
            </a:r>
            <a:r>
              <a:rPr lang="de-DE" altLang="de-DE" sz="2900" dirty="0" smtClean="0">
                <a:solidFill>
                  <a:prstClr val="black"/>
                </a:solidFill>
              </a:rPr>
              <a:t/>
            </a:r>
            <a:br>
              <a:rPr lang="de-DE" altLang="de-DE" sz="2900" dirty="0" smtClean="0">
                <a:solidFill>
                  <a:prstClr val="black"/>
                </a:solidFill>
              </a:rPr>
            </a:br>
            <a:r>
              <a:rPr lang="de-DE" altLang="de-DE" sz="2700" dirty="0" smtClean="0"/>
              <a:t>RDA 11.2.2.22                                                    </a:t>
            </a:r>
            <a:r>
              <a:rPr lang="de-DE" altLang="de-DE" sz="2900" dirty="0" smtClean="0">
                <a:solidFill>
                  <a:prstClr val="black"/>
                </a:solidFill>
              </a:rPr>
              <a:t>-4-</a:t>
            </a:r>
            <a:endParaRPr lang="de-DE" sz="2900" dirty="0"/>
          </a:p>
        </p:txBody>
      </p:sp>
      <p:sp>
        <p:nvSpPr>
          <p:cNvPr id="3" name="Textplatzhalter 2"/>
          <p:cNvSpPr>
            <a:spLocks noGrp="1"/>
          </p:cNvSpPr>
          <p:nvPr>
            <p:ph idx="1"/>
          </p:nvPr>
        </p:nvSpPr>
        <p:spPr>
          <a:xfrm>
            <a:off x="609600" y="2492896"/>
            <a:ext cx="10972800" cy="3744416"/>
          </a:xfrm>
        </p:spPr>
        <p:txBody>
          <a:bodyPr>
            <a:normAutofit fontScale="92500" lnSpcReduction="20000"/>
          </a:bodyPr>
          <a:lstStyle/>
          <a:p>
            <a:pPr>
              <a:lnSpc>
                <a:spcPct val="120000"/>
              </a:lnSpc>
              <a:spcBef>
                <a:spcPct val="70000"/>
              </a:spcBef>
              <a:defRPr/>
            </a:pPr>
            <a:r>
              <a:rPr lang="de-DE" altLang="de-DE" sz="2600" dirty="0" smtClean="0">
                <a:solidFill>
                  <a:schemeClr val="accent2">
                    <a:lumMod val="75000"/>
                  </a:schemeClr>
                </a:solidFill>
              </a:rPr>
              <a:t>Neu: </a:t>
            </a:r>
            <a:r>
              <a:rPr lang="de-DE" altLang="de-DE" sz="2600" dirty="0" smtClean="0"/>
              <a:t>Untergeordnete </a:t>
            </a:r>
            <a:r>
              <a:rPr lang="de-DE" altLang="de-DE" sz="2600" dirty="0"/>
              <a:t>Bereiche der Waffengattungen werden als Unterabteilung der Waffengattung angesetzt. </a:t>
            </a:r>
            <a:r>
              <a:rPr lang="de-DE" altLang="de-DE" sz="2600" b="1" dirty="0"/>
              <a:t>Zwischenstufen werden dabei nicht weggelassen.</a:t>
            </a:r>
          </a:p>
          <a:p>
            <a:pPr>
              <a:lnSpc>
                <a:spcPct val="120000"/>
              </a:lnSpc>
              <a:spcBef>
                <a:spcPct val="70000"/>
              </a:spcBef>
              <a:defRPr/>
            </a:pPr>
            <a:r>
              <a:rPr lang="de-DE" altLang="de-DE" sz="2600" dirty="0" smtClean="0">
                <a:solidFill>
                  <a:schemeClr val="accent2">
                    <a:lumMod val="75000"/>
                  </a:schemeClr>
                </a:solidFill>
              </a:rPr>
              <a:t>Neu:</a:t>
            </a:r>
            <a:r>
              <a:rPr lang="de-DE" altLang="de-DE" sz="2600" dirty="0" smtClean="0"/>
              <a:t> Ordinalzahlen </a:t>
            </a:r>
            <a:r>
              <a:rPr lang="de-DE" altLang="de-DE" sz="2600" dirty="0"/>
              <a:t>zur Bezeichnung untergeordneter militärischer Einheiten werden mit abschließendem Punkt </a:t>
            </a:r>
            <a:r>
              <a:rPr lang="de-DE" altLang="de-DE" sz="2600" dirty="0" smtClean="0"/>
              <a:t>(</a:t>
            </a:r>
            <a:r>
              <a:rPr lang="de-DE" altLang="de-DE" sz="2600" dirty="0"/>
              <a:t>ERL zu </a:t>
            </a:r>
            <a:r>
              <a:rPr lang="de-DE" altLang="de-DE" sz="2600" dirty="0" smtClean="0"/>
              <a:t>RDA 11.2.2.22.1) und hinter dem Namen, abgetrennt durch Komma angegeben.</a:t>
            </a:r>
          </a:p>
          <a:p>
            <a:pPr marL="0" indent="0">
              <a:lnSpc>
                <a:spcPct val="120000"/>
              </a:lnSpc>
              <a:spcBef>
                <a:spcPts val="600"/>
              </a:spcBef>
              <a:buNone/>
              <a:defRPr/>
            </a:pPr>
            <a:r>
              <a:rPr lang="de-DE" altLang="de-DE" sz="2600" i="1" dirty="0" smtClean="0"/>
              <a:t>Beispiel:</a:t>
            </a:r>
          </a:p>
          <a:p>
            <a:pPr marL="0" indent="0">
              <a:lnSpc>
                <a:spcPct val="120000"/>
              </a:lnSpc>
              <a:spcBef>
                <a:spcPts val="600"/>
              </a:spcBef>
              <a:buNone/>
              <a:defRPr/>
            </a:pPr>
            <a:r>
              <a:rPr lang="de-DE" altLang="de-DE" sz="2600" dirty="0" smtClean="0">
                <a:solidFill>
                  <a:schemeClr val="accent3">
                    <a:lumMod val="50000"/>
                  </a:schemeClr>
                </a:solidFill>
              </a:rPr>
              <a:t>USA</a:t>
            </a:r>
            <a:r>
              <a:rPr lang="de-DE" altLang="de-DE" sz="2600" dirty="0">
                <a:solidFill>
                  <a:schemeClr val="accent3">
                    <a:lumMod val="50000"/>
                  </a:schemeClr>
                </a:solidFill>
              </a:rPr>
              <a:t>. </a:t>
            </a:r>
            <a:r>
              <a:rPr lang="de-DE" altLang="de-DE" sz="2600" dirty="0" err="1">
                <a:solidFill>
                  <a:schemeClr val="accent3">
                    <a:lumMod val="50000"/>
                  </a:schemeClr>
                </a:solidFill>
              </a:rPr>
              <a:t>Army</a:t>
            </a:r>
            <a:r>
              <a:rPr lang="de-DE" altLang="de-DE" sz="2600" dirty="0">
                <a:solidFill>
                  <a:schemeClr val="accent3">
                    <a:lumMod val="50000"/>
                  </a:schemeClr>
                </a:solidFill>
              </a:rPr>
              <a:t>. </a:t>
            </a:r>
            <a:r>
              <a:rPr lang="de-DE" altLang="de-DE" sz="2600" dirty="0" err="1">
                <a:solidFill>
                  <a:schemeClr val="accent3">
                    <a:lumMod val="50000"/>
                  </a:schemeClr>
                </a:solidFill>
              </a:rPr>
              <a:t>Infantry</a:t>
            </a:r>
            <a:r>
              <a:rPr lang="de-DE" altLang="de-DE" sz="2600" dirty="0">
                <a:solidFill>
                  <a:schemeClr val="accent3">
                    <a:lumMod val="50000"/>
                  </a:schemeClr>
                </a:solidFill>
              </a:rPr>
              <a:t> Division, 27.</a:t>
            </a:r>
          </a:p>
          <a:p>
            <a:pPr>
              <a:spcBef>
                <a:spcPct val="70000"/>
              </a:spcBef>
              <a:defRPr/>
            </a:pPr>
            <a:endParaRPr lang="de-DE" alt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172</a:t>
            </a:fld>
            <a:endParaRPr lang="de-DE"/>
          </a:p>
        </p:txBody>
      </p:sp>
    </p:spTree>
    <p:extLst>
      <p:ext uri="{BB962C8B-B14F-4D97-AF65-F5344CB8AC3E}">
        <p14:creationId xmlns:p14="http://schemas.microsoft.com/office/powerpoint/2010/main" val="42825293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858218"/>
          </a:xfrm>
        </p:spPr>
        <p:txBody>
          <a:bodyPr>
            <a:normAutofit fontScale="90000"/>
          </a:bodyPr>
          <a:lstStyle/>
          <a:p>
            <a:pPr algn="l"/>
            <a:r>
              <a:rPr lang="de-DE" altLang="de-DE" dirty="0">
                <a:solidFill>
                  <a:srgbClr val="4F81BD">
                    <a:lumMod val="75000"/>
                  </a:srgbClr>
                </a:solidFill>
              </a:rPr>
              <a:t>Organe von </a:t>
            </a:r>
            <a:r>
              <a:rPr lang="de-DE" altLang="de-DE" dirty="0" smtClean="0">
                <a:solidFill>
                  <a:srgbClr val="4F81BD">
                    <a:lumMod val="75000"/>
                  </a:srgbClr>
                </a:solidFill>
              </a:rPr>
              <a:t>Gebietskörperschaften</a:t>
            </a:r>
            <a:r>
              <a:rPr lang="de-DE" altLang="de-DE" dirty="0">
                <a:solidFill>
                  <a:srgbClr val="4F81BD">
                    <a:lumMod val="75000"/>
                  </a:srgbClr>
                </a:solidFill>
              </a:rPr>
              <a:t/>
            </a:r>
            <a:br>
              <a:rPr lang="de-DE" altLang="de-DE" dirty="0">
                <a:solidFill>
                  <a:srgbClr val="4F81BD">
                    <a:lumMod val="75000"/>
                  </a:srgbClr>
                </a:solidFill>
              </a:rPr>
            </a:br>
            <a:r>
              <a:rPr lang="de-DE" altLang="de-DE" dirty="0" smtClean="0">
                <a:solidFill>
                  <a:srgbClr val="4F81BD">
                    <a:lumMod val="75000"/>
                  </a:srgbClr>
                </a:solidFill>
              </a:rPr>
              <a:t>Juristische </a:t>
            </a:r>
            <a:r>
              <a:rPr lang="de-DE" altLang="de-DE" dirty="0">
                <a:solidFill>
                  <a:srgbClr val="4F81BD">
                    <a:lumMod val="75000"/>
                  </a:srgbClr>
                </a:solidFill>
              </a:rPr>
              <a:t>Körperschaften</a:t>
            </a:r>
            <a:r>
              <a:rPr lang="de-DE" altLang="de-DE" sz="2900" dirty="0">
                <a:solidFill>
                  <a:srgbClr val="4F81BD">
                    <a:lumMod val="75000"/>
                  </a:srgbClr>
                </a:solidFill>
              </a:rPr>
              <a:t/>
            </a:r>
            <a:br>
              <a:rPr lang="de-DE" altLang="de-DE" sz="2900" dirty="0">
                <a:solidFill>
                  <a:srgbClr val="4F81BD">
                    <a:lumMod val="75000"/>
                  </a:srgbClr>
                </a:solidFill>
              </a:rPr>
            </a:br>
            <a:r>
              <a:rPr lang="de-DE" altLang="de-DE" sz="2900" dirty="0">
                <a:solidFill>
                  <a:prstClr val="black"/>
                </a:solidFill>
              </a:rPr>
              <a:t>Militärische Körperschaften </a:t>
            </a:r>
            <a:r>
              <a:rPr lang="de-DE" altLang="de-DE" sz="2900" dirty="0" smtClean="0">
                <a:solidFill>
                  <a:prstClr val="black"/>
                </a:solidFill>
              </a:rPr>
              <a:t/>
            </a:r>
            <a:br>
              <a:rPr lang="de-DE" altLang="de-DE" sz="2900" dirty="0" smtClean="0">
                <a:solidFill>
                  <a:prstClr val="black"/>
                </a:solidFill>
              </a:rPr>
            </a:br>
            <a:r>
              <a:rPr lang="de-DE" altLang="de-DE" sz="2700" dirty="0" smtClean="0"/>
              <a:t>RDA 11.2.2.22                                                    </a:t>
            </a:r>
            <a:r>
              <a:rPr lang="de-DE" altLang="de-DE" sz="2900" dirty="0" smtClean="0">
                <a:solidFill>
                  <a:prstClr val="black"/>
                </a:solidFill>
              </a:rPr>
              <a:t>-5-</a:t>
            </a:r>
            <a:endParaRPr lang="de-DE" sz="2900" dirty="0"/>
          </a:p>
        </p:txBody>
      </p:sp>
      <p:sp>
        <p:nvSpPr>
          <p:cNvPr id="3" name="Textplatzhalter 2"/>
          <p:cNvSpPr>
            <a:spLocks noGrp="1"/>
          </p:cNvSpPr>
          <p:nvPr>
            <p:ph idx="1"/>
          </p:nvPr>
        </p:nvSpPr>
        <p:spPr>
          <a:xfrm>
            <a:off x="609600" y="2348880"/>
            <a:ext cx="10972800" cy="3777284"/>
          </a:xfrm>
        </p:spPr>
        <p:txBody>
          <a:bodyPr>
            <a:normAutofit fontScale="92500" lnSpcReduction="20000"/>
          </a:bodyPr>
          <a:lstStyle/>
          <a:p>
            <a:pPr>
              <a:lnSpc>
                <a:spcPct val="120000"/>
              </a:lnSpc>
            </a:pPr>
            <a:r>
              <a:rPr lang="de-DE" altLang="de-DE" sz="3000" dirty="0"/>
              <a:t>Empfohlen (ERL zu RDA 11.13.2</a:t>
            </a:r>
            <a:r>
              <a:rPr lang="de-DE" altLang="de-DE" sz="3000" dirty="0" smtClean="0"/>
              <a:t>):</a:t>
            </a:r>
          </a:p>
          <a:p>
            <a:pPr lvl="1">
              <a:lnSpc>
                <a:spcPct val="120000"/>
              </a:lnSpc>
            </a:pPr>
            <a:r>
              <a:rPr lang="de-DE" altLang="de-DE" sz="3000" dirty="0" smtClean="0">
                <a:latin typeface="Verdana" panose="020B0604030504040204" pitchFamily="34" charset="0"/>
                <a:ea typeface="Verdana" panose="020B0604030504040204" pitchFamily="34" charset="0"/>
                <a:cs typeface="Verdana" panose="020B0604030504040204" pitchFamily="34" charset="0"/>
              </a:rPr>
              <a:t>Zusätzlicher </a:t>
            </a:r>
            <a:r>
              <a:rPr lang="de-DE" altLang="de-DE" sz="3000" dirty="0">
                <a:latin typeface="Verdana" panose="020B0604030504040204" pitchFamily="34" charset="0"/>
                <a:ea typeface="Verdana" panose="020B0604030504040204" pitchFamily="34" charset="0"/>
                <a:cs typeface="Verdana" panose="020B0604030504040204" pitchFamily="34" charset="0"/>
              </a:rPr>
              <a:t>Sucheinstieg mit normierter Angabe der Zählung </a:t>
            </a:r>
            <a:r>
              <a:rPr lang="de-DE" altLang="de-DE" sz="3000" dirty="0" smtClean="0">
                <a:latin typeface="Verdana" panose="020B0604030504040204" pitchFamily="34" charset="0"/>
                <a:ea typeface="Verdana" panose="020B0604030504040204" pitchFamily="34" charset="0"/>
                <a:cs typeface="Verdana" panose="020B0604030504040204" pitchFamily="34" charset="0"/>
              </a:rPr>
              <a:t>in arabischen Ziffern als </a:t>
            </a:r>
            <a:r>
              <a:rPr lang="de-DE" altLang="de-DE" sz="3000" dirty="0">
                <a:latin typeface="Verdana" panose="020B0604030504040204" pitchFamily="34" charset="0"/>
                <a:ea typeface="Verdana" panose="020B0604030504040204" pitchFamily="34" charset="0"/>
                <a:cs typeface="Verdana" panose="020B0604030504040204" pitchFamily="34" charset="0"/>
              </a:rPr>
              <a:t>Kardinalzahl im vorgesehenen </a:t>
            </a:r>
            <a:r>
              <a:rPr lang="de-DE" altLang="de-DE" sz="3000" dirty="0" smtClean="0">
                <a:latin typeface="Verdana" panose="020B0604030504040204" pitchFamily="34" charset="0"/>
                <a:ea typeface="Verdana" panose="020B0604030504040204" pitchFamily="34" charset="0"/>
                <a:cs typeface="Verdana" panose="020B0604030504040204" pitchFamily="34" charset="0"/>
              </a:rPr>
              <a:t>Unterfeld </a:t>
            </a:r>
          </a:p>
          <a:p>
            <a:pPr lvl="1">
              <a:lnSpc>
                <a:spcPct val="120000"/>
              </a:lnSpc>
            </a:pPr>
            <a:r>
              <a:rPr lang="de-DE" altLang="de-DE" sz="3000" dirty="0" smtClean="0">
                <a:latin typeface="Verdana" panose="020B0604030504040204" pitchFamily="34" charset="0"/>
                <a:ea typeface="Verdana" panose="020B0604030504040204" pitchFamily="34" charset="0"/>
                <a:cs typeface="Verdana" panose="020B0604030504040204" pitchFamily="34" charset="0"/>
              </a:rPr>
              <a:t>Zusätzlicher </a:t>
            </a:r>
            <a:r>
              <a:rPr lang="de-DE" altLang="de-DE" sz="3000" dirty="0">
                <a:latin typeface="Verdana" panose="020B0604030504040204" pitchFamily="34" charset="0"/>
                <a:ea typeface="Verdana" panose="020B0604030504040204" pitchFamily="34" charset="0"/>
                <a:cs typeface="Verdana" panose="020B0604030504040204" pitchFamily="34" charset="0"/>
              </a:rPr>
              <a:t>Sucheinstieg von der Form mit der einleitenden Zählung nach </a:t>
            </a:r>
            <a:r>
              <a:rPr lang="de-DE" altLang="de-DE" sz="3000" dirty="0" smtClean="0">
                <a:latin typeface="Verdana" panose="020B0604030504040204" pitchFamily="34" charset="0"/>
                <a:ea typeface="Verdana" panose="020B0604030504040204" pitchFamily="34" charset="0"/>
                <a:cs typeface="Verdana" panose="020B0604030504040204" pitchFamily="34" charset="0"/>
              </a:rPr>
              <a:t>Vorlage</a:t>
            </a:r>
            <a:endParaRPr lang="de-DE" altLang="de-DE" sz="900" dirty="0">
              <a:solidFill>
                <a:srgbClr val="FF0000"/>
              </a:solidFill>
            </a:endParaRPr>
          </a:p>
          <a:p>
            <a:endParaRPr lang="de-DE" altLang="de-DE" dirty="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173</a:t>
            </a:fld>
            <a:endParaRPr lang="de-DE"/>
          </a:p>
        </p:txBody>
      </p:sp>
    </p:spTree>
    <p:extLst>
      <p:ext uri="{BB962C8B-B14F-4D97-AF65-F5344CB8AC3E}">
        <p14:creationId xmlns:p14="http://schemas.microsoft.com/office/powerpoint/2010/main" val="3808943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916063"/>
          </a:xfrm>
        </p:spPr>
        <p:txBody>
          <a:bodyPr/>
          <a:lstStyle/>
          <a:p>
            <a:pPr algn="l"/>
            <a:r>
              <a:rPr lang="de-DE" altLang="de-DE" sz="3200" dirty="0">
                <a:solidFill>
                  <a:srgbClr val="4F81BD">
                    <a:lumMod val="75000"/>
                  </a:srgbClr>
                </a:solidFill>
              </a:rPr>
              <a:t>Organe von </a:t>
            </a:r>
            <a:r>
              <a:rPr lang="de-DE" altLang="de-DE" sz="3200" dirty="0" smtClean="0">
                <a:solidFill>
                  <a:srgbClr val="4F81BD">
                    <a:lumMod val="75000"/>
                  </a:srgbClr>
                </a:solidFill>
              </a:rPr>
              <a:t>Gebietskörperschaften </a:t>
            </a:r>
            <a:r>
              <a:rPr lang="de-DE" altLang="de-DE" sz="3200" dirty="0">
                <a:solidFill>
                  <a:srgbClr val="4F81BD">
                    <a:lumMod val="75000"/>
                  </a:srgbClr>
                </a:solidFill>
              </a:rPr>
              <a:t/>
            </a:r>
            <a:br>
              <a:rPr lang="de-DE" altLang="de-DE" sz="3200" dirty="0">
                <a:solidFill>
                  <a:srgbClr val="4F81BD">
                    <a:lumMod val="75000"/>
                  </a:srgbClr>
                </a:solidFill>
              </a:rPr>
            </a:br>
            <a:r>
              <a:rPr lang="de-DE" altLang="de-DE" sz="3200" dirty="0" smtClean="0">
                <a:solidFill>
                  <a:srgbClr val="4F81BD">
                    <a:lumMod val="75000"/>
                  </a:srgbClr>
                </a:solidFill>
              </a:rPr>
              <a:t>Juristische </a:t>
            </a:r>
            <a:r>
              <a:rPr lang="de-DE" altLang="de-DE" sz="3200" dirty="0">
                <a:solidFill>
                  <a:srgbClr val="4F81BD">
                    <a:lumMod val="75000"/>
                  </a:srgbClr>
                </a:solidFill>
              </a:rPr>
              <a:t>Körperschaften</a:t>
            </a:r>
            <a:r>
              <a:rPr lang="de-DE" altLang="de-DE" sz="2600" dirty="0">
                <a:solidFill>
                  <a:srgbClr val="4F81BD">
                    <a:lumMod val="75000"/>
                  </a:srgbClr>
                </a:solidFill>
              </a:rPr>
              <a:t/>
            </a:r>
            <a:br>
              <a:rPr lang="de-DE" altLang="de-DE" sz="2600" dirty="0">
                <a:solidFill>
                  <a:srgbClr val="4F81BD">
                    <a:lumMod val="75000"/>
                  </a:srgbClr>
                </a:solidFill>
              </a:rPr>
            </a:br>
            <a:r>
              <a:rPr lang="de-DE" altLang="de-DE" sz="2600" dirty="0">
                <a:solidFill>
                  <a:prstClr val="black"/>
                </a:solidFill>
              </a:rPr>
              <a:t>Militärische Körperschaften </a:t>
            </a:r>
            <a:r>
              <a:rPr lang="de-DE" altLang="de-DE" sz="2600" dirty="0" smtClean="0">
                <a:solidFill>
                  <a:prstClr val="black"/>
                </a:solidFill>
              </a:rPr>
              <a:t/>
            </a:r>
            <a:br>
              <a:rPr lang="de-DE" altLang="de-DE" sz="2600" dirty="0" smtClean="0">
                <a:solidFill>
                  <a:prstClr val="black"/>
                </a:solidFill>
              </a:rPr>
            </a:br>
            <a:r>
              <a:rPr lang="de-DE" altLang="de-DE" sz="2400" dirty="0" smtClean="0"/>
              <a:t>RDA 11.2.2.22                                                    </a:t>
            </a:r>
            <a:r>
              <a:rPr lang="de-DE" altLang="de-DE" sz="2600" dirty="0" smtClean="0">
                <a:solidFill>
                  <a:prstClr val="black"/>
                </a:solidFill>
              </a:rPr>
              <a:t>-6-</a:t>
            </a:r>
            <a:endParaRPr lang="de-DE" sz="2600" dirty="0"/>
          </a:p>
        </p:txBody>
      </p:sp>
      <p:sp>
        <p:nvSpPr>
          <p:cNvPr id="3" name="Inhaltsplatzhalter 2"/>
          <p:cNvSpPr>
            <a:spLocks noGrp="1"/>
          </p:cNvSpPr>
          <p:nvPr>
            <p:ph idx="1"/>
          </p:nvPr>
        </p:nvSpPr>
        <p:spPr>
          <a:xfrm>
            <a:off x="609600" y="2420888"/>
            <a:ext cx="10972800" cy="3705276"/>
          </a:xfrm>
        </p:spPr>
        <p:txBody>
          <a:bodyPr/>
          <a:lstStyle/>
          <a:p>
            <a:pPr marL="0" indent="0">
              <a:buNone/>
            </a:pPr>
            <a:r>
              <a:rPr lang="de-DE" i="1" dirty="0" smtClean="0"/>
              <a:t>Beispiel im Aleph-Erfassungsformat:</a:t>
            </a:r>
          </a:p>
          <a:p>
            <a:pPr marL="0" indent="0">
              <a:buNone/>
            </a:pPr>
            <a:r>
              <a:rPr lang="de-DE" b="1" dirty="0"/>
              <a:t>110 $k</a:t>
            </a:r>
            <a:r>
              <a:rPr lang="de-DE" dirty="0"/>
              <a:t> </a:t>
            </a:r>
            <a:r>
              <a:rPr lang="de-DE" dirty="0" smtClean="0"/>
              <a:t>USA </a:t>
            </a:r>
            <a:r>
              <a:rPr lang="de-DE" b="1" dirty="0" smtClean="0"/>
              <a:t>$b</a:t>
            </a:r>
            <a:r>
              <a:rPr lang="de-DE" dirty="0" smtClean="0"/>
              <a:t> </a:t>
            </a:r>
            <a:r>
              <a:rPr lang="de-DE" dirty="0" err="1" smtClean="0"/>
              <a:t>Army</a:t>
            </a:r>
            <a:r>
              <a:rPr lang="de-DE" dirty="0" smtClean="0"/>
              <a:t> </a:t>
            </a:r>
            <a:r>
              <a:rPr lang="de-DE" b="1" dirty="0" smtClean="0"/>
              <a:t>$b</a:t>
            </a:r>
            <a:r>
              <a:rPr lang="de-DE" dirty="0" smtClean="0"/>
              <a:t> </a:t>
            </a:r>
            <a:r>
              <a:rPr lang="de-DE" dirty="0" err="1"/>
              <a:t>Infantry</a:t>
            </a:r>
            <a:r>
              <a:rPr lang="de-DE" dirty="0"/>
              <a:t> </a:t>
            </a:r>
            <a:r>
              <a:rPr lang="de-DE" dirty="0" smtClean="0"/>
              <a:t>Division, 27.</a:t>
            </a:r>
          </a:p>
          <a:p>
            <a:pPr marL="0" indent="0">
              <a:buNone/>
            </a:pPr>
            <a:r>
              <a:rPr lang="de-DE" b="1" dirty="0" smtClean="0"/>
              <a:t>410 $k</a:t>
            </a:r>
            <a:r>
              <a:rPr lang="de-DE" dirty="0" smtClean="0"/>
              <a:t> USA </a:t>
            </a:r>
            <a:r>
              <a:rPr lang="de-DE" b="1" dirty="0" smtClean="0"/>
              <a:t>$b</a:t>
            </a:r>
            <a:r>
              <a:rPr lang="de-DE" dirty="0" smtClean="0"/>
              <a:t> </a:t>
            </a:r>
            <a:r>
              <a:rPr lang="de-DE" dirty="0" err="1" smtClean="0"/>
              <a:t>Army</a:t>
            </a:r>
            <a:r>
              <a:rPr lang="de-DE" dirty="0" smtClean="0"/>
              <a:t> </a:t>
            </a:r>
            <a:r>
              <a:rPr lang="de-DE" b="1" dirty="0" smtClean="0"/>
              <a:t>$b</a:t>
            </a:r>
            <a:r>
              <a:rPr lang="de-DE" dirty="0" smtClean="0"/>
              <a:t> </a:t>
            </a:r>
            <a:r>
              <a:rPr lang="de-DE" dirty="0" err="1" smtClean="0"/>
              <a:t>Infantry</a:t>
            </a:r>
            <a:r>
              <a:rPr lang="de-DE" dirty="0" smtClean="0"/>
              <a:t> Division </a:t>
            </a:r>
            <a:r>
              <a:rPr lang="de-DE" b="1" dirty="0" smtClean="0"/>
              <a:t>$n</a:t>
            </a:r>
            <a:r>
              <a:rPr lang="de-DE" dirty="0" smtClean="0"/>
              <a:t> 27</a:t>
            </a:r>
          </a:p>
          <a:p>
            <a:pPr marL="0" indent="0">
              <a:buNone/>
            </a:pPr>
            <a:r>
              <a:rPr lang="de-DE" b="1" dirty="0"/>
              <a:t>410 $</a:t>
            </a:r>
            <a:r>
              <a:rPr lang="de-DE" b="1" dirty="0" smtClean="0"/>
              <a:t>k </a:t>
            </a:r>
            <a:r>
              <a:rPr lang="de-DE" dirty="0"/>
              <a:t>USA </a:t>
            </a:r>
            <a:r>
              <a:rPr lang="de-DE" b="1" dirty="0"/>
              <a:t>$b</a:t>
            </a:r>
            <a:r>
              <a:rPr lang="de-DE" dirty="0"/>
              <a:t> </a:t>
            </a:r>
            <a:r>
              <a:rPr lang="de-DE" dirty="0" err="1"/>
              <a:t>Army</a:t>
            </a:r>
            <a:r>
              <a:rPr lang="de-DE" dirty="0"/>
              <a:t> </a:t>
            </a:r>
            <a:r>
              <a:rPr lang="de-DE" b="1" dirty="0"/>
              <a:t>$b</a:t>
            </a:r>
            <a:r>
              <a:rPr lang="de-DE" dirty="0"/>
              <a:t> </a:t>
            </a:r>
            <a:r>
              <a:rPr lang="de-DE" dirty="0" smtClean="0"/>
              <a:t>27th </a:t>
            </a:r>
            <a:r>
              <a:rPr lang="de-DE" dirty="0" err="1" smtClean="0"/>
              <a:t>Infantry</a:t>
            </a:r>
            <a:r>
              <a:rPr lang="de-DE" dirty="0" smtClean="0"/>
              <a:t> Division</a:t>
            </a:r>
          </a:p>
          <a:p>
            <a:pPr marL="0" indent="0">
              <a:buNone/>
            </a:pPr>
            <a:r>
              <a:rPr lang="de-DE" b="1" dirty="0" smtClean="0"/>
              <a:t>410 $k</a:t>
            </a:r>
            <a:r>
              <a:rPr lang="de-DE" dirty="0" smtClean="0"/>
              <a:t> </a:t>
            </a:r>
            <a:r>
              <a:rPr lang="de-DE" dirty="0" err="1" smtClean="0"/>
              <a:t>Infantry</a:t>
            </a:r>
            <a:r>
              <a:rPr lang="de-DE" dirty="0" smtClean="0"/>
              <a:t> Division, 27. </a:t>
            </a:r>
            <a:r>
              <a:rPr lang="de-DE" b="1" dirty="0" smtClean="0"/>
              <a:t>$h</a:t>
            </a:r>
            <a:r>
              <a:rPr lang="de-DE" dirty="0" smtClean="0"/>
              <a:t> USA. </a:t>
            </a:r>
            <a:r>
              <a:rPr lang="de-DE" dirty="0" err="1" smtClean="0"/>
              <a:t>Army</a:t>
            </a:r>
            <a:endParaRPr lang="de-DE" dirty="0" smtClean="0"/>
          </a:p>
          <a:p>
            <a:pPr marL="0" indent="0">
              <a:buNone/>
            </a:pPr>
            <a:r>
              <a:rPr lang="de-DE" b="1" dirty="0" smtClean="0"/>
              <a:t>410 $k</a:t>
            </a:r>
            <a:r>
              <a:rPr lang="de-DE" dirty="0" smtClean="0"/>
              <a:t> </a:t>
            </a:r>
            <a:r>
              <a:rPr lang="de-DE" dirty="0" err="1" smtClean="0"/>
              <a:t>Infantry</a:t>
            </a:r>
            <a:r>
              <a:rPr lang="de-DE" dirty="0" smtClean="0"/>
              <a:t> Division </a:t>
            </a:r>
            <a:r>
              <a:rPr lang="de-DE" b="1" dirty="0" smtClean="0"/>
              <a:t>$n</a:t>
            </a:r>
            <a:r>
              <a:rPr lang="de-DE" dirty="0" smtClean="0"/>
              <a:t> 27 </a:t>
            </a:r>
            <a:r>
              <a:rPr lang="de-DE" b="1" dirty="0" smtClean="0"/>
              <a:t>$h</a:t>
            </a:r>
            <a:r>
              <a:rPr lang="de-DE" dirty="0" smtClean="0"/>
              <a:t> USA. </a:t>
            </a:r>
            <a:r>
              <a:rPr lang="de-DE" dirty="0" err="1" smtClean="0"/>
              <a:t>Army</a:t>
            </a:r>
            <a:endParaRPr lang="de-DE" dirty="0" smtClean="0"/>
          </a:p>
          <a:p>
            <a:pPr marL="0" indent="0">
              <a:buNone/>
            </a:pPr>
            <a:r>
              <a:rPr lang="de-DE" b="1" dirty="0" smtClean="0"/>
              <a:t>410 $k</a:t>
            </a:r>
            <a:r>
              <a:rPr lang="de-DE" dirty="0" smtClean="0"/>
              <a:t> </a:t>
            </a:r>
            <a:r>
              <a:rPr lang="en-US" altLang="de-DE" dirty="0" smtClean="0"/>
              <a:t>U.S</a:t>
            </a:r>
            <a:r>
              <a:rPr lang="en-US" altLang="de-DE" dirty="0"/>
              <a:t>. </a:t>
            </a:r>
            <a:r>
              <a:rPr lang="en-US" altLang="de-DE" dirty="0" smtClean="0"/>
              <a:t>Army, </a:t>
            </a:r>
            <a:r>
              <a:rPr lang="en-US" altLang="de-DE" dirty="0"/>
              <a:t>27th Infantry </a:t>
            </a:r>
            <a:r>
              <a:rPr lang="en-US" altLang="de-DE" dirty="0" smtClean="0"/>
              <a:t>Division </a:t>
            </a:r>
            <a:r>
              <a:rPr lang="en-US" altLang="de-DE" b="1" dirty="0" smtClean="0"/>
              <a:t>$4</a:t>
            </a:r>
            <a:r>
              <a:rPr lang="en-US" altLang="de-DE" dirty="0" smtClean="0"/>
              <a:t> nauv</a:t>
            </a:r>
            <a:endParaRPr lang="de-DE" dirty="0"/>
          </a:p>
          <a:p>
            <a:pPr marL="0" indent="0">
              <a:buNone/>
            </a:pPr>
            <a:endParaRPr lang="de-DE" i="1" dirty="0" smtClean="0"/>
          </a:p>
          <a:p>
            <a:pPr marL="0" indent="0">
              <a:buNone/>
            </a:pPr>
            <a:endParaRPr lang="de-DE"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174</a:t>
            </a:fld>
            <a:endParaRPr lang="de-DE"/>
          </a:p>
        </p:txBody>
      </p:sp>
    </p:spTree>
    <p:extLst>
      <p:ext uri="{BB962C8B-B14F-4D97-AF65-F5344CB8AC3E}">
        <p14:creationId xmlns:p14="http://schemas.microsoft.com/office/powerpoint/2010/main" val="1001251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86210"/>
          </a:xfrm>
        </p:spPr>
        <p:txBody>
          <a:bodyPr>
            <a:normAutofit fontScale="90000"/>
          </a:bodyPr>
          <a:lstStyle/>
          <a:p>
            <a:pPr algn="l"/>
            <a:r>
              <a:rPr lang="de-DE" altLang="de-DE" dirty="0">
                <a:solidFill>
                  <a:srgbClr val="4F81BD">
                    <a:lumMod val="75000"/>
                  </a:srgbClr>
                </a:solidFill>
              </a:rPr>
              <a:t>Organe von </a:t>
            </a:r>
            <a:r>
              <a:rPr lang="de-DE" altLang="de-DE" dirty="0" smtClean="0">
                <a:solidFill>
                  <a:srgbClr val="4F81BD">
                    <a:lumMod val="75000"/>
                  </a:srgbClr>
                </a:solidFill>
              </a:rPr>
              <a:t>Gebietskörperschaften</a:t>
            </a:r>
            <a:r>
              <a:rPr lang="de-DE" altLang="de-DE" dirty="0">
                <a:solidFill>
                  <a:srgbClr val="4F81BD">
                    <a:lumMod val="75000"/>
                  </a:srgbClr>
                </a:solidFill>
              </a:rPr>
              <a:t/>
            </a:r>
            <a:br>
              <a:rPr lang="de-DE" altLang="de-DE" dirty="0">
                <a:solidFill>
                  <a:srgbClr val="4F81BD">
                    <a:lumMod val="75000"/>
                  </a:srgbClr>
                </a:solidFill>
              </a:rPr>
            </a:br>
            <a:r>
              <a:rPr lang="de-DE" altLang="de-DE" dirty="0" smtClean="0">
                <a:solidFill>
                  <a:srgbClr val="4F81BD">
                    <a:lumMod val="75000"/>
                  </a:srgbClr>
                </a:solidFill>
              </a:rPr>
              <a:t>Juristische </a:t>
            </a:r>
            <a:r>
              <a:rPr lang="de-DE" altLang="de-DE" dirty="0">
                <a:solidFill>
                  <a:srgbClr val="4F81BD">
                    <a:lumMod val="75000"/>
                  </a:srgbClr>
                </a:solidFill>
              </a:rPr>
              <a:t>Körperschaften</a:t>
            </a:r>
            <a:r>
              <a:rPr lang="de-DE" altLang="de-DE" sz="2900" dirty="0">
                <a:solidFill>
                  <a:srgbClr val="4F81BD">
                    <a:lumMod val="75000"/>
                  </a:srgbClr>
                </a:solidFill>
              </a:rPr>
              <a:t/>
            </a:r>
            <a:br>
              <a:rPr lang="de-DE" altLang="de-DE" sz="2900" dirty="0">
                <a:solidFill>
                  <a:srgbClr val="4F81BD">
                    <a:lumMod val="75000"/>
                  </a:srgbClr>
                </a:solidFill>
              </a:rPr>
            </a:br>
            <a:r>
              <a:rPr lang="de-DE" altLang="de-DE" sz="2900" dirty="0">
                <a:solidFill>
                  <a:prstClr val="black"/>
                </a:solidFill>
              </a:rPr>
              <a:t>Militärische Körperschaften </a:t>
            </a:r>
            <a:r>
              <a:rPr lang="de-DE" altLang="de-DE" sz="2900" dirty="0" smtClean="0">
                <a:solidFill>
                  <a:prstClr val="black"/>
                </a:solidFill>
              </a:rPr>
              <a:t/>
            </a:r>
            <a:br>
              <a:rPr lang="de-DE" altLang="de-DE" sz="2900" dirty="0" smtClean="0">
                <a:solidFill>
                  <a:prstClr val="black"/>
                </a:solidFill>
              </a:rPr>
            </a:br>
            <a:r>
              <a:rPr lang="de-DE" altLang="de-DE" sz="2700" dirty="0" smtClean="0"/>
              <a:t>RDA </a:t>
            </a:r>
            <a:r>
              <a:rPr lang="de-DE" altLang="de-DE" sz="2700" smtClean="0"/>
              <a:t>11.2.2.22    </a:t>
            </a:r>
            <a:r>
              <a:rPr lang="de-DE" altLang="de-DE" sz="2900" smtClean="0"/>
              <a:t>                                             </a:t>
            </a:r>
            <a:r>
              <a:rPr lang="de-DE" altLang="de-DE" sz="2900" smtClean="0">
                <a:solidFill>
                  <a:prstClr val="black"/>
                </a:solidFill>
              </a:rPr>
              <a:t>-7-</a:t>
            </a:r>
            <a:endParaRPr lang="de-DE" sz="2900" dirty="0"/>
          </a:p>
        </p:txBody>
      </p:sp>
      <p:sp>
        <p:nvSpPr>
          <p:cNvPr id="3" name="Textplatzhalter 2"/>
          <p:cNvSpPr>
            <a:spLocks noGrp="1"/>
          </p:cNvSpPr>
          <p:nvPr>
            <p:ph idx="1"/>
          </p:nvPr>
        </p:nvSpPr>
        <p:spPr>
          <a:xfrm>
            <a:off x="609600" y="2492896"/>
            <a:ext cx="10972800" cy="3633268"/>
          </a:xfrm>
        </p:spPr>
        <p:txBody>
          <a:bodyPr>
            <a:normAutofit fontScale="92500"/>
          </a:bodyPr>
          <a:lstStyle/>
          <a:p>
            <a:pPr>
              <a:spcBef>
                <a:spcPct val="70000"/>
              </a:spcBef>
              <a:defRPr/>
            </a:pPr>
            <a:r>
              <a:rPr lang="de-DE" altLang="de-DE" sz="3000" dirty="0"/>
              <a:t>Streitkräfte unterhalb der nationalen Ebene werden als Abteilung ihrer Gebietskörperschaft angesetzt </a:t>
            </a:r>
            <a:r>
              <a:rPr lang="de-DE" altLang="de-DE" sz="2600" dirty="0" smtClean="0"/>
              <a:t>(RDA 11.2.2.22.2)</a:t>
            </a:r>
            <a:endParaRPr lang="de-DE" altLang="de-DE" sz="2600" dirty="0"/>
          </a:p>
          <a:p>
            <a:pPr marL="0" indent="0">
              <a:spcBef>
                <a:spcPct val="70000"/>
              </a:spcBef>
              <a:buNone/>
              <a:defRPr/>
            </a:pPr>
            <a:r>
              <a:rPr lang="de-DE" altLang="de-DE" sz="3000" i="1" dirty="0" smtClean="0"/>
              <a:t>Beispiele:</a:t>
            </a:r>
          </a:p>
          <a:p>
            <a:pPr marL="0" indent="0">
              <a:spcBef>
                <a:spcPct val="70000"/>
              </a:spcBef>
              <a:buNone/>
              <a:defRPr/>
            </a:pPr>
            <a:r>
              <a:rPr lang="de-DE" altLang="de-DE" sz="3000" dirty="0" smtClean="0">
                <a:solidFill>
                  <a:schemeClr val="accent3">
                    <a:lumMod val="50000"/>
                  </a:schemeClr>
                </a:solidFill>
              </a:rPr>
              <a:t>Staat </a:t>
            </a:r>
            <a:r>
              <a:rPr lang="de-DE" altLang="de-DE" sz="3000" dirty="0">
                <a:solidFill>
                  <a:schemeClr val="accent3">
                    <a:lumMod val="50000"/>
                  </a:schemeClr>
                </a:solidFill>
              </a:rPr>
              <a:t>New York. National </a:t>
            </a:r>
            <a:r>
              <a:rPr lang="de-DE" altLang="de-DE" sz="3000" dirty="0" err="1">
                <a:solidFill>
                  <a:schemeClr val="accent3">
                    <a:lumMod val="50000"/>
                  </a:schemeClr>
                </a:solidFill>
              </a:rPr>
              <a:t>Guard</a:t>
            </a:r>
            <a:endParaRPr lang="de-DE" altLang="de-DE" sz="3000" dirty="0">
              <a:solidFill>
                <a:schemeClr val="accent3">
                  <a:lumMod val="50000"/>
                </a:schemeClr>
              </a:solidFill>
            </a:endParaRPr>
          </a:p>
          <a:p>
            <a:pPr marL="0" indent="0">
              <a:spcBef>
                <a:spcPct val="70000"/>
              </a:spcBef>
              <a:buNone/>
              <a:defRPr/>
            </a:pPr>
            <a:r>
              <a:rPr lang="de-DE" altLang="de-DE" sz="3000" dirty="0" smtClean="0">
                <a:solidFill>
                  <a:schemeClr val="accent3">
                    <a:lumMod val="50000"/>
                  </a:schemeClr>
                </a:solidFill>
              </a:rPr>
              <a:t>Staat </a:t>
            </a:r>
            <a:r>
              <a:rPr lang="de-DE" altLang="de-DE" sz="3000" dirty="0">
                <a:solidFill>
                  <a:schemeClr val="accent3">
                    <a:lumMod val="50000"/>
                  </a:schemeClr>
                </a:solidFill>
              </a:rPr>
              <a:t>New York. </a:t>
            </a:r>
            <a:r>
              <a:rPr lang="de-DE" altLang="de-DE" sz="3000" dirty="0" err="1">
                <a:solidFill>
                  <a:schemeClr val="accent3">
                    <a:lumMod val="50000"/>
                  </a:schemeClr>
                </a:solidFill>
              </a:rPr>
              <a:t>Militia</a:t>
            </a:r>
            <a:r>
              <a:rPr lang="de-DE" altLang="de-DE" sz="3000" dirty="0">
                <a:solidFill>
                  <a:schemeClr val="accent3">
                    <a:lumMod val="50000"/>
                  </a:schemeClr>
                </a:solidFill>
              </a:rPr>
              <a:t>. Regiment, 71.</a:t>
            </a:r>
          </a:p>
          <a:p>
            <a:pPr marL="0" indent="0">
              <a:spcBef>
                <a:spcPct val="70000"/>
              </a:spcBef>
              <a:buNone/>
              <a:defRPr/>
            </a:pPr>
            <a:endParaRPr lang="de-DE" altLang="de-DE" sz="3000" dirty="0"/>
          </a:p>
          <a:p>
            <a:pPr marL="0" indent="0">
              <a:spcBef>
                <a:spcPct val="70000"/>
              </a:spcBef>
              <a:buNone/>
              <a:defRPr/>
            </a:pPr>
            <a:r>
              <a:rPr lang="de-DE" altLang="de-DE" dirty="0" smtClean="0"/>
              <a:t>     </a:t>
            </a:r>
            <a:endParaRPr lang="de-DE" alt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175</a:t>
            </a:fld>
            <a:endParaRPr lang="de-DE"/>
          </a:p>
        </p:txBody>
      </p:sp>
    </p:spTree>
    <p:extLst>
      <p:ext uri="{BB962C8B-B14F-4D97-AF65-F5344CB8AC3E}">
        <p14:creationId xmlns:p14="http://schemas.microsoft.com/office/powerpoint/2010/main" val="19031371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772047"/>
          </a:xfrm>
        </p:spPr>
        <p:txBody>
          <a:bodyPr>
            <a:normAutofit fontScale="90000"/>
          </a:bodyPr>
          <a:lstStyle/>
          <a:p>
            <a:pPr algn="l"/>
            <a:r>
              <a:rPr lang="de-DE" altLang="de-DE" dirty="0">
                <a:solidFill>
                  <a:srgbClr val="4F81BD">
                    <a:lumMod val="75000"/>
                  </a:srgbClr>
                </a:solidFill>
              </a:rPr>
              <a:t>Organe von Gebietskörperschaften </a:t>
            </a:r>
            <a:br>
              <a:rPr lang="de-DE" altLang="de-DE" dirty="0">
                <a:solidFill>
                  <a:srgbClr val="4F81BD">
                    <a:lumMod val="75000"/>
                  </a:srgbClr>
                </a:solidFill>
              </a:rPr>
            </a:br>
            <a:r>
              <a:rPr lang="de-DE" altLang="de-DE" dirty="0">
                <a:solidFill>
                  <a:srgbClr val="4F81BD">
                    <a:lumMod val="75000"/>
                  </a:srgbClr>
                </a:solidFill>
              </a:rPr>
              <a:t>Juristische </a:t>
            </a:r>
            <a:r>
              <a:rPr lang="de-DE" altLang="de-DE" dirty="0" smtClean="0">
                <a:solidFill>
                  <a:srgbClr val="4F81BD">
                    <a:lumMod val="75000"/>
                  </a:srgbClr>
                </a:solidFill>
              </a:rPr>
              <a:t>Körperschaften</a:t>
            </a:r>
            <a:br>
              <a:rPr lang="de-DE" altLang="de-DE" dirty="0" smtClean="0">
                <a:solidFill>
                  <a:srgbClr val="4F81BD">
                    <a:lumMod val="75000"/>
                  </a:srgbClr>
                </a:solidFill>
              </a:rPr>
            </a:br>
            <a:r>
              <a:rPr lang="de-DE" altLang="de-DE" sz="2900" dirty="0" smtClean="0">
                <a:solidFill>
                  <a:schemeClr val="tx1"/>
                </a:solidFill>
              </a:rPr>
              <a:t>Botschaften, Konsulate usw.</a:t>
            </a:r>
            <a:br>
              <a:rPr lang="de-DE" altLang="de-DE" sz="2900" dirty="0" smtClean="0">
                <a:solidFill>
                  <a:schemeClr val="tx1"/>
                </a:solidFill>
              </a:rPr>
            </a:br>
            <a:r>
              <a:rPr lang="de-DE" altLang="de-DE" sz="2700" dirty="0" smtClean="0"/>
              <a:t>RDA 11.2.2.23                                                    </a:t>
            </a:r>
            <a:r>
              <a:rPr lang="de-DE" altLang="de-DE" sz="2900" dirty="0" smtClean="0">
                <a:solidFill>
                  <a:schemeClr val="tx1"/>
                </a:solidFill>
              </a:rPr>
              <a:t>-1-</a:t>
            </a:r>
            <a:endParaRPr lang="de-DE" sz="2900" dirty="0">
              <a:solidFill>
                <a:schemeClr val="tx1"/>
              </a:solidFill>
            </a:endParaRPr>
          </a:p>
        </p:txBody>
      </p:sp>
      <p:sp>
        <p:nvSpPr>
          <p:cNvPr id="3" name="Textplatzhalter 2"/>
          <p:cNvSpPr>
            <a:spLocks noGrp="1"/>
          </p:cNvSpPr>
          <p:nvPr>
            <p:ph idx="1"/>
          </p:nvPr>
        </p:nvSpPr>
        <p:spPr>
          <a:xfrm>
            <a:off x="609600" y="2420888"/>
            <a:ext cx="10972800" cy="3705276"/>
          </a:xfrm>
        </p:spPr>
        <p:txBody>
          <a:bodyPr>
            <a:normAutofit fontScale="92500" lnSpcReduction="20000"/>
          </a:bodyPr>
          <a:lstStyle/>
          <a:p>
            <a:pPr>
              <a:lnSpc>
                <a:spcPct val="120000"/>
              </a:lnSpc>
              <a:spcBef>
                <a:spcPct val="70000"/>
              </a:spcBef>
              <a:defRPr/>
            </a:pPr>
            <a:r>
              <a:rPr lang="de-DE" altLang="de-DE" sz="2900" dirty="0" smtClean="0"/>
              <a:t>Botschaften, Konsulate usw. werden </a:t>
            </a:r>
            <a:r>
              <a:rPr lang="de-DE" altLang="de-DE" sz="2900" dirty="0"/>
              <a:t>als Unterabteilungen des Landes erfasst, das sie </a:t>
            </a:r>
            <a:r>
              <a:rPr lang="de-DE" altLang="de-DE" sz="2900" dirty="0" smtClean="0"/>
              <a:t>repräsentieren</a:t>
            </a:r>
          </a:p>
          <a:p>
            <a:pPr>
              <a:lnSpc>
                <a:spcPct val="120000"/>
              </a:lnSpc>
              <a:spcBef>
                <a:spcPct val="70000"/>
              </a:spcBef>
              <a:defRPr/>
            </a:pPr>
            <a:r>
              <a:rPr lang="de-DE" altLang="de-DE" sz="2900" dirty="0" smtClean="0">
                <a:solidFill>
                  <a:schemeClr val="accent2">
                    <a:lumMod val="75000"/>
                  </a:schemeClr>
                </a:solidFill>
              </a:rPr>
              <a:t>Neu: </a:t>
            </a:r>
            <a:r>
              <a:rPr lang="de-DE" altLang="de-DE" sz="2900" dirty="0" smtClean="0"/>
              <a:t>Aus dem Namen der Botschaft wird der Name des repräsentierten Landes weggelassen. Aus dem Namen des Konsulats wird der Name des Ortssitzes weggelassen</a:t>
            </a:r>
            <a:endParaRPr lang="de-DE" altLang="de-DE" sz="2900" dirty="0" smtClean="0">
              <a:solidFill>
                <a:schemeClr val="accent2">
                  <a:lumMod val="75000"/>
                </a:schemeClr>
              </a:solidFill>
            </a:endParaRPr>
          </a:p>
          <a:p>
            <a:pPr>
              <a:lnSpc>
                <a:spcPct val="120000"/>
              </a:lnSpc>
              <a:spcBef>
                <a:spcPct val="70000"/>
              </a:spcBef>
              <a:defRPr/>
            </a:pPr>
            <a:r>
              <a:rPr lang="de-DE" altLang="de-DE" sz="2900" dirty="0" smtClean="0"/>
              <a:t>Erfassungssprache </a:t>
            </a:r>
            <a:r>
              <a:rPr lang="de-DE" altLang="de-DE" sz="2900" dirty="0"/>
              <a:t>des Namens ist die des repräsentierten </a:t>
            </a:r>
            <a:r>
              <a:rPr lang="de-DE" altLang="de-DE" sz="2900" dirty="0" smtClean="0"/>
              <a:t>Landes</a:t>
            </a:r>
          </a:p>
          <a:p>
            <a:pPr>
              <a:spcBef>
                <a:spcPct val="70000"/>
              </a:spcBef>
              <a:defRPr/>
            </a:pPr>
            <a:endParaRPr lang="de-DE" altLang="de-DE" dirty="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176</a:t>
            </a:fld>
            <a:endParaRPr lang="de-DE"/>
          </a:p>
        </p:txBody>
      </p:sp>
    </p:spTree>
    <p:extLst>
      <p:ext uri="{BB962C8B-B14F-4D97-AF65-F5344CB8AC3E}">
        <p14:creationId xmlns:p14="http://schemas.microsoft.com/office/powerpoint/2010/main" val="31002861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002234"/>
          </a:xfrm>
        </p:spPr>
        <p:txBody>
          <a:bodyPr/>
          <a:lstStyle/>
          <a:p>
            <a:pPr algn="l"/>
            <a:r>
              <a:rPr lang="de-DE" altLang="de-DE" sz="3200" dirty="0">
                <a:solidFill>
                  <a:srgbClr val="4F81BD">
                    <a:lumMod val="75000"/>
                  </a:srgbClr>
                </a:solidFill>
              </a:rPr>
              <a:t>Organe von Gebietskörperschaften </a:t>
            </a:r>
            <a:br>
              <a:rPr lang="de-DE" altLang="de-DE" sz="3200" dirty="0">
                <a:solidFill>
                  <a:srgbClr val="4F81BD">
                    <a:lumMod val="75000"/>
                  </a:srgbClr>
                </a:solidFill>
              </a:rPr>
            </a:br>
            <a:r>
              <a:rPr lang="de-DE" altLang="de-DE" sz="3200" dirty="0">
                <a:solidFill>
                  <a:srgbClr val="4F81BD">
                    <a:lumMod val="75000"/>
                  </a:srgbClr>
                </a:solidFill>
              </a:rPr>
              <a:t>Juristische Körperschaften</a:t>
            </a:r>
            <a:br>
              <a:rPr lang="de-DE" altLang="de-DE" sz="3200" dirty="0">
                <a:solidFill>
                  <a:srgbClr val="4F81BD">
                    <a:lumMod val="75000"/>
                  </a:srgbClr>
                </a:solidFill>
              </a:rPr>
            </a:br>
            <a:r>
              <a:rPr lang="de-DE" altLang="de-DE" sz="2600" dirty="0" smtClean="0">
                <a:solidFill>
                  <a:prstClr val="black"/>
                </a:solidFill>
              </a:rPr>
              <a:t>Botschaften, Konsulate usw.</a:t>
            </a:r>
            <a:r>
              <a:rPr lang="de-DE" altLang="de-DE" sz="2600" dirty="0">
                <a:solidFill>
                  <a:prstClr val="black"/>
                </a:solidFill>
              </a:rPr>
              <a:t/>
            </a:r>
            <a:br>
              <a:rPr lang="de-DE" altLang="de-DE" sz="2600" dirty="0">
                <a:solidFill>
                  <a:prstClr val="black"/>
                </a:solidFill>
              </a:rPr>
            </a:br>
            <a:r>
              <a:rPr lang="de-DE" altLang="de-DE" sz="2400" dirty="0">
                <a:solidFill>
                  <a:srgbClr val="4F81BD">
                    <a:lumMod val="75000"/>
                  </a:srgbClr>
                </a:solidFill>
              </a:rPr>
              <a:t>RDA 11.2.2.23                                                    </a:t>
            </a:r>
            <a:r>
              <a:rPr lang="de-DE" altLang="de-DE" sz="2600" dirty="0" smtClean="0">
                <a:solidFill>
                  <a:prstClr val="black"/>
                </a:solidFill>
              </a:rPr>
              <a:t>-2-</a:t>
            </a:r>
            <a:endParaRPr lang="de-DE" dirty="0"/>
          </a:p>
        </p:txBody>
      </p:sp>
      <p:sp>
        <p:nvSpPr>
          <p:cNvPr id="3" name="Inhaltsplatzhalter 2"/>
          <p:cNvSpPr>
            <a:spLocks noGrp="1"/>
          </p:cNvSpPr>
          <p:nvPr>
            <p:ph idx="1"/>
          </p:nvPr>
        </p:nvSpPr>
        <p:spPr>
          <a:xfrm>
            <a:off x="609600" y="2492896"/>
            <a:ext cx="10972800" cy="3633268"/>
          </a:xfrm>
        </p:spPr>
        <p:txBody>
          <a:bodyPr/>
          <a:lstStyle/>
          <a:p>
            <a:pPr marL="0" indent="0">
              <a:spcBef>
                <a:spcPts val="1800"/>
              </a:spcBef>
              <a:buNone/>
              <a:defRPr/>
            </a:pPr>
            <a:r>
              <a:rPr lang="de-DE" altLang="de-DE" dirty="0" smtClean="0">
                <a:solidFill>
                  <a:schemeClr val="accent2">
                    <a:lumMod val="75000"/>
                  </a:schemeClr>
                </a:solidFill>
              </a:rPr>
              <a:t>Neu:</a:t>
            </a:r>
            <a:r>
              <a:rPr lang="de-DE" altLang="de-DE" dirty="0" smtClean="0"/>
              <a:t> Der Name des Landes bzw. des Ortes, in dem die Botschaft bzw. das Konsulat akkreditiert ist, wird als Zusatz hinzugefügt </a:t>
            </a:r>
            <a:endParaRPr lang="de-DE" altLang="de-DE" i="1" dirty="0" smtClean="0"/>
          </a:p>
          <a:p>
            <a:pPr marL="0" indent="0">
              <a:spcBef>
                <a:spcPts val="1200"/>
              </a:spcBef>
              <a:buNone/>
              <a:defRPr/>
            </a:pPr>
            <a:endParaRPr lang="de-DE" altLang="de-DE" i="1" dirty="0" smtClean="0"/>
          </a:p>
          <a:p>
            <a:pPr marL="0" indent="0">
              <a:spcBef>
                <a:spcPts val="1200"/>
              </a:spcBef>
              <a:buNone/>
              <a:defRPr/>
            </a:pPr>
            <a:r>
              <a:rPr lang="de-DE" altLang="de-DE" i="1" dirty="0" smtClean="0"/>
              <a:t>Beispiel für eine Botschaft:</a:t>
            </a:r>
          </a:p>
          <a:p>
            <a:pPr marL="0" indent="0">
              <a:spcBef>
                <a:spcPts val="1200"/>
              </a:spcBef>
              <a:buNone/>
              <a:defRPr/>
            </a:pPr>
            <a:r>
              <a:rPr lang="de-DE" altLang="de-DE" i="1" dirty="0">
                <a:solidFill>
                  <a:schemeClr val="accent3">
                    <a:lumMod val="50000"/>
                  </a:schemeClr>
                </a:solidFill>
              </a:rPr>
              <a:t>Kanada. </a:t>
            </a:r>
            <a:r>
              <a:rPr lang="de-DE" altLang="de-DE" i="1" dirty="0" err="1">
                <a:solidFill>
                  <a:schemeClr val="accent3">
                    <a:lumMod val="50000"/>
                  </a:schemeClr>
                </a:solidFill>
              </a:rPr>
              <a:t>Embassy</a:t>
            </a:r>
            <a:r>
              <a:rPr lang="de-DE" altLang="de-DE" i="1" dirty="0">
                <a:solidFill>
                  <a:schemeClr val="accent3">
                    <a:lumMod val="50000"/>
                  </a:schemeClr>
                </a:solidFill>
              </a:rPr>
              <a:t> (Belgien)</a:t>
            </a:r>
            <a:endParaRPr lang="de-DE" altLang="de-DE" i="1" dirty="0"/>
          </a:p>
          <a:p>
            <a:pPr marL="0" indent="0">
              <a:spcBef>
                <a:spcPts val="1200"/>
              </a:spcBef>
              <a:buNone/>
              <a:defRPr/>
            </a:pPr>
            <a:endParaRPr lang="de-DE" altLang="de-DE" i="1" dirty="0" smtClean="0"/>
          </a:p>
          <a:p>
            <a:pPr marL="0" indent="0">
              <a:spcBef>
                <a:spcPts val="1200"/>
              </a:spcBef>
              <a:buNone/>
              <a:defRPr/>
            </a:pPr>
            <a:endParaRPr lang="de-DE" altLang="de-DE" i="1" dirty="0" smtClean="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177</a:t>
            </a:fld>
            <a:endParaRPr lang="de-DE"/>
          </a:p>
        </p:txBody>
      </p:sp>
    </p:spTree>
    <p:extLst>
      <p:ext uri="{BB962C8B-B14F-4D97-AF65-F5344CB8AC3E}">
        <p14:creationId xmlns:p14="http://schemas.microsoft.com/office/powerpoint/2010/main" val="1543179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930226"/>
          </a:xfrm>
        </p:spPr>
        <p:txBody>
          <a:bodyPr/>
          <a:lstStyle/>
          <a:p>
            <a:pPr algn="l"/>
            <a:r>
              <a:rPr lang="de-DE" altLang="de-DE" sz="3200" dirty="0">
                <a:solidFill>
                  <a:srgbClr val="4F81BD">
                    <a:lumMod val="75000"/>
                  </a:srgbClr>
                </a:solidFill>
              </a:rPr>
              <a:t>Organe von Gebietskörperschaften </a:t>
            </a:r>
            <a:br>
              <a:rPr lang="de-DE" altLang="de-DE" sz="3200" dirty="0">
                <a:solidFill>
                  <a:srgbClr val="4F81BD">
                    <a:lumMod val="75000"/>
                  </a:srgbClr>
                </a:solidFill>
              </a:rPr>
            </a:br>
            <a:r>
              <a:rPr lang="de-DE" altLang="de-DE" sz="3200" dirty="0">
                <a:solidFill>
                  <a:srgbClr val="4F81BD">
                    <a:lumMod val="75000"/>
                  </a:srgbClr>
                </a:solidFill>
              </a:rPr>
              <a:t>Juristische Körperschaften</a:t>
            </a:r>
            <a:br>
              <a:rPr lang="de-DE" altLang="de-DE" sz="3200" dirty="0">
                <a:solidFill>
                  <a:srgbClr val="4F81BD">
                    <a:lumMod val="75000"/>
                  </a:srgbClr>
                </a:solidFill>
              </a:rPr>
            </a:br>
            <a:r>
              <a:rPr lang="de-DE" altLang="de-DE" sz="2600" dirty="0" smtClean="0">
                <a:solidFill>
                  <a:prstClr val="black"/>
                </a:solidFill>
              </a:rPr>
              <a:t>Botschaften, Konsulate usw.</a:t>
            </a:r>
            <a:r>
              <a:rPr lang="de-DE" altLang="de-DE" sz="2600" dirty="0">
                <a:solidFill>
                  <a:prstClr val="black"/>
                </a:solidFill>
              </a:rPr>
              <a:t/>
            </a:r>
            <a:br>
              <a:rPr lang="de-DE" altLang="de-DE" sz="2600" dirty="0">
                <a:solidFill>
                  <a:prstClr val="black"/>
                </a:solidFill>
              </a:rPr>
            </a:br>
            <a:r>
              <a:rPr lang="de-DE" altLang="de-DE" sz="2400" dirty="0">
                <a:solidFill>
                  <a:srgbClr val="4F81BD">
                    <a:lumMod val="75000"/>
                  </a:srgbClr>
                </a:solidFill>
              </a:rPr>
              <a:t>RDA 11.2.2.23                                                    </a:t>
            </a:r>
            <a:r>
              <a:rPr lang="de-DE" altLang="de-DE" sz="2600" dirty="0" smtClean="0">
                <a:solidFill>
                  <a:prstClr val="black"/>
                </a:solidFill>
              </a:rPr>
              <a:t>-3-</a:t>
            </a:r>
            <a:endParaRPr lang="de-DE" dirty="0"/>
          </a:p>
        </p:txBody>
      </p:sp>
      <p:sp>
        <p:nvSpPr>
          <p:cNvPr id="3" name="Inhaltsplatzhalter 2"/>
          <p:cNvSpPr>
            <a:spLocks noGrp="1"/>
          </p:cNvSpPr>
          <p:nvPr>
            <p:ph idx="1"/>
          </p:nvPr>
        </p:nvSpPr>
        <p:spPr>
          <a:xfrm>
            <a:off x="609600" y="2780928"/>
            <a:ext cx="10972800" cy="3345236"/>
          </a:xfrm>
        </p:spPr>
        <p:txBody>
          <a:bodyPr/>
          <a:lstStyle/>
          <a:p>
            <a:pPr marL="0" indent="0">
              <a:spcBef>
                <a:spcPts val="1200"/>
              </a:spcBef>
              <a:buNone/>
              <a:defRPr/>
            </a:pPr>
            <a:r>
              <a:rPr lang="de-DE" altLang="de-DE" i="1" dirty="0"/>
              <a:t>Beispiel für ein Konsulat:</a:t>
            </a:r>
          </a:p>
          <a:p>
            <a:pPr marL="0" indent="0">
              <a:spcBef>
                <a:spcPts val="1200"/>
              </a:spcBef>
              <a:buNone/>
              <a:defRPr/>
            </a:pPr>
            <a:r>
              <a:rPr lang="de-DE" altLang="de-DE" i="1" dirty="0">
                <a:solidFill>
                  <a:schemeClr val="accent3">
                    <a:lumMod val="50000"/>
                  </a:schemeClr>
                </a:solidFill>
              </a:rPr>
              <a:t>Frankreich. </a:t>
            </a:r>
            <a:r>
              <a:rPr lang="de-DE" altLang="de-DE" i="1" dirty="0" err="1">
                <a:solidFill>
                  <a:schemeClr val="accent3">
                    <a:lumMod val="50000"/>
                  </a:schemeClr>
                </a:solidFill>
              </a:rPr>
              <a:t>Consulat</a:t>
            </a:r>
            <a:r>
              <a:rPr lang="de-DE" altLang="de-DE" i="1" dirty="0">
                <a:solidFill>
                  <a:schemeClr val="accent3">
                    <a:lumMod val="50000"/>
                  </a:schemeClr>
                </a:solidFill>
              </a:rPr>
              <a:t> (Buenos Aires)</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178</a:t>
            </a:fld>
            <a:endParaRPr lang="de-DE"/>
          </a:p>
        </p:txBody>
      </p:sp>
    </p:spTree>
    <p:extLst>
      <p:ext uri="{BB962C8B-B14F-4D97-AF65-F5344CB8AC3E}">
        <p14:creationId xmlns:p14="http://schemas.microsoft.com/office/powerpoint/2010/main" val="4822357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930226"/>
          </a:xfrm>
        </p:spPr>
        <p:txBody>
          <a:bodyPr/>
          <a:lstStyle/>
          <a:p>
            <a:pPr algn="l"/>
            <a:r>
              <a:rPr lang="de-DE" altLang="de-DE" sz="3200" dirty="0">
                <a:solidFill>
                  <a:srgbClr val="4F81BD">
                    <a:lumMod val="75000"/>
                  </a:srgbClr>
                </a:solidFill>
              </a:rPr>
              <a:t>Organe von Gebietskörperschaften </a:t>
            </a:r>
            <a:br>
              <a:rPr lang="de-DE" altLang="de-DE" sz="3200" dirty="0">
                <a:solidFill>
                  <a:srgbClr val="4F81BD">
                    <a:lumMod val="75000"/>
                  </a:srgbClr>
                </a:solidFill>
              </a:rPr>
            </a:br>
            <a:r>
              <a:rPr lang="de-DE" altLang="de-DE" sz="3200" dirty="0">
                <a:solidFill>
                  <a:srgbClr val="4F81BD">
                    <a:lumMod val="75000"/>
                  </a:srgbClr>
                </a:solidFill>
              </a:rPr>
              <a:t>Juristische Körperschaften</a:t>
            </a:r>
            <a:br>
              <a:rPr lang="de-DE" altLang="de-DE" sz="3200" dirty="0">
                <a:solidFill>
                  <a:srgbClr val="4F81BD">
                    <a:lumMod val="75000"/>
                  </a:srgbClr>
                </a:solidFill>
              </a:rPr>
            </a:br>
            <a:r>
              <a:rPr lang="de-DE" altLang="de-DE" sz="2600" dirty="0" smtClean="0">
                <a:solidFill>
                  <a:prstClr val="black"/>
                </a:solidFill>
              </a:rPr>
              <a:t>Botschaften, Konsulate usw.</a:t>
            </a:r>
            <a:r>
              <a:rPr lang="de-DE" altLang="de-DE" sz="2600" dirty="0">
                <a:solidFill>
                  <a:prstClr val="black"/>
                </a:solidFill>
              </a:rPr>
              <a:t/>
            </a:r>
            <a:br>
              <a:rPr lang="de-DE" altLang="de-DE" sz="2600" dirty="0">
                <a:solidFill>
                  <a:prstClr val="black"/>
                </a:solidFill>
              </a:rPr>
            </a:br>
            <a:r>
              <a:rPr lang="de-DE" altLang="de-DE" sz="2400" dirty="0">
                <a:solidFill>
                  <a:srgbClr val="4F81BD">
                    <a:lumMod val="75000"/>
                  </a:srgbClr>
                </a:solidFill>
              </a:rPr>
              <a:t>RDA 11.2.2.23                                                    </a:t>
            </a:r>
            <a:r>
              <a:rPr lang="de-DE" altLang="de-DE" sz="2600" dirty="0" smtClean="0">
                <a:solidFill>
                  <a:prstClr val="black"/>
                </a:solidFill>
              </a:rPr>
              <a:t>-4-</a:t>
            </a:r>
            <a:endParaRPr lang="de-DE" dirty="0"/>
          </a:p>
        </p:txBody>
      </p:sp>
      <p:sp>
        <p:nvSpPr>
          <p:cNvPr id="3" name="Inhaltsplatzhalter 2"/>
          <p:cNvSpPr>
            <a:spLocks noGrp="1"/>
          </p:cNvSpPr>
          <p:nvPr>
            <p:ph idx="1"/>
          </p:nvPr>
        </p:nvSpPr>
        <p:spPr>
          <a:xfrm>
            <a:off x="609600" y="2636912"/>
            <a:ext cx="10972800" cy="3489252"/>
          </a:xfrm>
        </p:spPr>
        <p:txBody>
          <a:bodyPr/>
          <a:lstStyle/>
          <a:p>
            <a:pPr marL="0" indent="0">
              <a:buNone/>
            </a:pPr>
            <a:r>
              <a:rPr lang="de-DE" i="1" dirty="0" smtClean="0"/>
              <a:t>Beispiele im Aleph-Erfassungsformat</a:t>
            </a:r>
            <a:r>
              <a:rPr lang="de-DE" sz="3200" i="1" dirty="0" smtClean="0"/>
              <a:t>:</a:t>
            </a:r>
          </a:p>
          <a:p>
            <a:pPr marL="0" indent="0">
              <a:buNone/>
            </a:pPr>
            <a:r>
              <a:rPr lang="de-DE" b="1" dirty="0" smtClean="0"/>
              <a:t>110 $k</a:t>
            </a:r>
            <a:r>
              <a:rPr lang="de-DE" dirty="0" smtClean="0"/>
              <a:t> Kanada </a:t>
            </a:r>
            <a:r>
              <a:rPr lang="de-DE" b="1" dirty="0" smtClean="0"/>
              <a:t>$b</a:t>
            </a:r>
            <a:r>
              <a:rPr lang="de-DE" dirty="0" smtClean="0"/>
              <a:t> </a:t>
            </a:r>
            <a:r>
              <a:rPr lang="de-DE" dirty="0" err="1" smtClean="0"/>
              <a:t>Embassy</a:t>
            </a:r>
            <a:r>
              <a:rPr lang="de-DE" dirty="0" smtClean="0"/>
              <a:t> </a:t>
            </a:r>
            <a:r>
              <a:rPr lang="de-DE" b="1" dirty="0" smtClean="0"/>
              <a:t>$h</a:t>
            </a:r>
            <a:r>
              <a:rPr lang="de-DE" dirty="0" smtClean="0"/>
              <a:t> Belgien</a:t>
            </a:r>
          </a:p>
          <a:p>
            <a:pPr marL="0" indent="0">
              <a:buNone/>
            </a:pPr>
            <a:r>
              <a:rPr lang="de-DE" b="1" dirty="0" smtClean="0"/>
              <a:t>410 $k</a:t>
            </a:r>
            <a:r>
              <a:rPr lang="de-DE" dirty="0" smtClean="0"/>
              <a:t> </a:t>
            </a:r>
            <a:r>
              <a:rPr lang="de-DE" dirty="0" err="1" smtClean="0"/>
              <a:t>Embassy</a:t>
            </a:r>
            <a:r>
              <a:rPr lang="de-DE" dirty="0" smtClean="0"/>
              <a:t> </a:t>
            </a:r>
            <a:r>
              <a:rPr lang="de-DE" b="1" dirty="0" smtClean="0"/>
              <a:t>$h</a:t>
            </a:r>
            <a:r>
              <a:rPr lang="de-DE" dirty="0" smtClean="0"/>
              <a:t> Kanada, Belgien</a:t>
            </a:r>
          </a:p>
          <a:p>
            <a:pPr marL="0" indent="0">
              <a:buNone/>
            </a:pPr>
            <a:endParaRPr lang="de-DE" dirty="0"/>
          </a:p>
          <a:p>
            <a:pPr marL="0" indent="0">
              <a:buNone/>
            </a:pPr>
            <a:r>
              <a:rPr lang="de-DE" b="1" dirty="0" smtClean="0"/>
              <a:t>110 $k</a:t>
            </a:r>
            <a:r>
              <a:rPr lang="de-DE" dirty="0" smtClean="0"/>
              <a:t> Frankreich </a:t>
            </a:r>
            <a:r>
              <a:rPr lang="de-DE" b="1" dirty="0" smtClean="0"/>
              <a:t>$b</a:t>
            </a:r>
            <a:r>
              <a:rPr lang="de-DE" dirty="0" smtClean="0"/>
              <a:t> </a:t>
            </a:r>
            <a:r>
              <a:rPr lang="de-DE" dirty="0" err="1" smtClean="0"/>
              <a:t>Consulat</a:t>
            </a:r>
            <a:r>
              <a:rPr lang="de-DE" dirty="0" smtClean="0"/>
              <a:t> </a:t>
            </a:r>
            <a:r>
              <a:rPr lang="de-DE" b="1" dirty="0" smtClean="0"/>
              <a:t>$h</a:t>
            </a:r>
            <a:r>
              <a:rPr lang="de-DE" dirty="0" smtClean="0"/>
              <a:t> Buenos Aires</a:t>
            </a:r>
          </a:p>
          <a:p>
            <a:pPr marL="0" indent="0">
              <a:buNone/>
            </a:pPr>
            <a:r>
              <a:rPr lang="de-DE" b="1" dirty="0" smtClean="0"/>
              <a:t>410 $k</a:t>
            </a:r>
            <a:r>
              <a:rPr lang="de-DE" dirty="0" smtClean="0"/>
              <a:t> </a:t>
            </a:r>
            <a:r>
              <a:rPr lang="de-DE" dirty="0" err="1" smtClean="0"/>
              <a:t>Consulat</a:t>
            </a:r>
            <a:r>
              <a:rPr lang="de-DE" dirty="0" smtClean="0"/>
              <a:t> </a:t>
            </a:r>
            <a:r>
              <a:rPr lang="de-DE" b="1" dirty="0" smtClean="0"/>
              <a:t>$h</a:t>
            </a:r>
            <a:r>
              <a:rPr lang="de-DE" dirty="0" smtClean="0"/>
              <a:t> Frankreich, Buenos Aires</a:t>
            </a: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179</a:t>
            </a:fld>
            <a:endParaRPr lang="de-DE"/>
          </a:p>
        </p:txBody>
      </p:sp>
    </p:spTree>
    <p:extLst>
      <p:ext uri="{BB962C8B-B14F-4D97-AF65-F5344CB8AC3E}">
        <p14:creationId xmlns:p14="http://schemas.microsoft.com/office/powerpoint/2010/main" val="21331916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850106"/>
          </a:xfrm>
        </p:spPr>
        <p:txBody>
          <a:bodyPr>
            <a:normAutofit/>
          </a:bodyPr>
          <a:lstStyle/>
          <a:p>
            <a:pPr algn="l"/>
            <a:r>
              <a:rPr lang="de-DE" dirty="0" smtClean="0"/>
              <a:t>Aufbau RDA-Kapitel</a:t>
            </a:r>
            <a:endParaRPr lang="de-DE" dirty="0"/>
          </a:p>
        </p:txBody>
      </p:sp>
      <p:sp>
        <p:nvSpPr>
          <p:cNvPr id="3" name="Inhaltsplatzhalter 2"/>
          <p:cNvSpPr>
            <a:spLocks noGrp="1"/>
          </p:cNvSpPr>
          <p:nvPr>
            <p:ph idx="1"/>
          </p:nvPr>
        </p:nvSpPr>
        <p:spPr/>
        <p:txBody>
          <a:bodyPr/>
          <a:lstStyle/>
          <a:p>
            <a:pPr marL="0" indent="0">
              <a:buNone/>
            </a:pPr>
            <a:r>
              <a:rPr lang="de-DE" sz="2800" b="1" dirty="0">
                <a:latin typeface="Verdana" panose="020B0604030504040204" pitchFamily="34" charset="0"/>
                <a:ea typeface="Verdana" panose="020B0604030504040204" pitchFamily="34" charset="0"/>
                <a:cs typeface="Verdana" panose="020B0604030504040204" pitchFamily="34" charset="0"/>
              </a:rPr>
              <a:t>Aufbau der Kapitel in RDA</a:t>
            </a:r>
          </a:p>
          <a:p>
            <a:r>
              <a:rPr lang="de-DE" sz="2800" b="1" dirty="0">
                <a:latin typeface="Verdana" panose="020B0604030504040204" pitchFamily="34" charset="0"/>
                <a:ea typeface="Verdana" panose="020B0604030504040204" pitchFamily="34" charset="0"/>
                <a:cs typeface="Verdana" panose="020B0604030504040204" pitchFamily="34" charset="0"/>
              </a:rPr>
              <a:t>Allgemeines</a:t>
            </a:r>
            <a:r>
              <a:rPr lang="de-DE" sz="2800" dirty="0">
                <a:latin typeface="Verdana" panose="020B0604030504040204" pitchFamily="34" charset="0"/>
                <a:ea typeface="Verdana" panose="020B0604030504040204" pitchFamily="34" charset="0"/>
                <a:cs typeface="Verdana" panose="020B0604030504040204" pitchFamily="34" charset="0"/>
              </a:rPr>
              <a:t> (z.B. Informationsquellen u. Hinweis auf spezielle Sachverhalte in speziellen Unterkapiteln)</a:t>
            </a:r>
          </a:p>
          <a:p>
            <a:r>
              <a:rPr lang="de-DE" sz="2800" dirty="0">
                <a:latin typeface="Verdana" panose="020B0604030504040204" pitchFamily="34" charset="0"/>
                <a:ea typeface="Verdana" panose="020B0604030504040204" pitchFamily="34" charset="0"/>
                <a:cs typeface="Verdana" panose="020B0604030504040204" pitchFamily="34" charset="0"/>
              </a:rPr>
              <a:t>Bildung des </a:t>
            </a:r>
            <a:r>
              <a:rPr lang="de-DE" sz="2800" b="1" dirty="0">
                <a:latin typeface="Verdana" panose="020B0604030504040204" pitchFamily="34" charset="0"/>
                <a:ea typeface="Verdana" panose="020B0604030504040204" pitchFamily="34" charset="0"/>
                <a:cs typeface="Verdana" panose="020B0604030504040204" pitchFamily="34" charset="0"/>
              </a:rPr>
              <a:t>bevorzugten Namens</a:t>
            </a:r>
          </a:p>
          <a:p>
            <a:r>
              <a:rPr lang="de-DE" sz="2800" dirty="0">
                <a:latin typeface="Verdana" panose="020B0604030504040204" pitchFamily="34" charset="0"/>
                <a:ea typeface="Verdana" panose="020B0604030504040204" pitchFamily="34" charset="0"/>
                <a:cs typeface="Verdana" panose="020B0604030504040204" pitchFamily="34" charset="0"/>
              </a:rPr>
              <a:t>Regeln für </a:t>
            </a:r>
            <a:r>
              <a:rPr lang="de-DE" sz="2800" b="1" dirty="0">
                <a:latin typeface="Verdana" panose="020B0604030504040204" pitchFamily="34" charset="0"/>
                <a:ea typeface="Verdana" panose="020B0604030504040204" pitchFamily="34" charset="0"/>
                <a:cs typeface="Verdana" panose="020B0604030504040204" pitchFamily="34" charset="0"/>
              </a:rPr>
              <a:t>abweichende Namensformen</a:t>
            </a:r>
          </a:p>
          <a:p>
            <a:r>
              <a:rPr lang="de-DE" sz="2800" b="1" dirty="0">
                <a:latin typeface="Verdana" panose="020B0604030504040204" pitchFamily="34" charset="0"/>
                <a:ea typeface="Verdana" panose="020B0604030504040204" pitchFamily="34" charset="0"/>
                <a:cs typeface="Verdana" panose="020B0604030504040204" pitchFamily="34" charset="0"/>
              </a:rPr>
              <a:t>Zusatzelemente </a:t>
            </a:r>
            <a:r>
              <a:rPr lang="de-DE" sz="2800" dirty="0">
                <a:latin typeface="Verdana" panose="020B0604030504040204" pitchFamily="34" charset="0"/>
                <a:ea typeface="Verdana" panose="020B0604030504040204" pitchFamily="34" charset="0"/>
                <a:cs typeface="Verdana" panose="020B0604030504040204" pitchFamily="34" charset="0"/>
              </a:rPr>
              <a:t>zur Unterscheidung bei Namensgleichheit</a:t>
            </a:r>
          </a:p>
          <a:p>
            <a:r>
              <a:rPr lang="de-DE" sz="2800" dirty="0">
                <a:latin typeface="Verdana" panose="020B0604030504040204" pitchFamily="34" charset="0"/>
                <a:ea typeface="Verdana" panose="020B0604030504040204" pitchFamily="34" charset="0"/>
                <a:cs typeface="Verdana" panose="020B0604030504040204" pitchFamily="34" charset="0"/>
              </a:rPr>
              <a:t>Regeln zur Bildung des </a:t>
            </a:r>
            <a:r>
              <a:rPr lang="de-DE" sz="2800" b="1" dirty="0">
                <a:latin typeface="Verdana" panose="020B0604030504040204" pitchFamily="34" charset="0"/>
                <a:ea typeface="Verdana" panose="020B0604030504040204" pitchFamily="34" charset="0"/>
                <a:cs typeface="Verdana" panose="020B0604030504040204" pitchFamily="34" charset="0"/>
              </a:rPr>
              <a:t>normierten Sucheinstiegs</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18</a:t>
            </a:fld>
            <a:endParaRPr lang="de-DE"/>
          </a:p>
        </p:txBody>
      </p:sp>
    </p:spTree>
    <p:extLst>
      <p:ext uri="{BB962C8B-B14F-4D97-AF65-F5344CB8AC3E}">
        <p14:creationId xmlns:p14="http://schemas.microsoft.com/office/powerpoint/2010/main" val="1483227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930226"/>
          </a:xfrm>
        </p:spPr>
        <p:txBody>
          <a:bodyPr>
            <a:normAutofit fontScale="90000"/>
          </a:bodyPr>
          <a:lstStyle/>
          <a:p>
            <a:pPr algn="l"/>
            <a:r>
              <a:rPr lang="de-DE" altLang="de-DE" dirty="0">
                <a:solidFill>
                  <a:srgbClr val="4F81BD">
                    <a:lumMod val="75000"/>
                  </a:srgbClr>
                </a:solidFill>
              </a:rPr>
              <a:t>Organe von Gebietskörperschaften </a:t>
            </a:r>
            <a:br>
              <a:rPr lang="de-DE" altLang="de-DE" dirty="0">
                <a:solidFill>
                  <a:srgbClr val="4F81BD">
                    <a:lumMod val="75000"/>
                  </a:srgbClr>
                </a:solidFill>
              </a:rPr>
            </a:br>
            <a:r>
              <a:rPr lang="de-DE" altLang="de-DE" dirty="0">
                <a:solidFill>
                  <a:srgbClr val="4F81BD">
                    <a:lumMod val="75000"/>
                  </a:srgbClr>
                </a:solidFill>
              </a:rPr>
              <a:t>Juristische </a:t>
            </a:r>
            <a:r>
              <a:rPr lang="de-DE" altLang="de-DE" dirty="0" smtClean="0">
                <a:solidFill>
                  <a:srgbClr val="4F81BD">
                    <a:lumMod val="75000"/>
                  </a:srgbClr>
                </a:solidFill>
              </a:rPr>
              <a:t>Körperschaften</a:t>
            </a:r>
            <a:br>
              <a:rPr lang="de-DE" altLang="de-DE" dirty="0" smtClean="0">
                <a:solidFill>
                  <a:srgbClr val="4F81BD">
                    <a:lumMod val="75000"/>
                  </a:srgbClr>
                </a:solidFill>
              </a:rPr>
            </a:br>
            <a:r>
              <a:rPr lang="de-DE" altLang="de-DE" sz="2900" dirty="0" smtClean="0">
                <a:solidFill>
                  <a:schemeClr val="tx1"/>
                </a:solidFill>
              </a:rPr>
              <a:t>Delegationen, Kommissionen usw.</a:t>
            </a:r>
            <a:br>
              <a:rPr lang="de-DE" altLang="de-DE" sz="2900" dirty="0" smtClean="0">
                <a:solidFill>
                  <a:schemeClr val="tx1"/>
                </a:solidFill>
              </a:rPr>
            </a:br>
            <a:r>
              <a:rPr lang="de-DE" altLang="de-DE" sz="2700" dirty="0" smtClean="0"/>
              <a:t>RDA 11.2.2.24                                                    </a:t>
            </a:r>
            <a:r>
              <a:rPr lang="de-DE" altLang="de-DE" sz="2900" dirty="0" smtClean="0">
                <a:solidFill>
                  <a:schemeClr val="tx1"/>
                </a:solidFill>
              </a:rPr>
              <a:t>-1-</a:t>
            </a:r>
            <a:endParaRPr lang="de-DE" sz="2900" dirty="0"/>
          </a:p>
        </p:txBody>
      </p:sp>
      <p:sp>
        <p:nvSpPr>
          <p:cNvPr id="3" name="Textplatzhalter 2"/>
          <p:cNvSpPr>
            <a:spLocks noGrp="1"/>
          </p:cNvSpPr>
          <p:nvPr>
            <p:ph idx="1"/>
          </p:nvPr>
        </p:nvSpPr>
        <p:spPr>
          <a:xfrm>
            <a:off x="609600" y="2564904"/>
            <a:ext cx="10972800" cy="3561260"/>
          </a:xfrm>
        </p:spPr>
        <p:txBody>
          <a:bodyPr>
            <a:noAutofit/>
          </a:bodyPr>
          <a:lstStyle/>
          <a:p>
            <a:pPr>
              <a:spcBef>
                <a:spcPct val="70000"/>
              </a:spcBef>
              <a:defRPr/>
            </a:pPr>
            <a:r>
              <a:rPr lang="de-DE" altLang="de-DE" sz="2400" dirty="0"/>
              <a:t>Delegationen und Kommissionen usw., die ein Land in einer internationalen oder zwischenstaatlichen Organisation, bei einer Konferenz, bei einer Unternehmung usw. repräsentieren, werden als Unterabteilung </a:t>
            </a:r>
            <a:r>
              <a:rPr lang="de-DE" altLang="de-DE" sz="2400" dirty="0" smtClean="0"/>
              <a:t>des Landes, das sie repräsentieren, dargestellt </a:t>
            </a:r>
          </a:p>
          <a:p>
            <a:pPr>
              <a:spcBef>
                <a:spcPct val="70000"/>
              </a:spcBef>
              <a:defRPr/>
            </a:pPr>
            <a:r>
              <a:rPr lang="de-DE" altLang="de-DE" sz="2400" dirty="0" smtClean="0">
                <a:solidFill>
                  <a:schemeClr val="accent2">
                    <a:lumMod val="75000"/>
                  </a:schemeClr>
                </a:solidFill>
              </a:rPr>
              <a:t>Neu:</a:t>
            </a:r>
            <a:r>
              <a:rPr lang="de-DE" altLang="de-DE" sz="2400" dirty="0" smtClean="0"/>
              <a:t> Aus dem Namen der Delegation, Kommission usw. wird der Name der Gebietskörperschaft in substantivierter Form oder Abkürzungsform herausgelöst, es sei denn, die Weglassung würde zu einer unangemessenen Namens-Verzerrung führen</a:t>
            </a:r>
          </a:p>
          <a:p>
            <a:pPr>
              <a:spcBef>
                <a:spcPct val="70000"/>
              </a:spcBef>
              <a:defRPr/>
            </a:pPr>
            <a:endParaRPr lang="de-DE" altLang="de-DE" sz="2700" dirty="0" smtClean="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180</a:t>
            </a:fld>
            <a:endParaRPr lang="de-DE"/>
          </a:p>
        </p:txBody>
      </p:sp>
    </p:spTree>
    <p:extLst>
      <p:ext uri="{BB962C8B-B14F-4D97-AF65-F5344CB8AC3E}">
        <p14:creationId xmlns:p14="http://schemas.microsoft.com/office/powerpoint/2010/main" val="1975907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930226"/>
          </a:xfrm>
        </p:spPr>
        <p:txBody>
          <a:bodyPr/>
          <a:lstStyle/>
          <a:p>
            <a:pPr algn="l"/>
            <a:r>
              <a:rPr lang="de-DE" altLang="de-DE" sz="3200" dirty="0">
                <a:solidFill>
                  <a:srgbClr val="4F81BD">
                    <a:lumMod val="75000"/>
                  </a:srgbClr>
                </a:solidFill>
              </a:rPr>
              <a:t>Organe von Gebietskörperschaften </a:t>
            </a:r>
            <a:br>
              <a:rPr lang="de-DE" altLang="de-DE" sz="3200" dirty="0">
                <a:solidFill>
                  <a:srgbClr val="4F81BD">
                    <a:lumMod val="75000"/>
                  </a:srgbClr>
                </a:solidFill>
              </a:rPr>
            </a:br>
            <a:r>
              <a:rPr lang="de-DE" altLang="de-DE" sz="3200" dirty="0">
                <a:solidFill>
                  <a:srgbClr val="4F81BD">
                    <a:lumMod val="75000"/>
                  </a:srgbClr>
                </a:solidFill>
              </a:rPr>
              <a:t>Juristische Körperschaften</a:t>
            </a:r>
            <a:br>
              <a:rPr lang="de-DE" altLang="de-DE" sz="3200" dirty="0">
                <a:solidFill>
                  <a:srgbClr val="4F81BD">
                    <a:lumMod val="75000"/>
                  </a:srgbClr>
                </a:solidFill>
              </a:rPr>
            </a:br>
            <a:r>
              <a:rPr lang="de-DE" altLang="de-DE" sz="2600" dirty="0">
                <a:solidFill>
                  <a:prstClr val="black"/>
                </a:solidFill>
              </a:rPr>
              <a:t>Delegationen, Kommissionen usw.</a:t>
            </a:r>
            <a:br>
              <a:rPr lang="de-DE" altLang="de-DE" sz="2600" dirty="0">
                <a:solidFill>
                  <a:prstClr val="black"/>
                </a:solidFill>
              </a:rPr>
            </a:br>
            <a:r>
              <a:rPr lang="de-DE" altLang="de-DE" sz="2400" dirty="0" smtClean="0">
                <a:solidFill>
                  <a:srgbClr val="4F81BD">
                    <a:lumMod val="75000"/>
                  </a:srgbClr>
                </a:solidFill>
              </a:rPr>
              <a:t>RDA </a:t>
            </a:r>
            <a:r>
              <a:rPr lang="de-DE" altLang="de-DE" sz="2400" dirty="0">
                <a:solidFill>
                  <a:srgbClr val="4F81BD">
                    <a:lumMod val="75000"/>
                  </a:srgbClr>
                </a:solidFill>
              </a:rPr>
              <a:t>11.2.2.24                                                    </a:t>
            </a:r>
            <a:r>
              <a:rPr lang="de-DE" altLang="de-DE" sz="2600" dirty="0" smtClean="0">
                <a:solidFill>
                  <a:prstClr val="black"/>
                </a:solidFill>
              </a:rPr>
              <a:t>-2-</a:t>
            </a:r>
            <a:endParaRPr lang="de-DE" dirty="0"/>
          </a:p>
        </p:txBody>
      </p:sp>
      <p:sp>
        <p:nvSpPr>
          <p:cNvPr id="3" name="Inhaltsplatzhalter 2"/>
          <p:cNvSpPr>
            <a:spLocks noGrp="1"/>
          </p:cNvSpPr>
          <p:nvPr>
            <p:ph idx="1"/>
          </p:nvPr>
        </p:nvSpPr>
        <p:spPr>
          <a:xfrm>
            <a:off x="609600" y="2636912"/>
            <a:ext cx="10972800" cy="3489252"/>
          </a:xfrm>
        </p:spPr>
        <p:txBody>
          <a:bodyPr/>
          <a:lstStyle/>
          <a:p>
            <a:pPr lvl="0">
              <a:spcBef>
                <a:spcPct val="70000"/>
              </a:spcBef>
              <a:defRPr/>
            </a:pPr>
            <a:r>
              <a:rPr lang="de-DE" altLang="de-DE" sz="2600" dirty="0">
                <a:solidFill>
                  <a:prstClr val="black"/>
                </a:solidFill>
              </a:rPr>
              <a:t>Die Unterabteilung wird in der Sprache des repräsentierten Landes erfasst </a:t>
            </a:r>
            <a:endParaRPr lang="de-DE" altLang="de-DE" sz="2600" dirty="0" smtClean="0">
              <a:solidFill>
                <a:prstClr val="black"/>
              </a:solidFill>
            </a:endParaRPr>
          </a:p>
          <a:p>
            <a:pPr lvl="0">
              <a:spcBef>
                <a:spcPct val="70000"/>
              </a:spcBef>
              <a:defRPr/>
            </a:pPr>
            <a:r>
              <a:rPr lang="de-DE" altLang="de-DE" sz="2600" dirty="0" smtClean="0">
                <a:solidFill>
                  <a:prstClr val="black"/>
                </a:solidFill>
              </a:rPr>
              <a:t>Bei Notwendigkeit der Unterscheidung von gleichnamigen Delegationen, Kommissionen usw. wird der Name </a:t>
            </a:r>
            <a:r>
              <a:rPr lang="de-DE" altLang="de-DE" sz="2600" dirty="0">
                <a:solidFill>
                  <a:prstClr val="black"/>
                </a:solidFill>
              </a:rPr>
              <a:t>der internationalen oder zwischenstaatlichen Organisation, </a:t>
            </a:r>
            <a:r>
              <a:rPr lang="de-DE" altLang="de-DE" sz="2600" dirty="0" smtClean="0">
                <a:solidFill>
                  <a:prstClr val="black"/>
                </a:solidFill>
              </a:rPr>
              <a:t>der Konferenz</a:t>
            </a:r>
            <a:r>
              <a:rPr lang="de-DE" altLang="de-DE" sz="2600" dirty="0">
                <a:solidFill>
                  <a:prstClr val="black"/>
                </a:solidFill>
              </a:rPr>
              <a:t>, </a:t>
            </a:r>
            <a:r>
              <a:rPr lang="de-DE" altLang="de-DE" sz="2600" dirty="0" smtClean="0">
                <a:solidFill>
                  <a:prstClr val="black"/>
                </a:solidFill>
              </a:rPr>
              <a:t>der Unternehmung, bei der die Delegation usw. akkreditiert ist, in Form und Sprache dieser Körperschaft als Zusatz hinzugefügt</a:t>
            </a:r>
            <a:endParaRPr lang="de-DE" altLang="de-DE" sz="2600" dirty="0">
              <a:solidFill>
                <a:prstClr val="black"/>
              </a:solidFill>
            </a:endParaRP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181</a:t>
            </a:fld>
            <a:endParaRPr lang="de-DE"/>
          </a:p>
        </p:txBody>
      </p:sp>
    </p:spTree>
    <p:extLst>
      <p:ext uri="{BB962C8B-B14F-4D97-AF65-F5344CB8AC3E}">
        <p14:creationId xmlns:p14="http://schemas.microsoft.com/office/powerpoint/2010/main" val="13513139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074242"/>
          </a:xfrm>
        </p:spPr>
        <p:txBody>
          <a:bodyPr/>
          <a:lstStyle/>
          <a:p>
            <a:pPr algn="l"/>
            <a:r>
              <a:rPr lang="de-DE" altLang="de-DE" sz="3200" dirty="0">
                <a:solidFill>
                  <a:srgbClr val="4F81BD">
                    <a:lumMod val="75000"/>
                  </a:srgbClr>
                </a:solidFill>
              </a:rPr>
              <a:t>Organe von Gebietskörperschaften </a:t>
            </a:r>
            <a:br>
              <a:rPr lang="de-DE" altLang="de-DE" sz="3200" dirty="0">
                <a:solidFill>
                  <a:srgbClr val="4F81BD">
                    <a:lumMod val="75000"/>
                  </a:srgbClr>
                </a:solidFill>
              </a:rPr>
            </a:br>
            <a:r>
              <a:rPr lang="de-DE" altLang="de-DE" sz="3200" dirty="0">
                <a:solidFill>
                  <a:srgbClr val="4F81BD">
                    <a:lumMod val="75000"/>
                  </a:srgbClr>
                </a:solidFill>
              </a:rPr>
              <a:t>Juristische Körperschaften</a:t>
            </a:r>
            <a:br>
              <a:rPr lang="de-DE" altLang="de-DE" sz="3200" dirty="0">
                <a:solidFill>
                  <a:srgbClr val="4F81BD">
                    <a:lumMod val="75000"/>
                  </a:srgbClr>
                </a:solidFill>
              </a:rPr>
            </a:br>
            <a:r>
              <a:rPr lang="de-DE" altLang="de-DE" sz="2600" dirty="0">
                <a:solidFill>
                  <a:prstClr val="black"/>
                </a:solidFill>
              </a:rPr>
              <a:t>Delegationen, Kommissionen usw.</a:t>
            </a:r>
            <a:br>
              <a:rPr lang="de-DE" altLang="de-DE" sz="2600" dirty="0">
                <a:solidFill>
                  <a:prstClr val="black"/>
                </a:solidFill>
              </a:rPr>
            </a:br>
            <a:r>
              <a:rPr lang="de-DE" altLang="de-DE" sz="2400" dirty="0" smtClean="0">
                <a:solidFill>
                  <a:srgbClr val="4F81BD">
                    <a:lumMod val="75000"/>
                  </a:srgbClr>
                </a:solidFill>
              </a:rPr>
              <a:t>RDA </a:t>
            </a:r>
            <a:r>
              <a:rPr lang="de-DE" altLang="de-DE" sz="2400" dirty="0">
                <a:solidFill>
                  <a:srgbClr val="4F81BD">
                    <a:lumMod val="75000"/>
                  </a:srgbClr>
                </a:solidFill>
              </a:rPr>
              <a:t>11.2.2.24                                                    </a:t>
            </a:r>
            <a:r>
              <a:rPr lang="de-DE" altLang="de-DE" sz="2600" dirty="0" smtClean="0">
                <a:solidFill>
                  <a:prstClr val="black"/>
                </a:solidFill>
              </a:rPr>
              <a:t>-3-</a:t>
            </a:r>
            <a:endParaRPr lang="de-DE" dirty="0"/>
          </a:p>
        </p:txBody>
      </p:sp>
      <p:sp>
        <p:nvSpPr>
          <p:cNvPr id="3" name="Inhaltsplatzhalter 2"/>
          <p:cNvSpPr>
            <a:spLocks noGrp="1"/>
          </p:cNvSpPr>
          <p:nvPr>
            <p:ph idx="1"/>
          </p:nvPr>
        </p:nvSpPr>
        <p:spPr>
          <a:xfrm>
            <a:off x="609600" y="2852936"/>
            <a:ext cx="10972800" cy="3273228"/>
          </a:xfrm>
        </p:spPr>
        <p:txBody>
          <a:bodyPr/>
          <a:lstStyle/>
          <a:p>
            <a:pPr marL="0" indent="0">
              <a:spcBef>
                <a:spcPct val="70000"/>
              </a:spcBef>
              <a:buNone/>
              <a:defRPr/>
            </a:pPr>
            <a:r>
              <a:rPr lang="de-DE" altLang="de-DE" i="1" dirty="0"/>
              <a:t>Beispiel:</a:t>
            </a:r>
            <a:r>
              <a:rPr lang="de-DE" altLang="de-DE" dirty="0"/>
              <a:t> </a:t>
            </a:r>
          </a:p>
          <a:p>
            <a:pPr marL="0" indent="0">
              <a:lnSpc>
                <a:spcPts val="1000"/>
              </a:lnSpc>
              <a:spcBef>
                <a:spcPct val="70000"/>
              </a:spcBef>
              <a:buNone/>
              <a:defRPr/>
            </a:pPr>
            <a:r>
              <a:rPr lang="de-DE" altLang="de-DE" i="1" dirty="0">
                <a:solidFill>
                  <a:schemeClr val="accent3">
                    <a:lumMod val="50000"/>
                  </a:schemeClr>
                </a:solidFill>
              </a:rPr>
              <a:t>Indien. Delegation (International Labour Conference)</a:t>
            </a:r>
            <a:endParaRPr lang="de-DE" i="1" dirty="0">
              <a:solidFill>
                <a:schemeClr val="accent3">
                  <a:lumMod val="50000"/>
                </a:schemeClr>
              </a:solidFill>
            </a:endParaRPr>
          </a:p>
          <a:p>
            <a:pPr marL="0" indent="0">
              <a:buNone/>
            </a:pPr>
            <a:endParaRPr lang="de-DE" dirty="0" smtClean="0"/>
          </a:p>
          <a:p>
            <a:endParaRPr lang="de-DE" dirty="0"/>
          </a:p>
          <a:p>
            <a:endParaRPr lang="de-DE" dirty="0" smtClean="0"/>
          </a:p>
          <a:p>
            <a:endParaRPr lang="de-DE" dirty="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182</a:t>
            </a:fld>
            <a:endParaRPr lang="de-DE"/>
          </a:p>
        </p:txBody>
      </p:sp>
    </p:spTree>
    <p:extLst>
      <p:ext uri="{BB962C8B-B14F-4D97-AF65-F5344CB8AC3E}">
        <p14:creationId xmlns:p14="http://schemas.microsoft.com/office/powerpoint/2010/main" val="39786576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930226"/>
          </a:xfrm>
        </p:spPr>
        <p:txBody>
          <a:bodyPr/>
          <a:lstStyle/>
          <a:p>
            <a:pPr algn="l"/>
            <a:r>
              <a:rPr lang="de-DE" altLang="de-DE" sz="3200" dirty="0">
                <a:solidFill>
                  <a:srgbClr val="4F81BD">
                    <a:lumMod val="75000"/>
                  </a:srgbClr>
                </a:solidFill>
              </a:rPr>
              <a:t>Organe von Gebietskörperschaften </a:t>
            </a:r>
            <a:br>
              <a:rPr lang="de-DE" altLang="de-DE" sz="3200" dirty="0">
                <a:solidFill>
                  <a:srgbClr val="4F81BD">
                    <a:lumMod val="75000"/>
                  </a:srgbClr>
                </a:solidFill>
              </a:rPr>
            </a:br>
            <a:r>
              <a:rPr lang="de-DE" altLang="de-DE" sz="3200" dirty="0">
                <a:solidFill>
                  <a:srgbClr val="4F81BD">
                    <a:lumMod val="75000"/>
                  </a:srgbClr>
                </a:solidFill>
              </a:rPr>
              <a:t>Juristische Körperschaften</a:t>
            </a:r>
            <a:br>
              <a:rPr lang="de-DE" altLang="de-DE" sz="3200" dirty="0">
                <a:solidFill>
                  <a:srgbClr val="4F81BD">
                    <a:lumMod val="75000"/>
                  </a:srgbClr>
                </a:solidFill>
              </a:rPr>
            </a:br>
            <a:r>
              <a:rPr lang="de-DE" altLang="de-DE" sz="2600" dirty="0">
                <a:solidFill>
                  <a:prstClr val="black"/>
                </a:solidFill>
              </a:rPr>
              <a:t>Delegationen, Kommissionen usw.</a:t>
            </a:r>
            <a:br>
              <a:rPr lang="de-DE" altLang="de-DE" sz="2600" dirty="0">
                <a:solidFill>
                  <a:prstClr val="black"/>
                </a:solidFill>
              </a:rPr>
            </a:br>
            <a:r>
              <a:rPr lang="de-DE" altLang="de-DE" sz="2400" dirty="0" smtClean="0">
                <a:solidFill>
                  <a:srgbClr val="4F81BD">
                    <a:lumMod val="75000"/>
                  </a:srgbClr>
                </a:solidFill>
              </a:rPr>
              <a:t>RDA </a:t>
            </a:r>
            <a:r>
              <a:rPr lang="de-DE" altLang="de-DE" sz="2400" dirty="0">
                <a:solidFill>
                  <a:srgbClr val="4F81BD">
                    <a:lumMod val="75000"/>
                  </a:srgbClr>
                </a:solidFill>
              </a:rPr>
              <a:t>11.2.2.24                                                    </a:t>
            </a:r>
            <a:r>
              <a:rPr lang="de-DE" altLang="de-DE" sz="2600" dirty="0" smtClean="0">
                <a:solidFill>
                  <a:prstClr val="black"/>
                </a:solidFill>
              </a:rPr>
              <a:t>-4-</a:t>
            </a:r>
            <a:endParaRPr lang="de-DE" dirty="0"/>
          </a:p>
        </p:txBody>
      </p:sp>
      <p:sp>
        <p:nvSpPr>
          <p:cNvPr id="3" name="Inhaltsplatzhalter 2"/>
          <p:cNvSpPr>
            <a:spLocks noGrp="1"/>
          </p:cNvSpPr>
          <p:nvPr>
            <p:ph idx="1"/>
          </p:nvPr>
        </p:nvSpPr>
        <p:spPr>
          <a:xfrm>
            <a:off x="609600" y="2492896"/>
            <a:ext cx="10972800" cy="3633268"/>
          </a:xfrm>
        </p:spPr>
        <p:txBody>
          <a:bodyPr/>
          <a:lstStyle/>
          <a:p>
            <a:pPr marL="0" indent="0">
              <a:buNone/>
            </a:pPr>
            <a:r>
              <a:rPr lang="de-DE" i="1" dirty="0" smtClean="0"/>
              <a:t>Beispiel im Aleph-Erfassungsformat:</a:t>
            </a:r>
          </a:p>
          <a:p>
            <a:pPr marL="0" indent="0">
              <a:buNone/>
            </a:pPr>
            <a:r>
              <a:rPr lang="de-DE" b="1" dirty="0"/>
              <a:t>110 $k</a:t>
            </a:r>
            <a:r>
              <a:rPr lang="de-DE" dirty="0"/>
              <a:t> </a:t>
            </a:r>
            <a:r>
              <a:rPr lang="de-DE" dirty="0" smtClean="0"/>
              <a:t>Indien </a:t>
            </a:r>
            <a:r>
              <a:rPr lang="de-DE" b="1" dirty="0" smtClean="0"/>
              <a:t>$b</a:t>
            </a:r>
            <a:r>
              <a:rPr lang="de-DE" dirty="0" smtClean="0"/>
              <a:t> </a:t>
            </a:r>
            <a:r>
              <a:rPr lang="de-DE" dirty="0"/>
              <a:t>Delegation </a:t>
            </a:r>
            <a:r>
              <a:rPr lang="de-DE" b="1" dirty="0" smtClean="0"/>
              <a:t>$h</a:t>
            </a:r>
            <a:r>
              <a:rPr lang="de-DE" dirty="0" smtClean="0"/>
              <a:t> International </a:t>
            </a:r>
            <a:r>
              <a:rPr lang="de-DE" dirty="0"/>
              <a:t>Labour </a:t>
            </a:r>
            <a:r>
              <a:rPr lang="de-DE" dirty="0" smtClean="0"/>
              <a:t>Conference</a:t>
            </a:r>
          </a:p>
          <a:p>
            <a:pPr marL="0" indent="0">
              <a:buNone/>
            </a:pPr>
            <a:r>
              <a:rPr lang="de-DE" b="1" dirty="0" smtClean="0"/>
              <a:t>410 $k</a:t>
            </a:r>
            <a:r>
              <a:rPr lang="de-DE" dirty="0" smtClean="0"/>
              <a:t> Delegation </a:t>
            </a:r>
            <a:r>
              <a:rPr lang="de-DE" b="1" dirty="0" smtClean="0"/>
              <a:t>$h</a:t>
            </a:r>
            <a:r>
              <a:rPr lang="de-DE" dirty="0" smtClean="0"/>
              <a:t> Indien : International Labour Conference</a:t>
            </a:r>
            <a:endParaRPr lang="de-DE"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183</a:t>
            </a:fld>
            <a:endParaRPr lang="de-DE"/>
          </a:p>
        </p:txBody>
      </p:sp>
    </p:spTree>
    <p:extLst>
      <p:ext uri="{BB962C8B-B14F-4D97-AF65-F5344CB8AC3E}">
        <p14:creationId xmlns:p14="http://schemas.microsoft.com/office/powerpoint/2010/main" val="19195260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002234"/>
          </a:xfrm>
        </p:spPr>
        <p:txBody>
          <a:bodyPr>
            <a:normAutofit fontScale="90000"/>
          </a:bodyPr>
          <a:lstStyle/>
          <a:p>
            <a:pPr algn="l"/>
            <a:r>
              <a:rPr lang="de-DE" altLang="de-DE" dirty="0">
                <a:solidFill>
                  <a:srgbClr val="4F81BD">
                    <a:lumMod val="75000"/>
                  </a:srgbClr>
                </a:solidFill>
              </a:rPr>
              <a:t>Organe von Gebietskörperschaften </a:t>
            </a:r>
            <a:br>
              <a:rPr lang="de-DE" altLang="de-DE" dirty="0">
                <a:solidFill>
                  <a:srgbClr val="4F81BD">
                    <a:lumMod val="75000"/>
                  </a:srgbClr>
                </a:solidFill>
              </a:rPr>
            </a:br>
            <a:r>
              <a:rPr lang="de-DE" altLang="de-DE" dirty="0">
                <a:solidFill>
                  <a:srgbClr val="4F81BD">
                    <a:lumMod val="75000"/>
                  </a:srgbClr>
                </a:solidFill>
              </a:rPr>
              <a:t>Juristische Körperschaften </a:t>
            </a:r>
            <a:r>
              <a:rPr lang="de-DE" altLang="de-DE" sz="3200" dirty="0" smtClean="0">
                <a:solidFill>
                  <a:srgbClr val="4F81BD">
                    <a:lumMod val="75000"/>
                  </a:srgbClr>
                </a:solidFill>
              </a:rPr>
              <a:t/>
            </a:r>
            <a:br>
              <a:rPr lang="de-DE" altLang="de-DE" sz="3200" dirty="0" smtClean="0">
                <a:solidFill>
                  <a:srgbClr val="4F81BD">
                    <a:lumMod val="75000"/>
                  </a:srgbClr>
                </a:solidFill>
              </a:rPr>
            </a:br>
            <a:r>
              <a:rPr lang="de-DE" altLang="de-DE" sz="2900" dirty="0" smtClean="0">
                <a:solidFill>
                  <a:schemeClr val="tx1"/>
                </a:solidFill>
              </a:rPr>
              <a:t>Gesetzgebende </a:t>
            </a:r>
            <a:r>
              <a:rPr lang="de-DE" altLang="de-DE" sz="2900" dirty="0">
                <a:solidFill>
                  <a:schemeClr val="tx1"/>
                </a:solidFill>
              </a:rPr>
              <a:t>Körperschaften </a:t>
            </a:r>
            <a:r>
              <a:rPr lang="de-DE" altLang="de-DE" sz="2900" dirty="0" smtClean="0">
                <a:solidFill>
                  <a:schemeClr val="tx1"/>
                </a:solidFill>
              </a:rPr>
              <a:t>                  </a:t>
            </a:r>
            <a:r>
              <a:rPr lang="de-DE" altLang="de-DE" sz="2900" dirty="0" smtClean="0">
                <a:solidFill>
                  <a:prstClr val="black"/>
                </a:solidFill>
              </a:rPr>
              <a:t>-</a:t>
            </a:r>
            <a:r>
              <a:rPr lang="de-DE" altLang="de-DE" sz="2900" dirty="0">
                <a:solidFill>
                  <a:prstClr val="black"/>
                </a:solidFill>
              </a:rPr>
              <a:t>1-</a:t>
            </a:r>
            <a:r>
              <a:rPr lang="de-DE" altLang="de-DE" dirty="0" smtClean="0"/>
              <a:t/>
            </a:r>
            <a:br>
              <a:rPr lang="de-DE" altLang="de-DE" dirty="0" smtClean="0"/>
            </a:br>
            <a:r>
              <a:rPr lang="de-DE" altLang="de-DE" sz="2700" dirty="0" smtClean="0"/>
              <a:t>RDA 11.2.2.19   </a:t>
            </a:r>
            <a:r>
              <a:rPr lang="de-DE" altLang="de-DE" dirty="0" smtClean="0"/>
              <a:t>	</a:t>
            </a:r>
            <a:endParaRPr lang="de-DE" dirty="0"/>
          </a:p>
        </p:txBody>
      </p:sp>
      <p:sp>
        <p:nvSpPr>
          <p:cNvPr id="3" name="Textplatzhalter 2"/>
          <p:cNvSpPr>
            <a:spLocks noGrp="1"/>
          </p:cNvSpPr>
          <p:nvPr>
            <p:ph idx="1"/>
          </p:nvPr>
        </p:nvSpPr>
        <p:spPr>
          <a:xfrm>
            <a:off x="609600" y="2348880"/>
            <a:ext cx="10972800" cy="3888432"/>
          </a:xfrm>
        </p:spPr>
        <p:txBody>
          <a:bodyPr>
            <a:normAutofit fontScale="92500" lnSpcReduction="10000"/>
          </a:bodyPr>
          <a:lstStyle/>
          <a:p>
            <a:pPr lvl="0">
              <a:lnSpc>
                <a:spcPct val="110000"/>
              </a:lnSpc>
              <a:spcBef>
                <a:spcPts val="0"/>
              </a:spcBef>
              <a:defRPr/>
            </a:pPr>
            <a:r>
              <a:rPr lang="de-DE" altLang="de-DE" dirty="0">
                <a:solidFill>
                  <a:prstClr val="black"/>
                </a:solidFill>
              </a:rPr>
              <a:t>Gesetzgebende Körperschaften (Parlamente) werden als Unterabteilung </a:t>
            </a:r>
            <a:r>
              <a:rPr lang="de-DE" altLang="de-DE" dirty="0" smtClean="0">
                <a:solidFill>
                  <a:prstClr val="black"/>
                </a:solidFill>
              </a:rPr>
              <a:t>der Gebietskörperschaft </a:t>
            </a:r>
            <a:r>
              <a:rPr lang="de-DE" altLang="de-DE" dirty="0">
                <a:solidFill>
                  <a:prstClr val="black"/>
                </a:solidFill>
              </a:rPr>
              <a:t>angesetzt, zu der sie gehören</a:t>
            </a:r>
          </a:p>
          <a:p>
            <a:pPr lvl="0">
              <a:lnSpc>
                <a:spcPct val="110000"/>
              </a:lnSpc>
              <a:spcBef>
                <a:spcPts val="0"/>
              </a:spcBef>
              <a:defRPr/>
            </a:pPr>
            <a:r>
              <a:rPr lang="de-DE" altLang="de-DE" dirty="0">
                <a:solidFill>
                  <a:prstClr val="black"/>
                </a:solidFill>
              </a:rPr>
              <a:t>In Deutschland sind dies der Bundestag und die Landesparlamente </a:t>
            </a:r>
            <a:r>
              <a:rPr lang="de-DE" altLang="de-DE" sz="2200" dirty="0">
                <a:solidFill>
                  <a:prstClr val="black"/>
                </a:solidFill>
              </a:rPr>
              <a:t>(nicht die Räte und Magistrate der Städte und Gemeinden) </a:t>
            </a:r>
          </a:p>
          <a:p>
            <a:pPr lvl="0">
              <a:lnSpc>
                <a:spcPct val="110000"/>
              </a:lnSpc>
              <a:spcBef>
                <a:spcPts val="0"/>
              </a:spcBef>
              <a:defRPr/>
            </a:pPr>
            <a:r>
              <a:rPr lang="de-DE" altLang="de-DE" dirty="0">
                <a:solidFill>
                  <a:prstClr val="black"/>
                </a:solidFill>
              </a:rPr>
              <a:t>Die Grundregeln bezüglich enthaltener Namen der Gebietskörperschaften im Namen der Unterordnung gelten auch hier </a:t>
            </a:r>
            <a:r>
              <a:rPr lang="de-DE" altLang="de-DE" sz="2600" dirty="0">
                <a:solidFill>
                  <a:prstClr val="black"/>
                </a:solidFill>
              </a:rPr>
              <a:t>(RDA </a:t>
            </a:r>
            <a:r>
              <a:rPr lang="de-DE" altLang="de-DE" sz="2600" dirty="0" smtClean="0">
                <a:solidFill>
                  <a:prstClr val="black"/>
                </a:solidFill>
              </a:rPr>
              <a:t>11.2.2.14.9)</a:t>
            </a:r>
            <a:endParaRPr lang="de-DE" altLang="de-DE" sz="2600" dirty="0">
              <a:solidFill>
                <a:prstClr val="black"/>
              </a:solidFill>
            </a:endParaRPr>
          </a:p>
          <a:p>
            <a:pPr marL="0" lvl="0" indent="0">
              <a:lnSpc>
                <a:spcPct val="110000"/>
              </a:lnSpc>
              <a:spcBef>
                <a:spcPts val="0"/>
              </a:spcBef>
              <a:buNone/>
              <a:defRPr/>
            </a:pPr>
            <a:r>
              <a:rPr lang="de-DE" altLang="de-DE" i="1" dirty="0">
                <a:solidFill>
                  <a:prstClr val="black"/>
                </a:solidFill>
              </a:rPr>
              <a:t>Beispiel</a:t>
            </a:r>
            <a:r>
              <a:rPr lang="de-DE" altLang="de-DE" i="1" dirty="0" smtClean="0">
                <a:solidFill>
                  <a:prstClr val="black"/>
                </a:solidFill>
              </a:rPr>
              <a:t>: </a:t>
            </a:r>
            <a:r>
              <a:rPr lang="de-DE" altLang="de-DE" i="1" dirty="0" smtClean="0">
                <a:solidFill>
                  <a:srgbClr val="9BBB59">
                    <a:lumMod val="50000"/>
                  </a:srgbClr>
                </a:solidFill>
              </a:rPr>
              <a:t>Hessen</a:t>
            </a:r>
            <a:r>
              <a:rPr lang="de-DE" altLang="de-DE" i="1" dirty="0">
                <a:solidFill>
                  <a:srgbClr val="9BBB59">
                    <a:lumMod val="50000"/>
                  </a:srgbClr>
                </a:solidFill>
              </a:rPr>
              <a:t>. Hessischer Landtag</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184</a:t>
            </a:fld>
            <a:endParaRPr lang="de-DE"/>
          </a:p>
        </p:txBody>
      </p:sp>
    </p:spTree>
    <p:extLst>
      <p:ext uri="{BB962C8B-B14F-4D97-AF65-F5344CB8AC3E}">
        <p14:creationId xmlns:p14="http://schemas.microsoft.com/office/powerpoint/2010/main" val="4172441723"/>
      </p:ext>
    </p:extLst>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2060079"/>
          </a:xfrm>
        </p:spPr>
        <p:txBody>
          <a:bodyPr/>
          <a:lstStyle/>
          <a:p>
            <a:pPr algn="l"/>
            <a:r>
              <a:rPr lang="de-DE" altLang="de-DE" sz="3200" dirty="0">
                <a:solidFill>
                  <a:srgbClr val="4F81BD">
                    <a:lumMod val="75000"/>
                  </a:srgbClr>
                </a:solidFill>
              </a:rPr>
              <a:t>Organe von Gebietskörperschaften </a:t>
            </a:r>
            <a:br>
              <a:rPr lang="de-DE" altLang="de-DE" sz="3200" dirty="0">
                <a:solidFill>
                  <a:srgbClr val="4F81BD">
                    <a:lumMod val="75000"/>
                  </a:srgbClr>
                </a:solidFill>
              </a:rPr>
            </a:br>
            <a:r>
              <a:rPr lang="de-DE" altLang="de-DE" sz="3200" dirty="0">
                <a:solidFill>
                  <a:srgbClr val="4F81BD">
                    <a:lumMod val="75000"/>
                  </a:srgbClr>
                </a:solidFill>
              </a:rPr>
              <a:t>Juristische Körperschaften </a:t>
            </a:r>
            <a:r>
              <a:rPr lang="de-DE" altLang="de-DE" sz="2900" dirty="0">
                <a:solidFill>
                  <a:srgbClr val="4F81BD">
                    <a:lumMod val="75000"/>
                  </a:srgbClr>
                </a:solidFill>
              </a:rPr>
              <a:t/>
            </a:r>
            <a:br>
              <a:rPr lang="de-DE" altLang="de-DE" sz="2900" dirty="0">
                <a:solidFill>
                  <a:srgbClr val="4F81BD">
                    <a:lumMod val="75000"/>
                  </a:srgbClr>
                </a:solidFill>
              </a:rPr>
            </a:br>
            <a:r>
              <a:rPr lang="de-DE" altLang="de-DE" sz="2600" dirty="0">
                <a:solidFill>
                  <a:prstClr val="black"/>
                </a:solidFill>
              </a:rPr>
              <a:t>Gesetzgebende Körperschaften </a:t>
            </a:r>
            <a:r>
              <a:rPr lang="de-DE" altLang="de-DE" sz="2600" dirty="0" smtClean="0">
                <a:solidFill>
                  <a:prstClr val="black"/>
                </a:solidFill>
              </a:rPr>
              <a:t>                  -</a:t>
            </a:r>
            <a:r>
              <a:rPr lang="de-DE" altLang="de-DE" sz="2600" dirty="0">
                <a:solidFill>
                  <a:prstClr val="black"/>
                </a:solidFill>
              </a:rPr>
              <a:t>2-</a:t>
            </a:r>
            <a:r>
              <a:rPr lang="de-DE" altLang="de-DE" sz="3200" dirty="0">
                <a:solidFill>
                  <a:srgbClr val="4F81BD">
                    <a:lumMod val="75000"/>
                  </a:srgbClr>
                </a:solidFill>
              </a:rPr>
              <a:t/>
            </a:r>
            <a:br>
              <a:rPr lang="de-DE" altLang="de-DE" sz="3200" dirty="0">
                <a:solidFill>
                  <a:srgbClr val="4F81BD">
                    <a:lumMod val="75000"/>
                  </a:srgbClr>
                </a:solidFill>
              </a:rPr>
            </a:br>
            <a:r>
              <a:rPr lang="de-DE" altLang="de-DE" sz="2400" dirty="0" smtClean="0">
                <a:solidFill>
                  <a:srgbClr val="4F81BD">
                    <a:lumMod val="75000"/>
                  </a:srgbClr>
                </a:solidFill>
              </a:rPr>
              <a:t>RDA 11.2.2.19   </a:t>
            </a:r>
            <a:r>
              <a:rPr lang="de-DE" altLang="de-DE" sz="3200" dirty="0">
                <a:solidFill>
                  <a:srgbClr val="4F81BD">
                    <a:lumMod val="75000"/>
                  </a:srgbClr>
                </a:solidFill>
              </a:rPr>
              <a:t>	</a:t>
            </a:r>
            <a:endParaRPr lang="de-DE" dirty="0"/>
          </a:p>
        </p:txBody>
      </p:sp>
      <p:sp>
        <p:nvSpPr>
          <p:cNvPr id="3" name="Inhaltsplatzhalter 2"/>
          <p:cNvSpPr>
            <a:spLocks noGrp="1"/>
          </p:cNvSpPr>
          <p:nvPr>
            <p:ph idx="1"/>
          </p:nvPr>
        </p:nvSpPr>
        <p:spPr>
          <a:xfrm>
            <a:off x="609600" y="2564904"/>
            <a:ext cx="10972800" cy="3561260"/>
          </a:xfrm>
        </p:spPr>
        <p:txBody>
          <a:bodyPr/>
          <a:lstStyle/>
          <a:p>
            <a:pPr>
              <a:spcBef>
                <a:spcPct val="70000"/>
              </a:spcBef>
              <a:defRPr/>
            </a:pPr>
            <a:r>
              <a:rPr lang="de-DE" altLang="de-DE" dirty="0" smtClean="0">
                <a:solidFill>
                  <a:schemeClr val="accent2">
                    <a:lumMod val="75000"/>
                  </a:schemeClr>
                </a:solidFill>
              </a:rPr>
              <a:t>Neu: </a:t>
            </a:r>
            <a:r>
              <a:rPr lang="de-DE" altLang="de-DE" dirty="0" smtClean="0"/>
              <a:t>Wenn </a:t>
            </a:r>
            <a:r>
              <a:rPr lang="de-DE" altLang="de-DE" dirty="0"/>
              <a:t>ein Parlament mehrere Kammern hat, werden diese gesondert dreistufig angesetzt.</a:t>
            </a:r>
          </a:p>
          <a:p>
            <a:pPr marL="0" indent="0">
              <a:spcBef>
                <a:spcPts val="2400"/>
              </a:spcBef>
              <a:buNone/>
              <a:defRPr/>
            </a:pPr>
            <a:r>
              <a:rPr lang="de-DE" altLang="de-DE" i="1" dirty="0" smtClean="0"/>
              <a:t>Beispiele:</a:t>
            </a:r>
          </a:p>
          <a:p>
            <a:pPr marL="0" indent="0">
              <a:lnSpc>
                <a:spcPts val="1000"/>
              </a:lnSpc>
              <a:spcBef>
                <a:spcPts val="2400"/>
              </a:spcBef>
              <a:buNone/>
              <a:defRPr/>
            </a:pPr>
            <a:r>
              <a:rPr lang="de-DE" altLang="de-DE" i="1" dirty="0" smtClean="0">
                <a:solidFill>
                  <a:schemeClr val="accent3">
                    <a:lumMod val="50000"/>
                  </a:schemeClr>
                </a:solidFill>
              </a:rPr>
              <a:t>Schweiz.</a:t>
            </a:r>
            <a:r>
              <a:rPr lang="de-DE" altLang="de-DE" b="1" i="1" dirty="0" smtClean="0">
                <a:solidFill>
                  <a:schemeClr val="accent3">
                    <a:lumMod val="50000"/>
                  </a:schemeClr>
                </a:solidFill>
              </a:rPr>
              <a:t> </a:t>
            </a:r>
            <a:r>
              <a:rPr lang="de-DE" altLang="de-DE" i="1" dirty="0" smtClean="0">
                <a:solidFill>
                  <a:schemeClr val="accent3">
                    <a:lumMod val="50000"/>
                  </a:schemeClr>
                </a:solidFill>
              </a:rPr>
              <a:t>Bundesversammlung.</a:t>
            </a:r>
            <a:r>
              <a:rPr lang="de-DE" altLang="de-DE" b="1" i="1" dirty="0" smtClean="0">
                <a:solidFill>
                  <a:schemeClr val="accent3">
                    <a:lumMod val="50000"/>
                  </a:schemeClr>
                </a:solidFill>
              </a:rPr>
              <a:t> </a:t>
            </a:r>
            <a:r>
              <a:rPr lang="de-DE" altLang="de-DE" i="1" dirty="0" smtClean="0">
                <a:solidFill>
                  <a:schemeClr val="accent3">
                    <a:lumMod val="50000"/>
                  </a:schemeClr>
                </a:solidFill>
              </a:rPr>
              <a:t>Nationalrat </a:t>
            </a:r>
          </a:p>
          <a:p>
            <a:pPr marL="0" indent="0">
              <a:spcBef>
                <a:spcPct val="70000"/>
              </a:spcBef>
              <a:buNone/>
              <a:defRPr/>
            </a:pPr>
            <a:r>
              <a:rPr lang="de-DE" altLang="de-DE" i="1" dirty="0" smtClean="0">
                <a:solidFill>
                  <a:schemeClr val="accent3">
                    <a:lumMod val="50000"/>
                  </a:schemeClr>
                </a:solidFill>
              </a:rPr>
              <a:t>Schweiz. Bundesversammlung. Ständerat</a:t>
            </a: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185</a:t>
            </a:fld>
            <a:endParaRPr lang="de-DE"/>
          </a:p>
        </p:txBody>
      </p:sp>
    </p:spTree>
    <p:extLst>
      <p:ext uri="{BB962C8B-B14F-4D97-AF65-F5344CB8AC3E}">
        <p14:creationId xmlns:p14="http://schemas.microsoft.com/office/powerpoint/2010/main" val="3366390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86210"/>
          </a:xfrm>
        </p:spPr>
        <p:txBody>
          <a:bodyPr>
            <a:normAutofit fontScale="90000"/>
          </a:bodyPr>
          <a:lstStyle/>
          <a:p>
            <a:pPr algn="l"/>
            <a:r>
              <a:rPr lang="de-DE" altLang="de-DE" sz="3200" dirty="0">
                <a:solidFill>
                  <a:srgbClr val="4F81BD">
                    <a:lumMod val="75000"/>
                  </a:srgbClr>
                </a:solidFill>
              </a:rPr>
              <a:t>Organe von Gebietskörperschaften </a:t>
            </a:r>
            <a:br>
              <a:rPr lang="de-DE" altLang="de-DE" sz="3200" dirty="0">
                <a:solidFill>
                  <a:srgbClr val="4F81BD">
                    <a:lumMod val="75000"/>
                  </a:srgbClr>
                </a:solidFill>
              </a:rPr>
            </a:br>
            <a:r>
              <a:rPr lang="de-DE" altLang="de-DE" sz="3200" dirty="0">
                <a:solidFill>
                  <a:srgbClr val="4F81BD">
                    <a:lumMod val="75000"/>
                  </a:srgbClr>
                </a:solidFill>
              </a:rPr>
              <a:t>Juristische Körperschaften </a:t>
            </a:r>
            <a:r>
              <a:rPr lang="de-DE" altLang="de-DE" sz="2900" dirty="0" smtClean="0">
                <a:solidFill>
                  <a:schemeClr val="tx1"/>
                </a:solidFill>
              </a:rPr>
              <a:t>Verfassunggebende Versammlungen</a:t>
            </a:r>
            <a:r>
              <a:rPr lang="de-DE" altLang="de-DE" dirty="0" smtClean="0"/>
              <a:t/>
            </a:r>
            <a:br>
              <a:rPr lang="de-DE" altLang="de-DE" dirty="0" smtClean="0"/>
            </a:br>
            <a:r>
              <a:rPr lang="de-DE" altLang="de-DE" sz="2700" dirty="0" smtClean="0"/>
              <a:t>RDA 11.2.2.20 </a:t>
            </a:r>
            <a:endParaRPr lang="de-DE" sz="2700" dirty="0"/>
          </a:p>
        </p:txBody>
      </p:sp>
      <p:sp>
        <p:nvSpPr>
          <p:cNvPr id="3" name="Textplatzhalter 2"/>
          <p:cNvSpPr>
            <a:spLocks noGrp="1"/>
          </p:cNvSpPr>
          <p:nvPr>
            <p:ph idx="1"/>
          </p:nvPr>
        </p:nvSpPr>
        <p:spPr>
          <a:xfrm>
            <a:off x="609600" y="2564903"/>
            <a:ext cx="10972800" cy="3791447"/>
          </a:xfrm>
        </p:spPr>
        <p:txBody>
          <a:bodyPr/>
          <a:lstStyle/>
          <a:p>
            <a:pPr marL="0" indent="0">
              <a:spcBef>
                <a:spcPct val="70000"/>
              </a:spcBef>
              <a:buNone/>
              <a:defRPr/>
            </a:pPr>
            <a:r>
              <a:rPr lang="de-DE" altLang="de-DE" sz="2600" dirty="0" smtClean="0"/>
              <a:t>Verfassunggebende </a:t>
            </a:r>
            <a:r>
              <a:rPr lang="de-DE" altLang="de-DE" sz="2600" dirty="0"/>
              <a:t>Versammlungen werden als Unterabteilung ihrer Regierung angesetzt mit </a:t>
            </a:r>
            <a:r>
              <a:rPr lang="de-DE" altLang="de-DE" sz="2600" dirty="0" smtClean="0">
                <a:solidFill>
                  <a:schemeClr val="accent2">
                    <a:lumMod val="75000"/>
                  </a:schemeClr>
                </a:solidFill>
              </a:rPr>
              <a:t>(neu</a:t>
            </a:r>
            <a:r>
              <a:rPr lang="de-DE" altLang="de-DE" sz="2600" dirty="0" smtClean="0">
                <a:solidFill>
                  <a:schemeClr val="accent2">
                    <a:lumMod val="75000"/>
                  </a:schemeClr>
                </a:solidFill>
                <a:sym typeface="Wingdings" panose="05000000000000000000" pitchFamily="2" charset="2"/>
              </a:rPr>
              <a:t>) </a:t>
            </a:r>
            <a:r>
              <a:rPr lang="de-DE" altLang="de-DE" sz="2600" dirty="0" smtClean="0"/>
              <a:t>den </a:t>
            </a:r>
            <a:r>
              <a:rPr lang="de-DE" altLang="de-DE" sz="2600" dirty="0"/>
              <a:t>Jahreszahlen, in denen sie abgehalten wurden, </a:t>
            </a:r>
            <a:r>
              <a:rPr lang="de-DE" altLang="de-DE" sz="2600" dirty="0" smtClean="0"/>
              <a:t>als Zusatz</a:t>
            </a:r>
            <a:endParaRPr lang="de-DE" altLang="de-DE" sz="2600" dirty="0"/>
          </a:p>
          <a:p>
            <a:pPr marL="0" indent="0">
              <a:spcBef>
                <a:spcPts val="0"/>
              </a:spcBef>
              <a:buNone/>
              <a:defRPr/>
            </a:pPr>
            <a:endParaRPr lang="de-DE" altLang="de-DE" sz="2600" i="1" dirty="0" smtClean="0"/>
          </a:p>
          <a:p>
            <a:pPr marL="0" indent="0">
              <a:spcBef>
                <a:spcPts val="0"/>
              </a:spcBef>
              <a:buNone/>
              <a:defRPr/>
            </a:pPr>
            <a:r>
              <a:rPr lang="de-DE" altLang="de-DE" sz="2600" i="1" dirty="0" smtClean="0"/>
              <a:t>Beispiele</a:t>
            </a:r>
            <a:r>
              <a:rPr lang="de-DE" altLang="de-DE" sz="2600" i="1" dirty="0"/>
              <a:t>:</a:t>
            </a:r>
          </a:p>
          <a:p>
            <a:pPr marL="0" indent="0">
              <a:spcBef>
                <a:spcPts val="0"/>
              </a:spcBef>
              <a:buNone/>
              <a:defRPr/>
            </a:pPr>
            <a:r>
              <a:rPr lang="de-DE" altLang="de-DE" sz="2600" i="1" dirty="0" smtClean="0">
                <a:solidFill>
                  <a:schemeClr val="accent3">
                    <a:lumMod val="50000"/>
                  </a:schemeClr>
                </a:solidFill>
              </a:rPr>
              <a:t>Deutsches </a:t>
            </a:r>
            <a:r>
              <a:rPr lang="de-DE" altLang="de-DE" sz="2600" i="1" dirty="0">
                <a:solidFill>
                  <a:schemeClr val="accent3">
                    <a:lumMod val="50000"/>
                  </a:schemeClr>
                </a:solidFill>
              </a:rPr>
              <a:t>Reich. </a:t>
            </a:r>
            <a:r>
              <a:rPr lang="de-DE" altLang="de-DE" sz="2600" i="1" dirty="0" smtClean="0">
                <a:solidFill>
                  <a:schemeClr val="accent3">
                    <a:lumMod val="50000"/>
                  </a:schemeClr>
                </a:solidFill>
              </a:rPr>
              <a:t>Verfassunggebende Nationalversammlung (1919-1920)</a:t>
            </a:r>
          </a:p>
          <a:p>
            <a:pPr marL="0" indent="0">
              <a:spcBef>
                <a:spcPct val="70000"/>
              </a:spcBef>
              <a:buNone/>
              <a:defRPr/>
            </a:pPr>
            <a:r>
              <a:rPr lang="de-DE" altLang="de-DE" sz="2600" i="1" dirty="0" smtClean="0">
                <a:solidFill>
                  <a:schemeClr val="accent3">
                    <a:lumMod val="50000"/>
                  </a:schemeClr>
                </a:solidFill>
              </a:rPr>
              <a:t>Frankreich</a:t>
            </a:r>
            <a:r>
              <a:rPr lang="de-DE" altLang="de-DE" sz="2600" i="1" dirty="0">
                <a:solidFill>
                  <a:schemeClr val="accent3">
                    <a:lumMod val="50000"/>
                  </a:schemeClr>
                </a:solidFill>
              </a:rPr>
              <a:t>. </a:t>
            </a:r>
            <a:r>
              <a:rPr lang="de-DE" altLang="de-DE" sz="2600" i="1" dirty="0" err="1">
                <a:solidFill>
                  <a:schemeClr val="accent3">
                    <a:lumMod val="50000"/>
                  </a:schemeClr>
                </a:solidFill>
              </a:rPr>
              <a:t>Assemblée</a:t>
            </a:r>
            <a:r>
              <a:rPr lang="de-DE" altLang="de-DE" sz="2600" i="1" dirty="0">
                <a:solidFill>
                  <a:schemeClr val="accent3">
                    <a:lumMod val="50000"/>
                  </a:schemeClr>
                </a:solidFill>
              </a:rPr>
              <a:t> Nationale Constituante</a:t>
            </a:r>
            <a:r>
              <a:rPr lang="de-DE" altLang="de-DE" sz="2600" b="1" i="1" dirty="0">
                <a:solidFill>
                  <a:schemeClr val="accent3">
                    <a:lumMod val="50000"/>
                  </a:schemeClr>
                </a:solidFill>
              </a:rPr>
              <a:t> </a:t>
            </a:r>
            <a:r>
              <a:rPr lang="de-DE" altLang="de-DE" sz="2600" i="1" dirty="0">
                <a:solidFill>
                  <a:schemeClr val="accent3">
                    <a:lumMod val="50000"/>
                  </a:schemeClr>
                </a:solidFill>
              </a:rPr>
              <a:t>(1848-1849)</a:t>
            </a:r>
          </a:p>
          <a:p>
            <a:endParaRPr lang="de-DE" sz="1800"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186</a:t>
            </a:fld>
            <a:endParaRPr lang="de-DE"/>
          </a:p>
        </p:txBody>
      </p:sp>
    </p:spTree>
    <p:extLst>
      <p:ext uri="{BB962C8B-B14F-4D97-AF65-F5344CB8AC3E}">
        <p14:creationId xmlns:p14="http://schemas.microsoft.com/office/powerpoint/2010/main" val="994639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86210"/>
          </a:xfrm>
        </p:spPr>
        <p:txBody>
          <a:bodyPr>
            <a:normAutofit fontScale="90000"/>
          </a:bodyPr>
          <a:lstStyle/>
          <a:p>
            <a:pPr algn="l"/>
            <a:r>
              <a:rPr lang="de-DE" altLang="de-DE" sz="3200" dirty="0">
                <a:solidFill>
                  <a:srgbClr val="4F81BD">
                    <a:lumMod val="75000"/>
                  </a:srgbClr>
                </a:solidFill>
              </a:rPr>
              <a:t>Organe von Gebietskörperschaften </a:t>
            </a:r>
            <a:br>
              <a:rPr lang="de-DE" altLang="de-DE" sz="3200" dirty="0">
                <a:solidFill>
                  <a:srgbClr val="4F81BD">
                    <a:lumMod val="75000"/>
                  </a:srgbClr>
                </a:solidFill>
              </a:rPr>
            </a:br>
            <a:r>
              <a:rPr lang="de-DE" altLang="de-DE" sz="3200" dirty="0">
                <a:solidFill>
                  <a:srgbClr val="4F81BD">
                    <a:lumMod val="75000"/>
                  </a:srgbClr>
                </a:solidFill>
              </a:rPr>
              <a:t>Juristische Körperschaften </a:t>
            </a:r>
            <a:r>
              <a:rPr lang="de-DE" altLang="de-DE" sz="3200" dirty="0" smtClean="0">
                <a:solidFill>
                  <a:srgbClr val="4F81BD">
                    <a:lumMod val="75000"/>
                  </a:srgbClr>
                </a:solidFill>
              </a:rPr>
              <a:t/>
            </a:r>
            <a:br>
              <a:rPr lang="de-DE" altLang="de-DE" sz="3200" dirty="0" smtClean="0">
                <a:solidFill>
                  <a:srgbClr val="4F81BD">
                    <a:lumMod val="75000"/>
                  </a:srgbClr>
                </a:solidFill>
              </a:rPr>
            </a:br>
            <a:r>
              <a:rPr lang="de-DE" altLang="de-DE" sz="2900" dirty="0" smtClean="0">
                <a:solidFill>
                  <a:schemeClr val="tx1"/>
                </a:solidFill>
              </a:rPr>
              <a:t>Gerichte</a:t>
            </a:r>
            <a:r>
              <a:rPr lang="de-DE" altLang="de-DE" dirty="0" smtClean="0"/>
              <a:t/>
            </a:r>
            <a:br>
              <a:rPr lang="de-DE" altLang="de-DE" dirty="0" smtClean="0"/>
            </a:br>
            <a:r>
              <a:rPr lang="de-DE" altLang="de-DE" sz="2700" dirty="0" smtClean="0"/>
              <a:t>RDA 11.2.2.21                                                    </a:t>
            </a:r>
            <a:r>
              <a:rPr lang="de-DE" altLang="de-DE" sz="2900" dirty="0" smtClean="0">
                <a:solidFill>
                  <a:schemeClr val="tx1"/>
                </a:solidFill>
              </a:rPr>
              <a:t>-1-</a:t>
            </a:r>
            <a:endParaRPr lang="de-DE" sz="2900" dirty="0">
              <a:solidFill>
                <a:schemeClr val="tx1"/>
              </a:solidFill>
            </a:endParaRPr>
          </a:p>
        </p:txBody>
      </p:sp>
      <p:sp>
        <p:nvSpPr>
          <p:cNvPr id="3" name="Textplatzhalter 2"/>
          <p:cNvSpPr>
            <a:spLocks noGrp="1"/>
          </p:cNvSpPr>
          <p:nvPr>
            <p:ph idx="1"/>
          </p:nvPr>
        </p:nvSpPr>
        <p:spPr>
          <a:xfrm>
            <a:off x="609600" y="2492895"/>
            <a:ext cx="10972800" cy="3863455"/>
          </a:xfrm>
        </p:spPr>
        <p:txBody>
          <a:bodyPr>
            <a:normAutofit fontScale="77500" lnSpcReduction="20000"/>
          </a:bodyPr>
          <a:lstStyle/>
          <a:p>
            <a:pPr>
              <a:lnSpc>
                <a:spcPct val="120000"/>
              </a:lnSpc>
              <a:spcBef>
                <a:spcPct val="70000"/>
              </a:spcBef>
              <a:defRPr/>
            </a:pPr>
            <a:r>
              <a:rPr lang="de-DE" altLang="de-DE" sz="3400" dirty="0"/>
              <a:t>Gerichte (Zivil- und Strafgerichte) werden als Unterabteilung </a:t>
            </a:r>
            <a:r>
              <a:rPr lang="de-DE" altLang="de-DE" sz="3400" dirty="0" smtClean="0"/>
              <a:t>des repräsentierten Landes angesetzt</a:t>
            </a:r>
          </a:p>
          <a:p>
            <a:pPr>
              <a:lnSpc>
                <a:spcPct val="120000"/>
              </a:lnSpc>
              <a:spcBef>
                <a:spcPct val="70000"/>
              </a:spcBef>
              <a:defRPr/>
            </a:pPr>
            <a:r>
              <a:rPr lang="de-DE" altLang="de-DE" sz="3400" dirty="0" smtClean="0">
                <a:solidFill>
                  <a:schemeClr val="accent2">
                    <a:lumMod val="75000"/>
                  </a:schemeClr>
                </a:solidFill>
              </a:rPr>
              <a:t>Neu für SE: </a:t>
            </a:r>
            <a:r>
              <a:rPr lang="de-DE" altLang="de-DE" sz="3400" dirty="0" smtClean="0"/>
              <a:t>In </a:t>
            </a:r>
            <a:r>
              <a:rPr lang="de-DE" altLang="de-DE" sz="3400" dirty="0"/>
              <a:t>Deutschland sind Land- und Amtsgerichte den Bundesländern untergeordnet, in Österreich dem </a:t>
            </a:r>
            <a:r>
              <a:rPr lang="de-DE" altLang="de-DE" sz="3400" dirty="0" smtClean="0"/>
              <a:t>Gesamtstaat bzw. den Bundesländern, </a:t>
            </a:r>
            <a:r>
              <a:rPr lang="de-DE" altLang="de-DE" sz="3400" dirty="0"/>
              <a:t>in der Schweiz den </a:t>
            </a:r>
            <a:r>
              <a:rPr lang="de-DE" altLang="de-DE" sz="3400" dirty="0" smtClean="0"/>
              <a:t>Kantonen </a:t>
            </a:r>
          </a:p>
          <a:p>
            <a:pPr>
              <a:lnSpc>
                <a:spcPct val="120000"/>
              </a:lnSpc>
              <a:spcBef>
                <a:spcPct val="70000"/>
              </a:spcBef>
              <a:defRPr/>
            </a:pPr>
            <a:r>
              <a:rPr lang="de-DE" altLang="de-DE" sz="3400" dirty="0" smtClean="0"/>
              <a:t>Aus dem </a:t>
            </a:r>
            <a:r>
              <a:rPr lang="de-DE" altLang="de-DE" sz="3400" dirty="0"/>
              <a:t>Namen des Gerichtes </a:t>
            </a:r>
            <a:r>
              <a:rPr lang="de-DE" altLang="de-DE" sz="3400" dirty="0" smtClean="0"/>
              <a:t>wird i.d.R. der </a:t>
            </a:r>
            <a:r>
              <a:rPr lang="de-DE" altLang="de-DE" sz="3400" dirty="0"/>
              <a:t>Name des Ortssitzes oder des zuständigen </a:t>
            </a:r>
            <a:r>
              <a:rPr lang="de-DE" altLang="de-DE" sz="3400" dirty="0" smtClean="0"/>
              <a:t>Gebietes herausgelöst </a:t>
            </a:r>
            <a:endParaRPr lang="de-DE" altLang="de-DE" sz="3400" dirty="0"/>
          </a:p>
          <a:p>
            <a:pPr>
              <a:lnSpc>
                <a:spcPct val="120000"/>
              </a:lnSpc>
              <a:spcBef>
                <a:spcPct val="70000"/>
              </a:spcBef>
              <a:defRPr/>
            </a:pPr>
            <a:endParaRPr lang="de-DE" altLang="de-DE" sz="3600" dirty="0" smtClean="0"/>
          </a:p>
          <a:p>
            <a:pPr marL="0" indent="0">
              <a:buNone/>
            </a:pPr>
            <a:endParaRPr lang="de-DE" sz="2100"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Rechteck 5"/>
          <p:cNvSpPr/>
          <p:nvPr/>
        </p:nvSpPr>
        <p:spPr>
          <a:xfrm>
            <a:off x="8832304" y="6021287"/>
            <a:ext cx="1944217" cy="335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rgbClr val="000000"/>
                </a:solidFill>
                <a:latin typeface="Verdana" panose="020B0604030504040204" pitchFamily="34" charset="0"/>
                <a:ea typeface="Verdana" panose="020B0604030504040204" pitchFamily="34" charset="0"/>
                <a:cs typeface="Verdana" panose="020B0604030504040204" pitchFamily="34" charset="0"/>
              </a:rPr>
              <a:t>vgl. EH-K-10</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12"/>
          </p:nvPr>
        </p:nvSpPr>
        <p:spPr/>
        <p:txBody>
          <a:bodyPr/>
          <a:lstStyle/>
          <a:p>
            <a:fld id="{E1CD70CF-68CB-451A-AC93-71942E537FD9}" type="slidenum">
              <a:rPr lang="de-DE" smtClean="0"/>
              <a:t>187</a:t>
            </a:fld>
            <a:endParaRPr lang="de-DE"/>
          </a:p>
        </p:txBody>
      </p:sp>
    </p:spTree>
    <p:extLst>
      <p:ext uri="{BB962C8B-B14F-4D97-AF65-F5344CB8AC3E}">
        <p14:creationId xmlns:p14="http://schemas.microsoft.com/office/powerpoint/2010/main" val="201465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916063"/>
          </a:xfrm>
        </p:spPr>
        <p:txBody>
          <a:bodyPr/>
          <a:lstStyle/>
          <a:p>
            <a:pPr algn="l"/>
            <a:r>
              <a:rPr lang="de-DE" altLang="de-DE" sz="2900" dirty="0">
                <a:solidFill>
                  <a:srgbClr val="4F81BD">
                    <a:lumMod val="75000"/>
                  </a:srgbClr>
                </a:solidFill>
              </a:rPr>
              <a:t>Organe von Gebietskörperschaften </a:t>
            </a:r>
            <a:br>
              <a:rPr lang="de-DE" altLang="de-DE" sz="2900" dirty="0">
                <a:solidFill>
                  <a:srgbClr val="4F81BD">
                    <a:lumMod val="75000"/>
                  </a:srgbClr>
                </a:solidFill>
              </a:rPr>
            </a:br>
            <a:r>
              <a:rPr lang="de-DE" altLang="de-DE" sz="2900" dirty="0">
                <a:solidFill>
                  <a:srgbClr val="4F81BD">
                    <a:lumMod val="75000"/>
                  </a:srgbClr>
                </a:solidFill>
              </a:rPr>
              <a:t>Juristische Körperschaften </a:t>
            </a:r>
            <a:br>
              <a:rPr lang="de-DE" altLang="de-DE" sz="2900" dirty="0">
                <a:solidFill>
                  <a:srgbClr val="4F81BD">
                    <a:lumMod val="75000"/>
                  </a:srgbClr>
                </a:solidFill>
              </a:rPr>
            </a:br>
            <a:r>
              <a:rPr lang="de-DE" altLang="de-DE" sz="2600" dirty="0">
                <a:solidFill>
                  <a:prstClr val="black"/>
                </a:solidFill>
              </a:rPr>
              <a:t>Gerichte</a:t>
            </a:r>
            <a:r>
              <a:rPr lang="de-DE" altLang="de-DE" sz="3200" dirty="0">
                <a:solidFill>
                  <a:srgbClr val="4F81BD">
                    <a:lumMod val="75000"/>
                  </a:srgbClr>
                </a:solidFill>
              </a:rPr>
              <a:t/>
            </a:r>
            <a:br>
              <a:rPr lang="de-DE" altLang="de-DE" sz="3200" dirty="0">
                <a:solidFill>
                  <a:srgbClr val="4F81BD">
                    <a:lumMod val="75000"/>
                  </a:srgbClr>
                </a:solidFill>
              </a:rPr>
            </a:br>
            <a:r>
              <a:rPr lang="de-DE" altLang="de-DE" sz="2400" dirty="0" smtClean="0">
                <a:solidFill>
                  <a:srgbClr val="4F81BD">
                    <a:lumMod val="75000"/>
                  </a:srgbClr>
                </a:solidFill>
              </a:rPr>
              <a:t>RDA 11.2.2.21                                                    </a:t>
            </a:r>
            <a:r>
              <a:rPr lang="de-DE" altLang="de-DE" sz="2600" dirty="0" smtClean="0">
                <a:solidFill>
                  <a:prstClr val="black"/>
                </a:solidFill>
              </a:rPr>
              <a:t>-2-</a:t>
            </a:r>
            <a:endParaRPr lang="de-DE" dirty="0"/>
          </a:p>
        </p:txBody>
      </p:sp>
      <p:sp>
        <p:nvSpPr>
          <p:cNvPr id="3" name="Inhaltsplatzhalter 2"/>
          <p:cNvSpPr>
            <a:spLocks noGrp="1"/>
          </p:cNvSpPr>
          <p:nvPr>
            <p:ph idx="1"/>
          </p:nvPr>
        </p:nvSpPr>
        <p:spPr>
          <a:xfrm>
            <a:off x="609600" y="2420888"/>
            <a:ext cx="10972800" cy="3705276"/>
          </a:xfrm>
        </p:spPr>
        <p:txBody>
          <a:bodyPr/>
          <a:lstStyle/>
          <a:p>
            <a:pPr marL="0" indent="0">
              <a:spcBef>
                <a:spcPts val="0"/>
              </a:spcBef>
              <a:buNone/>
              <a:defRPr/>
            </a:pPr>
            <a:r>
              <a:rPr lang="de-DE" altLang="de-DE" i="1" dirty="0" smtClean="0"/>
              <a:t>Beispiel:</a:t>
            </a:r>
            <a:r>
              <a:rPr lang="de-DE" altLang="de-DE" dirty="0" smtClean="0"/>
              <a:t>	</a:t>
            </a:r>
          </a:p>
          <a:p>
            <a:pPr marL="0" indent="0">
              <a:spcBef>
                <a:spcPts val="0"/>
              </a:spcBef>
              <a:buNone/>
              <a:defRPr/>
            </a:pPr>
            <a:r>
              <a:rPr lang="de-DE" altLang="de-DE" i="1" dirty="0" smtClean="0">
                <a:solidFill>
                  <a:schemeClr val="accent3">
                    <a:lumMod val="50000"/>
                  </a:schemeClr>
                </a:solidFill>
              </a:rPr>
              <a:t>Bremen. Landgericht</a:t>
            </a:r>
          </a:p>
          <a:p>
            <a:pPr marL="0" indent="0">
              <a:spcBef>
                <a:spcPts val="0"/>
              </a:spcBef>
              <a:buNone/>
              <a:defRPr/>
            </a:pPr>
            <a:r>
              <a:rPr lang="de-DE" altLang="de-DE" i="1" dirty="0" smtClean="0"/>
              <a:t>Name: Landgericht Bremen</a:t>
            </a:r>
          </a:p>
          <a:p>
            <a:pPr marL="0" indent="0">
              <a:spcBef>
                <a:spcPts val="1200"/>
              </a:spcBef>
              <a:buNone/>
              <a:defRPr/>
            </a:pPr>
            <a:endParaRPr lang="de-DE" altLang="de-DE" dirty="0" smtClean="0"/>
          </a:p>
          <a:p>
            <a:pPr>
              <a:spcBef>
                <a:spcPts val="1200"/>
              </a:spcBef>
              <a:defRPr/>
            </a:pPr>
            <a:r>
              <a:rPr lang="de-DE" altLang="de-DE" dirty="0" smtClean="0"/>
              <a:t>Der Sitz des Gerichts wird nur als Zusatz hinzugefügt, wenn er zur Unterscheidung von gleichnamigen Gerichten nötig ist</a:t>
            </a:r>
          </a:p>
          <a:p>
            <a:pPr marL="0" indent="0">
              <a:spcBef>
                <a:spcPct val="70000"/>
              </a:spcBef>
              <a:buNone/>
              <a:defRPr/>
            </a:pPr>
            <a:r>
              <a:rPr lang="de-DE" altLang="de-DE" dirty="0" smtClean="0"/>
              <a:t>     </a:t>
            </a: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188</a:t>
            </a:fld>
            <a:endParaRPr lang="de-DE"/>
          </a:p>
        </p:txBody>
      </p:sp>
    </p:spTree>
    <p:extLst>
      <p:ext uri="{BB962C8B-B14F-4D97-AF65-F5344CB8AC3E}">
        <p14:creationId xmlns:p14="http://schemas.microsoft.com/office/powerpoint/2010/main" val="4242877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wipe(down)">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930226"/>
          </a:xfrm>
        </p:spPr>
        <p:txBody>
          <a:bodyPr/>
          <a:lstStyle/>
          <a:p>
            <a:pPr algn="l"/>
            <a:r>
              <a:rPr lang="de-DE" altLang="de-DE" sz="2900" dirty="0">
                <a:solidFill>
                  <a:srgbClr val="4F81BD">
                    <a:lumMod val="75000"/>
                  </a:srgbClr>
                </a:solidFill>
              </a:rPr>
              <a:t>Organe von Gebietskörperschaften </a:t>
            </a:r>
            <a:br>
              <a:rPr lang="de-DE" altLang="de-DE" sz="2900" dirty="0">
                <a:solidFill>
                  <a:srgbClr val="4F81BD">
                    <a:lumMod val="75000"/>
                  </a:srgbClr>
                </a:solidFill>
              </a:rPr>
            </a:br>
            <a:r>
              <a:rPr lang="de-DE" altLang="de-DE" sz="2900" dirty="0">
                <a:solidFill>
                  <a:srgbClr val="4F81BD">
                    <a:lumMod val="75000"/>
                  </a:srgbClr>
                </a:solidFill>
              </a:rPr>
              <a:t>Juristische Körperschaften </a:t>
            </a:r>
            <a:br>
              <a:rPr lang="de-DE" altLang="de-DE" sz="2900" dirty="0">
                <a:solidFill>
                  <a:srgbClr val="4F81BD">
                    <a:lumMod val="75000"/>
                  </a:srgbClr>
                </a:solidFill>
              </a:rPr>
            </a:br>
            <a:r>
              <a:rPr lang="de-DE" altLang="de-DE" sz="2600" dirty="0">
                <a:solidFill>
                  <a:prstClr val="black"/>
                </a:solidFill>
              </a:rPr>
              <a:t>Gerichte</a:t>
            </a:r>
            <a:r>
              <a:rPr lang="de-DE" altLang="de-DE" sz="3200" dirty="0">
                <a:solidFill>
                  <a:srgbClr val="4F81BD">
                    <a:lumMod val="75000"/>
                  </a:srgbClr>
                </a:solidFill>
              </a:rPr>
              <a:t/>
            </a:r>
            <a:br>
              <a:rPr lang="de-DE" altLang="de-DE" sz="3200" dirty="0">
                <a:solidFill>
                  <a:srgbClr val="4F81BD">
                    <a:lumMod val="75000"/>
                  </a:srgbClr>
                </a:solidFill>
              </a:rPr>
            </a:br>
            <a:r>
              <a:rPr lang="de-DE" altLang="de-DE" sz="2400" dirty="0" smtClean="0">
                <a:solidFill>
                  <a:srgbClr val="4F81BD">
                    <a:lumMod val="75000"/>
                  </a:srgbClr>
                </a:solidFill>
              </a:rPr>
              <a:t>RDA 11.2.2.21                                                    </a:t>
            </a:r>
            <a:r>
              <a:rPr lang="de-DE" altLang="de-DE" sz="2600" dirty="0" smtClean="0">
                <a:solidFill>
                  <a:prstClr val="black"/>
                </a:solidFill>
              </a:rPr>
              <a:t>-3-</a:t>
            </a:r>
            <a:endParaRPr lang="de-DE" dirty="0"/>
          </a:p>
        </p:txBody>
      </p:sp>
      <p:sp>
        <p:nvSpPr>
          <p:cNvPr id="3" name="Inhaltsplatzhalter 2"/>
          <p:cNvSpPr>
            <a:spLocks noGrp="1"/>
          </p:cNvSpPr>
          <p:nvPr>
            <p:ph idx="1"/>
          </p:nvPr>
        </p:nvSpPr>
        <p:spPr>
          <a:xfrm>
            <a:off x="609600" y="2492896"/>
            <a:ext cx="10972800" cy="3633268"/>
          </a:xfrm>
        </p:spPr>
        <p:txBody>
          <a:bodyPr/>
          <a:lstStyle/>
          <a:p>
            <a:pPr marL="0" indent="0">
              <a:spcBef>
                <a:spcPct val="70000"/>
              </a:spcBef>
              <a:buNone/>
              <a:defRPr/>
            </a:pPr>
            <a:r>
              <a:rPr lang="de-DE" altLang="de-DE" i="1" dirty="0"/>
              <a:t>Beispiel:</a:t>
            </a:r>
          </a:p>
          <a:p>
            <a:pPr marL="0" indent="0">
              <a:lnSpc>
                <a:spcPts val="1000"/>
              </a:lnSpc>
              <a:spcBef>
                <a:spcPct val="70000"/>
              </a:spcBef>
              <a:buNone/>
              <a:defRPr/>
            </a:pPr>
            <a:r>
              <a:rPr lang="de-DE" altLang="de-DE" i="1" dirty="0" smtClean="0">
                <a:solidFill>
                  <a:schemeClr val="accent3">
                    <a:lumMod val="50000"/>
                  </a:schemeClr>
                </a:solidFill>
              </a:rPr>
              <a:t>Nordrhein-Westfalen. Landgericht (Münster (Westf))</a:t>
            </a:r>
          </a:p>
          <a:p>
            <a:pPr marL="0" indent="0">
              <a:lnSpc>
                <a:spcPts val="1000"/>
              </a:lnSpc>
              <a:spcBef>
                <a:spcPct val="70000"/>
              </a:spcBef>
              <a:buNone/>
              <a:defRPr/>
            </a:pPr>
            <a:r>
              <a:rPr lang="de-DE" i="1" dirty="0" smtClean="0"/>
              <a:t>Name: Landgericht Münster</a:t>
            </a:r>
          </a:p>
          <a:p>
            <a:pPr marL="0" indent="0">
              <a:lnSpc>
                <a:spcPts val="1000"/>
              </a:lnSpc>
              <a:spcBef>
                <a:spcPct val="70000"/>
              </a:spcBef>
              <a:buNone/>
              <a:defRPr/>
            </a:pPr>
            <a:r>
              <a:rPr lang="de-DE" sz="2000" i="1" dirty="0" smtClean="0"/>
              <a:t>(SE</a:t>
            </a:r>
            <a:r>
              <a:rPr lang="de-DE" sz="2000" i="1" dirty="0"/>
              <a:t>)</a:t>
            </a:r>
            <a:r>
              <a:rPr lang="de-DE" sz="2000" i="1" dirty="0" smtClean="0"/>
              <a:t> Nicht: Münster (Westf). Landgericht Münster </a:t>
            </a:r>
          </a:p>
          <a:p>
            <a:pPr marL="0" indent="0">
              <a:lnSpc>
                <a:spcPts val="1000"/>
              </a:lnSpc>
              <a:spcBef>
                <a:spcPct val="70000"/>
              </a:spcBef>
              <a:buNone/>
              <a:defRPr/>
            </a:pPr>
            <a:endParaRPr lang="de-DE" i="1" dirty="0"/>
          </a:p>
          <a:p>
            <a:pPr marL="0" indent="0">
              <a:lnSpc>
                <a:spcPts val="1000"/>
              </a:lnSpc>
              <a:spcBef>
                <a:spcPct val="70000"/>
              </a:spcBef>
              <a:buNone/>
              <a:defRPr/>
            </a:pPr>
            <a:r>
              <a:rPr lang="de-DE" i="1" dirty="0" smtClean="0">
                <a:solidFill>
                  <a:schemeClr val="accent3">
                    <a:lumMod val="50000"/>
                  </a:schemeClr>
                </a:solidFill>
              </a:rPr>
              <a:t>Nordrhein-Westfalen. Landgericht (Bonn)</a:t>
            </a:r>
          </a:p>
          <a:p>
            <a:pPr marL="0" indent="0">
              <a:lnSpc>
                <a:spcPts val="1000"/>
              </a:lnSpc>
              <a:spcBef>
                <a:spcPct val="70000"/>
              </a:spcBef>
              <a:buNone/>
              <a:defRPr/>
            </a:pPr>
            <a:r>
              <a:rPr lang="de-DE" i="1" dirty="0"/>
              <a:t>Name: Landgericht </a:t>
            </a:r>
            <a:r>
              <a:rPr lang="de-DE" i="1" dirty="0" smtClean="0"/>
              <a:t>Bonn</a:t>
            </a:r>
          </a:p>
          <a:p>
            <a:pPr marL="0" indent="0">
              <a:lnSpc>
                <a:spcPts val="1000"/>
              </a:lnSpc>
              <a:spcBef>
                <a:spcPct val="70000"/>
              </a:spcBef>
              <a:buNone/>
              <a:defRPr/>
            </a:pPr>
            <a:r>
              <a:rPr lang="de-DE" sz="2000" i="1" dirty="0" smtClean="0"/>
              <a:t>(SE) Nicht: Bonn. Landgericht Bonn</a:t>
            </a:r>
            <a:endParaRPr lang="de-DE" sz="2000" i="1" dirty="0"/>
          </a:p>
          <a:p>
            <a:pPr marL="0" indent="0">
              <a:lnSpc>
                <a:spcPts val="1000"/>
              </a:lnSpc>
              <a:spcBef>
                <a:spcPct val="70000"/>
              </a:spcBef>
              <a:buNone/>
              <a:defRPr/>
            </a:pPr>
            <a:endParaRPr lang="de-DE" i="1" dirty="0">
              <a:solidFill>
                <a:schemeClr val="accent3">
                  <a:lumMod val="50000"/>
                </a:schemeClr>
              </a:solidFill>
            </a:endParaRP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189</a:t>
            </a:fld>
            <a:endParaRPr lang="de-DE"/>
          </a:p>
        </p:txBody>
      </p:sp>
    </p:spTree>
    <p:extLst>
      <p:ext uri="{BB962C8B-B14F-4D97-AF65-F5344CB8AC3E}">
        <p14:creationId xmlns:p14="http://schemas.microsoft.com/office/powerpoint/2010/main" val="33196989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210147"/>
          </a:xfrm>
        </p:spPr>
        <p:txBody>
          <a:bodyPr>
            <a:normAutofit/>
          </a:bodyPr>
          <a:lstStyle/>
          <a:p>
            <a:pPr algn="l"/>
            <a:r>
              <a:rPr lang="de-DE" sz="3200" dirty="0" smtClean="0"/>
              <a:t>Workflow von Informationsquelle zum normierten Sucheinstieg</a:t>
            </a:r>
            <a:endParaRPr lang="de-DE" sz="3200" dirty="0"/>
          </a:p>
        </p:txBody>
      </p:sp>
      <p:sp>
        <p:nvSpPr>
          <p:cNvPr id="3" name="Inhaltsplatzhalter 2"/>
          <p:cNvSpPr>
            <a:spLocks noGrp="1"/>
          </p:cNvSpPr>
          <p:nvPr>
            <p:ph idx="1"/>
          </p:nvPr>
        </p:nvSpPr>
        <p:spPr>
          <a:xfrm>
            <a:off x="616010" y="1988840"/>
            <a:ext cx="10972800" cy="4161136"/>
          </a:xfrm>
        </p:spPr>
        <p:txBody>
          <a:bodyPr/>
          <a:lstStyle/>
          <a:p>
            <a:pPr marL="0" indent="0">
              <a:buNone/>
            </a:pPr>
            <a:r>
              <a:rPr lang="de-DE" sz="2800" dirty="0">
                <a:latin typeface="Verdana" panose="020B0604030504040204" pitchFamily="34" charset="0"/>
                <a:ea typeface="Verdana" panose="020B0604030504040204" pitchFamily="34" charset="0"/>
                <a:cs typeface="Verdana" panose="020B0604030504040204" pitchFamily="34" charset="0"/>
              </a:rPr>
              <a:t>Dementsprechend ist der </a:t>
            </a:r>
            <a:r>
              <a:rPr lang="de-DE" sz="2800" b="1" dirty="0">
                <a:latin typeface="Verdana" panose="020B0604030504040204" pitchFamily="34" charset="0"/>
                <a:ea typeface="Verdana" panose="020B0604030504040204" pitchFamily="34" charset="0"/>
                <a:cs typeface="Verdana" panose="020B0604030504040204" pitchFamily="34" charset="0"/>
              </a:rPr>
              <a:t>Workflow</a:t>
            </a:r>
            <a:r>
              <a:rPr lang="de-DE" sz="2800" dirty="0">
                <a:latin typeface="Verdana" panose="020B0604030504040204" pitchFamily="34" charset="0"/>
                <a:ea typeface="Verdana" panose="020B0604030504040204" pitchFamily="34" charset="0"/>
                <a:cs typeface="Verdana" panose="020B0604030504040204" pitchFamily="34" charset="0"/>
              </a:rPr>
              <a:t> bei der Bildung des normierten Sucheinstieges ganz wichtig:</a:t>
            </a:r>
          </a:p>
          <a:p>
            <a:r>
              <a:rPr lang="de-DE" sz="28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Welche Informationsquellen?</a:t>
            </a:r>
          </a:p>
          <a:p>
            <a:r>
              <a:rPr lang="de-DE" sz="28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Entscheidung für einen bevorzugten Namen</a:t>
            </a:r>
          </a:p>
          <a:p>
            <a:r>
              <a:rPr lang="de-DE" sz="28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Daraus Bildung des normierten Sucheinstieges</a:t>
            </a:r>
          </a:p>
          <a:p>
            <a:r>
              <a:rPr lang="de-DE" sz="28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Abweichende Namensformen</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19</a:t>
            </a:fld>
            <a:endParaRPr lang="de-DE"/>
          </a:p>
        </p:txBody>
      </p:sp>
    </p:spTree>
    <p:extLst>
      <p:ext uri="{BB962C8B-B14F-4D97-AF65-F5344CB8AC3E}">
        <p14:creationId xmlns:p14="http://schemas.microsoft.com/office/powerpoint/2010/main" val="1824598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60648"/>
            <a:ext cx="8726760" cy="1858218"/>
          </a:xfrm>
        </p:spPr>
        <p:txBody>
          <a:bodyPr>
            <a:normAutofit/>
          </a:bodyPr>
          <a:lstStyle/>
          <a:p>
            <a:pPr algn="l"/>
            <a:r>
              <a:rPr lang="de-DE" sz="3200" dirty="0">
                <a:latin typeface="Verdana" panose="020B0604030504040204" pitchFamily="34" charset="0"/>
              </a:rPr>
              <a:t>Was ist neu mit RDA?</a:t>
            </a:r>
            <a:br>
              <a:rPr lang="de-DE" sz="3200" dirty="0">
                <a:latin typeface="Verdana" panose="020B0604030504040204" pitchFamily="34" charset="0"/>
              </a:rPr>
            </a:br>
            <a:r>
              <a:rPr lang="de-DE" sz="2600" dirty="0">
                <a:latin typeface="Verdana" panose="020B0604030504040204" pitchFamily="34" charset="0"/>
              </a:rPr>
              <a:t>(im Bereich </a:t>
            </a:r>
            <a:r>
              <a:rPr lang="de-DE" sz="2600" dirty="0" smtClean="0">
                <a:latin typeface="Verdana" panose="020B0604030504040204" pitchFamily="34" charset="0"/>
              </a:rPr>
              <a:t>Organe von Gebietskörperschaften, Juristische Körperschaften)                                          -1-</a:t>
            </a:r>
            <a:endParaRPr lang="de-DE" sz="2600" dirty="0">
              <a:latin typeface="Verdana" panose="020B0604030504040204" pitchFamily="34" charset="0"/>
            </a:endParaRPr>
          </a:p>
        </p:txBody>
      </p:sp>
      <p:sp>
        <p:nvSpPr>
          <p:cNvPr id="6" name="Fußzeilenplatzhalter 3"/>
          <p:cNvSpPr>
            <a:spLocks noGrp="1"/>
          </p:cNvSpPr>
          <p:nvPr>
            <p:ph type="ftr" sz="quarter" idx="11"/>
          </p:nvPr>
        </p:nvSpPr>
        <p:spPr>
          <a:noFill/>
        </p:spPr>
        <p:txBody>
          <a:bodyPr/>
          <a:lstStyle/>
          <a:p>
            <a:r>
              <a:rPr lang="de-DE" smtClean="0"/>
              <a:t>Schulungsunterlagen der AG RDA – Modul GND: KorKonGeo | hbz | Stand: 15.01.2015</a:t>
            </a:r>
            <a:endParaRPr lang="de-DE" dirty="0"/>
          </a:p>
        </p:txBody>
      </p:sp>
      <p:graphicFrame>
        <p:nvGraphicFramePr>
          <p:cNvPr id="5" name="Inhaltsplatzhalter 4"/>
          <p:cNvGraphicFramePr>
            <a:graphicFrameLocks noGrp="1"/>
          </p:cNvGraphicFramePr>
          <p:nvPr>
            <p:ph idx="4294967295"/>
            <p:extLst>
              <p:ext uri="{D42A27DB-BD31-4B8C-83A1-F6EECF244321}">
                <p14:modId xmlns:p14="http://schemas.microsoft.com/office/powerpoint/2010/main" val="2018982796"/>
              </p:ext>
            </p:extLst>
          </p:nvPr>
        </p:nvGraphicFramePr>
        <p:xfrm>
          <a:off x="767408" y="2708920"/>
          <a:ext cx="10081120" cy="2754689"/>
        </p:xfrm>
        <a:graphic>
          <a:graphicData uri="http://schemas.openxmlformats.org/drawingml/2006/table">
            <a:tbl>
              <a:tblPr firstRow="1" bandRow="1">
                <a:tableStyleId>{5C22544A-7EE6-4342-B048-85BDC9FD1C3A}</a:tableStyleId>
              </a:tblPr>
              <a:tblGrid>
                <a:gridCol w="5040560"/>
                <a:gridCol w="5040560"/>
              </a:tblGrid>
              <a:tr h="362101">
                <a:tc>
                  <a:txBody>
                    <a:bodyPr/>
                    <a:lstStyle/>
                    <a:p>
                      <a:pPr algn="ctr"/>
                      <a:r>
                        <a:rPr lang="de-DE" sz="1600" dirty="0" smtClean="0">
                          <a:latin typeface="Verdana" panose="020B0604030504040204" pitchFamily="34" charset="0"/>
                        </a:rPr>
                        <a:t>RAK / GND-Übergangsregeln</a:t>
                      </a:r>
                      <a:endParaRPr lang="de-DE" sz="1600" dirty="0">
                        <a:latin typeface="Verdana" panose="020B0604030504040204" pitchFamily="34" charset="0"/>
                      </a:endParaRPr>
                    </a:p>
                  </a:txBody>
                  <a:tcPr/>
                </a:tc>
                <a:tc>
                  <a:txBody>
                    <a:bodyPr/>
                    <a:lstStyle/>
                    <a:p>
                      <a:pPr algn="ctr"/>
                      <a:r>
                        <a:rPr lang="de-DE" sz="1600" dirty="0" smtClean="0">
                          <a:latin typeface="Verdana" panose="020B0604030504040204" pitchFamily="34" charset="0"/>
                        </a:rPr>
                        <a:t>RDA</a:t>
                      </a:r>
                      <a:endParaRPr lang="de-DE" sz="1600" dirty="0">
                        <a:latin typeface="Verdana" panose="020B0604030504040204" pitchFamily="34" charset="0"/>
                      </a:endParaRPr>
                    </a:p>
                  </a:txBody>
                  <a:tcPr/>
                </a:tc>
              </a:tr>
              <a:tr h="350428">
                <a:tc gridSpan="2">
                  <a:txBody>
                    <a:bodyPr/>
                    <a:lstStyle/>
                    <a:p>
                      <a:pPr algn="ctr"/>
                      <a:r>
                        <a:rPr lang="de-DE" sz="1600" dirty="0" smtClean="0">
                          <a:latin typeface="Verdana" panose="020B0604030504040204" pitchFamily="34" charset="0"/>
                        </a:rPr>
                        <a:t>Selbstständig/unselbstständig</a:t>
                      </a:r>
                      <a:endParaRPr lang="de-DE" sz="1600" dirty="0">
                        <a:latin typeface="Verdana" panose="020B0604030504040204" pitchFamily="34" charset="0"/>
                      </a:endParaRPr>
                    </a:p>
                  </a:txBody>
                  <a:tcPr/>
                </a:tc>
                <a:tc hMerge="1">
                  <a:txBody>
                    <a:bodyPr/>
                    <a:lstStyle/>
                    <a:p>
                      <a:endParaRPr lang="de-DE" dirty="0"/>
                    </a:p>
                  </a:txBody>
                  <a:tcPr/>
                </a:tc>
              </a:tr>
              <a:tr h="1951768">
                <a:tc>
                  <a:txBody>
                    <a:bodyPr/>
                    <a:lstStyle/>
                    <a:p>
                      <a:r>
                        <a:rPr lang="de-DE" sz="1600" kern="1200" dirty="0" smtClean="0">
                          <a:solidFill>
                            <a:schemeClr val="dk1"/>
                          </a:solidFill>
                          <a:effectLst/>
                          <a:latin typeface="Verdana" pitchFamily="34" charset="0"/>
                          <a:ea typeface="Verdana" pitchFamily="34" charset="0"/>
                          <a:cs typeface="Verdana" pitchFamily="34" charset="0"/>
                        </a:rPr>
                        <a:t>GND-ÜR</a:t>
                      </a:r>
                      <a:r>
                        <a:rPr lang="de-DE" sz="1600" kern="1200" baseline="0" dirty="0" smtClean="0">
                          <a:solidFill>
                            <a:schemeClr val="dk1"/>
                          </a:solidFill>
                          <a:effectLst/>
                          <a:latin typeface="Verdana" pitchFamily="34" charset="0"/>
                          <a:ea typeface="Verdana" pitchFamily="34" charset="0"/>
                          <a:cs typeface="Verdana" pitchFamily="34" charset="0"/>
                        </a:rPr>
                        <a:t> K19:</a:t>
                      </a:r>
                    </a:p>
                    <a:p>
                      <a:r>
                        <a:rPr lang="de-DE" sz="1600" b="0" i="0" u="none" strike="noStrike" kern="1200" baseline="0" dirty="0" smtClean="0">
                          <a:solidFill>
                            <a:schemeClr val="dk1"/>
                          </a:solidFill>
                          <a:effectLst/>
                          <a:latin typeface="Verdana" pitchFamily="34" charset="0"/>
                          <a:ea typeface="Verdana" pitchFamily="34" charset="0"/>
                          <a:cs typeface="Verdana" pitchFamily="34" charset="0"/>
                        </a:rPr>
                        <a:t>Den Namen von Organen von Gebietskörperschaften werden grundsätzlich die Namen ihrer Gebietskörperschaften vorangestellt.</a:t>
                      </a:r>
                      <a:endParaRPr lang="de-AT" sz="1600" b="0" i="0" u="none" strike="noStrike" kern="1200" baseline="0" dirty="0" smtClean="0">
                        <a:solidFill>
                          <a:schemeClr val="dk1"/>
                        </a:solidFill>
                        <a:latin typeface="Verdana" pitchFamily="34" charset="0"/>
                        <a:ea typeface="Verdana" pitchFamily="34" charset="0"/>
                        <a:cs typeface="Verdana" pitchFamily="34" charset="0"/>
                      </a:endParaRPr>
                    </a:p>
                  </a:txBody>
                  <a:tcPr/>
                </a:tc>
                <a:tc>
                  <a:txBody>
                    <a:bodyPr/>
                    <a:lstStyle/>
                    <a:p>
                      <a:r>
                        <a:rPr lang="de-DE" sz="1600" kern="1200" dirty="0" smtClean="0">
                          <a:solidFill>
                            <a:schemeClr val="dk1"/>
                          </a:solidFill>
                          <a:effectLst/>
                          <a:latin typeface="Verdana" pitchFamily="34" charset="0"/>
                          <a:ea typeface="Verdana" pitchFamily="34" charset="0"/>
                          <a:cs typeface="Verdana" pitchFamily="34" charset="0"/>
                        </a:rPr>
                        <a:t>RDA 11.2.2.13, ERL 2:</a:t>
                      </a:r>
                    </a:p>
                    <a:p>
                      <a:r>
                        <a:rPr lang="de-DE" sz="1600" kern="1200" dirty="0" smtClean="0">
                          <a:solidFill>
                            <a:schemeClr val="dk1"/>
                          </a:solidFill>
                          <a:effectLst/>
                          <a:latin typeface="Verdana" pitchFamily="34" charset="0"/>
                          <a:ea typeface="Verdana" pitchFamily="34" charset="0"/>
                          <a:cs typeface="Verdana" pitchFamily="34" charset="0"/>
                        </a:rPr>
                        <a:t>Körperschaften, die Gebietskörperschaften unterstellt sind und RDA 11.2.2.14.2 zugeordnet werden und die in ihrem Namen den Namen der übergeordneten Gebietskörperschaft in irgendeiner Form enthalten, werden selbstständig erfasst </a:t>
                      </a:r>
                    </a:p>
                    <a:p>
                      <a:endParaRPr lang="de-DE" sz="1600" dirty="0">
                        <a:latin typeface="Verdana" panose="020B0604030504040204" pitchFamily="34" charset="0"/>
                      </a:endParaRPr>
                    </a:p>
                  </a:txBody>
                  <a:tcPr/>
                </a:tc>
              </a:tr>
            </a:tbl>
          </a:graphicData>
        </a:graphic>
      </p:graphicFrame>
      <p:sp>
        <p:nvSpPr>
          <p:cNvPr id="3" name="Foliennummernplatzhalter 2"/>
          <p:cNvSpPr>
            <a:spLocks noGrp="1"/>
          </p:cNvSpPr>
          <p:nvPr>
            <p:ph type="sldNum" sz="quarter" idx="12"/>
          </p:nvPr>
        </p:nvSpPr>
        <p:spPr/>
        <p:txBody>
          <a:bodyPr/>
          <a:lstStyle/>
          <a:p>
            <a:fld id="{E1CD70CF-68CB-451A-AC93-71942E537FD9}" type="slidenum">
              <a:rPr lang="de-DE" smtClean="0"/>
              <a:t>190</a:t>
            </a:fld>
            <a:endParaRPr lang="de-DE"/>
          </a:p>
        </p:txBody>
      </p:sp>
    </p:spTree>
    <p:extLst>
      <p:ext uri="{BB962C8B-B14F-4D97-AF65-F5344CB8AC3E}">
        <p14:creationId xmlns:p14="http://schemas.microsoft.com/office/powerpoint/2010/main" val="4040494725"/>
      </p:ext>
    </p:extLst>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332656"/>
            <a:ext cx="8726760" cy="1656184"/>
          </a:xfrm>
        </p:spPr>
        <p:txBody>
          <a:bodyPr/>
          <a:lstStyle/>
          <a:p>
            <a:pPr algn="l"/>
            <a:r>
              <a:rPr lang="de-DE" sz="3200" dirty="0">
                <a:solidFill>
                  <a:srgbClr val="4F81BD">
                    <a:lumMod val="75000"/>
                  </a:srgbClr>
                </a:solidFill>
              </a:rPr>
              <a:t>Was ist neu mit RDA?</a:t>
            </a:r>
            <a:br>
              <a:rPr lang="de-DE" sz="3200" dirty="0">
                <a:solidFill>
                  <a:srgbClr val="4F81BD">
                    <a:lumMod val="75000"/>
                  </a:srgbClr>
                </a:solidFill>
              </a:rPr>
            </a:br>
            <a:r>
              <a:rPr lang="de-DE" sz="2600" dirty="0">
                <a:solidFill>
                  <a:srgbClr val="4F81BD">
                    <a:lumMod val="75000"/>
                  </a:srgbClr>
                </a:solidFill>
              </a:rPr>
              <a:t>(im Bereich Organe von Gebietskörperschaften, Juristische Körperschaften)                                          </a:t>
            </a:r>
            <a:r>
              <a:rPr lang="de-DE" sz="2600" dirty="0" smtClean="0">
                <a:solidFill>
                  <a:srgbClr val="4F81BD">
                    <a:lumMod val="75000"/>
                  </a:srgbClr>
                </a:solidFill>
              </a:rPr>
              <a:t>-2-</a:t>
            </a:r>
            <a:endParaRPr lang="de-DE" dirty="0"/>
          </a:p>
        </p:txBody>
      </p:sp>
      <p:sp>
        <p:nvSpPr>
          <p:cNvPr id="3" name="Fußzeilenplatzhalter 2"/>
          <p:cNvSpPr>
            <a:spLocks noGrp="1"/>
          </p:cNvSpPr>
          <p:nvPr>
            <p:ph type="ftr" sz="quarter" idx="11"/>
          </p:nvPr>
        </p:nvSpPr>
        <p:spPr/>
        <p:txBody>
          <a:bodyPr/>
          <a:lstStyle/>
          <a:p>
            <a:r>
              <a:rPr lang="de-DE" smtClean="0"/>
              <a:t>Schulungsunterlagen der AG RDA – Modul GND: KorKonGeo | hbz | Stand: 15.01.2015</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764373766"/>
              </p:ext>
            </p:extLst>
          </p:nvPr>
        </p:nvGraphicFramePr>
        <p:xfrm>
          <a:off x="695400" y="2225671"/>
          <a:ext cx="9577064" cy="4130680"/>
        </p:xfrm>
        <a:graphic>
          <a:graphicData uri="http://schemas.openxmlformats.org/drawingml/2006/table">
            <a:tbl>
              <a:tblPr firstRow="1" bandRow="1">
                <a:tableStyleId>{5C22544A-7EE6-4342-B048-85BDC9FD1C3A}</a:tableStyleId>
              </a:tblPr>
              <a:tblGrid>
                <a:gridCol w="4788532"/>
                <a:gridCol w="4788532"/>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smtClean="0">
                          <a:ln>
                            <a:noFill/>
                          </a:ln>
                          <a:solidFill>
                            <a:prstClr val="white"/>
                          </a:solidFill>
                          <a:effectLst/>
                          <a:uLnTx/>
                          <a:uFillTx/>
                          <a:latin typeface="Verdana" panose="020B0604030504040204" pitchFamily="34" charset="0"/>
                          <a:ea typeface="+mn-ea"/>
                          <a:cs typeface="+mn-cs"/>
                        </a:rPr>
                        <a:t>RAK / GND-Übergangsregeln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smtClean="0">
                          <a:ln>
                            <a:noFill/>
                          </a:ln>
                          <a:solidFill>
                            <a:prstClr val="white"/>
                          </a:solidFill>
                          <a:effectLst/>
                          <a:uLnTx/>
                          <a:uFillTx/>
                          <a:latin typeface="Verdana" panose="020B0604030504040204" pitchFamily="34" charset="0"/>
                          <a:ea typeface="+mn-ea"/>
                          <a:cs typeface="+mn-cs"/>
                        </a:rPr>
                        <a:t>RDA</a:t>
                      </a:r>
                    </a:p>
                  </a:txBody>
                  <a:tcPr/>
                </a:tc>
              </a:tr>
              <a:tr h="370840">
                <a:tc gridSpan="2">
                  <a:txBody>
                    <a:bodyPr/>
                    <a:lstStyle/>
                    <a:p>
                      <a:pPr algn="ctr"/>
                      <a:r>
                        <a:rPr lang="de-DE" sz="1600" dirty="0" smtClean="0">
                          <a:latin typeface="Verdana" panose="020B0604030504040204" pitchFamily="34" charset="0"/>
                          <a:ea typeface="Verdana" panose="020B0604030504040204" pitchFamily="34" charset="0"/>
                          <a:cs typeface="Verdana" panose="020B0604030504040204" pitchFamily="34" charset="0"/>
                        </a:rPr>
                        <a:t>Militärische Körperschaften -1-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p>
                  </a:txBody>
                  <a:tcPr/>
                </a:tc>
              </a:tr>
              <a:tr h="338900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GND-ÜR K21:</a:t>
                      </a:r>
                    </a:p>
                    <a:p>
                      <a:r>
                        <a:rPr lang="de-DE" sz="1600" dirty="0" smtClean="0">
                          <a:latin typeface="Verdana" panose="020B0604030504040204" pitchFamily="34" charset="0"/>
                          <a:ea typeface="Verdana" panose="020B0604030504040204" pitchFamily="34" charset="0"/>
                          <a:cs typeface="Verdana" panose="020B0604030504040204" pitchFamily="34" charset="0"/>
                        </a:rPr>
                        <a:t>Den Namen von militärischen Körperschaften</a:t>
                      </a:r>
                      <a:r>
                        <a:rPr lang="de-DE" sz="1600" baseline="0" dirty="0" smtClean="0">
                          <a:latin typeface="Verdana" panose="020B0604030504040204" pitchFamily="34" charset="0"/>
                          <a:ea typeface="Verdana" panose="020B0604030504040204" pitchFamily="34" charset="0"/>
                          <a:cs typeface="Verdana" panose="020B0604030504040204" pitchFamily="34" charset="0"/>
                        </a:rPr>
                        <a:t> werden, sofern zutreffend, die Namen ihrer Gebietskörperschaften (bzw. der Organisationen, denen sie unterstehen) vorangestellt (zur Bildung des bevorzugten Namens vgl. K12).</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p>
                      <a:r>
                        <a:rPr lang="de-DE" sz="1600" dirty="0" smtClean="0">
                          <a:latin typeface="Verdana" panose="020B0604030504040204" pitchFamily="34" charset="0"/>
                          <a:ea typeface="Verdana" panose="020B0604030504040204" pitchFamily="34" charset="0"/>
                          <a:cs typeface="Verdana" panose="020B0604030504040204" pitchFamily="34" charset="0"/>
                        </a:rPr>
                        <a:t>Die Namen von militärischen Körperschaften</a:t>
                      </a:r>
                      <a:r>
                        <a:rPr lang="de-DE" sz="1600" baseline="0" dirty="0" smtClean="0">
                          <a:latin typeface="Verdana" panose="020B0604030504040204" pitchFamily="34" charset="0"/>
                          <a:ea typeface="Verdana" panose="020B0604030504040204" pitchFamily="34" charset="0"/>
                          <a:cs typeface="Verdana" panose="020B0604030504040204" pitchFamily="34" charset="0"/>
                        </a:rPr>
                        <a:t> werden nicht auf eine standardisierte Form normiert. Es werden keine Bestandteile hinzugefügt oder weggelassen (vgl. allgemeine Regeln).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 11.2.2.22:</a:t>
                      </a:r>
                    </a:p>
                    <a:p>
                      <a:r>
                        <a:rPr lang="de-DE" sz="1600" dirty="0" smtClean="0">
                          <a:latin typeface="Verdana" panose="020B0604030504040204" pitchFamily="34" charset="0"/>
                          <a:ea typeface="Verdana" panose="020B0604030504040204" pitchFamily="34" charset="0"/>
                          <a:cs typeface="Verdana" panose="020B0604030504040204" pitchFamily="34" charset="0"/>
                        </a:rPr>
                        <a:t>Bei der Ansetzung der Unterabteilung wird der Name der Gebietskörperschaft in substantivischer Form (auch Abkürzung) weggelassen, es sei denn, das Weglassen würde zu einer unangemessenen Namens-Verzerrung führen</a:t>
                      </a:r>
                    </a:p>
                    <a:p>
                      <a:endParaRPr lang="de-DE" sz="1600" dirty="0" smtClean="0">
                        <a:latin typeface="Verdana" panose="020B0604030504040204" pitchFamily="34" charset="0"/>
                        <a:ea typeface="Verdana" panose="020B0604030504040204" pitchFamily="34" charset="0"/>
                        <a:cs typeface="Verdana" panose="020B0604030504040204" pitchFamily="34" charset="0"/>
                      </a:endParaRPr>
                    </a:p>
                    <a:p>
                      <a:r>
                        <a:rPr lang="de-DE" sz="1600" dirty="0" smtClean="0">
                          <a:latin typeface="Verdana" panose="020B0604030504040204" pitchFamily="34" charset="0"/>
                          <a:ea typeface="Verdana" panose="020B0604030504040204" pitchFamily="34" charset="0"/>
                          <a:cs typeface="Verdana" panose="020B0604030504040204" pitchFamily="34" charset="0"/>
                        </a:rPr>
                        <a:t>Untergeordnete Bereiche der Waffengattungen werden als Unterabteilung der Waffengattung angesetzt. Zwischenstufen werden dabei nicht weggelassen.</a:t>
                      </a:r>
                    </a:p>
                  </a:txBody>
                  <a:tcPr/>
                </a:tc>
              </a:tr>
            </a:tbl>
          </a:graphicData>
        </a:graphic>
      </p:graphicFrame>
      <p:sp>
        <p:nvSpPr>
          <p:cNvPr id="4" name="Foliennummernplatzhalter 3"/>
          <p:cNvSpPr>
            <a:spLocks noGrp="1"/>
          </p:cNvSpPr>
          <p:nvPr>
            <p:ph type="sldNum" sz="quarter" idx="12"/>
          </p:nvPr>
        </p:nvSpPr>
        <p:spPr/>
        <p:txBody>
          <a:bodyPr/>
          <a:lstStyle/>
          <a:p>
            <a:fld id="{E1CD70CF-68CB-451A-AC93-71942E537FD9}" type="slidenum">
              <a:rPr lang="de-DE" smtClean="0"/>
              <a:t>191</a:t>
            </a:fld>
            <a:endParaRPr lang="de-DE"/>
          </a:p>
        </p:txBody>
      </p:sp>
    </p:spTree>
    <p:extLst>
      <p:ext uri="{BB962C8B-B14F-4D97-AF65-F5344CB8AC3E}">
        <p14:creationId xmlns:p14="http://schemas.microsoft.com/office/powerpoint/2010/main" val="2636647724"/>
      </p:ext>
    </p:extLst>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86210"/>
          </a:xfrm>
        </p:spPr>
        <p:txBody>
          <a:bodyPr/>
          <a:lstStyle/>
          <a:p>
            <a:pPr algn="l"/>
            <a:r>
              <a:rPr lang="de-DE" sz="3200" dirty="0">
                <a:solidFill>
                  <a:srgbClr val="4F81BD">
                    <a:lumMod val="75000"/>
                  </a:srgbClr>
                </a:solidFill>
              </a:rPr>
              <a:t>Was ist neu mit RDA?</a:t>
            </a:r>
            <a:br>
              <a:rPr lang="de-DE" sz="3200" dirty="0">
                <a:solidFill>
                  <a:srgbClr val="4F81BD">
                    <a:lumMod val="75000"/>
                  </a:srgbClr>
                </a:solidFill>
              </a:rPr>
            </a:br>
            <a:r>
              <a:rPr lang="de-DE" sz="2600" dirty="0">
                <a:solidFill>
                  <a:srgbClr val="4F81BD">
                    <a:lumMod val="75000"/>
                  </a:srgbClr>
                </a:solidFill>
              </a:rPr>
              <a:t>(im Bereich Organe von Gebietskörperschaften, Juristische Körperschaften)                                          </a:t>
            </a:r>
            <a:r>
              <a:rPr lang="de-DE" sz="2600" dirty="0" smtClean="0">
                <a:solidFill>
                  <a:srgbClr val="4F81BD">
                    <a:lumMod val="75000"/>
                  </a:srgbClr>
                </a:solidFill>
              </a:rPr>
              <a:t>-3-</a:t>
            </a:r>
            <a:endParaRPr lang="de-DE" dirty="0"/>
          </a:p>
        </p:txBody>
      </p:sp>
      <p:sp>
        <p:nvSpPr>
          <p:cNvPr id="3" name="Fußzeilenplatzhalter 2"/>
          <p:cNvSpPr>
            <a:spLocks noGrp="1"/>
          </p:cNvSpPr>
          <p:nvPr>
            <p:ph type="ftr" sz="quarter" idx="11"/>
          </p:nvPr>
        </p:nvSpPr>
        <p:spPr/>
        <p:txBody>
          <a:bodyPr/>
          <a:lstStyle/>
          <a:p>
            <a:r>
              <a:rPr lang="de-DE" smtClean="0"/>
              <a:t>Schulungsunterlagen der AG RDA – Modul GND: KorKonGeo | hbz | Stand: 15.01.2015</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2143688040"/>
              </p:ext>
            </p:extLst>
          </p:nvPr>
        </p:nvGraphicFramePr>
        <p:xfrm>
          <a:off x="621873" y="2492896"/>
          <a:ext cx="9302824" cy="3119120"/>
        </p:xfrm>
        <a:graphic>
          <a:graphicData uri="http://schemas.openxmlformats.org/drawingml/2006/table">
            <a:tbl>
              <a:tblPr firstRow="1" bandRow="1">
                <a:tableStyleId>{5C22544A-7EE6-4342-B048-85BDC9FD1C3A}</a:tableStyleId>
              </a:tblPr>
              <a:tblGrid>
                <a:gridCol w="4651412"/>
                <a:gridCol w="4651412"/>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smtClean="0">
                          <a:ln>
                            <a:noFill/>
                          </a:ln>
                          <a:solidFill>
                            <a:prstClr val="white"/>
                          </a:solidFill>
                          <a:effectLst/>
                          <a:uLnTx/>
                          <a:uFillTx/>
                          <a:latin typeface="Verdana" panose="020B0604030504040204" pitchFamily="34" charset="0"/>
                          <a:ea typeface="+mn-ea"/>
                          <a:cs typeface="+mn-cs"/>
                        </a:rPr>
                        <a:t>RAK / GND-Übergangsregeln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smtClean="0">
                          <a:ln>
                            <a:noFill/>
                          </a:ln>
                          <a:solidFill>
                            <a:prstClr val="white"/>
                          </a:solidFill>
                          <a:effectLst/>
                          <a:uLnTx/>
                          <a:uFillTx/>
                          <a:latin typeface="Verdana" panose="020B0604030504040204" pitchFamily="34" charset="0"/>
                          <a:ea typeface="+mn-ea"/>
                          <a:cs typeface="+mn-cs"/>
                        </a:rPr>
                        <a:t>RDA</a:t>
                      </a:r>
                    </a:p>
                  </a:txBody>
                  <a:tcPr/>
                </a:tc>
              </a:tr>
              <a:tr h="370840">
                <a:tc gridSpan="2">
                  <a:txBody>
                    <a:bodyPr/>
                    <a:lstStyle/>
                    <a:p>
                      <a:pPr algn="ctr"/>
                      <a:r>
                        <a:rPr lang="de-DE" sz="1600" dirty="0" smtClean="0">
                          <a:latin typeface="Verdana" panose="020B0604030504040204" pitchFamily="34" charset="0"/>
                          <a:ea typeface="Verdana" panose="020B0604030504040204" pitchFamily="34" charset="0"/>
                          <a:cs typeface="Verdana" panose="020B0604030504040204" pitchFamily="34" charset="0"/>
                        </a:rPr>
                        <a:t>Militärische Körperschaften -2-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 11.2.2.22.1 u. ERL:</a:t>
                      </a:r>
                    </a:p>
                    <a:p>
                      <a:r>
                        <a:rPr lang="de-DE" sz="1600" dirty="0" smtClean="0">
                          <a:latin typeface="Verdana" panose="020B0604030504040204" pitchFamily="34" charset="0"/>
                          <a:ea typeface="Verdana" panose="020B0604030504040204" pitchFamily="34" charset="0"/>
                          <a:cs typeface="Verdana" panose="020B0604030504040204" pitchFamily="34" charset="0"/>
                        </a:rPr>
                        <a:t>Ordinalzahlen zur Bezeichnung untergeordneter militärischer Einheiten werden hinter dem Namen mit abschließendem Punkt angegeben.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SE: Militärische Körperschaften des Deutschen Reiches werden als Unterabteilung von „Deutschland“ angesetzt </a:t>
                      </a: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Neu für SE: Militärische Körperschaften des Deutschen Reiches werden als Unterabteilung von „Deutsches Reich“ angesetzt </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4" name="Foliennummernplatzhalter 3"/>
          <p:cNvSpPr>
            <a:spLocks noGrp="1"/>
          </p:cNvSpPr>
          <p:nvPr>
            <p:ph type="sldNum" sz="quarter" idx="12"/>
          </p:nvPr>
        </p:nvSpPr>
        <p:spPr/>
        <p:txBody>
          <a:bodyPr/>
          <a:lstStyle/>
          <a:p>
            <a:fld id="{E1CD70CF-68CB-451A-AC93-71942E537FD9}" type="slidenum">
              <a:rPr lang="de-DE" smtClean="0"/>
              <a:t>192</a:t>
            </a:fld>
            <a:endParaRPr lang="de-DE"/>
          </a:p>
        </p:txBody>
      </p:sp>
    </p:spTree>
    <p:extLst>
      <p:ext uri="{BB962C8B-B14F-4D97-AF65-F5344CB8AC3E}">
        <p14:creationId xmlns:p14="http://schemas.microsoft.com/office/powerpoint/2010/main" val="4000085001"/>
      </p:ext>
    </p:extLst>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14202"/>
          </a:xfrm>
        </p:spPr>
        <p:txBody>
          <a:bodyPr/>
          <a:lstStyle/>
          <a:p>
            <a:pPr algn="l"/>
            <a:r>
              <a:rPr lang="de-DE" sz="3200" dirty="0">
                <a:solidFill>
                  <a:srgbClr val="4F81BD">
                    <a:lumMod val="75000"/>
                  </a:srgbClr>
                </a:solidFill>
              </a:rPr>
              <a:t>Was ist neu mit RDA?</a:t>
            </a:r>
            <a:br>
              <a:rPr lang="de-DE" sz="3200" dirty="0">
                <a:solidFill>
                  <a:srgbClr val="4F81BD">
                    <a:lumMod val="75000"/>
                  </a:srgbClr>
                </a:solidFill>
              </a:rPr>
            </a:br>
            <a:r>
              <a:rPr lang="de-DE" sz="2600" dirty="0">
                <a:solidFill>
                  <a:srgbClr val="4F81BD">
                    <a:lumMod val="75000"/>
                  </a:srgbClr>
                </a:solidFill>
              </a:rPr>
              <a:t>(im Bereich Organe von Gebietskörperschaften, Juristische Körperschaften)                                          </a:t>
            </a:r>
            <a:r>
              <a:rPr lang="de-DE" sz="2600" dirty="0" smtClean="0">
                <a:solidFill>
                  <a:srgbClr val="4F81BD">
                    <a:lumMod val="75000"/>
                  </a:srgbClr>
                </a:solidFill>
              </a:rPr>
              <a:t>-4-</a:t>
            </a:r>
            <a:endParaRPr lang="de-DE" dirty="0"/>
          </a:p>
        </p:txBody>
      </p:sp>
      <p:sp>
        <p:nvSpPr>
          <p:cNvPr id="3" name="Fußzeilenplatzhalter 2"/>
          <p:cNvSpPr>
            <a:spLocks noGrp="1"/>
          </p:cNvSpPr>
          <p:nvPr>
            <p:ph type="ftr" sz="quarter" idx="11"/>
          </p:nvPr>
        </p:nvSpPr>
        <p:spPr/>
        <p:txBody>
          <a:bodyPr/>
          <a:lstStyle/>
          <a:p>
            <a:r>
              <a:rPr lang="de-DE" smtClean="0"/>
              <a:t>Schulungsunterlagen der AG RDA – Modul GND: KorKonGeo | hbz | Stand: 15.01.2015</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4069919738"/>
              </p:ext>
            </p:extLst>
          </p:nvPr>
        </p:nvGraphicFramePr>
        <p:xfrm>
          <a:off x="695400" y="2420888"/>
          <a:ext cx="9145016" cy="2540000"/>
        </p:xfrm>
        <a:graphic>
          <a:graphicData uri="http://schemas.openxmlformats.org/drawingml/2006/table">
            <a:tbl>
              <a:tblPr firstRow="1" bandRow="1">
                <a:tableStyleId>{5C22544A-7EE6-4342-B048-85BDC9FD1C3A}</a:tableStyleId>
              </a:tblPr>
              <a:tblGrid>
                <a:gridCol w="4572508"/>
                <a:gridCol w="4572508"/>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smtClean="0">
                          <a:ln>
                            <a:noFill/>
                          </a:ln>
                          <a:solidFill>
                            <a:prstClr val="white"/>
                          </a:solidFill>
                          <a:effectLst/>
                          <a:uLnTx/>
                          <a:uFillTx/>
                          <a:latin typeface="Verdana" panose="020B0604030504040204" pitchFamily="34" charset="0"/>
                          <a:ea typeface="+mn-ea"/>
                          <a:cs typeface="+mn-cs"/>
                        </a:rPr>
                        <a:t>RAK / GND-Übergangsregeln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smtClean="0">
                          <a:ln>
                            <a:noFill/>
                          </a:ln>
                          <a:solidFill>
                            <a:prstClr val="white"/>
                          </a:solidFill>
                          <a:effectLst/>
                          <a:uLnTx/>
                          <a:uFillTx/>
                          <a:latin typeface="Verdana" panose="020B0604030504040204" pitchFamily="34" charset="0"/>
                          <a:ea typeface="+mn-ea"/>
                          <a:cs typeface="+mn-cs"/>
                        </a:rPr>
                        <a:t>RDA</a:t>
                      </a:r>
                    </a:p>
                  </a:txBody>
                  <a:tcPr/>
                </a:tc>
              </a:tr>
              <a:tr h="370840">
                <a:tc gridSpan="2">
                  <a:txBody>
                    <a:bodyPr/>
                    <a:lstStyle/>
                    <a:p>
                      <a:pPr algn="ctr"/>
                      <a:r>
                        <a:rPr lang="de-DE" sz="1600" dirty="0" smtClean="0">
                          <a:latin typeface="Verdana" panose="020B0604030504040204" pitchFamily="34" charset="0"/>
                          <a:ea typeface="Verdana" panose="020B0604030504040204" pitchFamily="34" charset="0"/>
                          <a:cs typeface="Verdana" panose="020B0604030504040204" pitchFamily="34" charset="0"/>
                        </a:rPr>
                        <a:t>Botschaften, Konsulate usw.</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GND-ÜR</a:t>
                      </a:r>
                      <a:r>
                        <a:rPr lang="de-DE" sz="1600" baseline="0" dirty="0" smtClean="0">
                          <a:latin typeface="Verdana" panose="020B0604030504040204" pitchFamily="34" charset="0"/>
                          <a:ea typeface="Verdana" panose="020B0604030504040204" pitchFamily="34" charset="0"/>
                          <a:cs typeface="Verdana" panose="020B0604030504040204" pitchFamily="34" charset="0"/>
                        </a:rPr>
                        <a:t> K19: </a:t>
                      </a:r>
                    </a:p>
                    <a:p>
                      <a:r>
                        <a:rPr lang="de-DE" sz="1600" baseline="0" dirty="0" smtClean="0">
                          <a:latin typeface="Verdana" panose="020B0604030504040204" pitchFamily="34" charset="0"/>
                          <a:ea typeface="Verdana" panose="020B0604030504040204" pitchFamily="34" charset="0"/>
                          <a:cs typeface="Verdana" panose="020B0604030504040204" pitchFamily="34" charset="0"/>
                        </a:rPr>
                        <a:t>Den Namen von Organen von Gebietskörperschaften werden grundsätzlich die Namen ihrer Gebietskörperschaften vorangestellt (zur Bildung des bevorzugten Namens vgl. K12)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 11.2.2.23:</a:t>
                      </a:r>
                    </a:p>
                    <a:p>
                      <a:r>
                        <a:rPr lang="de-DE" sz="1600" dirty="0" smtClean="0">
                          <a:latin typeface="Verdana" panose="020B0604030504040204" pitchFamily="34" charset="0"/>
                          <a:ea typeface="Verdana" panose="020B0604030504040204" pitchFamily="34" charset="0"/>
                          <a:cs typeface="Verdana" panose="020B0604030504040204" pitchFamily="34" charset="0"/>
                        </a:rPr>
                        <a:t>Aus dem Namen der Botschaft wird der Name des repräsentierten Landes weggelassen. Aus dem Namen des Konsulats wird der Name des Ortssitzes weggelassen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4" name="Foliennummernplatzhalter 3"/>
          <p:cNvSpPr>
            <a:spLocks noGrp="1"/>
          </p:cNvSpPr>
          <p:nvPr>
            <p:ph type="sldNum" sz="quarter" idx="12"/>
          </p:nvPr>
        </p:nvSpPr>
        <p:spPr/>
        <p:txBody>
          <a:bodyPr/>
          <a:lstStyle/>
          <a:p>
            <a:fld id="{E1CD70CF-68CB-451A-AC93-71942E537FD9}" type="slidenum">
              <a:rPr lang="de-DE" smtClean="0"/>
              <a:t>193</a:t>
            </a:fld>
            <a:endParaRPr lang="de-DE"/>
          </a:p>
        </p:txBody>
      </p:sp>
    </p:spTree>
    <p:extLst>
      <p:ext uri="{BB962C8B-B14F-4D97-AF65-F5344CB8AC3E}">
        <p14:creationId xmlns:p14="http://schemas.microsoft.com/office/powerpoint/2010/main" val="3355835669"/>
      </p:ext>
    </p:extLst>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43136" y="332656"/>
            <a:ext cx="8726760" cy="1944216"/>
          </a:xfrm>
        </p:spPr>
        <p:txBody>
          <a:bodyPr/>
          <a:lstStyle/>
          <a:p>
            <a:pPr algn="l"/>
            <a:r>
              <a:rPr lang="de-DE" sz="3200" dirty="0" smtClean="0">
                <a:solidFill>
                  <a:srgbClr val="4F81BD">
                    <a:lumMod val="75000"/>
                  </a:srgbClr>
                </a:solidFill>
              </a:rPr>
              <a:t>Was ist neu mit RDA?</a:t>
            </a:r>
            <a:br>
              <a:rPr lang="de-DE" sz="3200" dirty="0" smtClean="0">
                <a:solidFill>
                  <a:srgbClr val="4F81BD">
                    <a:lumMod val="75000"/>
                  </a:srgbClr>
                </a:solidFill>
              </a:rPr>
            </a:br>
            <a:r>
              <a:rPr lang="de-DE" sz="2600" dirty="0" smtClean="0">
                <a:solidFill>
                  <a:srgbClr val="4F81BD">
                    <a:lumMod val="75000"/>
                  </a:srgbClr>
                </a:solidFill>
              </a:rPr>
              <a:t>(im Bereich Organe von Gebietskörperschaften, Juristische Körperschaften)                                          -5-</a:t>
            </a:r>
            <a:endParaRPr lang="de-DE" dirty="0"/>
          </a:p>
        </p:txBody>
      </p:sp>
      <p:sp>
        <p:nvSpPr>
          <p:cNvPr id="3" name="Fußzeilenplatzhalter 2"/>
          <p:cNvSpPr>
            <a:spLocks noGrp="1"/>
          </p:cNvSpPr>
          <p:nvPr>
            <p:ph type="ftr" sz="quarter" idx="11"/>
          </p:nvPr>
        </p:nvSpPr>
        <p:spPr/>
        <p:txBody>
          <a:bodyPr/>
          <a:lstStyle/>
          <a:p>
            <a:r>
              <a:rPr lang="de-DE" smtClean="0"/>
              <a:t>Schulungsunterlagen der AG RDA – Modul GND: KorKonGeo | hbz | Stand: 15.01.2015</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2515859317"/>
              </p:ext>
            </p:extLst>
          </p:nvPr>
        </p:nvGraphicFramePr>
        <p:xfrm>
          <a:off x="677553" y="2492896"/>
          <a:ext cx="9793088" cy="2852399"/>
        </p:xfrm>
        <a:graphic>
          <a:graphicData uri="http://schemas.openxmlformats.org/drawingml/2006/table">
            <a:tbl>
              <a:tblPr firstRow="1" bandRow="1">
                <a:tableStyleId>{5C22544A-7EE6-4342-B048-85BDC9FD1C3A}</a:tableStyleId>
              </a:tblPr>
              <a:tblGrid>
                <a:gridCol w="4896544"/>
                <a:gridCol w="4896544"/>
              </a:tblGrid>
              <a:tr h="47495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smtClean="0">
                          <a:ln>
                            <a:noFill/>
                          </a:ln>
                          <a:solidFill>
                            <a:prstClr val="white"/>
                          </a:solidFill>
                          <a:effectLst/>
                          <a:uLnTx/>
                          <a:uFillTx/>
                          <a:latin typeface="Verdana" panose="020B0604030504040204" pitchFamily="34" charset="0"/>
                          <a:ea typeface="+mn-ea"/>
                          <a:cs typeface="+mn-cs"/>
                        </a:rPr>
                        <a:t>RAK / GND-Übergangsregeln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smtClean="0">
                          <a:ln>
                            <a:noFill/>
                          </a:ln>
                          <a:solidFill>
                            <a:prstClr val="white"/>
                          </a:solidFill>
                          <a:effectLst/>
                          <a:uLnTx/>
                          <a:uFillTx/>
                          <a:latin typeface="Verdana" panose="020B0604030504040204" pitchFamily="34" charset="0"/>
                          <a:ea typeface="+mn-ea"/>
                          <a:cs typeface="+mn-cs"/>
                        </a:rPr>
                        <a:t>RDA</a:t>
                      </a:r>
                    </a:p>
                  </a:txBody>
                  <a:tcPr/>
                </a:tc>
              </a:tr>
              <a:tr h="299974">
                <a:tc gridSpan="2">
                  <a:txBody>
                    <a:bodyPr/>
                    <a:lstStyle/>
                    <a:p>
                      <a:pPr algn="ctr"/>
                      <a:r>
                        <a:rPr lang="de-DE" sz="1600" dirty="0" smtClean="0">
                          <a:latin typeface="Verdana" panose="020B0604030504040204" pitchFamily="34" charset="0"/>
                          <a:ea typeface="Verdana" panose="020B0604030504040204" pitchFamily="34" charset="0"/>
                          <a:cs typeface="Verdana" panose="020B0604030504040204" pitchFamily="34" charset="0"/>
                        </a:rPr>
                        <a:t>Delegationen, Kommissionen usw.</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2999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GND-ÜR</a:t>
                      </a:r>
                      <a:r>
                        <a:rPr lang="de-DE" sz="1600" baseline="0" dirty="0" smtClean="0">
                          <a:latin typeface="Verdana" panose="020B0604030504040204" pitchFamily="34" charset="0"/>
                          <a:ea typeface="Verdana" panose="020B0604030504040204" pitchFamily="34" charset="0"/>
                          <a:cs typeface="Verdana" panose="020B0604030504040204" pitchFamily="34" charset="0"/>
                        </a:rPr>
                        <a:t> K19: </a:t>
                      </a:r>
                    </a:p>
                    <a:p>
                      <a:r>
                        <a:rPr lang="de-DE" sz="1600" baseline="0" dirty="0" smtClean="0">
                          <a:latin typeface="Verdana" panose="020B0604030504040204" pitchFamily="34" charset="0"/>
                          <a:ea typeface="Verdana" panose="020B0604030504040204" pitchFamily="34" charset="0"/>
                          <a:cs typeface="Verdana" panose="020B0604030504040204" pitchFamily="34" charset="0"/>
                        </a:rPr>
                        <a:t>Den Namen von Organen von Gebietskörperschaften werden grundsätzlich die Namen ihrer Gebietskörperschaften vorangestellt (zur Bildung des bevorzugten Namens vgl. K12)</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 11.2.2.24:</a:t>
                      </a:r>
                    </a:p>
                    <a:p>
                      <a:r>
                        <a:rPr lang="de-DE" sz="1600" dirty="0" smtClean="0">
                          <a:latin typeface="Verdana" panose="020B0604030504040204" pitchFamily="34" charset="0"/>
                          <a:ea typeface="Verdana" panose="020B0604030504040204" pitchFamily="34" charset="0"/>
                          <a:cs typeface="Verdana" panose="020B0604030504040204" pitchFamily="34" charset="0"/>
                        </a:rPr>
                        <a:t>Aus dem Namen der Delegation, Kommission usw. wird der Name der Gebietskörperschaft in substantivierter Form oder Abkürzungsform herausgelöst, es sei denn, die Weglassung würde zu einer unangemessenen Namens-Verzerrung führen</a:t>
                      </a:r>
                    </a:p>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4" name="Foliennummernplatzhalter 3"/>
          <p:cNvSpPr>
            <a:spLocks noGrp="1"/>
          </p:cNvSpPr>
          <p:nvPr>
            <p:ph type="sldNum" sz="quarter" idx="12"/>
          </p:nvPr>
        </p:nvSpPr>
        <p:spPr/>
        <p:txBody>
          <a:bodyPr/>
          <a:lstStyle/>
          <a:p>
            <a:fld id="{E1CD70CF-68CB-451A-AC93-71942E537FD9}" type="slidenum">
              <a:rPr lang="de-DE" smtClean="0"/>
              <a:t>194</a:t>
            </a:fld>
            <a:endParaRPr lang="de-DE"/>
          </a:p>
        </p:txBody>
      </p:sp>
    </p:spTree>
    <p:extLst>
      <p:ext uri="{BB962C8B-B14F-4D97-AF65-F5344CB8AC3E}">
        <p14:creationId xmlns:p14="http://schemas.microsoft.com/office/powerpoint/2010/main" val="3641540432"/>
      </p:ext>
    </p:extLst>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14202"/>
          </a:xfrm>
        </p:spPr>
        <p:txBody>
          <a:bodyPr/>
          <a:lstStyle/>
          <a:p>
            <a:pPr algn="l"/>
            <a:r>
              <a:rPr lang="de-DE" sz="3200" dirty="0">
                <a:solidFill>
                  <a:srgbClr val="4F81BD">
                    <a:lumMod val="75000"/>
                  </a:srgbClr>
                </a:solidFill>
              </a:rPr>
              <a:t>Was ist neu mit RDA?</a:t>
            </a:r>
            <a:br>
              <a:rPr lang="de-DE" sz="3200" dirty="0">
                <a:solidFill>
                  <a:srgbClr val="4F81BD">
                    <a:lumMod val="75000"/>
                  </a:srgbClr>
                </a:solidFill>
              </a:rPr>
            </a:br>
            <a:r>
              <a:rPr lang="de-DE" sz="2600" dirty="0">
                <a:solidFill>
                  <a:srgbClr val="4F81BD">
                    <a:lumMod val="75000"/>
                  </a:srgbClr>
                </a:solidFill>
              </a:rPr>
              <a:t>(im Bereich Organe von Gebietskörperschaften, Juristische Körperschaften)                                          </a:t>
            </a:r>
            <a:r>
              <a:rPr lang="de-DE" sz="2600" dirty="0" smtClean="0">
                <a:solidFill>
                  <a:srgbClr val="4F81BD">
                    <a:lumMod val="75000"/>
                  </a:srgbClr>
                </a:solidFill>
              </a:rPr>
              <a:t>-6-</a:t>
            </a:r>
            <a:endParaRPr lang="de-DE" dirty="0"/>
          </a:p>
        </p:txBody>
      </p:sp>
      <p:sp>
        <p:nvSpPr>
          <p:cNvPr id="3" name="Fußzeilenplatzhalter 2"/>
          <p:cNvSpPr>
            <a:spLocks noGrp="1"/>
          </p:cNvSpPr>
          <p:nvPr>
            <p:ph type="ftr" sz="quarter" idx="11"/>
          </p:nvPr>
        </p:nvSpPr>
        <p:spPr/>
        <p:txBody>
          <a:bodyPr/>
          <a:lstStyle/>
          <a:p>
            <a:r>
              <a:rPr lang="de-DE" smtClean="0"/>
              <a:t>Schulungsunterlagen der AG RDA – Modul GND: KorKonGeo | hbz | Stand: 15.01.2015</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2801222989"/>
              </p:ext>
            </p:extLst>
          </p:nvPr>
        </p:nvGraphicFramePr>
        <p:xfrm>
          <a:off x="695400" y="2204864"/>
          <a:ext cx="9158808" cy="3977640"/>
        </p:xfrm>
        <a:graphic>
          <a:graphicData uri="http://schemas.openxmlformats.org/drawingml/2006/table">
            <a:tbl>
              <a:tblPr firstRow="1" bandRow="1">
                <a:tableStyleId>{5C22544A-7EE6-4342-B048-85BDC9FD1C3A}</a:tableStyleId>
              </a:tblPr>
              <a:tblGrid>
                <a:gridCol w="4579404"/>
                <a:gridCol w="4579404"/>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smtClean="0">
                          <a:ln>
                            <a:noFill/>
                          </a:ln>
                          <a:solidFill>
                            <a:prstClr val="white"/>
                          </a:solidFill>
                          <a:effectLst/>
                          <a:uLnTx/>
                          <a:uFillTx/>
                          <a:latin typeface="Verdana" panose="020B0604030504040204" pitchFamily="34" charset="0"/>
                          <a:ea typeface="+mn-ea"/>
                          <a:cs typeface="+mn-cs"/>
                        </a:rPr>
                        <a:t>RAK / GND-Übergangsregeln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smtClean="0">
                          <a:ln>
                            <a:noFill/>
                          </a:ln>
                          <a:solidFill>
                            <a:prstClr val="white"/>
                          </a:solidFill>
                          <a:effectLst/>
                          <a:uLnTx/>
                          <a:uFillTx/>
                          <a:latin typeface="Verdana" panose="020B0604030504040204" pitchFamily="34" charset="0"/>
                          <a:ea typeface="+mn-ea"/>
                          <a:cs typeface="+mn-cs"/>
                        </a:rPr>
                        <a:t>RDA</a:t>
                      </a:r>
                    </a:p>
                  </a:txBody>
                  <a:tcPr/>
                </a:tc>
              </a:tr>
              <a:tr h="370840">
                <a:tc gridSpan="2">
                  <a:txBody>
                    <a:bodyPr/>
                    <a:lstStyle/>
                    <a:p>
                      <a:pPr algn="ctr"/>
                      <a:r>
                        <a:rPr lang="de-DE" sz="1600" dirty="0" smtClean="0">
                          <a:latin typeface="Verdana" panose="020B0604030504040204" pitchFamily="34" charset="0"/>
                          <a:ea typeface="Verdana" panose="020B0604030504040204" pitchFamily="34" charset="0"/>
                          <a:cs typeface="Verdana" panose="020B0604030504040204" pitchFamily="34" charset="0"/>
                        </a:rPr>
                        <a:t>Gesetzgebende Körperschaften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p>
                  </a:txBody>
                  <a:tcPr/>
                </a:tc>
              </a:tr>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AWB K11-K12:</a:t>
                      </a:r>
                    </a:p>
                    <a:p>
                      <a:r>
                        <a:rPr lang="de-DE" sz="1600" dirty="0" smtClean="0">
                          <a:latin typeface="Verdana" panose="020B0604030504040204" pitchFamily="34" charset="0"/>
                          <a:ea typeface="Verdana" panose="020B0604030504040204" pitchFamily="34" charset="0"/>
                          <a:cs typeface="Verdana" panose="020B0604030504040204" pitchFamily="34" charset="0"/>
                        </a:rPr>
                        <a:t>Bei</a:t>
                      </a:r>
                      <a:r>
                        <a:rPr lang="de-DE" sz="1600" baseline="0" dirty="0" smtClean="0">
                          <a:latin typeface="Verdana" panose="020B0604030504040204" pitchFamily="34" charset="0"/>
                          <a:ea typeface="Verdana" panose="020B0604030504040204" pitchFamily="34" charset="0"/>
                          <a:cs typeface="Verdana" panose="020B0604030504040204" pitchFamily="34" charset="0"/>
                        </a:rPr>
                        <a:t> mehrstufig untergeordneten Körperschaften wird, soweit sie nicht selbstständig erfasst werden, der bevorzugte Name unter Umgehung der Zwischenstufen gebildet. </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 11.2.2.19:</a:t>
                      </a:r>
                    </a:p>
                    <a:p>
                      <a:r>
                        <a:rPr lang="de-DE" sz="1600" dirty="0" smtClean="0">
                          <a:latin typeface="Verdana" panose="020B0604030504040204" pitchFamily="34" charset="0"/>
                          <a:ea typeface="Verdana" panose="020B0604030504040204" pitchFamily="34" charset="0"/>
                          <a:cs typeface="Verdana" panose="020B0604030504040204" pitchFamily="34" charset="0"/>
                        </a:rPr>
                        <a:t>Wenn ein Parlament mehrere Kammern hat, werden diese gesondert dreistufig angesetzt.</a:t>
                      </a:r>
                    </a:p>
                  </a:txBody>
                  <a:tcPr/>
                </a:tc>
              </a:tr>
              <a:tr h="370840">
                <a:tc gridSpan="2">
                  <a:txBody>
                    <a:bodyPr/>
                    <a:lstStyle/>
                    <a:p>
                      <a:pPr algn="ctr"/>
                      <a:r>
                        <a:rPr lang="de-DE" sz="1600" dirty="0" smtClean="0">
                          <a:latin typeface="Verdana" panose="020B0604030504040204" pitchFamily="34" charset="0"/>
                          <a:ea typeface="Verdana" panose="020B0604030504040204" pitchFamily="34" charset="0"/>
                          <a:cs typeface="Verdana" panose="020B0604030504040204" pitchFamily="34" charset="0"/>
                        </a:rPr>
                        <a:t>Verfassunggebende Versammlungen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Zeitrahmen</a:t>
                      </a:r>
                      <a:r>
                        <a:rPr lang="de-DE" sz="1600" baseline="0" dirty="0" smtClean="0">
                          <a:latin typeface="Verdana" panose="020B0604030504040204" pitchFamily="34" charset="0"/>
                          <a:ea typeface="Verdana" panose="020B0604030504040204" pitchFamily="34" charset="0"/>
                          <a:cs typeface="Verdana" panose="020B0604030504040204" pitchFamily="34" charset="0"/>
                        </a:rPr>
                        <a:t> der Dauer nicht beim Namen berücksichtigt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 11.2.2.20:</a:t>
                      </a:r>
                    </a:p>
                    <a:p>
                      <a:r>
                        <a:rPr lang="de-DE" sz="1600" dirty="0" smtClean="0">
                          <a:latin typeface="Verdana" panose="020B0604030504040204" pitchFamily="34" charset="0"/>
                          <a:ea typeface="Verdana" panose="020B0604030504040204" pitchFamily="34" charset="0"/>
                          <a:cs typeface="Verdana" panose="020B0604030504040204" pitchFamily="34" charset="0"/>
                        </a:rPr>
                        <a:t>Verfassunggebende Versammlungen werden als Unterabteilung ihrer Regierung angesetzt mit den Jahreszahlen, in denen sie abgehalten wurden, als Zusatz</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4" name="Foliennummernplatzhalter 3"/>
          <p:cNvSpPr>
            <a:spLocks noGrp="1"/>
          </p:cNvSpPr>
          <p:nvPr>
            <p:ph type="sldNum" sz="quarter" idx="12"/>
          </p:nvPr>
        </p:nvSpPr>
        <p:spPr/>
        <p:txBody>
          <a:bodyPr/>
          <a:lstStyle/>
          <a:p>
            <a:fld id="{E1CD70CF-68CB-451A-AC93-71942E537FD9}" type="slidenum">
              <a:rPr lang="de-DE" smtClean="0"/>
              <a:t>195</a:t>
            </a:fld>
            <a:endParaRPr lang="de-DE"/>
          </a:p>
        </p:txBody>
      </p:sp>
    </p:spTree>
    <p:extLst>
      <p:ext uri="{BB962C8B-B14F-4D97-AF65-F5344CB8AC3E}">
        <p14:creationId xmlns:p14="http://schemas.microsoft.com/office/powerpoint/2010/main" val="3243240581"/>
      </p:ext>
    </p:extLst>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930226"/>
          </a:xfrm>
        </p:spPr>
        <p:txBody>
          <a:bodyPr/>
          <a:lstStyle/>
          <a:p>
            <a:pPr algn="l"/>
            <a:r>
              <a:rPr lang="de-DE" sz="3200" dirty="0">
                <a:solidFill>
                  <a:srgbClr val="4F81BD">
                    <a:lumMod val="75000"/>
                  </a:srgbClr>
                </a:solidFill>
              </a:rPr>
              <a:t>Was ist neu mit RDA?</a:t>
            </a:r>
            <a:br>
              <a:rPr lang="de-DE" sz="3200" dirty="0">
                <a:solidFill>
                  <a:srgbClr val="4F81BD">
                    <a:lumMod val="75000"/>
                  </a:srgbClr>
                </a:solidFill>
              </a:rPr>
            </a:br>
            <a:r>
              <a:rPr lang="de-DE" sz="2600" dirty="0">
                <a:solidFill>
                  <a:srgbClr val="4F81BD">
                    <a:lumMod val="75000"/>
                  </a:srgbClr>
                </a:solidFill>
              </a:rPr>
              <a:t>(im Bereich Organe von Gebietskörperschaften, Juristische Körperschaften)                                          </a:t>
            </a:r>
            <a:r>
              <a:rPr lang="de-DE" sz="2600" dirty="0" smtClean="0">
                <a:solidFill>
                  <a:srgbClr val="4F81BD">
                    <a:lumMod val="75000"/>
                  </a:srgbClr>
                </a:solidFill>
              </a:rPr>
              <a:t>-7-</a:t>
            </a:r>
            <a:endParaRPr lang="de-DE" dirty="0"/>
          </a:p>
        </p:txBody>
      </p:sp>
      <p:sp>
        <p:nvSpPr>
          <p:cNvPr id="3" name="Fußzeilenplatzhalter 2"/>
          <p:cNvSpPr>
            <a:spLocks noGrp="1"/>
          </p:cNvSpPr>
          <p:nvPr>
            <p:ph type="ftr" sz="quarter" idx="11"/>
          </p:nvPr>
        </p:nvSpPr>
        <p:spPr/>
        <p:txBody>
          <a:bodyPr/>
          <a:lstStyle/>
          <a:p>
            <a:r>
              <a:rPr lang="de-DE" smtClean="0"/>
              <a:t>Schulungsunterlagen der AG RDA – Modul GND: KorKonGeo | hbz | Stand: 15.01.2015</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3055086832"/>
              </p:ext>
            </p:extLst>
          </p:nvPr>
        </p:nvGraphicFramePr>
        <p:xfrm>
          <a:off x="621432" y="2636912"/>
          <a:ext cx="9218984" cy="2052320"/>
        </p:xfrm>
        <a:graphic>
          <a:graphicData uri="http://schemas.openxmlformats.org/drawingml/2006/table">
            <a:tbl>
              <a:tblPr firstRow="1" bandRow="1">
                <a:tableStyleId>{5C22544A-7EE6-4342-B048-85BDC9FD1C3A}</a:tableStyleId>
              </a:tblPr>
              <a:tblGrid>
                <a:gridCol w="4609492"/>
                <a:gridCol w="4609492"/>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smtClean="0">
                          <a:ln>
                            <a:noFill/>
                          </a:ln>
                          <a:solidFill>
                            <a:prstClr val="white"/>
                          </a:solidFill>
                          <a:effectLst/>
                          <a:uLnTx/>
                          <a:uFillTx/>
                          <a:latin typeface="Verdana" panose="020B0604030504040204" pitchFamily="34" charset="0"/>
                          <a:ea typeface="+mn-ea"/>
                          <a:cs typeface="+mn-cs"/>
                        </a:rPr>
                        <a:t>RAK / GND-Übergangsregeln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smtClean="0">
                          <a:ln>
                            <a:noFill/>
                          </a:ln>
                          <a:solidFill>
                            <a:prstClr val="white"/>
                          </a:solidFill>
                          <a:effectLst/>
                          <a:uLnTx/>
                          <a:uFillTx/>
                          <a:latin typeface="Verdana" panose="020B0604030504040204" pitchFamily="34" charset="0"/>
                          <a:ea typeface="+mn-ea"/>
                          <a:cs typeface="+mn-cs"/>
                        </a:rPr>
                        <a:t>RDA</a:t>
                      </a:r>
                    </a:p>
                  </a:txBody>
                  <a:tcPr/>
                </a:tc>
              </a:tr>
              <a:tr h="370840">
                <a:tc gridSpan="2">
                  <a:txBody>
                    <a:bodyPr/>
                    <a:lstStyle/>
                    <a:p>
                      <a:pPr algn="ctr"/>
                      <a:r>
                        <a:rPr lang="de-DE" sz="1600" dirty="0" smtClean="0">
                          <a:latin typeface="Verdana" panose="020B0604030504040204" pitchFamily="34" charset="0"/>
                          <a:ea typeface="Verdana" panose="020B0604030504040204" pitchFamily="34" charset="0"/>
                          <a:cs typeface="Verdana" panose="020B0604030504040204" pitchFamily="34" charset="0"/>
                        </a:rPr>
                        <a:t>Gerichte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p>
                  </a:txBody>
                  <a:tcPr/>
                </a:tc>
              </a:tr>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SE: RSWK</a:t>
                      </a:r>
                      <a:r>
                        <a:rPr lang="de-DE" sz="1600" b="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 615 Nicht zentrale Organe einer Gebietskörperschaft (Landes-, Amtsgerichte)</a:t>
                      </a:r>
                      <a:r>
                        <a:rPr lang="de-DE" sz="1600" dirty="0" smtClean="0">
                          <a:latin typeface="Verdana" panose="020B0604030504040204" pitchFamily="34" charset="0"/>
                          <a:ea typeface="Verdana" panose="020B0604030504040204" pitchFamily="34" charset="0"/>
                          <a:cs typeface="Verdana" panose="020B0604030504040204" pitchFamily="34" charset="0"/>
                        </a:rPr>
                        <a:t>: Ansetzung als Unterordnung</a:t>
                      </a:r>
                      <a:r>
                        <a:rPr lang="de-DE" sz="160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dirty="0" smtClean="0">
                          <a:latin typeface="Verdana" panose="020B0604030504040204" pitchFamily="34" charset="0"/>
                          <a:ea typeface="Verdana" panose="020B0604030504040204" pitchFamily="34" charset="0"/>
                          <a:cs typeface="Verdana" panose="020B0604030504040204" pitchFamily="34" charset="0"/>
                        </a:rPr>
                        <a:t>zum Ortssitz</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Neu für SE: RDA</a:t>
                      </a:r>
                      <a:r>
                        <a:rPr lang="de-DE" sz="160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dirty="0" smtClean="0">
                          <a:latin typeface="Verdana" panose="020B0604030504040204" pitchFamily="34" charset="0"/>
                          <a:ea typeface="Verdana" panose="020B0604030504040204" pitchFamily="34" charset="0"/>
                          <a:cs typeface="Verdana" panose="020B0604030504040204" pitchFamily="34" charset="0"/>
                        </a:rPr>
                        <a:t>11.2.2.21:</a:t>
                      </a:r>
                    </a:p>
                    <a:p>
                      <a:r>
                        <a:rPr lang="de-DE" sz="1600" dirty="0" smtClean="0">
                          <a:latin typeface="Verdana" panose="020B0604030504040204" pitchFamily="34" charset="0"/>
                          <a:ea typeface="Verdana" panose="020B0604030504040204" pitchFamily="34" charset="0"/>
                          <a:cs typeface="Verdana" panose="020B0604030504040204" pitchFamily="34" charset="0"/>
                        </a:rPr>
                        <a:t>In Deutschland sind Land- und Amtsgerichte den Bundesländern untergeordnet, in Österreich dem Gesamtstaat, in der Schweiz den Kantonen </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4" name="Foliennummernplatzhalter 3"/>
          <p:cNvSpPr>
            <a:spLocks noGrp="1"/>
          </p:cNvSpPr>
          <p:nvPr>
            <p:ph type="sldNum" sz="quarter" idx="12"/>
          </p:nvPr>
        </p:nvSpPr>
        <p:spPr/>
        <p:txBody>
          <a:bodyPr/>
          <a:lstStyle/>
          <a:p>
            <a:fld id="{E1CD70CF-68CB-451A-AC93-71942E537FD9}" type="slidenum">
              <a:rPr lang="de-DE" smtClean="0"/>
              <a:t>196</a:t>
            </a:fld>
            <a:endParaRPr lang="de-DE"/>
          </a:p>
        </p:txBody>
      </p:sp>
    </p:spTree>
    <p:extLst>
      <p:ext uri="{BB962C8B-B14F-4D97-AF65-F5344CB8AC3E}">
        <p14:creationId xmlns:p14="http://schemas.microsoft.com/office/powerpoint/2010/main" val="3254005548"/>
      </p:ext>
    </p:extLst>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el 3"/>
          <p:cNvSpPr>
            <a:spLocks noGrp="1"/>
          </p:cNvSpPr>
          <p:nvPr>
            <p:ph type="title"/>
          </p:nvPr>
        </p:nvSpPr>
        <p:spPr>
          <a:xfrm>
            <a:off x="609600" y="274637"/>
            <a:ext cx="8726760" cy="1556024"/>
          </a:xfrm>
        </p:spPr>
        <p:txBody>
          <a:bodyPr>
            <a:normAutofit fontScale="90000"/>
          </a:bodyPr>
          <a:lstStyle/>
          <a:p>
            <a:pPr algn="l"/>
            <a:r>
              <a:rPr lang="de-DE" altLang="de-DE" dirty="0" smtClean="0"/>
              <a:t>Zusätzliche Neuerungen für die Formalerschließung ab dem RDA-Umstieg 2015</a:t>
            </a:r>
          </a:p>
        </p:txBody>
      </p:sp>
      <p:sp>
        <p:nvSpPr>
          <p:cNvPr id="38915" name="Inhaltsplatzhalter 4"/>
          <p:cNvSpPr>
            <a:spLocks noGrp="1"/>
          </p:cNvSpPr>
          <p:nvPr>
            <p:ph idx="1"/>
          </p:nvPr>
        </p:nvSpPr>
        <p:spPr>
          <a:xfrm>
            <a:off x="609600" y="2060848"/>
            <a:ext cx="10972800" cy="4065316"/>
          </a:xfrm>
        </p:spPr>
        <p:txBody>
          <a:bodyPr>
            <a:normAutofit/>
          </a:bodyPr>
          <a:lstStyle/>
          <a:p>
            <a:pPr>
              <a:spcBef>
                <a:spcPts val="1675"/>
              </a:spcBef>
            </a:pPr>
            <a:r>
              <a:rPr lang="de-DE" altLang="de-DE" dirty="0" smtClean="0"/>
              <a:t>Exekutivorgane, Organe mit Entscheidungsbefugnissen und Informationsorgane</a:t>
            </a:r>
          </a:p>
          <a:p>
            <a:pPr>
              <a:spcBef>
                <a:spcPts val="1675"/>
              </a:spcBef>
            </a:pPr>
            <a:r>
              <a:rPr lang="de-DE" altLang="de-DE" dirty="0" smtClean="0"/>
              <a:t>Amtsinhaber, Regierungschefs und religiöse Würdenträger, die als Amtspersonen publizieren</a:t>
            </a:r>
          </a:p>
          <a:p>
            <a:pPr>
              <a:spcBef>
                <a:spcPts val="1675"/>
              </a:spcBef>
            </a:pPr>
            <a:r>
              <a:rPr lang="de-DE" altLang="de-DE" dirty="0" smtClean="0"/>
              <a:t>Legislaturperioden</a:t>
            </a:r>
          </a:p>
          <a:p>
            <a:pPr>
              <a:spcBef>
                <a:spcPts val="1675"/>
              </a:spcBef>
            </a:pPr>
            <a:r>
              <a:rPr lang="de-DE" altLang="de-DE" dirty="0" smtClean="0"/>
              <a:t>Militärgerichte</a:t>
            </a:r>
          </a:p>
        </p:txBody>
      </p:sp>
      <p:sp>
        <p:nvSpPr>
          <p:cNvPr id="38916" name="Fußzeilenplatzhalt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r>
              <a:rPr lang="de-DE" smtClean="0">
                <a:solidFill>
                  <a:schemeClr val="tx1">
                    <a:tint val="75000"/>
                  </a:schemeClr>
                </a:solidFill>
                <a:latin typeface="+mn-lt"/>
                <a:cs typeface="+mn-cs"/>
              </a:rPr>
              <a:t>Schulungsunterlagen der AG RDA – Modul GND: KorKonGeo | hbz | Stand: 15.01.2015</a:t>
            </a:r>
            <a:endParaRPr lang="de-DE" dirty="0">
              <a:solidFill>
                <a:schemeClr val="tx1">
                  <a:tint val="75000"/>
                </a:schemeClr>
              </a:solidFill>
              <a:latin typeface="+mn-lt"/>
              <a:cs typeface="+mn-cs"/>
            </a:endParaRPr>
          </a:p>
        </p:txBody>
      </p:sp>
      <p:sp>
        <p:nvSpPr>
          <p:cNvPr id="2" name="Foliennummernplatzhalter 1"/>
          <p:cNvSpPr>
            <a:spLocks noGrp="1"/>
          </p:cNvSpPr>
          <p:nvPr>
            <p:ph type="sldNum" sz="quarter" idx="12"/>
          </p:nvPr>
        </p:nvSpPr>
        <p:spPr/>
        <p:txBody>
          <a:bodyPr/>
          <a:lstStyle/>
          <a:p>
            <a:fld id="{E1CD70CF-68CB-451A-AC93-71942E537FD9}" type="slidenum">
              <a:rPr lang="de-DE" smtClean="0"/>
              <a:t>197</a:t>
            </a:fld>
            <a:endParaRPr lang="de-DE"/>
          </a:p>
        </p:txBody>
      </p:sp>
    </p:spTree>
    <p:extLst>
      <p:ext uri="{BB962C8B-B14F-4D97-AF65-F5344CB8AC3E}">
        <p14:creationId xmlns:p14="http://schemas.microsoft.com/office/powerpoint/2010/main" val="3999251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wipe(down)">
                                      <p:cBhvr>
                                        <p:cTn id="7" dur="500"/>
                                        <p:tgtEl>
                                          <p:spTgt spid="389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8915">
                                            <p:txEl>
                                              <p:pRg st="1" end="1"/>
                                            </p:txEl>
                                          </p:spTgt>
                                        </p:tgtEl>
                                        <p:attrNameLst>
                                          <p:attrName>style.visibility</p:attrName>
                                        </p:attrNameLst>
                                      </p:cBhvr>
                                      <p:to>
                                        <p:strVal val="visible"/>
                                      </p:to>
                                    </p:set>
                                    <p:animEffect transition="in" filter="wipe(down)">
                                      <p:cBhvr>
                                        <p:cTn id="12" dur="500"/>
                                        <p:tgtEl>
                                          <p:spTgt spid="389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8915">
                                            <p:txEl>
                                              <p:pRg st="2" end="2"/>
                                            </p:txEl>
                                          </p:spTgt>
                                        </p:tgtEl>
                                        <p:attrNameLst>
                                          <p:attrName>style.visibility</p:attrName>
                                        </p:attrNameLst>
                                      </p:cBhvr>
                                      <p:to>
                                        <p:strVal val="visible"/>
                                      </p:to>
                                    </p:set>
                                    <p:animEffect transition="in" filter="wipe(down)">
                                      <p:cBhvr>
                                        <p:cTn id="17" dur="500"/>
                                        <p:tgtEl>
                                          <p:spTgt spid="389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8915">
                                            <p:txEl>
                                              <p:pRg st="3" end="3"/>
                                            </p:txEl>
                                          </p:spTgt>
                                        </p:tgtEl>
                                        <p:attrNameLst>
                                          <p:attrName>style.visibility</p:attrName>
                                        </p:attrNameLst>
                                      </p:cBhvr>
                                      <p:to>
                                        <p:strVal val="visible"/>
                                      </p:to>
                                    </p:set>
                                    <p:animEffect transition="in" filter="wipe(down)">
                                      <p:cBhvr>
                                        <p:cTn id="22" dur="500"/>
                                        <p:tgtEl>
                                          <p:spTgt spid="389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r>
              <a:rPr lang="de-DE" b="1" kern="0" dirty="0">
                <a:solidFill>
                  <a:schemeClr val="accent1">
                    <a:lumMod val="75000"/>
                  </a:schemeClr>
                </a:solidFill>
              </a:rPr>
              <a:t>Religiöse Körperschaften</a:t>
            </a:r>
            <a:br>
              <a:rPr lang="de-DE" b="1" kern="0" dirty="0">
                <a:solidFill>
                  <a:schemeClr val="accent1">
                    <a:lumMod val="75000"/>
                  </a:schemeClr>
                </a:solidFill>
              </a:rPr>
            </a:br>
            <a:r>
              <a:rPr lang="de-DE" b="1" kern="0" dirty="0">
                <a:solidFill>
                  <a:schemeClr val="accent1">
                    <a:lumMod val="75000"/>
                  </a:schemeClr>
                </a:solidFill>
              </a:rPr>
              <a:t>und Konferenzen</a:t>
            </a:r>
            <a:endParaRPr lang="de-DE" b="1" dirty="0">
              <a:solidFill>
                <a:schemeClr val="accent1">
                  <a:lumMod val="75000"/>
                </a:schemeClr>
              </a:solidFill>
            </a:endParaRPr>
          </a:p>
        </p:txBody>
      </p:sp>
      <p:sp>
        <p:nvSpPr>
          <p:cNvPr id="4" name="Untertitel 3"/>
          <p:cNvSpPr>
            <a:spLocks noGrp="1"/>
          </p:cNvSpPr>
          <p:nvPr>
            <p:ph type="subTitle" idx="1"/>
          </p:nvPr>
        </p:nvSpPr>
        <p:spPr/>
        <p:txBody>
          <a:bodyPr/>
          <a:lstStyle/>
          <a:p>
            <a:endParaRPr lang="de-DE"/>
          </a:p>
        </p:txBody>
      </p:sp>
      <p:sp>
        <p:nvSpPr>
          <p:cNvPr id="5" name="Rechteck 4"/>
          <p:cNvSpPr/>
          <p:nvPr/>
        </p:nvSpPr>
        <p:spPr>
          <a:xfrm>
            <a:off x="1933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b="1" dirty="0">
                <a:solidFill>
                  <a:schemeClr val="tx1"/>
                </a:solidFill>
                <a:ea typeface="Verdana" panose="020B0604030504040204" pitchFamily="34" charset="0"/>
                <a:cs typeface="Verdana" panose="020B0604030504040204" pitchFamily="34" charset="0"/>
              </a:rPr>
              <a:t>Modul GND</a:t>
            </a:r>
          </a:p>
        </p:txBody>
      </p:sp>
      <p:sp>
        <p:nvSpPr>
          <p:cNvPr id="7" name="Rechteck 6"/>
          <p:cNvSpPr/>
          <p:nvPr/>
        </p:nvSpPr>
        <p:spPr>
          <a:xfrm>
            <a:off x="1933575" y="549275"/>
            <a:ext cx="2362200" cy="431800"/>
          </a:xfrm>
          <a:prstGeom prst="rect">
            <a:avLst/>
          </a:prstGeom>
          <a:solidFill>
            <a:srgbClr val="1F497D">
              <a:lumMod val="20000"/>
              <a:lumOff val="80000"/>
            </a:srgbClr>
          </a:solidFill>
          <a:ln w="25400" cap="flat" cmpd="sng" algn="ctr">
            <a:solidFill>
              <a:srgbClr val="4F81BD">
                <a:shade val="50000"/>
              </a:srgbClr>
            </a:solidFill>
            <a:prstDash val="solid"/>
          </a:ln>
          <a:effectLst/>
        </p:spPr>
        <p:txBody>
          <a:bodyPr anchor="ctr"/>
          <a:lstStyle/>
          <a:p>
            <a:pPr algn="ctr">
              <a:defRPr/>
            </a:pPr>
            <a:r>
              <a:rPr lang="de-DE" b="1" kern="0" dirty="0">
                <a:solidFill>
                  <a:prstClr val="black"/>
                </a:solidFill>
                <a:latin typeface="+mj-lt"/>
                <a:ea typeface="Verdana" panose="020B0604030504040204" pitchFamily="34" charset="0"/>
                <a:cs typeface="Verdana" panose="020B0604030504040204" pitchFamily="34" charset="0"/>
              </a:rPr>
              <a:t>Modul GND</a:t>
            </a:r>
          </a:p>
        </p:txBody>
      </p:sp>
    </p:spTree>
    <p:extLst>
      <p:ext uri="{BB962C8B-B14F-4D97-AF65-F5344CB8AC3E}">
        <p14:creationId xmlns:p14="http://schemas.microsoft.com/office/powerpoint/2010/main" val="4259100592"/>
      </p:ext>
    </p:extLst>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p:cNvSpPr>
            <a:spLocks noGrp="1"/>
          </p:cNvSpPr>
          <p:nvPr>
            <p:ph type="title"/>
          </p:nvPr>
        </p:nvSpPr>
        <p:spPr>
          <a:xfrm>
            <a:off x="609600" y="274638"/>
            <a:ext cx="8726760" cy="1426170"/>
          </a:xfrm>
        </p:spPr>
        <p:txBody>
          <a:bodyPr>
            <a:normAutofit fontScale="90000"/>
          </a:bodyPr>
          <a:lstStyle/>
          <a:p>
            <a:pPr algn="l"/>
            <a:r>
              <a:rPr lang="de-DE" altLang="de-DE" dirty="0"/>
              <a:t>RDA, AWR, ERL, EH</a:t>
            </a:r>
            <a:br>
              <a:rPr lang="de-DE" altLang="de-DE" dirty="0"/>
            </a:br>
            <a:r>
              <a:rPr lang="de-DE" altLang="de-DE" sz="2900" dirty="0" smtClean="0"/>
              <a:t>Übersicht der in der Präsentation behandelten RDA-Stellen</a:t>
            </a:r>
          </a:p>
        </p:txBody>
      </p:sp>
      <p:sp>
        <p:nvSpPr>
          <p:cNvPr id="5175" name="Fußzeilenplatzhalt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 typeface="Verdana" panose="020B0604030504040204" pitchFamily="34" charset="0"/>
              <a:buNone/>
            </a:pPr>
            <a:r>
              <a:rPr lang="de-DE" altLang="de-DE" sz="1200" smtClean="0">
                <a:solidFill>
                  <a:schemeClr val="tx1">
                    <a:tint val="75000"/>
                  </a:schemeClr>
                </a:solidFill>
                <a:latin typeface="+mn-lt"/>
                <a:cs typeface="+mn-cs"/>
              </a:rPr>
              <a:t>Schulungsunterlagen der AG RDA – Modul GND: KorKonGeo | hbz | Stand: 15.01.2015</a:t>
            </a:r>
            <a:endParaRPr lang="de-DE" altLang="en-US" sz="1200" dirty="0">
              <a:solidFill>
                <a:schemeClr val="tx1">
                  <a:tint val="75000"/>
                </a:schemeClr>
              </a:solidFill>
              <a:latin typeface="+mn-lt"/>
              <a:cs typeface="+mn-cs"/>
            </a:endParaRPr>
          </a:p>
        </p:txBody>
      </p:sp>
      <p:graphicFrame>
        <p:nvGraphicFramePr>
          <p:cNvPr id="5" name="Inhaltsplatzhalter 4"/>
          <p:cNvGraphicFramePr>
            <a:graphicFrameLocks noGrp="1"/>
          </p:cNvGraphicFramePr>
          <p:nvPr>
            <p:ph idx="4294967295"/>
            <p:extLst>
              <p:ext uri="{D42A27DB-BD31-4B8C-83A1-F6EECF244321}">
                <p14:modId xmlns:p14="http://schemas.microsoft.com/office/powerpoint/2010/main" val="3572613741"/>
              </p:ext>
            </p:extLst>
          </p:nvPr>
        </p:nvGraphicFramePr>
        <p:xfrm>
          <a:off x="767409" y="1844824"/>
          <a:ext cx="8928990" cy="3185181"/>
        </p:xfrm>
        <a:graphic>
          <a:graphicData uri="http://schemas.openxmlformats.org/drawingml/2006/table">
            <a:tbl>
              <a:tblPr firstRow="1" bandRow="1">
                <a:tableStyleId>{5C22544A-7EE6-4342-B048-85BDC9FD1C3A}</a:tableStyleId>
              </a:tblPr>
              <a:tblGrid>
                <a:gridCol w="2111392"/>
                <a:gridCol w="1262517"/>
                <a:gridCol w="1262517"/>
                <a:gridCol w="4292564"/>
              </a:tblGrid>
              <a:tr h="900687">
                <a:tc>
                  <a:txBody>
                    <a:bodyPr/>
                    <a:lstStyle/>
                    <a:p>
                      <a:pPr algn="l"/>
                      <a:r>
                        <a:rPr lang="de-DE" sz="1400" dirty="0" smtClean="0">
                          <a:latin typeface="Verdana" panose="020B0604030504040204" pitchFamily="34" charset="0"/>
                        </a:rPr>
                        <a:t>RDA</a:t>
                      </a:r>
                      <a:endParaRPr lang="de-DE" sz="1400" dirty="0">
                        <a:latin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rPr>
                        <a:t>AWR</a:t>
                      </a:r>
                      <a:endParaRPr lang="de-DE" sz="1400" dirty="0">
                        <a:latin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rPr>
                        <a:t>ERL</a:t>
                      </a:r>
                      <a:endParaRPr lang="de-DE" sz="1400" dirty="0">
                        <a:latin typeface="Verdana" panose="020B0604030504040204" pitchFamily="34" charset="0"/>
                      </a:endParaRPr>
                    </a:p>
                  </a:txBody>
                  <a:tcPr marL="91428" marR="91428" marT="45714" marB="45714"/>
                </a:tc>
                <a:tc>
                  <a:txBody>
                    <a:bodyPr/>
                    <a:lstStyle/>
                    <a:p>
                      <a:pPr algn="l"/>
                      <a:r>
                        <a:rPr lang="de-DE" sz="1400" dirty="0" smtClean="0">
                          <a:latin typeface="Verdana" panose="020B0604030504040204" pitchFamily="34" charset="0"/>
                        </a:rPr>
                        <a:t>EH</a:t>
                      </a:r>
                      <a:endParaRPr lang="de-DE" sz="1400" dirty="0">
                        <a:latin typeface="Verdana" panose="020B0604030504040204" pitchFamily="34" charset="0"/>
                      </a:endParaRPr>
                    </a:p>
                  </a:txBody>
                  <a:tcPr marL="91428" marR="91428" marT="45714" marB="45714"/>
                </a:tc>
              </a:tr>
              <a:tr h="640068">
                <a:tc>
                  <a:txBody>
                    <a:bodyPr/>
                    <a:lstStyle/>
                    <a:p>
                      <a:pPr algn="l"/>
                      <a:r>
                        <a:rPr lang="de-DE" sz="1400" kern="1200" dirty="0" smtClean="0">
                          <a:solidFill>
                            <a:schemeClr val="dk1"/>
                          </a:solidFill>
                          <a:latin typeface="Verdana" panose="020B0604030504040204" pitchFamily="34" charset="0"/>
                          <a:ea typeface="+mn-ea"/>
                          <a:cs typeface="+mn-cs"/>
                        </a:rPr>
                        <a:t>11.2.2.5.4 </a:t>
                      </a:r>
                      <a:endParaRPr lang="de-DE" sz="1400" dirty="0">
                        <a:latin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rPr>
                        <a:t>x</a:t>
                      </a:r>
                      <a:endParaRPr lang="de-DE" sz="1400" dirty="0">
                        <a:latin typeface="Verdana" panose="020B0604030504040204" pitchFamily="34" charset="0"/>
                      </a:endParaRPr>
                    </a:p>
                  </a:txBody>
                  <a:tcPr marL="91428" marR="91428" marT="45714" marB="4571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anose="020B0604030504040204" pitchFamily="34" charset="0"/>
                        </a:rPr>
                        <a:t>EH-K-14, EH-K-15,</a:t>
                      </a:r>
                      <a:r>
                        <a:rPr lang="de-DE" sz="1400" baseline="0" dirty="0" smtClean="0">
                          <a:latin typeface="Verdana" panose="020B0604030504040204" pitchFamily="34" charset="0"/>
                        </a:rPr>
                        <a:t> </a:t>
                      </a:r>
                      <a:r>
                        <a:rPr lang="de-DE" sz="1400" dirty="0" smtClean="0">
                          <a:latin typeface="Verdana" panose="020B0604030504040204" pitchFamily="34" charset="0"/>
                        </a:rPr>
                        <a:t>EH-K-16,</a:t>
                      </a:r>
                      <a:r>
                        <a:rPr lang="de-DE" sz="1400" baseline="0" dirty="0" smtClean="0">
                          <a:latin typeface="Verdana" panose="020B0604030504040204" pitchFamily="34" charset="0"/>
                        </a:rPr>
                        <a:t> </a:t>
                      </a:r>
                      <a:r>
                        <a:rPr lang="de-DE" sz="1400" dirty="0" smtClean="0">
                          <a:latin typeface="Verdana" panose="020B0604030504040204" pitchFamily="34" charset="0"/>
                        </a:rPr>
                        <a:t>EH-K-17,</a:t>
                      </a:r>
                      <a:r>
                        <a:rPr lang="de-DE" sz="1400" baseline="0" dirty="0" smtClean="0">
                          <a:latin typeface="Verdana" panose="020B0604030504040204" pitchFamily="34" charset="0"/>
                        </a:rPr>
                        <a:t> </a:t>
                      </a:r>
                      <a:r>
                        <a:rPr lang="de-DE" sz="1400" dirty="0" smtClean="0">
                          <a:latin typeface="Verdana" panose="020B0604030504040204" pitchFamily="34" charset="0"/>
                        </a:rPr>
                        <a:t>EH-K-18 </a:t>
                      </a:r>
                    </a:p>
                    <a:p>
                      <a:pPr algn="l"/>
                      <a:endParaRPr lang="de-DE" sz="1400" dirty="0">
                        <a:latin typeface="Verdana" panose="020B0604030504040204" pitchFamily="34" charset="0"/>
                      </a:endParaRPr>
                    </a:p>
                  </a:txBody>
                  <a:tcPr marL="91428" marR="91428" marT="45714" marB="45714"/>
                </a:tc>
              </a:tr>
              <a:tr h="365280">
                <a:tc>
                  <a:txBody>
                    <a:bodyPr/>
                    <a:lstStyle/>
                    <a:p>
                      <a:pPr algn="l"/>
                      <a:r>
                        <a:rPr lang="de-DE" sz="1400" kern="1200" dirty="0" smtClean="0">
                          <a:solidFill>
                            <a:schemeClr val="dk1"/>
                          </a:solidFill>
                          <a:latin typeface="Verdana" panose="020B0604030504040204" pitchFamily="34" charset="0"/>
                          <a:ea typeface="+mn-ea"/>
                          <a:cs typeface="+mn-cs"/>
                        </a:rPr>
                        <a:t>11.2.2.25</a:t>
                      </a:r>
                      <a:endParaRPr lang="de-DE" sz="1400" dirty="0">
                        <a:latin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rPr>
                        <a:t>x</a:t>
                      </a:r>
                      <a:endParaRPr lang="de-DE" sz="1400" dirty="0">
                        <a:latin typeface="Verdana" panose="020B0604030504040204" pitchFamily="34" charset="0"/>
                      </a:endParaRPr>
                    </a:p>
                  </a:txBody>
                  <a:tcPr marL="91428" marR="91428" marT="45714" marB="45714"/>
                </a:tc>
                <a:tc>
                  <a:txBody>
                    <a:bodyPr/>
                    <a:lstStyle/>
                    <a:p>
                      <a:pPr algn="l"/>
                      <a:r>
                        <a:rPr lang="de-DE" sz="1400" dirty="0" smtClean="0">
                          <a:latin typeface="Verdana" panose="020B0604030504040204" pitchFamily="34" charset="0"/>
                        </a:rPr>
                        <a:t>EH-K-14</a:t>
                      </a:r>
                      <a:endParaRPr lang="de-DE" sz="1400" dirty="0">
                        <a:latin typeface="Verdana" panose="020B0604030504040204" pitchFamily="34" charset="0"/>
                      </a:endParaRPr>
                    </a:p>
                  </a:txBody>
                  <a:tcPr marL="91428" marR="91428" marT="45714" marB="45714"/>
                </a:tc>
              </a:tr>
              <a:tr h="365280">
                <a:tc>
                  <a:txBody>
                    <a:bodyPr/>
                    <a:lstStyle/>
                    <a:p>
                      <a:pPr algn="l"/>
                      <a:r>
                        <a:rPr lang="de-DE" sz="1400" kern="1200" dirty="0" smtClean="0">
                          <a:solidFill>
                            <a:schemeClr val="dk1"/>
                          </a:solidFill>
                          <a:latin typeface="Verdana" panose="020B0604030504040204" pitchFamily="34" charset="0"/>
                          <a:ea typeface="+mn-ea"/>
                          <a:cs typeface="+mn-cs"/>
                        </a:rPr>
                        <a:t>11.2.2.27</a:t>
                      </a:r>
                      <a:endParaRPr lang="de-DE" sz="1400" dirty="0">
                        <a:latin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rPr>
                        <a:t>x</a:t>
                      </a:r>
                      <a:endParaRPr lang="de-DE" sz="1400" dirty="0">
                        <a:latin typeface="Verdana" panose="020B0604030504040204" pitchFamily="34" charset="0"/>
                      </a:endParaRPr>
                    </a:p>
                  </a:txBody>
                  <a:tcPr marL="91428" marR="91428" marT="45714" marB="45714"/>
                </a:tc>
                <a:tc>
                  <a:txBody>
                    <a:bodyPr/>
                    <a:lstStyle/>
                    <a:p>
                      <a:pPr algn="l"/>
                      <a:r>
                        <a:rPr lang="de-DE" sz="1400" dirty="0" smtClean="0">
                          <a:latin typeface="Verdana" panose="020B0604030504040204" pitchFamily="34" charset="0"/>
                        </a:rPr>
                        <a:t>EH-K-15</a:t>
                      </a:r>
                      <a:endParaRPr lang="de-DE" sz="1400" dirty="0">
                        <a:latin typeface="Verdana" panose="020B0604030504040204" pitchFamily="34" charset="0"/>
                      </a:endParaRPr>
                    </a:p>
                  </a:txBody>
                  <a:tcPr marL="91428" marR="91428" marT="45714" marB="45714"/>
                </a:tc>
              </a:tr>
              <a:tr h="365280">
                <a:tc>
                  <a:txBody>
                    <a:bodyPr/>
                    <a:lstStyle/>
                    <a:p>
                      <a:pPr algn="l"/>
                      <a:r>
                        <a:rPr lang="de-DE" sz="1400" kern="1200" dirty="0" smtClean="0">
                          <a:solidFill>
                            <a:schemeClr val="dk1"/>
                          </a:solidFill>
                          <a:latin typeface="Verdana" panose="020B0604030504040204" pitchFamily="34" charset="0"/>
                          <a:ea typeface="+mn-ea"/>
                          <a:cs typeface="+mn-cs"/>
                        </a:rPr>
                        <a:t>11.2.2.28</a:t>
                      </a:r>
                      <a:endParaRPr lang="de-DE" sz="1400" dirty="0">
                        <a:latin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ndParaRPr>
                    </a:p>
                  </a:txBody>
                  <a:tcPr marL="91428" marR="91428" marT="45714" marB="45714"/>
                </a:tc>
                <a:tc>
                  <a:txBody>
                    <a:bodyPr/>
                    <a:lstStyle/>
                    <a:p>
                      <a:pPr algn="l"/>
                      <a:endParaRPr lang="de-DE" sz="1400" dirty="0">
                        <a:latin typeface="Verdana" panose="020B0604030504040204" pitchFamily="34" charset="0"/>
                      </a:endParaRPr>
                    </a:p>
                  </a:txBody>
                  <a:tcPr marL="91428" marR="91428" marT="45714" marB="45714"/>
                </a:tc>
              </a:tr>
              <a:tr h="457146">
                <a:tc>
                  <a:txBody>
                    <a:bodyPr/>
                    <a:lstStyle/>
                    <a:p>
                      <a:pPr algn="l"/>
                      <a:r>
                        <a:rPr lang="de-DE" sz="1400" kern="1200" dirty="0" smtClean="0">
                          <a:solidFill>
                            <a:schemeClr val="dk1"/>
                          </a:solidFill>
                          <a:latin typeface="Verdana" panose="020B0604030504040204" pitchFamily="34" charset="0"/>
                          <a:ea typeface="+mn-ea"/>
                          <a:cs typeface="+mn-cs"/>
                        </a:rPr>
                        <a:t>11.2.2.29</a:t>
                      </a:r>
                      <a:endParaRPr lang="de-DE" sz="1400" kern="1200" dirty="0">
                        <a:solidFill>
                          <a:schemeClr val="dk1"/>
                        </a:solidFill>
                        <a:latin typeface="Verdana" panose="020B0604030504040204" pitchFamily="34" charset="0"/>
                        <a:ea typeface="+mn-ea"/>
                        <a:cs typeface="+mn-cs"/>
                      </a:endParaRPr>
                    </a:p>
                  </a:txBody>
                  <a:tcPr marL="91428" marR="91428" marT="45714" marB="45714"/>
                </a:tc>
                <a:tc>
                  <a:txBody>
                    <a:bodyPr/>
                    <a:lstStyle/>
                    <a:p>
                      <a:pPr algn="ctr"/>
                      <a:endParaRPr lang="de-DE" sz="1400" dirty="0">
                        <a:latin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ndParaRPr>
                    </a:p>
                  </a:txBody>
                  <a:tcPr marL="91428" marR="91428" marT="45714" marB="45714"/>
                </a:tc>
                <a:tc>
                  <a:txBody>
                    <a:bodyPr/>
                    <a:lstStyle/>
                    <a:p>
                      <a:pPr algn="l"/>
                      <a:endParaRPr lang="de-DE" sz="1400" dirty="0">
                        <a:latin typeface="Verdana" panose="020B0604030504040204" pitchFamily="34" charset="0"/>
                      </a:endParaRPr>
                    </a:p>
                  </a:txBody>
                  <a:tcPr marL="91428" marR="91428" marT="45714" marB="45714"/>
                </a:tc>
              </a:tr>
            </a:tbl>
          </a:graphicData>
        </a:graphic>
      </p:graphicFrame>
      <p:sp>
        <p:nvSpPr>
          <p:cNvPr id="2" name="Foliennummernplatzhalter 1"/>
          <p:cNvSpPr>
            <a:spLocks noGrp="1"/>
          </p:cNvSpPr>
          <p:nvPr>
            <p:ph type="sldNum" sz="quarter" idx="12"/>
          </p:nvPr>
        </p:nvSpPr>
        <p:spPr/>
        <p:txBody>
          <a:bodyPr/>
          <a:lstStyle/>
          <a:p>
            <a:fld id="{E1CD70CF-68CB-451A-AC93-71942E537FD9}" type="slidenum">
              <a:rPr lang="de-DE" smtClean="0"/>
              <a:t>199</a:t>
            </a:fld>
            <a:endParaRPr lang="de-DE"/>
          </a:p>
        </p:txBody>
      </p:sp>
    </p:spTree>
    <p:extLst>
      <p:ext uri="{BB962C8B-B14F-4D97-AF65-F5344CB8AC3E}">
        <p14:creationId xmlns:p14="http://schemas.microsoft.com/office/powerpoint/2010/main" val="31594823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de-DE"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RDA-Schulung Normdaten</a:t>
            </a:r>
          </a:p>
        </p:txBody>
      </p:sp>
      <p:sp>
        <p:nvSpPr>
          <p:cNvPr id="3" name="Untertitel 2"/>
          <p:cNvSpPr>
            <a:spLocks noGrp="1"/>
          </p:cNvSpPr>
          <p:nvPr>
            <p:ph type="subTitle" idx="1"/>
          </p:nvPr>
        </p:nvSpPr>
        <p:spPr/>
        <p:txBody>
          <a:bodyPr>
            <a:normAutofit/>
          </a:bodyPr>
          <a:lstStyle/>
          <a:p>
            <a:r>
              <a:rPr lang="de-DE" sz="4000" b="1" dirty="0">
                <a:latin typeface="Verdana" panose="020B0604030504040204" pitchFamily="34" charset="0"/>
                <a:ea typeface="Verdana" panose="020B0604030504040204" pitchFamily="34" charset="0"/>
                <a:cs typeface="Verdana" panose="020B0604030504040204" pitchFamily="34" charset="0"/>
              </a:rPr>
              <a:t>Körperschaften, </a:t>
            </a:r>
            <a:r>
              <a:rPr lang="de-DE" sz="4000" b="1" dirty="0" smtClean="0">
                <a:latin typeface="Verdana" panose="020B0604030504040204" pitchFamily="34" charset="0"/>
                <a:ea typeface="Verdana" panose="020B0604030504040204" pitchFamily="34" charset="0"/>
                <a:cs typeface="Verdana" panose="020B0604030504040204" pitchFamily="34" charset="0"/>
              </a:rPr>
              <a:t>Konferenzen, </a:t>
            </a:r>
            <a:r>
              <a:rPr lang="de-DE" sz="4000" b="1" dirty="0">
                <a:latin typeface="Verdana" panose="020B0604030504040204" pitchFamily="34" charset="0"/>
                <a:ea typeface="Verdana" panose="020B0604030504040204" pitchFamily="34" charset="0"/>
                <a:cs typeface="Verdana" panose="020B0604030504040204" pitchFamily="34" charset="0"/>
              </a:rPr>
              <a:t>Geografika</a:t>
            </a:r>
          </a:p>
          <a:p>
            <a:endParaRPr lang="de-DE" sz="2800" dirty="0"/>
          </a:p>
        </p:txBody>
      </p:sp>
    </p:spTree>
    <p:extLst>
      <p:ext uri="{BB962C8B-B14F-4D97-AF65-F5344CB8AC3E}">
        <p14:creationId xmlns:p14="http://schemas.microsoft.com/office/powerpoint/2010/main" val="30461548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994122"/>
          </a:xfrm>
        </p:spPr>
        <p:txBody>
          <a:bodyPr>
            <a:normAutofit/>
          </a:bodyPr>
          <a:lstStyle/>
          <a:p>
            <a:pPr algn="l"/>
            <a:r>
              <a:rPr lang="de-DE" dirty="0" smtClean="0"/>
              <a:t>GND -&gt; RDA</a:t>
            </a:r>
            <a:endParaRPr lang="de-DE" dirty="0"/>
          </a:p>
        </p:txBody>
      </p:sp>
      <p:sp>
        <p:nvSpPr>
          <p:cNvPr id="3" name="Inhaltsplatzhalter 2"/>
          <p:cNvSpPr>
            <a:spLocks noGrp="1"/>
          </p:cNvSpPr>
          <p:nvPr>
            <p:ph idx="1"/>
          </p:nvPr>
        </p:nvSpPr>
        <p:spPr/>
        <p:txBody>
          <a:bodyPr/>
          <a:lstStyle/>
          <a:p>
            <a:pPr marL="0" indent="0">
              <a:buNone/>
            </a:pPr>
            <a:r>
              <a:rPr lang="de-DE" sz="2800" b="1" dirty="0">
                <a:latin typeface="Verdana" panose="020B0604030504040204" pitchFamily="34" charset="0"/>
                <a:ea typeface="Verdana" panose="020B0604030504040204" pitchFamily="34" charset="0"/>
                <a:cs typeface="Verdana" panose="020B0604030504040204" pitchFamily="34" charset="0"/>
              </a:rPr>
              <a:t>Änderungen gegenüber GND-Übergangsregeln</a:t>
            </a:r>
          </a:p>
          <a:p>
            <a:r>
              <a:rPr lang="de-DE" sz="2800" dirty="0">
                <a:latin typeface="Verdana" panose="020B0604030504040204" pitchFamily="34" charset="0"/>
                <a:ea typeface="Verdana" panose="020B0604030504040204" pitchFamily="34" charset="0"/>
                <a:cs typeface="Verdana" panose="020B0604030504040204" pitchFamily="34" charset="0"/>
              </a:rPr>
              <a:t>Wenig Änderungen im Ergebnis (selbstständige/unselbstständige Ansetzung, Sprachform)</a:t>
            </a:r>
          </a:p>
          <a:p>
            <a:r>
              <a:rPr lang="de-DE" sz="2800" dirty="0">
                <a:latin typeface="Verdana" panose="020B0604030504040204" pitchFamily="34" charset="0"/>
                <a:ea typeface="Verdana" panose="020B0604030504040204" pitchFamily="34" charset="0"/>
                <a:cs typeface="Verdana" panose="020B0604030504040204" pitchFamily="34" charset="0"/>
              </a:rPr>
              <a:t>Grundsätzliche Änderungen beim Weg von Vorlageform zum normierten Sucheinstieg</a:t>
            </a:r>
          </a:p>
          <a:p>
            <a:r>
              <a:rPr lang="de-DE" sz="2800" dirty="0">
                <a:latin typeface="Verdana" panose="020B0604030504040204" pitchFamily="34" charset="0"/>
                <a:ea typeface="Verdana" panose="020B0604030504040204" pitchFamily="34" charset="0"/>
                <a:cs typeface="Verdana" panose="020B0604030504040204" pitchFamily="34" charset="0"/>
              </a:rPr>
              <a:t>RDA thematisch anders gegliedert als GND-ÜRs</a:t>
            </a:r>
          </a:p>
          <a:p>
            <a:pPr marL="0" indent="0">
              <a:buNone/>
            </a:pP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20</a:t>
            </a:fld>
            <a:endParaRPr lang="de-DE"/>
          </a:p>
        </p:txBody>
      </p:sp>
    </p:spTree>
    <p:extLst>
      <p:ext uri="{BB962C8B-B14F-4D97-AF65-F5344CB8AC3E}">
        <p14:creationId xmlns:p14="http://schemas.microsoft.com/office/powerpoint/2010/main" val="3691860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09600" y="274638"/>
            <a:ext cx="8726760" cy="1325562"/>
          </a:xfrm>
        </p:spPr>
        <p:txBody>
          <a:bodyPr/>
          <a:lstStyle/>
          <a:p>
            <a:pPr algn="l" eaLnBrk="1" hangingPunct="1"/>
            <a:r>
              <a:rPr lang="de-DE" altLang="de-DE" sz="3200" dirty="0"/>
              <a:t>Religiöse Körperschaften und </a:t>
            </a:r>
            <a:r>
              <a:rPr lang="de-DE" altLang="de-DE" sz="3200" dirty="0" smtClean="0"/>
              <a:t>Konferenzen  </a:t>
            </a:r>
            <a:br>
              <a:rPr lang="de-DE" altLang="de-DE" sz="3200" dirty="0" smtClean="0"/>
            </a:br>
            <a:r>
              <a:rPr lang="de-DE" altLang="de-DE" sz="2600" dirty="0" smtClean="0">
                <a:solidFill>
                  <a:schemeClr val="tx1"/>
                </a:solidFill>
              </a:rPr>
              <a:t>Regelwerksstellen</a:t>
            </a:r>
            <a:r>
              <a:rPr lang="de-DE" altLang="de-DE" sz="2600" dirty="0" smtClean="0"/>
              <a:t>                                 </a:t>
            </a:r>
            <a:r>
              <a:rPr lang="de-DE" altLang="de-DE" sz="2600" dirty="0" smtClean="0">
                <a:solidFill>
                  <a:schemeClr val="tx1"/>
                </a:solidFill>
              </a:rPr>
              <a:t>-1-</a:t>
            </a:r>
            <a:r>
              <a:rPr lang="de-DE" altLang="de-DE" sz="2600" dirty="0" smtClean="0"/>
              <a:t>  </a:t>
            </a:r>
            <a:endParaRPr lang="de-DE" altLang="de-DE" sz="2600" dirty="0"/>
          </a:p>
        </p:txBody>
      </p:sp>
      <p:sp>
        <p:nvSpPr>
          <p:cNvPr id="4100" name="Rectangle 3"/>
          <p:cNvSpPr>
            <a:spLocks noGrp="1" noChangeArrowheads="1"/>
          </p:cNvSpPr>
          <p:nvPr>
            <p:ph idx="1"/>
          </p:nvPr>
        </p:nvSpPr>
        <p:spPr>
          <a:xfrm>
            <a:off x="609600" y="1988840"/>
            <a:ext cx="10972800" cy="4464495"/>
          </a:xfrm>
        </p:spPr>
        <p:txBody>
          <a:bodyPr/>
          <a:lstStyle/>
          <a:p>
            <a:pPr marL="0" indent="0">
              <a:spcBef>
                <a:spcPts val="1675"/>
              </a:spcBef>
              <a:buNone/>
              <a:defRPr/>
            </a:pPr>
            <a:r>
              <a:rPr lang="de-DE" altLang="de-DE" sz="2600" dirty="0" smtClean="0"/>
              <a:t>Regelungen an verschiedenen RDA-Stellen zu finden, teilweise versteckt unter RDA 11.2.2.5.4 ohne eigene Unterpunkte</a:t>
            </a:r>
          </a:p>
          <a:p>
            <a:pPr>
              <a:spcBef>
                <a:spcPts val="600"/>
              </a:spcBef>
              <a:defRPr/>
            </a:pPr>
            <a:endParaRPr lang="de-DE" altLang="de-DE" sz="2600" dirty="0" smtClean="0"/>
          </a:p>
          <a:p>
            <a:pPr>
              <a:spcBef>
                <a:spcPts val="600"/>
              </a:spcBef>
              <a:defRPr/>
            </a:pPr>
            <a:r>
              <a:rPr lang="de-DE" altLang="de-DE" sz="2600" dirty="0" smtClean="0"/>
              <a:t>RDA 11.2.2.5.4 </a:t>
            </a:r>
            <a:r>
              <a:rPr lang="de-DE" altLang="de-DE" sz="2600" b="1" dirty="0"/>
              <a:t>Gebräuchlicher </a:t>
            </a:r>
            <a:r>
              <a:rPr lang="de-DE" altLang="de-DE" sz="2600" b="1" dirty="0" smtClean="0"/>
              <a:t>Name, Ausnahmen</a:t>
            </a:r>
          </a:p>
          <a:p>
            <a:pPr lvl="1">
              <a:spcBef>
                <a:spcPts val="600"/>
              </a:spcBef>
              <a:defRPr/>
            </a:pPr>
            <a:r>
              <a:rPr lang="de-DE" altLang="de-DE" dirty="0" smtClean="0">
                <a:latin typeface="Verdana" panose="020B0604030504040204" pitchFamily="34" charset="0"/>
                <a:ea typeface="Verdana" panose="020B0604030504040204" pitchFamily="34" charset="0"/>
                <a:cs typeface="Verdana" panose="020B0604030504040204" pitchFamily="34" charset="0"/>
              </a:rPr>
              <a:t>Körperschaften des Altertums und internationale Körperschaften</a:t>
            </a:r>
          </a:p>
          <a:p>
            <a:pPr lvl="2">
              <a:spcBef>
                <a:spcPts val="600"/>
              </a:spcBef>
              <a:defRPr/>
            </a:pPr>
            <a:r>
              <a:rPr lang="de-DE" altLang="de-DE" sz="2600" dirty="0" smtClean="0">
                <a:latin typeface="Verdana" panose="020B0604030504040204" pitchFamily="34" charset="0"/>
                <a:ea typeface="Verdana" panose="020B0604030504040204" pitchFamily="34" charset="0"/>
                <a:cs typeface="Verdana" panose="020B0604030504040204" pitchFamily="34" charset="0"/>
              </a:rPr>
              <a:t>Hier zu finden: Internationale </a:t>
            </a:r>
            <a:r>
              <a:rPr lang="de-DE" altLang="de-DE" sz="2600" dirty="0">
                <a:latin typeface="Verdana" panose="020B0604030504040204" pitchFamily="34" charset="0"/>
                <a:ea typeface="Verdana" panose="020B0604030504040204" pitchFamily="34" charset="0"/>
                <a:cs typeface="Verdana" panose="020B0604030504040204" pitchFamily="34" charset="0"/>
              </a:rPr>
              <a:t>Religionsgemeinschaften bzw. Religionsgemeinschaften antiken </a:t>
            </a:r>
            <a:r>
              <a:rPr lang="de-DE" altLang="de-DE" sz="2600" dirty="0" smtClean="0">
                <a:latin typeface="Verdana" panose="020B0604030504040204" pitchFamily="34" charset="0"/>
                <a:ea typeface="Verdana" panose="020B0604030504040204" pitchFamily="34" charset="0"/>
                <a:cs typeface="Verdana" panose="020B0604030504040204" pitchFamily="34" charset="0"/>
              </a:rPr>
              <a:t>Ursprungs</a:t>
            </a:r>
          </a:p>
          <a:p>
            <a:pPr lvl="3">
              <a:spcBef>
                <a:spcPts val="600"/>
              </a:spcBef>
              <a:defRPr/>
            </a:pPr>
            <a:r>
              <a:rPr lang="de-DE" altLang="de-DE" sz="2600" dirty="0" smtClean="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Religionsgemeinschaften</a:t>
            </a:r>
          </a:p>
          <a:p>
            <a:pPr lvl="3">
              <a:spcBef>
                <a:spcPts val="600"/>
              </a:spcBef>
              <a:defRPr/>
            </a:pPr>
            <a:r>
              <a:rPr lang="de-DE" altLang="de-DE" sz="2600"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Religiöse Orden und </a:t>
            </a:r>
            <a:r>
              <a:rPr lang="de-DE" altLang="de-DE" sz="2600" dirty="0" smtClean="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Gesellschaften</a:t>
            </a:r>
            <a:endParaRPr lang="de-DE" alt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6147" name="Fußzeilenplatzhalt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200" smtClean="0">
                <a:solidFill>
                  <a:schemeClr val="tx1">
                    <a:tint val="75000"/>
                  </a:schemeClr>
                </a:solidFill>
                <a:latin typeface="+mn-lt"/>
                <a:cs typeface="+mn-cs"/>
              </a:rPr>
              <a:t>Schulungsunterlagen der AG RDA – Modul GND: KorKonGeo | hbz | Stand: 15.01.2015</a:t>
            </a:r>
            <a:endParaRPr lang="de-DE" altLang="de-DE" sz="1200" dirty="0">
              <a:solidFill>
                <a:schemeClr val="tx1">
                  <a:tint val="75000"/>
                </a:schemeClr>
              </a:solidFill>
              <a:latin typeface="+mn-lt"/>
              <a:cs typeface="+mn-cs"/>
            </a:endParaRPr>
          </a:p>
        </p:txBody>
      </p:sp>
      <p:sp>
        <p:nvSpPr>
          <p:cNvPr id="2" name="Foliennummernplatzhalter 1"/>
          <p:cNvSpPr>
            <a:spLocks noGrp="1"/>
          </p:cNvSpPr>
          <p:nvPr>
            <p:ph type="sldNum" sz="quarter" idx="12"/>
          </p:nvPr>
        </p:nvSpPr>
        <p:spPr/>
        <p:txBody>
          <a:bodyPr/>
          <a:lstStyle/>
          <a:p>
            <a:fld id="{E1CD70CF-68CB-451A-AC93-71942E537FD9}" type="slidenum">
              <a:rPr lang="de-DE" smtClean="0"/>
              <a:t>200</a:t>
            </a:fld>
            <a:endParaRPr lang="de-DE"/>
          </a:p>
        </p:txBody>
      </p:sp>
    </p:spTree>
    <p:extLst>
      <p:ext uri="{BB962C8B-B14F-4D97-AF65-F5344CB8AC3E}">
        <p14:creationId xmlns:p14="http://schemas.microsoft.com/office/powerpoint/2010/main" val="1730578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100">
                                            <p:txEl>
                                              <p:pRg st="3" end="3"/>
                                            </p:txEl>
                                          </p:spTgt>
                                        </p:tgtEl>
                                        <p:attrNameLst>
                                          <p:attrName>style.visibility</p:attrName>
                                        </p:attrNameLst>
                                      </p:cBhvr>
                                      <p:to>
                                        <p:strVal val="visible"/>
                                      </p:to>
                                    </p:set>
                                    <p:animEffect transition="in" filter="wipe(down)">
                                      <p:cBhvr>
                                        <p:cTn id="7" dur="500"/>
                                        <p:tgtEl>
                                          <p:spTgt spid="4100">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100">
                                            <p:txEl>
                                              <p:pRg st="4" end="4"/>
                                            </p:txEl>
                                          </p:spTgt>
                                        </p:tgtEl>
                                        <p:attrNameLst>
                                          <p:attrName>style.visibility</p:attrName>
                                        </p:attrNameLst>
                                      </p:cBhvr>
                                      <p:to>
                                        <p:strVal val="visible"/>
                                      </p:to>
                                    </p:set>
                                    <p:animEffect transition="in" filter="wipe(down)">
                                      <p:cBhvr>
                                        <p:cTn id="12" dur="500"/>
                                        <p:tgtEl>
                                          <p:spTgt spid="4100">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100">
                                            <p:txEl>
                                              <p:pRg st="5" end="5"/>
                                            </p:txEl>
                                          </p:spTgt>
                                        </p:tgtEl>
                                        <p:attrNameLst>
                                          <p:attrName>style.visibility</p:attrName>
                                        </p:attrNameLst>
                                      </p:cBhvr>
                                      <p:to>
                                        <p:strVal val="visible"/>
                                      </p:to>
                                    </p:set>
                                    <p:animEffect transition="in" filter="wipe(down)">
                                      <p:cBhvr>
                                        <p:cTn id="17" dur="500"/>
                                        <p:tgtEl>
                                          <p:spTgt spid="4100">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100">
                                            <p:txEl>
                                              <p:pRg st="6" end="6"/>
                                            </p:txEl>
                                          </p:spTgt>
                                        </p:tgtEl>
                                        <p:attrNameLst>
                                          <p:attrName>style.visibility</p:attrName>
                                        </p:attrNameLst>
                                      </p:cBhvr>
                                      <p:to>
                                        <p:strVal val="visible"/>
                                      </p:to>
                                    </p:set>
                                    <p:animEffect transition="in" filter="wipe(down)">
                                      <p:cBhvr>
                                        <p:cTn id="22" dur="500"/>
                                        <p:tgtEl>
                                          <p:spTgt spid="410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325563"/>
          </a:xfrm>
        </p:spPr>
        <p:txBody>
          <a:bodyPr/>
          <a:lstStyle/>
          <a:p>
            <a:pPr algn="l"/>
            <a:r>
              <a:rPr lang="de-DE" altLang="de-DE" sz="3200" dirty="0">
                <a:solidFill>
                  <a:srgbClr val="4F81BD">
                    <a:lumMod val="75000"/>
                  </a:srgbClr>
                </a:solidFill>
              </a:rPr>
              <a:t>Religiöse Körperschaften und Konferenzen  </a:t>
            </a:r>
            <a:br>
              <a:rPr lang="de-DE" altLang="de-DE" sz="3200" dirty="0">
                <a:solidFill>
                  <a:srgbClr val="4F81BD">
                    <a:lumMod val="75000"/>
                  </a:srgbClr>
                </a:solidFill>
              </a:rPr>
            </a:br>
            <a:r>
              <a:rPr lang="de-DE" altLang="de-DE" sz="2600" dirty="0">
                <a:solidFill>
                  <a:prstClr val="black"/>
                </a:solidFill>
              </a:rPr>
              <a:t>Regelwerksstellen</a:t>
            </a:r>
            <a:r>
              <a:rPr lang="de-DE" altLang="de-DE" sz="2600" dirty="0">
                <a:solidFill>
                  <a:srgbClr val="4F81BD">
                    <a:lumMod val="75000"/>
                  </a:srgbClr>
                </a:solidFill>
              </a:rPr>
              <a:t>                                 </a:t>
            </a:r>
            <a:r>
              <a:rPr lang="de-DE" altLang="de-DE" sz="2600" dirty="0" smtClean="0">
                <a:solidFill>
                  <a:prstClr val="black"/>
                </a:solidFill>
              </a:rPr>
              <a:t>-2-</a:t>
            </a:r>
            <a:r>
              <a:rPr lang="de-DE" altLang="de-DE" sz="2600" dirty="0" smtClean="0">
                <a:solidFill>
                  <a:srgbClr val="4F81BD">
                    <a:lumMod val="75000"/>
                  </a:srgbClr>
                </a:solidFill>
              </a:rPr>
              <a:t> </a:t>
            </a:r>
            <a:endParaRPr lang="de-DE" dirty="0"/>
          </a:p>
        </p:txBody>
      </p:sp>
      <p:sp>
        <p:nvSpPr>
          <p:cNvPr id="3" name="Inhaltsplatzhalter 2"/>
          <p:cNvSpPr>
            <a:spLocks noGrp="1"/>
          </p:cNvSpPr>
          <p:nvPr>
            <p:ph idx="1"/>
          </p:nvPr>
        </p:nvSpPr>
        <p:spPr>
          <a:xfrm>
            <a:off x="609600" y="1916832"/>
            <a:ext cx="10972800" cy="4209332"/>
          </a:xfrm>
        </p:spPr>
        <p:txBody>
          <a:bodyPr/>
          <a:lstStyle/>
          <a:p>
            <a:pPr>
              <a:spcBef>
                <a:spcPts val="600"/>
              </a:spcBef>
              <a:defRPr/>
            </a:pPr>
            <a:r>
              <a:rPr lang="de-DE" altLang="de-DE" sz="2600" i="1" dirty="0" smtClean="0"/>
              <a:t>Forts. </a:t>
            </a:r>
            <a:r>
              <a:rPr lang="de-DE" altLang="de-DE" sz="2600" dirty="0"/>
              <a:t>RDA 11.2.2.5.4 </a:t>
            </a:r>
            <a:r>
              <a:rPr lang="de-DE" altLang="de-DE" sz="2600" b="1" dirty="0"/>
              <a:t>Gebräuchlicher Name, Ausnahmen</a:t>
            </a:r>
          </a:p>
          <a:p>
            <a:pPr lvl="1">
              <a:spcBef>
                <a:spcPts val="600"/>
              </a:spcBef>
              <a:defRPr/>
            </a:pPr>
            <a:r>
              <a:rPr lang="de-DE" altLang="de-DE" i="1" dirty="0" smtClean="0">
                <a:latin typeface="Verdana" panose="020B0604030504040204" pitchFamily="34" charset="0"/>
                <a:ea typeface="Verdana" panose="020B0604030504040204" pitchFamily="34" charset="0"/>
                <a:cs typeface="Verdana" panose="020B0604030504040204" pitchFamily="34" charset="0"/>
              </a:rPr>
              <a:t>Forts.</a:t>
            </a:r>
            <a:r>
              <a:rPr lang="de-DE" altLang="de-DE" dirty="0" smtClean="0">
                <a:latin typeface="Verdana" panose="020B0604030504040204" pitchFamily="34" charset="0"/>
                <a:ea typeface="Verdana" panose="020B0604030504040204" pitchFamily="34" charset="0"/>
                <a:cs typeface="Verdana" panose="020B0604030504040204" pitchFamily="34" charset="0"/>
              </a:rPr>
              <a:t> Körperschaften </a:t>
            </a:r>
            <a:r>
              <a:rPr lang="de-DE" altLang="de-DE" dirty="0">
                <a:latin typeface="Verdana" panose="020B0604030504040204" pitchFamily="34" charset="0"/>
                <a:ea typeface="Verdana" panose="020B0604030504040204" pitchFamily="34" charset="0"/>
                <a:cs typeface="Verdana" panose="020B0604030504040204" pitchFamily="34" charset="0"/>
              </a:rPr>
              <a:t>des Altertums </a:t>
            </a:r>
            <a:r>
              <a:rPr lang="de-DE" altLang="de-DE" dirty="0" smtClean="0">
                <a:latin typeface="Verdana" panose="020B0604030504040204" pitchFamily="34" charset="0"/>
                <a:ea typeface="Verdana" panose="020B0604030504040204" pitchFamily="34" charset="0"/>
                <a:cs typeface="Verdana" panose="020B0604030504040204" pitchFamily="34" charset="0"/>
              </a:rPr>
              <a:t>und internationale Körperschaften</a:t>
            </a:r>
          </a:p>
          <a:p>
            <a:pPr lvl="2">
              <a:spcBef>
                <a:spcPts val="600"/>
              </a:spcBef>
              <a:defRPr/>
            </a:pPr>
            <a:r>
              <a:rPr lang="de-DE" altLang="de-DE" sz="2600" dirty="0" smtClean="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Bruderschaften</a:t>
            </a:r>
          </a:p>
          <a:p>
            <a:pPr lvl="2">
              <a:spcBef>
                <a:spcPts val="600"/>
              </a:spcBef>
              <a:defRPr/>
            </a:pPr>
            <a:r>
              <a:rPr lang="de-DE" altLang="de-DE" sz="2600" dirty="0" smtClean="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Ritterorden</a:t>
            </a:r>
          </a:p>
          <a:p>
            <a:pPr lvl="2">
              <a:spcBef>
                <a:spcPts val="600"/>
              </a:spcBef>
              <a:defRPr/>
            </a:pPr>
            <a:r>
              <a:rPr lang="de-DE" altLang="de-DE" sz="2600" dirty="0" smtClean="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Kirchenräte</a:t>
            </a:r>
          </a:p>
          <a:p>
            <a:pPr lvl="2">
              <a:spcBef>
                <a:spcPts val="600"/>
              </a:spcBef>
              <a:defRPr/>
            </a:pPr>
            <a:r>
              <a:rPr lang="de-DE" altLang="de-DE" sz="2600"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Ökumenische </a:t>
            </a:r>
            <a:r>
              <a:rPr lang="de-DE" altLang="de-DE" sz="2600" dirty="0" smtClean="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Konzilien</a:t>
            </a:r>
          </a:p>
          <a:p>
            <a:pPr lvl="2">
              <a:spcBef>
                <a:spcPts val="600"/>
              </a:spcBef>
              <a:defRPr/>
            </a:pPr>
            <a:endParaRPr lang="de-DE" altLang="de-DE" sz="2600" dirty="0" smtClean="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endParaRPr>
          </a:p>
          <a:p>
            <a:pPr lvl="1">
              <a:spcBef>
                <a:spcPts val="600"/>
              </a:spcBef>
              <a:defRPr/>
            </a:pPr>
            <a:r>
              <a:rPr lang="de-DE" altLang="de-DE"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Autokephale Patriarchate, Erzdiözesen der Ostkirche</a:t>
            </a:r>
            <a:r>
              <a:rPr lang="de-DE" altLang="de-DE" dirty="0">
                <a:latin typeface="Verdana" panose="020B0604030504040204" pitchFamily="34" charset="0"/>
                <a:ea typeface="Verdana" panose="020B0604030504040204" pitchFamily="34" charset="0"/>
                <a:cs typeface="Verdana" panose="020B0604030504040204" pitchFamily="34" charset="0"/>
              </a:rPr>
              <a:t> </a:t>
            </a:r>
          </a:p>
          <a:p>
            <a:pPr marL="457200" lvl="1" indent="0">
              <a:spcBef>
                <a:spcPts val="600"/>
              </a:spcBef>
              <a:buNone/>
              <a:defRPr/>
            </a:pPr>
            <a:endParaRPr lang="de-DE" altLang="de-DE" sz="1600" i="1" dirty="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201</a:t>
            </a:fld>
            <a:endParaRPr lang="de-DE"/>
          </a:p>
        </p:txBody>
      </p:sp>
    </p:spTree>
    <p:extLst>
      <p:ext uri="{BB962C8B-B14F-4D97-AF65-F5344CB8AC3E}">
        <p14:creationId xmlns:p14="http://schemas.microsoft.com/office/powerpoint/2010/main" val="823864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down)">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down)">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wipe(down)">
                                      <p:cBhvr>
                                        <p:cTn id="30" dur="5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wipe(down)">
                                      <p:cBhvr>
                                        <p:cTn id="3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98178"/>
          </a:xfrm>
        </p:spPr>
        <p:txBody>
          <a:bodyPr/>
          <a:lstStyle/>
          <a:p>
            <a:pPr algn="l"/>
            <a:r>
              <a:rPr lang="de-DE" altLang="de-DE" sz="3200" dirty="0">
                <a:solidFill>
                  <a:srgbClr val="4F81BD">
                    <a:lumMod val="75000"/>
                  </a:srgbClr>
                </a:solidFill>
              </a:rPr>
              <a:t>Religiöse Körperschaften und Konferenzen  </a:t>
            </a:r>
            <a:br>
              <a:rPr lang="de-DE" altLang="de-DE" sz="3200" dirty="0">
                <a:solidFill>
                  <a:srgbClr val="4F81BD">
                    <a:lumMod val="75000"/>
                  </a:srgbClr>
                </a:solidFill>
              </a:rPr>
            </a:br>
            <a:r>
              <a:rPr lang="de-DE" altLang="de-DE" sz="2600" dirty="0">
                <a:solidFill>
                  <a:prstClr val="black"/>
                </a:solidFill>
              </a:rPr>
              <a:t>Regelwerksstellen</a:t>
            </a:r>
            <a:r>
              <a:rPr lang="de-DE" altLang="de-DE" sz="2600" dirty="0">
                <a:solidFill>
                  <a:srgbClr val="4F81BD">
                    <a:lumMod val="75000"/>
                  </a:srgbClr>
                </a:solidFill>
              </a:rPr>
              <a:t>                                 </a:t>
            </a:r>
            <a:r>
              <a:rPr lang="de-DE" altLang="de-DE" sz="2600" dirty="0" smtClean="0">
                <a:solidFill>
                  <a:prstClr val="black"/>
                </a:solidFill>
              </a:rPr>
              <a:t>-3-</a:t>
            </a:r>
            <a:r>
              <a:rPr lang="de-DE" altLang="de-DE" sz="2600" dirty="0" smtClean="0">
                <a:solidFill>
                  <a:srgbClr val="4F81BD">
                    <a:lumMod val="75000"/>
                  </a:srgbClr>
                </a:solidFill>
              </a:rPr>
              <a:t> </a:t>
            </a:r>
            <a:endParaRPr lang="de-DE" dirty="0"/>
          </a:p>
        </p:txBody>
      </p:sp>
      <p:sp>
        <p:nvSpPr>
          <p:cNvPr id="3" name="Inhaltsplatzhalter 2"/>
          <p:cNvSpPr>
            <a:spLocks noGrp="1"/>
          </p:cNvSpPr>
          <p:nvPr>
            <p:ph idx="1"/>
          </p:nvPr>
        </p:nvSpPr>
        <p:spPr>
          <a:xfrm>
            <a:off x="609600" y="1988840"/>
            <a:ext cx="10972800" cy="4137324"/>
          </a:xfrm>
        </p:spPr>
        <p:txBody>
          <a:bodyPr/>
          <a:lstStyle/>
          <a:p>
            <a:pPr marL="57150" indent="0">
              <a:spcBef>
                <a:spcPts val="600"/>
              </a:spcBef>
              <a:buNone/>
              <a:defRPr/>
            </a:pPr>
            <a:r>
              <a:rPr lang="de-DE" altLang="de-DE" sz="2600" i="1" dirty="0"/>
              <a:t>Forts. </a:t>
            </a:r>
            <a:r>
              <a:rPr lang="de-DE" altLang="de-DE" sz="2600" dirty="0"/>
              <a:t>RDA 11.2.2.5.4 </a:t>
            </a:r>
            <a:r>
              <a:rPr lang="de-DE" altLang="de-DE" sz="2600" b="1" dirty="0"/>
              <a:t>Gebräuchlicher Name, Ausnahmen</a:t>
            </a:r>
          </a:p>
          <a:p>
            <a:pPr lvl="1">
              <a:spcBef>
                <a:spcPts val="600"/>
              </a:spcBef>
              <a:defRPr/>
            </a:pPr>
            <a:r>
              <a:rPr lang="de-DE" altLang="de-DE" dirty="0" smtClean="0">
                <a:latin typeface="Verdana" panose="020B0604030504040204" pitchFamily="34" charset="0"/>
                <a:ea typeface="Verdana" panose="020B0604030504040204" pitchFamily="34" charset="0"/>
                <a:cs typeface="Verdana" panose="020B0604030504040204" pitchFamily="34" charset="0"/>
              </a:rPr>
              <a:t>L</a:t>
            </a:r>
            <a:r>
              <a:rPr lang="de-DE" dirty="0" smtClean="0">
                <a:latin typeface="Verdana" panose="020B0604030504040204" pitchFamily="34" charset="0"/>
                <a:ea typeface="Verdana" panose="020B0604030504040204" pitchFamily="34" charset="0"/>
                <a:cs typeface="Verdana" panose="020B0604030504040204" pitchFamily="34" charset="0"/>
              </a:rPr>
              <a:t>okale Kirchen </a:t>
            </a:r>
            <a:r>
              <a:rPr lang="de-DE" sz="2000" dirty="0" smtClean="0">
                <a:latin typeface="Verdana" panose="020B0604030504040204" pitchFamily="34" charset="0"/>
                <a:ea typeface="Verdana" panose="020B0604030504040204" pitchFamily="34" charset="0"/>
                <a:cs typeface="Verdana" panose="020B0604030504040204" pitchFamily="34" charset="0"/>
              </a:rPr>
              <a:t>(= lokale Einheiten von Religionsgemeinschaften)</a:t>
            </a:r>
          </a:p>
          <a:p>
            <a:pPr lvl="2">
              <a:spcBef>
                <a:spcPts val="600"/>
              </a:spcBef>
              <a:defRPr/>
            </a:pPr>
            <a:r>
              <a:rPr lang="de-DE" altLang="de-DE" sz="2600" dirty="0" smtClean="0">
                <a:solidFill>
                  <a:srgbClr val="C0504D">
                    <a:lumMod val="75000"/>
                  </a:srgbClr>
                </a:solidFill>
                <a:latin typeface="Verdana" panose="020B0604030504040204" pitchFamily="34" charset="0"/>
                <a:ea typeface="Verdana" panose="020B0604030504040204" pitchFamily="34" charset="0"/>
                <a:cs typeface="Verdana" panose="020B0604030504040204" pitchFamily="34" charset="0"/>
              </a:rPr>
              <a:t>Pfarrgemeinden</a:t>
            </a:r>
          </a:p>
          <a:p>
            <a:pPr lvl="2">
              <a:spcBef>
                <a:spcPts val="600"/>
              </a:spcBef>
              <a:defRPr/>
            </a:pPr>
            <a:r>
              <a:rPr lang="de-DE" altLang="de-DE" sz="2600" dirty="0">
                <a:solidFill>
                  <a:srgbClr val="C0504D">
                    <a:lumMod val="75000"/>
                  </a:srgbClr>
                </a:solidFill>
                <a:latin typeface="Verdana" panose="020B0604030504040204" pitchFamily="34" charset="0"/>
                <a:ea typeface="Verdana" panose="020B0604030504040204" pitchFamily="34" charset="0"/>
                <a:cs typeface="Verdana" panose="020B0604030504040204" pitchFamily="34" charset="0"/>
              </a:rPr>
              <a:t>Klöster + Stifte </a:t>
            </a:r>
            <a:endParaRPr lang="de-DE" altLang="de-DE" sz="2600" dirty="0" smtClean="0">
              <a:solidFill>
                <a:srgbClr val="C0504D">
                  <a:lumMod val="75000"/>
                </a:srgbClr>
              </a:solidFill>
              <a:latin typeface="Verdana" panose="020B0604030504040204" pitchFamily="34" charset="0"/>
              <a:ea typeface="Verdana" panose="020B0604030504040204" pitchFamily="34" charset="0"/>
              <a:cs typeface="Verdana" panose="020B0604030504040204" pitchFamily="34" charset="0"/>
            </a:endParaRPr>
          </a:p>
          <a:p>
            <a:pPr marL="914400" lvl="2" indent="0">
              <a:spcBef>
                <a:spcPts val="600"/>
              </a:spcBef>
              <a:buNone/>
              <a:defRPr/>
            </a:pPr>
            <a:r>
              <a:rPr lang="de-DE" altLang="de-DE" sz="2000" dirty="0" smtClean="0">
                <a:latin typeface="Verdana" panose="020B0604030504040204" pitchFamily="34" charset="0"/>
                <a:ea typeface="Verdana" panose="020B0604030504040204" pitchFamily="34" charset="0"/>
                <a:cs typeface="Verdana" panose="020B0604030504040204" pitchFamily="34" charset="0"/>
              </a:rPr>
              <a:t>(Original-Bezeichnung „Places </a:t>
            </a:r>
            <a:r>
              <a:rPr lang="de-DE" altLang="de-DE" sz="2000" dirty="0" err="1" smtClean="0">
                <a:latin typeface="Verdana" panose="020B0604030504040204" pitchFamily="34" charset="0"/>
                <a:ea typeface="Verdana" panose="020B0604030504040204" pitchFamily="34" charset="0"/>
                <a:cs typeface="Verdana" panose="020B0604030504040204" pitchFamily="34" charset="0"/>
              </a:rPr>
              <a:t>of</a:t>
            </a:r>
            <a:r>
              <a:rPr lang="de-DE" altLang="de-DE" sz="2000" dirty="0" smtClean="0">
                <a:latin typeface="Verdana" panose="020B0604030504040204" pitchFamily="34" charset="0"/>
                <a:ea typeface="Verdana" panose="020B0604030504040204" pitchFamily="34" charset="0"/>
                <a:cs typeface="Verdana" panose="020B0604030504040204" pitchFamily="34" charset="0"/>
              </a:rPr>
              <a:t> </a:t>
            </a:r>
            <a:r>
              <a:rPr lang="de-DE" altLang="de-DE" sz="2000" dirty="0" err="1" smtClean="0">
                <a:latin typeface="Verdana" panose="020B0604030504040204" pitchFamily="34" charset="0"/>
                <a:ea typeface="Verdana" panose="020B0604030504040204" pitchFamily="34" charset="0"/>
                <a:cs typeface="Verdana" panose="020B0604030504040204" pitchFamily="34" charset="0"/>
              </a:rPr>
              <a:t>worship</a:t>
            </a:r>
            <a:r>
              <a:rPr lang="de-DE" altLang="de-DE" sz="2000" dirty="0" smtClean="0">
                <a:latin typeface="Verdana" panose="020B0604030504040204" pitchFamily="34" charset="0"/>
                <a:ea typeface="Verdana" panose="020B0604030504040204" pitchFamily="34" charset="0"/>
                <a:cs typeface="Verdana" panose="020B0604030504040204" pitchFamily="34" charset="0"/>
              </a:rPr>
              <a:t>“ = Lokale Sakralbauten. In RDA hier auch Kirchengebäude wie „Kölner Dom</a:t>
            </a:r>
            <a:r>
              <a:rPr lang="de-DE" altLang="de-DE" sz="2000" dirty="0">
                <a:latin typeface="Verdana" panose="020B0604030504040204" pitchFamily="34" charset="0"/>
                <a:ea typeface="Verdana" panose="020B0604030504040204" pitchFamily="34" charset="0"/>
                <a:cs typeface="Verdana" panose="020B0604030504040204" pitchFamily="34" charset="0"/>
              </a:rPr>
              <a:t>“, </a:t>
            </a:r>
            <a:r>
              <a:rPr lang="de-DE" altLang="de-DE" sz="2000" dirty="0" smtClean="0">
                <a:latin typeface="Verdana" panose="020B0604030504040204" pitchFamily="34" charset="0"/>
                <a:ea typeface="Verdana" panose="020B0604030504040204" pitchFamily="34" charset="0"/>
                <a:cs typeface="Verdana" panose="020B0604030504040204" pitchFamily="34" charset="0"/>
              </a:rPr>
              <a:t>„St</a:t>
            </a:r>
            <a:r>
              <a:rPr lang="de-DE" altLang="de-DE" sz="2000" dirty="0">
                <a:latin typeface="Verdana" panose="020B0604030504040204" pitchFamily="34" charset="0"/>
                <a:ea typeface="Verdana" panose="020B0604030504040204" pitchFamily="34" charset="0"/>
                <a:cs typeface="Verdana" panose="020B0604030504040204" pitchFamily="34" charset="0"/>
              </a:rPr>
              <a:t>. </a:t>
            </a:r>
            <a:r>
              <a:rPr lang="de-DE" altLang="de-DE" sz="2000" dirty="0" err="1">
                <a:latin typeface="Verdana" panose="020B0604030504040204" pitchFamily="34" charset="0"/>
                <a:ea typeface="Verdana" panose="020B0604030504040204" pitchFamily="34" charset="0"/>
                <a:cs typeface="Verdana" panose="020B0604030504040204" pitchFamily="34" charset="0"/>
              </a:rPr>
              <a:t>Paul's</a:t>
            </a:r>
            <a:r>
              <a:rPr lang="de-DE" altLang="de-DE" sz="2000" dirty="0">
                <a:latin typeface="Verdana" panose="020B0604030504040204" pitchFamily="34" charset="0"/>
                <a:ea typeface="Verdana" panose="020B0604030504040204" pitchFamily="34" charset="0"/>
                <a:cs typeface="Verdana" panose="020B0604030504040204" pitchFamily="34" charset="0"/>
              </a:rPr>
              <a:t> </a:t>
            </a:r>
            <a:r>
              <a:rPr lang="de-DE" altLang="de-DE" sz="2000" dirty="0" err="1" smtClean="0">
                <a:latin typeface="Verdana" panose="020B0604030504040204" pitchFamily="34" charset="0"/>
                <a:ea typeface="Verdana" panose="020B0604030504040204" pitchFamily="34" charset="0"/>
                <a:cs typeface="Verdana" panose="020B0604030504040204" pitchFamily="34" charset="0"/>
              </a:rPr>
              <a:t>Cathedral</a:t>
            </a:r>
            <a:r>
              <a:rPr lang="de-DE" altLang="de-DE" sz="2000" dirty="0" smtClean="0">
                <a:latin typeface="Verdana" panose="020B0604030504040204" pitchFamily="34" charset="0"/>
                <a:ea typeface="Verdana" panose="020B0604030504040204" pitchFamily="34" charset="0"/>
                <a:cs typeface="Verdana" panose="020B0604030504040204" pitchFamily="34" charset="0"/>
              </a:rPr>
              <a:t>“ aufgeführt. Bauwerke sind aber grundsätzlich nicht Teil von Kapitel 11. Noch ungeklärt. Kirchengemeinden in RDA sonst nirgendwo erwähnt. D-A-CH legt die Regelwerksstelle so aus, dass sie hier untergebracht werden.)</a:t>
            </a: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202</a:t>
            </a:fld>
            <a:endParaRPr lang="de-DE"/>
          </a:p>
        </p:txBody>
      </p:sp>
    </p:spTree>
    <p:extLst>
      <p:ext uri="{BB962C8B-B14F-4D97-AF65-F5344CB8AC3E}">
        <p14:creationId xmlns:p14="http://schemas.microsoft.com/office/powerpoint/2010/main" val="2909071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down)">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circle(in)">
                                      <p:cBhvr>
                                        <p:cTn id="25"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325563"/>
          </a:xfrm>
        </p:spPr>
        <p:txBody>
          <a:bodyPr/>
          <a:lstStyle/>
          <a:p>
            <a:pPr algn="l"/>
            <a:r>
              <a:rPr lang="de-DE" altLang="de-DE" sz="3200" dirty="0">
                <a:solidFill>
                  <a:srgbClr val="4F81BD">
                    <a:lumMod val="75000"/>
                  </a:srgbClr>
                </a:solidFill>
              </a:rPr>
              <a:t>Religiöse Körperschaften und </a:t>
            </a:r>
            <a:r>
              <a:rPr lang="de-DE" altLang="de-DE" sz="3200" dirty="0" smtClean="0">
                <a:solidFill>
                  <a:srgbClr val="4F81BD">
                    <a:lumMod val="75000"/>
                  </a:srgbClr>
                </a:solidFill>
              </a:rPr>
              <a:t>Konferenzen</a:t>
            </a:r>
            <a:br>
              <a:rPr lang="de-DE" altLang="de-DE" sz="3200" dirty="0" smtClean="0">
                <a:solidFill>
                  <a:srgbClr val="4F81BD">
                    <a:lumMod val="75000"/>
                  </a:srgbClr>
                </a:solidFill>
              </a:rPr>
            </a:br>
            <a:r>
              <a:rPr lang="de-DE" altLang="de-DE" sz="2600" dirty="0">
                <a:solidFill>
                  <a:prstClr val="black"/>
                </a:solidFill>
              </a:rPr>
              <a:t>Regelwerksstellen</a:t>
            </a:r>
            <a:r>
              <a:rPr lang="de-DE" altLang="de-DE" sz="2600" dirty="0">
                <a:solidFill>
                  <a:srgbClr val="4F81BD">
                    <a:lumMod val="75000"/>
                  </a:srgbClr>
                </a:solidFill>
              </a:rPr>
              <a:t>                                 </a:t>
            </a:r>
            <a:r>
              <a:rPr lang="de-DE" altLang="de-DE" sz="2600" dirty="0" smtClean="0">
                <a:solidFill>
                  <a:prstClr val="black"/>
                </a:solidFill>
              </a:rPr>
              <a:t>-4-</a:t>
            </a:r>
            <a:endParaRPr lang="de-DE" dirty="0"/>
          </a:p>
        </p:txBody>
      </p:sp>
      <p:sp>
        <p:nvSpPr>
          <p:cNvPr id="3" name="Inhaltsplatzhalter 2"/>
          <p:cNvSpPr>
            <a:spLocks noGrp="1"/>
          </p:cNvSpPr>
          <p:nvPr>
            <p:ph idx="1"/>
          </p:nvPr>
        </p:nvSpPr>
        <p:spPr>
          <a:xfrm>
            <a:off x="609600" y="1844824"/>
            <a:ext cx="10972800" cy="4392488"/>
          </a:xfrm>
        </p:spPr>
        <p:txBody>
          <a:bodyPr/>
          <a:lstStyle/>
          <a:p>
            <a:pPr marL="514350" indent="-457200">
              <a:spcBef>
                <a:spcPts val="600"/>
              </a:spcBef>
              <a:defRPr/>
            </a:pPr>
            <a:r>
              <a:rPr lang="de-DE" altLang="de-DE" sz="2600" dirty="0" smtClean="0"/>
              <a:t>RDA 11.2.2.25 </a:t>
            </a:r>
            <a:r>
              <a:rPr lang="de-DE" altLang="de-DE" sz="2600" dirty="0">
                <a:solidFill>
                  <a:schemeClr val="accent2">
                    <a:lumMod val="75000"/>
                  </a:schemeClr>
                </a:solidFill>
              </a:rPr>
              <a:t>Konzilien bzw. Synoden usw. einer einzelnen religiösen </a:t>
            </a:r>
            <a:r>
              <a:rPr lang="de-DE" altLang="de-DE" sz="2600" dirty="0" smtClean="0">
                <a:solidFill>
                  <a:schemeClr val="accent2">
                    <a:lumMod val="75000"/>
                  </a:schemeClr>
                </a:solidFill>
              </a:rPr>
              <a:t>Körperschaft</a:t>
            </a:r>
          </a:p>
          <a:p>
            <a:pPr marL="514350" indent="-457200">
              <a:spcBef>
                <a:spcPts val="600"/>
              </a:spcBef>
              <a:defRPr/>
            </a:pPr>
            <a:r>
              <a:rPr lang="de-DE" altLang="de-DE" sz="2600" dirty="0" smtClean="0"/>
              <a:t>RDA </a:t>
            </a:r>
            <a:r>
              <a:rPr lang="de-DE" altLang="de-DE" sz="2600" dirty="0"/>
              <a:t>11.2.2.27 </a:t>
            </a:r>
            <a:r>
              <a:rPr lang="de-DE" altLang="de-DE" sz="2600" dirty="0">
                <a:solidFill>
                  <a:schemeClr val="accent2">
                    <a:lumMod val="75000"/>
                  </a:schemeClr>
                </a:solidFill>
              </a:rPr>
              <a:t>Provinzen, Diözesen </a:t>
            </a:r>
            <a:r>
              <a:rPr lang="de-DE" altLang="de-DE" sz="2600" dirty="0"/>
              <a:t>usw. </a:t>
            </a:r>
            <a:r>
              <a:rPr lang="de-DE" altLang="de-DE" sz="2400" dirty="0" smtClean="0"/>
              <a:t>(= regionale Einheiten von Religionsgemeinschaften)</a:t>
            </a:r>
          </a:p>
          <a:p>
            <a:pPr marL="514350" indent="-457200">
              <a:spcBef>
                <a:spcPts val="600"/>
              </a:spcBef>
              <a:defRPr/>
            </a:pPr>
            <a:r>
              <a:rPr lang="de-DE" altLang="de-DE" sz="2600" dirty="0" smtClean="0"/>
              <a:t>RDA 11.2.2.28 </a:t>
            </a:r>
            <a:r>
              <a:rPr lang="de-DE" altLang="de-DE" sz="2600" dirty="0"/>
              <a:t>Zentrale Verwaltungsorgane der Katholischen Kirche </a:t>
            </a:r>
            <a:r>
              <a:rPr lang="de-DE" altLang="de-DE" sz="2600" dirty="0" smtClean="0"/>
              <a:t>(= </a:t>
            </a:r>
            <a:r>
              <a:rPr lang="de-DE" altLang="de-DE" sz="2600" dirty="0" smtClean="0">
                <a:solidFill>
                  <a:schemeClr val="accent2">
                    <a:lumMod val="75000"/>
                  </a:schemeClr>
                </a:solidFill>
              </a:rPr>
              <a:t>Römische Kurie</a:t>
            </a:r>
            <a:r>
              <a:rPr lang="de-DE" altLang="de-DE" sz="2600" dirty="0"/>
              <a:t>)</a:t>
            </a:r>
          </a:p>
          <a:p>
            <a:pPr>
              <a:spcBef>
                <a:spcPts val="600"/>
              </a:spcBef>
              <a:defRPr/>
            </a:pPr>
            <a:r>
              <a:rPr lang="de-DE" altLang="de-DE" sz="2600" dirty="0"/>
              <a:t>11.2.2.29 </a:t>
            </a:r>
            <a:r>
              <a:rPr lang="de-DE" altLang="de-DE" sz="2600" dirty="0">
                <a:solidFill>
                  <a:schemeClr val="accent2">
                    <a:lumMod val="75000"/>
                  </a:schemeClr>
                </a:solidFill>
              </a:rPr>
              <a:t>Päpstliche diplomatische Vertretungen </a:t>
            </a:r>
            <a:r>
              <a:rPr lang="de-DE" altLang="de-DE" sz="2600" dirty="0"/>
              <a:t>usw.</a:t>
            </a: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203</a:t>
            </a:fld>
            <a:endParaRPr lang="de-DE"/>
          </a:p>
        </p:txBody>
      </p:sp>
    </p:spTree>
    <p:extLst>
      <p:ext uri="{BB962C8B-B14F-4D97-AF65-F5344CB8AC3E}">
        <p14:creationId xmlns:p14="http://schemas.microsoft.com/office/powerpoint/2010/main" val="133251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09600" y="274639"/>
            <a:ext cx="8726760" cy="2434282"/>
          </a:xfrm>
        </p:spPr>
        <p:txBody>
          <a:bodyPr>
            <a:normAutofit fontScale="90000"/>
          </a:bodyPr>
          <a:lstStyle/>
          <a:p>
            <a:pPr algn="l"/>
            <a:r>
              <a:rPr lang="de-DE" altLang="de-DE" dirty="0">
                <a:solidFill>
                  <a:srgbClr val="4F81BD">
                    <a:lumMod val="75000"/>
                  </a:srgbClr>
                </a:solidFill>
              </a:rPr>
              <a:t>Religiöse Körperschaften und </a:t>
            </a:r>
            <a:r>
              <a:rPr lang="de-DE" altLang="de-DE" dirty="0" smtClean="0">
                <a:solidFill>
                  <a:srgbClr val="4F81BD">
                    <a:lumMod val="75000"/>
                  </a:srgbClr>
                </a:solidFill>
              </a:rPr>
              <a:t>Konferenzen</a:t>
            </a:r>
            <a:r>
              <a:rPr lang="de-DE" altLang="de-DE" dirty="0" smtClean="0"/>
              <a:t/>
            </a:r>
            <a:br>
              <a:rPr lang="de-DE" altLang="de-DE" dirty="0" smtClean="0"/>
            </a:br>
            <a:r>
              <a:rPr lang="de-DE" altLang="de-DE" sz="2900" dirty="0" smtClean="0">
                <a:solidFill>
                  <a:schemeClr val="tx1"/>
                </a:solidFill>
              </a:rPr>
              <a:t>Internationale </a:t>
            </a:r>
            <a:r>
              <a:rPr lang="de-DE" altLang="de-DE" sz="2900" dirty="0">
                <a:solidFill>
                  <a:schemeClr val="tx1"/>
                </a:solidFill>
              </a:rPr>
              <a:t>Religionsgemeinschaften bzw. Religionsgemeinschaften antiken </a:t>
            </a:r>
            <a:r>
              <a:rPr lang="de-DE" altLang="de-DE" sz="2900" dirty="0" smtClean="0">
                <a:solidFill>
                  <a:schemeClr val="tx1"/>
                </a:solidFill>
              </a:rPr>
              <a:t>Ursprungs</a:t>
            </a:r>
            <a:br>
              <a:rPr lang="de-DE" altLang="de-DE" sz="2900" dirty="0" smtClean="0">
                <a:solidFill>
                  <a:schemeClr val="tx1"/>
                </a:solidFill>
              </a:rPr>
            </a:br>
            <a:r>
              <a:rPr lang="de-DE" altLang="de-DE" sz="2600" dirty="0" smtClean="0"/>
              <a:t>RDA 11.2.2.5.4, Ausnahme „</a:t>
            </a:r>
            <a:r>
              <a:rPr lang="de-DE" sz="2600" dirty="0" smtClean="0"/>
              <a:t>Körperschaften </a:t>
            </a:r>
            <a:r>
              <a:rPr lang="de-DE" sz="2600" dirty="0"/>
              <a:t>des Altertums und internationale </a:t>
            </a:r>
            <a:r>
              <a:rPr lang="de-DE" sz="2600" dirty="0" smtClean="0"/>
              <a:t>Körperschaften“</a:t>
            </a:r>
            <a:endParaRPr lang="de-DE" altLang="de-DE" sz="2900" dirty="0">
              <a:solidFill>
                <a:schemeClr val="tx1"/>
              </a:solidFill>
            </a:endParaRPr>
          </a:p>
        </p:txBody>
      </p:sp>
      <p:sp>
        <p:nvSpPr>
          <p:cNvPr id="7172" name="Rectangle 3"/>
          <p:cNvSpPr>
            <a:spLocks noGrp="1" noChangeArrowheads="1"/>
          </p:cNvSpPr>
          <p:nvPr>
            <p:ph idx="1"/>
          </p:nvPr>
        </p:nvSpPr>
        <p:spPr>
          <a:xfrm>
            <a:off x="609600" y="3068959"/>
            <a:ext cx="10972800" cy="3287391"/>
          </a:xfrm>
        </p:spPr>
        <p:txBody>
          <a:bodyPr>
            <a:normAutofit lnSpcReduction="10000"/>
          </a:bodyPr>
          <a:lstStyle/>
          <a:p>
            <a:pPr marL="0" indent="0">
              <a:spcBef>
                <a:spcPct val="0"/>
              </a:spcBef>
              <a:buNone/>
            </a:pPr>
            <a:r>
              <a:rPr lang="de-DE" altLang="de-DE" sz="2600" dirty="0" smtClean="0">
                <a:solidFill>
                  <a:schemeClr val="accent2">
                    <a:lumMod val="75000"/>
                  </a:schemeClr>
                </a:solidFill>
              </a:rPr>
              <a:t>Körperschaften des Altertums und internationale Körperschaften</a:t>
            </a:r>
          </a:p>
          <a:p>
            <a:pPr marL="0" indent="0">
              <a:spcBef>
                <a:spcPct val="0"/>
              </a:spcBef>
              <a:buNone/>
            </a:pPr>
            <a:r>
              <a:rPr lang="de-DE" altLang="de-DE" sz="2600" dirty="0" smtClean="0"/>
              <a:t>BN = im </a:t>
            </a:r>
            <a:r>
              <a:rPr lang="de-DE" altLang="de-DE" sz="2600" dirty="0"/>
              <a:t>Deutschen gebräuchlichste Namensform </a:t>
            </a:r>
            <a:r>
              <a:rPr lang="de-DE" altLang="de-DE" sz="2000" dirty="0" smtClean="0"/>
              <a:t>(gemäß NSW)</a:t>
            </a:r>
            <a:r>
              <a:rPr lang="de-DE" altLang="de-DE" sz="2000" dirty="0"/>
              <a:t/>
            </a:r>
            <a:br>
              <a:rPr lang="de-DE" altLang="de-DE" sz="2000" dirty="0"/>
            </a:br>
            <a:endParaRPr lang="de-DE" altLang="de-DE" sz="2000" dirty="0"/>
          </a:p>
          <a:p>
            <a:pPr marL="0" indent="0">
              <a:lnSpc>
                <a:spcPct val="110000"/>
              </a:lnSpc>
              <a:spcBef>
                <a:spcPts val="600"/>
              </a:spcBef>
              <a:buNone/>
            </a:pPr>
            <a:r>
              <a:rPr lang="de-DE" altLang="de-DE" sz="2600" i="1" dirty="0" smtClean="0"/>
              <a:t>Beispiele:</a:t>
            </a:r>
          </a:p>
          <a:p>
            <a:pPr marL="0" indent="0">
              <a:lnSpc>
                <a:spcPct val="110000"/>
              </a:lnSpc>
              <a:spcBef>
                <a:spcPts val="600"/>
              </a:spcBef>
              <a:buNone/>
            </a:pPr>
            <a:r>
              <a:rPr lang="de-DE" altLang="de-DE" sz="2600" i="1" dirty="0" smtClean="0">
                <a:solidFill>
                  <a:schemeClr val="accent3">
                    <a:lumMod val="50000"/>
                  </a:schemeClr>
                </a:solidFill>
              </a:rPr>
              <a:t>Katholische Kirche</a:t>
            </a:r>
          </a:p>
          <a:p>
            <a:pPr marL="0" indent="0">
              <a:lnSpc>
                <a:spcPct val="110000"/>
              </a:lnSpc>
              <a:spcBef>
                <a:spcPts val="600"/>
              </a:spcBef>
              <a:buNone/>
            </a:pPr>
            <a:r>
              <a:rPr lang="de-DE" altLang="de-DE" sz="2600" i="1" dirty="0" smtClean="0">
                <a:solidFill>
                  <a:schemeClr val="accent3">
                    <a:lumMod val="50000"/>
                  </a:schemeClr>
                </a:solidFill>
              </a:rPr>
              <a:t>Koptische Kirche</a:t>
            </a:r>
          </a:p>
          <a:p>
            <a:pPr marL="0" indent="0">
              <a:lnSpc>
                <a:spcPct val="110000"/>
              </a:lnSpc>
              <a:spcBef>
                <a:spcPts val="600"/>
              </a:spcBef>
              <a:buNone/>
            </a:pPr>
            <a:r>
              <a:rPr lang="de-DE" altLang="de-DE" sz="2600" i="1" dirty="0" smtClean="0">
                <a:solidFill>
                  <a:schemeClr val="accent3">
                    <a:lumMod val="50000"/>
                  </a:schemeClr>
                </a:solidFill>
              </a:rPr>
              <a:t>Russisch-Orthodoxe Kirche</a:t>
            </a:r>
          </a:p>
          <a:p>
            <a:pPr marL="0" indent="0">
              <a:spcBef>
                <a:spcPct val="0"/>
              </a:spcBef>
              <a:buNone/>
            </a:pPr>
            <a:endParaRPr lang="de-DE" altLang="de-DE" dirty="0"/>
          </a:p>
          <a:p>
            <a:pPr marL="0" indent="0">
              <a:spcBef>
                <a:spcPct val="0"/>
              </a:spcBef>
              <a:buNone/>
            </a:pPr>
            <a:endParaRPr lang="de-DE" altLang="de-DE" sz="1600" dirty="0"/>
          </a:p>
        </p:txBody>
      </p:sp>
      <p:sp>
        <p:nvSpPr>
          <p:cNvPr id="7171" name="Fußzeilenplatzhalt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200" smtClean="0">
                <a:solidFill>
                  <a:schemeClr val="tx1">
                    <a:tint val="75000"/>
                  </a:schemeClr>
                </a:solidFill>
                <a:latin typeface="+mn-lt"/>
                <a:cs typeface="+mn-cs"/>
              </a:rPr>
              <a:t>Schulungsunterlagen der AG RDA – Modul GND: KorKonGeo | hbz | Stand: 15.01.2015</a:t>
            </a:r>
            <a:endParaRPr lang="de-DE" altLang="de-DE" sz="1200" dirty="0">
              <a:solidFill>
                <a:schemeClr val="tx1">
                  <a:tint val="75000"/>
                </a:schemeClr>
              </a:solidFill>
              <a:latin typeface="+mn-lt"/>
              <a:cs typeface="+mn-cs"/>
            </a:endParaRPr>
          </a:p>
        </p:txBody>
      </p:sp>
      <p:sp>
        <p:nvSpPr>
          <p:cNvPr id="2" name="Foliennummernplatzhalter 1"/>
          <p:cNvSpPr>
            <a:spLocks noGrp="1"/>
          </p:cNvSpPr>
          <p:nvPr>
            <p:ph type="sldNum" sz="quarter" idx="12"/>
          </p:nvPr>
        </p:nvSpPr>
        <p:spPr/>
        <p:txBody>
          <a:bodyPr/>
          <a:lstStyle/>
          <a:p>
            <a:fld id="{E1CD70CF-68CB-451A-AC93-71942E537FD9}" type="slidenum">
              <a:rPr lang="de-DE" smtClean="0"/>
              <a:t>204</a:t>
            </a:fld>
            <a:endParaRPr lang="de-DE"/>
          </a:p>
        </p:txBody>
      </p:sp>
    </p:spTree>
    <p:extLst>
      <p:ext uri="{BB962C8B-B14F-4D97-AF65-F5344CB8AC3E}">
        <p14:creationId xmlns:p14="http://schemas.microsoft.com/office/powerpoint/2010/main" val="2081380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172">
                                            <p:txEl>
                                              <p:pRg st="2" end="2"/>
                                            </p:txEl>
                                          </p:spTgt>
                                        </p:tgtEl>
                                        <p:attrNameLst>
                                          <p:attrName>style.visibility</p:attrName>
                                        </p:attrNameLst>
                                      </p:cBhvr>
                                      <p:to>
                                        <p:strVal val="visible"/>
                                      </p:to>
                                    </p:set>
                                    <p:animEffect transition="in" filter="wipe(down)">
                                      <p:cBhvr>
                                        <p:cTn id="7" dur="500"/>
                                        <p:tgtEl>
                                          <p:spTgt spid="7172">
                                            <p:txEl>
                                              <p:pRg st="2" end="2"/>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7172">
                                            <p:txEl>
                                              <p:pRg st="3" end="3"/>
                                            </p:txEl>
                                          </p:spTgt>
                                        </p:tgtEl>
                                        <p:attrNameLst>
                                          <p:attrName>style.visibility</p:attrName>
                                        </p:attrNameLst>
                                      </p:cBhvr>
                                      <p:to>
                                        <p:strVal val="visible"/>
                                      </p:to>
                                    </p:set>
                                    <p:animEffect transition="in" filter="wipe(down)">
                                      <p:cBhvr>
                                        <p:cTn id="10" dur="500"/>
                                        <p:tgtEl>
                                          <p:spTgt spid="7172">
                                            <p:txEl>
                                              <p:pRg st="3" end="3"/>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7172">
                                            <p:txEl>
                                              <p:pRg st="4" end="4"/>
                                            </p:txEl>
                                          </p:spTgt>
                                        </p:tgtEl>
                                        <p:attrNameLst>
                                          <p:attrName>style.visibility</p:attrName>
                                        </p:attrNameLst>
                                      </p:cBhvr>
                                      <p:to>
                                        <p:strVal val="visible"/>
                                      </p:to>
                                    </p:set>
                                    <p:animEffect transition="in" filter="wipe(down)">
                                      <p:cBhvr>
                                        <p:cTn id="13" dur="500"/>
                                        <p:tgtEl>
                                          <p:spTgt spid="7172">
                                            <p:txEl>
                                              <p:pRg st="4" end="4"/>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7172">
                                            <p:txEl>
                                              <p:pRg st="5" end="5"/>
                                            </p:txEl>
                                          </p:spTgt>
                                        </p:tgtEl>
                                        <p:attrNameLst>
                                          <p:attrName>style.visibility</p:attrName>
                                        </p:attrNameLst>
                                      </p:cBhvr>
                                      <p:to>
                                        <p:strVal val="visible"/>
                                      </p:to>
                                    </p:set>
                                    <p:animEffect transition="in" filter="wipe(down)">
                                      <p:cBhvr>
                                        <p:cTn id="16" dur="500"/>
                                        <p:tgtEl>
                                          <p:spTgt spid="717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274637"/>
            <a:ext cx="8726760" cy="2204095"/>
          </a:xfrm>
        </p:spPr>
        <p:txBody>
          <a:bodyPr>
            <a:normAutofit fontScale="90000"/>
          </a:bodyPr>
          <a:lstStyle/>
          <a:p>
            <a:pPr algn="l"/>
            <a:r>
              <a:rPr lang="de-DE" altLang="de-DE" dirty="0" smtClean="0">
                <a:solidFill>
                  <a:srgbClr val="4F81BD">
                    <a:lumMod val="75000"/>
                  </a:srgbClr>
                </a:solidFill>
              </a:rPr>
              <a:t>Religiöse </a:t>
            </a:r>
            <a:r>
              <a:rPr lang="de-DE" altLang="de-DE" dirty="0">
                <a:solidFill>
                  <a:srgbClr val="4F81BD">
                    <a:lumMod val="75000"/>
                  </a:srgbClr>
                </a:solidFill>
              </a:rPr>
              <a:t>Körperschaften und Konferenzen</a:t>
            </a:r>
            <a:r>
              <a:rPr lang="de-DE" altLang="de-DE" sz="3200" dirty="0">
                <a:solidFill>
                  <a:srgbClr val="4F81BD">
                    <a:lumMod val="75000"/>
                  </a:srgbClr>
                </a:solidFill>
              </a:rPr>
              <a:t/>
            </a:r>
            <a:br>
              <a:rPr lang="de-DE" altLang="de-DE" sz="3200" dirty="0">
                <a:solidFill>
                  <a:srgbClr val="4F81BD">
                    <a:lumMod val="75000"/>
                  </a:srgbClr>
                </a:solidFill>
              </a:rPr>
            </a:br>
            <a:r>
              <a:rPr lang="de-DE" altLang="de-DE" sz="2900" dirty="0" smtClean="0">
                <a:solidFill>
                  <a:prstClr val="black"/>
                </a:solidFill>
              </a:rPr>
              <a:t>Religiöse Orden und Gesellschaften            </a:t>
            </a:r>
            <a:r>
              <a:rPr lang="de-DE" sz="2900" dirty="0" smtClean="0">
                <a:solidFill>
                  <a:schemeClr val="tx1"/>
                </a:solidFill>
              </a:rPr>
              <a:t>-</a:t>
            </a:r>
            <a:r>
              <a:rPr lang="de-DE" sz="2900" dirty="0">
                <a:solidFill>
                  <a:schemeClr val="tx1"/>
                </a:solidFill>
              </a:rPr>
              <a:t>1-</a:t>
            </a:r>
            <a:r>
              <a:rPr lang="de-DE" altLang="de-DE" sz="2900" dirty="0">
                <a:solidFill>
                  <a:prstClr val="black"/>
                </a:solidFill>
              </a:rPr>
              <a:t/>
            </a:r>
            <a:br>
              <a:rPr lang="de-DE" altLang="de-DE" sz="2900" dirty="0">
                <a:solidFill>
                  <a:prstClr val="black"/>
                </a:solidFill>
              </a:rPr>
            </a:br>
            <a:r>
              <a:rPr lang="de-DE" altLang="de-DE" sz="2600" dirty="0">
                <a:solidFill>
                  <a:srgbClr val="4F81BD">
                    <a:lumMod val="75000"/>
                  </a:srgbClr>
                </a:solidFill>
              </a:rPr>
              <a:t>RDA 11.2.2.5.4, Ausnahme </a:t>
            </a:r>
            <a:r>
              <a:rPr lang="de-DE" altLang="de-DE" sz="2600" dirty="0" smtClean="0">
                <a:solidFill>
                  <a:srgbClr val="4F81BD">
                    <a:lumMod val="75000"/>
                  </a:srgbClr>
                </a:solidFill>
              </a:rPr>
              <a:t>„</a:t>
            </a:r>
            <a:r>
              <a:rPr lang="de-DE" sz="2600" dirty="0" smtClean="0">
                <a:solidFill>
                  <a:srgbClr val="4F81BD">
                    <a:lumMod val="75000"/>
                  </a:srgbClr>
                </a:solidFill>
              </a:rPr>
              <a:t>Religiöse Orden und Gesellschaften“                                                     </a:t>
            </a:r>
            <a:endParaRPr lang="de-DE" altLang="de-DE" sz="2900" dirty="0"/>
          </a:p>
        </p:txBody>
      </p:sp>
      <p:sp>
        <p:nvSpPr>
          <p:cNvPr id="8196" name="Rectangle 3"/>
          <p:cNvSpPr>
            <a:spLocks noGrp="1" noChangeArrowheads="1"/>
          </p:cNvSpPr>
          <p:nvPr>
            <p:ph idx="1"/>
          </p:nvPr>
        </p:nvSpPr>
        <p:spPr>
          <a:xfrm>
            <a:off x="609600" y="2708920"/>
            <a:ext cx="10972800" cy="3417244"/>
          </a:xfrm>
        </p:spPr>
        <p:txBody>
          <a:bodyPr>
            <a:normAutofit/>
          </a:bodyPr>
          <a:lstStyle/>
          <a:p>
            <a:pPr marL="0" indent="0">
              <a:spcBef>
                <a:spcPct val="0"/>
              </a:spcBef>
              <a:buNone/>
            </a:pPr>
            <a:r>
              <a:rPr lang="de-DE" altLang="de-DE" dirty="0" smtClean="0">
                <a:solidFill>
                  <a:schemeClr val="accent2">
                    <a:lumMod val="75000"/>
                  </a:schemeClr>
                </a:solidFill>
              </a:rPr>
              <a:t>Religiöse Orden und Gesellschaften</a:t>
            </a:r>
          </a:p>
          <a:p>
            <a:pPr marL="0" indent="0">
              <a:spcBef>
                <a:spcPct val="0"/>
              </a:spcBef>
              <a:buNone/>
            </a:pPr>
            <a:r>
              <a:rPr lang="de-DE" altLang="de-DE" dirty="0" smtClean="0">
                <a:solidFill>
                  <a:prstClr val="black"/>
                </a:solidFill>
              </a:rPr>
              <a:t>BN = </a:t>
            </a:r>
            <a:r>
              <a:rPr lang="de-DE" altLang="de-DE" dirty="0">
                <a:solidFill>
                  <a:prstClr val="black"/>
                </a:solidFill>
              </a:rPr>
              <a:t>im Deutschen gebräuchlichste Namensform </a:t>
            </a:r>
            <a:r>
              <a:rPr lang="de-DE" altLang="de-DE" sz="2000" dirty="0">
                <a:solidFill>
                  <a:prstClr val="black"/>
                </a:solidFill>
              </a:rPr>
              <a:t>(gemäß NSW</a:t>
            </a:r>
            <a:r>
              <a:rPr lang="de-DE" altLang="de-DE" sz="2000" dirty="0" smtClean="0">
                <a:solidFill>
                  <a:prstClr val="black"/>
                </a:solidFill>
              </a:rPr>
              <a:t>)</a:t>
            </a:r>
          </a:p>
          <a:p>
            <a:pPr marL="0" indent="0">
              <a:spcBef>
                <a:spcPct val="0"/>
              </a:spcBef>
              <a:buNone/>
            </a:pPr>
            <a:endParaRPr lang="de-DE" altLang="de-DE" dirty="0" smtClean="0">
              <a:solidFill>
                <a:prstClr val="black"/>
              </a:solidFill>
            </a:endParaRPr>
          </a:p>
          <a:p>
            <a:pPr marL="0" indent="0">
              <a:spcBef>
                <a:spcPct val="0"/>
              </a:spcBef>
              <a:buNone/>
            </a:pPr>
            <a:r>
              <a:rPr lang="de-DE" altLang="de-DE" dirty="0" smtClean="0"/>
              <a:t>Keine im </a:t>
            </a:r>
            <a:r>
              <a:rPr lang="de-DE" altLang="de-DE" dirty="0"/>
              <a:t>Deutschen gebräuchliche </a:t>
            </a:r>
            <a:r>
              <a:rPr lang="de-DE" altLang="de-DE" dirty="0" smtClean="0"/>
              <a:t>Namensform vorhanden -&gt; BN = Name </a:t>
            </a:r>
            <a:r>
              <a:rPr lang="de-DE" altLang="de-DE" dirty="0"/>
              <a:t>in der Sprache des Ursprungslandes der personalen </a:t>
            </a:r>
            <a:r>
              <a:rPr lang="de-DE" altLang="de-DE" dirty="0" smtClean="0"/>
              <a:t>Einheit</a:t>
            </a:r>
            <a:r>
              <a:rPr lang="de-DE" altLang="de-DE" dirty="0"/>
              <a:t/>
            </a:r>
            <a:br>
              <a:rPr lang="de-DE" altLang="de-DE" dirty="0"/>
            </a:br>
            <a:endParaRPr lang="de-DE" altLang="de-DE" dirty="0"/>
          </a:p>
        </p:txBody>
      </p:sp>
      <p:sp>
        <p:nvSpPr>
          <p:cNvPr id="8195" name="Fußzeilenplatzhalt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200" smtClean="0">
                <a:solidFill>
                  <a:schemeClr val="tx1">
                    <a:tint val="75000"/>
                  </a:schemeClr>
                </a:solidFill>
                <a:latin typeface="+mn-lt"/>
                <a:cs typeface="+mn-cs"/>
              </a:rPr>
              <a:t>Schulungsunterlagen der AG RDA – Modul GND: KorKonGeo | hbz | Stand: 15.01.2015</a:t>
            </a:r>
            <a:endParaRPr lang="de-DE" altLang="de-DE" sz="1200" dirty="0">
              <a:solidFill>
                <a:schemeClr val="tx1">
                  <a:tint val="75000"/>
                </a:schemeClr>
              </a:solidFill>
              <a:latin typeface="+mn-lt"/>
              <a:cs typeface="+mn-cs"/>
            </a:endParaRPr>
          </a:p>
        </p:txBody>
      </p:sp>
      <p:sp>
        <p:nvSpPr>
          <p:cNvPr id="2" name="Foliennummernplatzhalter 1"/>
          <p:cNvSpPr>
            <a:spLocks noGrp="1"/>
          </p:cNvSpPr>
          <p:nvPr>
            <p:ph type="sldNum" sz="quarter" idx="12"/>
          </p:nvPr>
        </p:nvSpPr>
        <p:spPr/>
        <p:txBody>
          <a:bodyPr/>
          <a:lstStyle/>
          <a:p>
            <a:fld id="{E1CD70CF-68CB-451A-AC93-71942E537FD9}" type="slidenum">
              <a:rPr lang="de-DE" smtClean="0"/>
              <a:t>205</a:t>
            </a:fld>
            <a:endParaRPr lang="de-DE"/>
          </a:p>
        </p:txBody>
      </p:sp>
    </p:spTree>
    <p:extLst>
      <p:ext uri="{BB962C8B-B14F-4D97-AF65-F5344CB8AC3E}">
        <p14:creationId xmlns:p14="http://schemas.microsoft.com/office/powerpoint/2010/main" val="4026476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196">
                                            <p:txEl>
                                              <p:pRg st="3" end="3"/>
                                            </p:txEl>
                                          </p:spTgt>
                                        </p:tgtEl>
                                        <p:attrNameLst>
                                          <p:attrName>style.visibility</p:attrName>
                                        </p:attrNameLst>
                                      </p:cBhvr>
                                      <p:to>
                                        <p:strVal val="visible"/>
                                      </p:to>
                                    </p:set>
                                    <p:animEffect transition="in" filter="wipe(down)">
                                      <p:cBhvr>
                                        <p:cTn id="7" dur="500"/>
                                        <p:tgtEl>
                                          <p:spTgt spid="819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074242"/>
          </a:xfrm>
        </p:spPr>
        <p:txBody>
          <a:bodyPr/>
          <a:lstStyle/>
          <a:p>
            <a:pPr algn="l"/>
            <a:r>
              <a:rPr lang="de-DE" altLang="de-DE" sz="3200" dirty="0">
                <a:solidFill>
                  <a:srgbClr val="4F81BD">
                    <a:lumMod val="75000"/>
                  </a:srgbClr>
                </a:solidFill>
              </a:rPr>
              <a:t>Religiöse Körperschaften und Konferenzen</a:t>
            </a:r>
            <a:br>
              <a:rPr lang="de-DE" altLang="de-DE" sz="3200" dirty="0">
                <a:solidFill>
                  <a:srgbClr val="4F81BD">
                    <a:lumMod val="75000"/>
                  </a:srgbClr>
                </a:solidFill>
              </a:rPr>
            </a:br>
            <a:r>
              <a:rPr lang="de-DE" altLang="de-DE" sz="2600" dirty="0">
                <a:solidFill>
                  <a:prstClr val="black"/>
                </a:solidFill>
              </a:rPr>
              <a:t>Religiöse Orden und </a:t>
            </a:r>
            <a:r>
              <a:rPr lang="de-DE" altLang="de-DE" sz="2600" dirty="0" smtClean="0">
                <a:solidFill>
                  <a:prstClr val="black"/>
                </a:solidFill>
              </a:rPr>
              <a:t>Gesellschaften            </a:t>
            </a:r>
            <a:r>
              <a:rPr lang="de-DE" sz="2600" dirty="0" smtClean="0">
                <a:solidFill>
                  <a:schemeClr val="tx1"/>
                </a:solidFill>
              </a:rPr>
              <a:t>-</a:t>
            </a:r>
            <a:r>
              <a:rPr lang="de-DE" sz="2600" dirty="0">
                <a:solidFill>
                  <a:schemeClr val="tx1"/>
                </a:solidFill>
              </a:rPr>
              <a:t>2-</a:t>
            </a:r>
            <a:r>
              <a:rPr lang="de-DE" altLang="de-DE" sz="2600" dirty="0">
                <a:solidFill>
                  <a:prstClr val="black"/>
                </a:solidFill>
              </a:rPr>
              <a:t/>
            </a:r>
            <a:br>
              <a:rPr lang="de-DE" altLang="de-DE" sz="2600" dirty="0">
                <a:solidFill>
                  <a:prstClr val="black"/>
                </a:solidFill>
              </a:rPr>
            </a:br>
            <a:r>
              <a:rPr lang="de-DE" altLang="de-DE" sz="2300" dirty="0">
                <a:solidFill>
                  <a:srgbClr val="4F81BD">
                    <a:lumMod val="75000"/>
                  </a:srgbClr>
                </a:solidFill>
              </a:rPr>
              <a:t>RDA 11.2.2.5.4, Ausnahme „</a:t>
            </a:r>
            <a:r>
              <a:rPr lang="de-DE" sz="2300" dirty="0">
                <a:solidFill>
                  <a:srgbClr val="4F81BD">
                    <a:lumMod val="75000"/>
                  </a:srgbClr>
                </a:solidFill>
              </a:rPr>
              <a:t>Religiöse Orden und Gesellschaften</a:t>
            </a:r>
            <a:r>
              <a:rPr lang="de-DE" sz="2300" dirty="0" smtClean="0">
                <a:solidFill>
                  <a:srgbClr val="4F81BD">
                    <a:lumMod val="75000"/>
                  </a:srgbClr>
                </a:solidFill>
              </a:rPr>
              <a:t>“                                                     </a:t>
            </a:r>
            <a:endParaRPr lang="de-DE" sz="2600" dirty="0">
              <a:solidFill>
                <a:schemeClr val="tx1"/>
              </a:solidFill>
            </a:endParaRPr>
          </a:p>
        </p:txBody>
      </p:sp>
      <p:sp>
        <p:nvSpPr>
          <p:cNvPr id="3" name="Inhaltsplatzhalter 2"/>
          <p:cNvSpPr>
            <a:spLocks noGrp="1"/>
          </p:cNvSpPr>
          <p:nvPr>
            <p:ph idx="1"/>
          </p:nvPr>
        </p:nvSpPr>
        <p:spPr>
          <a:xfrm>
            <a:off x="609600" y="2708920"/>
            <a:ext cx="10972800" cy="3417244"/>
          </a:xfrm>
        </p:spPr>
        <p:txBody>
          <a:bodyPr/>
          <a:lstStyle/>
          <a:p>
            <a:pPr marL="0" indent="0">
              <a:spcBef>
                <a:spcPct val="0"/>
              </a:spcBef>
              <a:buNone/>
            </a:pPr>
            <a:r>
              <a:rPr lang="de-DE" altLang="de-DE" i="1" dirty="0"/>
              <a:t>Beispiele:</a:t>
            </a:r>
          </a:p>
          <a:p>
            <a:pPr marL="0" indent="0">
              <a:spcBef>
                <a:spcPts val="600"/>
              </a:spcBef>
              <a:buNone/>
            </a:pPr>
            <a:r>
              <a:rPr lang="de-DE" altLang="de-DE" i="1" dirty="0" smtClean="0">
                <a:solidFill>
                  <a:schemeClr val="accent3">
                    <a:lumMod val="50000"/>
                  </a:schemeClr>
                </a:solidFill>
              </a:rPr>
              <a:t>Franziskaner</a:t>
            </a:r>
            <a:endParaRPr lang="de-DE" altLang="de-DE" dirty="0" smtClean="0"/>
          </a:p>
          <a:p>
            <a:pPr marL="0" indent="0">
              <a:spcBef>
                <a:spcPts val="600"/>
              </a:spcBef>
              <a:buNone/>
            </a:pPr>
            <a:r>
              <a:rPr lang="de-DE" altLang="de-DE" i="1" dirty="0" smtClean="0">
                <a:solidFill>
                  <a:schemeClr val="accent3">
                    <a:lumMod val="50000"/>
                  </a:schemeClr>
                </a:solidFill>
              </a:rPr>
              <a:t>Dominikaner</a:t>
            </a:r>
          </a:p>
          <a:p>
            <a:pPr marL="0" indent="0">
              <a:spcBef>
                <a:spcPts val="600"/>
              </a:spcBef>
              <a:buNone/>
            </a:pPr>
            <a:r>
              <a:rPr lang="en-GB" altLang="de-DE" i="1" dirty="0" smtClean="0">
                <a:solidFill>
                  <a:schemeClr val="accent3">
                    <a:lumMod val="50000"/>
                  </a:schemeClr>
                </a:solidFill>
              </a:rPr>
              <a:t>Missionaries </a:t>
            </a:r>
            <a:r>
              <a:rPr lang="en-GB" altLang="de-DE" i="1" dirty="0">
                <a:solidFill>
                  <a:schemeClr val="accent3">
                    <a:lumMod val="50000"/>
                  </a:schemeClr>
                </a:solidFill>
              </a:rPr>
              <a:t>of Charity</a:t>
            </a:r>
            <a:r>
              <a:rPr lang="en-GB" altLang="de-DE" dirty="0"/>
              <a:t/>
            </a:r>
            <a:br>
              <a:rPr lang="en-GB" altLang="de-DE" dirty="0"/>
            </a:br>
            <a:r>
              <a:rPr lang="en-GB" altLang="de-DE" sz="2000" i="1" dirty="0"/>
              <a:t>(Der </a:t>
            </a:r>
            <a:r>
              <a:rPr lang="en-GB" altLang="de-DE" sz="2000" i="1" dirty="0" err="1"/>
              <a:t>Haupteintrag</a:t>
            </a:r>
            <a:r>
              <a:rPr lang="en-GB" altLang="de-DE" sz="2000" i="1" dirty="0"/>
              <a:t> </a:t>
            </a:r>
            <a:r>
              <a:rPr lang="en-GB" altLang="de-DE" sz="2000" i="1" dirty="0" err="1"/>
              <a:t>im</a:t>
            </a:r>
            <a:r>
              <a:rPr lang="en-GB" altLang="de-DE" sz="2000" i="1" dirty="0"/>
              <a:t> </a:t>
            </a:r>
            <a:r>
              <a:rPr lang="en-GB" altLang="de-DE" sz="2000" i="1" dirty="0" err="1"/>
              <a:t>Brockhaus</a:t>
            </a:r>
            <a:r>
              <a:rPr lang="en-GB" altLang="de-DE" sz="2000" i="1" dirty="0"/>
              <a:t> </a:t>
            </a:r>
            <a:r>
              <a:rPr lang="en-GB" altLang="de-DE" sz="2000" i="1" dirty="0" err="1"/>
              <a:t>Wissensservice</a:t>
            </a:r>
            <a:r>
              <a:rPr lang="en-GB" altLang="de-DE" sz="2000" i="1" dirty="0"/>
              <a:t> </a:t>
            </a:r>
            <a:r>
              <a:rPr lang="en-GB" altLang="de-DE" sz="2000" i="1" dirty="0" err="1"/>
              <a:t>ist</a:t>
            </a:r>
            <a:r>
              <a:rPr lang="en-GB" altLang="de-DE" sz="2000" i="1" dirty="0"/>
              <a:t> </a:t>
            </a:r>
            <a:r>
              <a:rPr lang="en-GB" altLang="de-DE" sz="2000" i="1" dirty="0" err="1"/>
              <a:t>unter</a:t>
            </a:r>
            <a:r>
              <a:rPr lang="en-GB" altLang="de-DE" sz="2000" i="1" dirty="0"/>
              <a:t> </a:t>
            </a:r>
            <a:r>
              <a:rPr lang="en-GB" altLang="de-DE" sz="2000" i="1" dirty="0" err="1"/>
              <a:t>dem</a:t>
            </a:r>
            <a:r>
              <a:rPr lang="en-GB" altLang="de-DE" sz="2000" i="1" dirty="0"/>
              <a:t> </a:t>
            </a:r>
            <a:r>
              <a:rPr lang="en-GB" altLang="de-DE" sz="2000" i="1" dirty="0" err="1"/>
              <a:t>englischen</a:t>
            </a:r>
            <a:r>
              <a:rPr lang="en-GB" altLang="de-DE" sz="2000" i="1" dirty="0"/>
              <a:t> </a:t>
            </a:r>
            <a:r>
              <a:rPr lang="en-GB" altLang="de-DE" sz="2000" i="1" dirty="0" err="1"/>
              <a:t>Namen</a:t>
            </a:r>
            <a:r>
              <a:rPr lang="en-GB" altLang="de-DE" sz="2000" i="1" dirty="0"/>
              <a:t>)</a:t>
            </a:r>
            <a:endParaRPr lang="de-DE" altLang="de-DE" sz="2000" i="1" dirty="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206</a:t>
            </a:fld>
            <a:endParaRPr lang="de-DE"/>
          </a:p>
        </p:txBody>
      </p:sp>
    </p:spTree>
    <p:extLst>
      <p:ext uri="{BB962C8B-B14F-4D97-AF65-F5344CB8AC3E}">
        <p14:creationId xmlns:p14="http://schemas.microsoft.com/office/powerpoint/2010/main" val="3504066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09600" y="274636"/>
            <a:ext cx="8726760" cy="2074244"/>
          </a:xfrm>
        </p:spPr>
        <p:txBody>
          <a:bodyPr/>
          <a:lstStyle/>
          <a:p>
            <a:pPr algn="l"/>
            <a:r>
              <a:rPr lang="de-DE" altLang="de-DE" sz="3200" dirty="0" smtClean="0">
                <a:solidFill>
                  <a:srgbClr val="4F81BD">
                    <a:lumMod val="75000"/>
                  </a:srgbClr>
                </a:solidFill>
              </a:rPr>
              <a:t>Religiöse </a:t>
            </a:r>
            <a:r>
              <a:rPr lang="de-DE" altLang="de-DE" sz="3200" dirty="0">
                <a:solidFill>
                  <a:srgbClr val="4F81BD">
                    <a:lumMod val="75000"/>
                  </a:srgbClr>
                </a:solidFill>
              </a:rPr>
              <a:t>Körperschaften </a:t>
            </a:r>
            <a:r>
              <a:rPr lang="de-DE" altLang="de-DE" sz="3200" dirty="0" smtClean="0">
                <a:solidFill>
                  <a:srgbClr val="4F81BD">
                    <a:lumMod val="75000"/>
                  </a:srgbClr>
                </a:solidFill>
              </a:rPr>
              <a:t>und </a:t>
            </a:r>
            <a:r>
              <a:rPr lang="de-DE" altLang="de-DE" sz="3200" dirty="0">
                <a:solidFill>
                  <a:srgbClr val="4F81BD">
                    <a:lumMod val="75000"/>
                  </a:srgbClr>
                </a:solidFill>
              </a:rPr>
              <a:t>Konferenzen</a:t>
            </a:r>
            <a:br>
              <a:rPr lang="de-DE" altLang="de-DE" sz="3200" dirty="0">
                <a:solidFill>
                  <a:srgbClr val="4F81BD">
                    <a:lumMod val="75000"/>
                  </a:srgbClr>
                </a:solidFill>
              </a:rPr>
            </a:br>
            <a:r>
              <a:rPr lang="de-DE" altLang="de-DE" sz="2600" dirty="0" smtClean="0">
                <a:solidFill>
                  <a:schemeClr val="tx1"/>
                </a:solidFill>
              </a:rPr>
              <a:t>Synoden </a:t>
            </a:r>
            <a:r>
              <a:rPr lang="de-DE" altLang="de-DE" sz="2600" dirty="0">
                <a:solidFill>
                  <a:schemeClr val="tx1"/>
                </a:solidFill>
              </a:rPr>
              <a:t>und </a:t>
            </a:r>
            <a:r>
              <a:rPr lang="de-DE" altLang="de-DE" sz="2600" dirty="0" smtClean="0">
                <a:solidFill>
                  <a:schemeClr val="tx1"/>
                </a:solidFill>
              </a:rPr>
              <a:t>Konzilien                                 -1- </a:t>
            </a:r>
            <a:br>
              <a:rPr lang="de-DE" altLang="de-DE" sz="2600" dirty="0" smtClean="0">
                <a:solidFill>
                  <a:schemeClr val="tx1"/>
                </a:solidFill>
              </a:rPr>
            </a:br>
            <a:r>
              <a:rPr lang="de-DE" altLang="de-DE" sz="2300" dirty="0" smtClean="0">
                <a:solidFill>
                  <a:srgbClr val="4F81BD">
                    <a:lumMod val="75000"/>
                  </a:srgbClr>
                </a:solidFill>
              </a:rPr>
              <a:t>RDA </a:t>
            </a:r>
            <a:r>
              <a:rPr lang="de-DE" altLang="de-DE" sz="2300" dirty="0">
                <a:solidFill>
                  <a:srgbClr val="4F81BD">
                    <a:lumMod val="75000"/>
                  </a:srgbClr>
                </a:solidFill>
              </a:rPr>
              <a:t>11.2.2.5.4, </a:t>
            </a:r>
            <a:r>
              <a:rPr lang="de-DE" altLang="de-DE" sz="2300" dirty="0" smtClean="0">
                <a:solidFill>
                  <a:srgbClr val="4F81BD">
                    <a:lumMod val="75000"/>
                  </a:srgbClr>
                </a:solidFill>
              </a:rPr>
              <a:t>Ausnahme „Körperschaften des </a:t>
            </a:r>
            <a:r>
              <a:rPr lang="de-DE" sz="2300" dirty="0" smtClean="0">
                <a:solidFill>
                  <a:srgbClr val="4F81BD">
                    <a:lumMod val="75000"/>
                  </a:srgbClr>
                </a:solidFill>
              </a:rPr>
              <a:t>Altertums </a:t>
            </a:r>
            <a:r>
              <a:rPr lang="de-DE" sz="2300" dirty="0">
                <a:solidFill>
                  <a:srgbClr val="4F81BD">
                    <a:lumMod val="75000"/>
                  </a:srgbClr>
                </a:solidFill>
              </a:rPr>
              <a:t>und </a:t>
            </a:r>
            <a:r>
              <a:rPr lang="de-DE" sz="2300" dirty="0" smtClean="0">
                <a:solidFill>
                  <a:srgbClr val="4F81BD">
                    <a:lumMod val="75000"/>
                  </a:srgbClr>
                </a:solidFill>
              </a:rPr>
              <a:t>internationale Körperschaften“</a:t>
            </a:r>
            <a:endParaRPr lang="de-DE" altLang="de-DE" sz="2600" dirty="0">
              <a:solidFill>
                <a:schemeClr val="tx1"/>
              </a:solidFill>
            </a:endParaRPr>
          </a:p>
        </p:txBody>
      </p:sp>
      <p:sp>
        <p:nvSpPr>
          <p:cNvPr id="2" name="Rectangle 3"/>
          <p:cNvSpPr>
            <a:spLocks noGrp="1" noChangeArrowheads="1"/>
          </p:cNvSpPr>
          <p:nvPr>
            <p:ph idx="1"/>
          </p:nvPr>
        </p:nvSpPr>
        <p:spPr>
          <a:xfrm>
            <a:off x="609600" y="2708920"/>
            <a:ext cx="10972800" cy="3647430"/>
          </a:xfrm>
        </p:spPr>
        <p:txBody>
          <a:bodyPr>
            <a:normAutofit fontScale="70000" lnSpcReduction="20000"/>
          </a:bodyPr>
          <a:lstStyle/>
          <a:p>
            <a:pPr marL="0" indent="0">
              <a:spcBef>
                <a:spcPts val="600"/>
              </a:spcBef>
              <a:buNone/>
              <a:defRPr/>
            </a:pPr>
            <a:r>
              <a:rPr lang="de-DE" sz="3700" dirty="0" smtClean="0">
                <a:solidFill>
                  <a:schemeClr val="accent2">
                    <a:lumMod val="75000"/>
                  </a:schemeClr>
                </a:solidFill>
              </a:rPr>
              <a:t>Ökumenische Konzilien</a:t>
            </a:r>
            <a:r>
              <a:rPr lang="de-DE" sz="4000" dirty="0">
                <a:solidFill>
                  <a:schemeClr val="accent2">
                    <a:lumMod val="75000"/>
                  </a:schemeClr>
                </a:solidFill>
              </a:rPr>
              <a:t> </a:t>
            </a:r>
            <a:r>
              <a:rPr lang="de-DE" sz="2900" dirty="0" smtClean="0"/>
              <a:t>(= </a:t>
            </a:r>
            <a:r>
              <a:rPr lang="de-DE" sz="2900" b="1" dirty="0" smtClean="0"/>
              <a:t>Konferenzen</a:t>
            </a:r>
            <a:r>
              <a:rPr lang="de-DE" sz="2900" dirty="0" smtClean="0"/>
              <a:t> = Aleph-</a:t>
            </a:r>
            <a:r>
              <a:rPr lang="de-DE" sz="2900" dirty="0" smtClean="0">
                <a:solidFill>
                  <a:srgbClr val="000000"/>
                </a:solidFill>
              </a:rPr>
              <a:t>Satztyp f):</a:t>
            </a:r>
          </a:p>
          <a:p>
            <a:pPr>
              <a:spcBef>
                <a:spcPts val="600"/>
              </a:spcBef>
              <a:defRPr/>
            </a:pPr>
            <a:r>
              <a:rPr lang="de-DE" sz="3700" dirty="0" smtClean="0">
                <a:solidFill>
                  <a:srgbClr val="000000"/>
                </a:solidFill>
              </a:rPr>
              <a:t>= 21 ökumenische Konzilien, die im NSW „</a:t>
            </a:r>
            <a:r>
              <a:rPr lang="de-DE" sz="3700" dirty="0" err="1" smtClean="0">
                <a:solidFill>
                  <a:srgbClr val="000000"/>
                </a:solidFill>
              </a:rPr>
              <a:t>LThK</a:t>
            </a:r>
            <a:r>
              <a:rPr lang="de-DE" sz="3700" dirty="0" smtClean="0">
                <a:solidFill>
                  <a:srgbClr val="000000"/>
                </a:solidFill>
              </a:rPr>
              <a:t>“ </a:t>
            </a:r>
            <a:r>
              <a:rPr lang="de-DE" sz="3700" dirty="0">
                <a:solidFill>
                  <a:srgbClr val="000000"/>
                </a:solidFill>
              </a:rPr>
              <a:t>unter „Konzil“ </a:t>
            </a:r>
            <a:r>
              <a:rPr lang="de-DE" sz="3700" dirty="0" smtClean="0">
                <a:solidFill>
                  <a:srgbClr val="000000"/>
                </a:solidFill>
              </a:rPr>
              <a:t>aufgeführt sind</a:t>
            </a:r>
            <a:endParaRPr lang="de-DE" sz="3700" dirty="0">
              <a:solidFill>
                <a:srgbClr val="000000"/>
              </a:solidFill>
            </a:endParaRPr>
          </a:p>
          <a:p>
            <a:pPr marL="0" indent="0">
              <a:spcBef>
                <a:spcPts val="600"/>
              </a:spcBef>
              <a:buNone/>
              <a:defRPr/>
            </a:pPr>
            <a:r>
              <a:rPr lang="de-DE" sz="3700" dirty="0" smtClean="0">
                <a:solidFill>
                  <a:srgbClr val="000000"/>
                </a:solidFill>
              </a:rPr>
              <a:t>BN = selbstständige Ansetzung </a:t>
            </a:r>
            <a:r>
              <a:rPr lang="de-DE" sz="3700" dirty="0">
                <a:solidFill>
                  <a:srgbClr val="000000"/>
                </a:solidFill>
              </a:rPr>
              <a:t>unter ihrem im Deutschen </a:t>
            </a:r>
            <a:br>
              <a:rPr lang="de-DE" sz="3700" dirty="0">
                <a:solidFill>
                  <a:srgbClr val="000000"/>
                </a:solidFill>
              </a:rPr>
            </a:br>
            <a:r>
              <a:rPr lang="de-DE" sz="3700" dirty="0">
                <a:solidFill>
                  <a:srgbClr val="000000"/>
                </a:solidFill>
              </a:rPr>
              <a:t>    </a:t>
            </a:r>
            <a:r>
              <a:rPr lang="de-DE" sz="3700" dirty="0" smtClean="0">
                <a:solidFill>
                  <a:srgbClr val="000000"/>
                </a:solidFill>
              </a:rPr>
              <a:t>gebräuchlichen Namen</a:t>
            </a:r>
          </a:p>
          <a:p>
            <a:pPr marL="0" indent="0">
              <a:lnSpc>
                <a:spcPct val="120000"/>
              </a:lnSpc>
              <a:spcBef>
                <a:spcPts val="600"/>
              </a:spcBef>
              <a:buNone/>
              <a:defRPr/>
            </a:pPr>
            <a:r>
              <a:rPr lang="de-DE" sz="3700" i="1" dirty="0" smtClean="0">
                <a:solidFill>
                  <a:srgbClr val="000000"/>
                </a:solidFill>
              </a:rPr>
              <a:t>Beispiele:</a:t>
            </a:r>
            <a:r>
              <a:rPr lang="de-DE" sz="3700" dirty="0" smtClean="0">
                <a:solidFill>
                  <a:srgbClr val="000000"/>
                </a:solidFill>
              </a:rPr>
              <a:t/>
            </a:r>
            <a:br>
              <a:rPr lang="de-DE" sz="3700" dirty="0" smtClean="0">
                <a:solidFill>
                  <a:srgbClr val="000000"/>
                </a:solidFill>
              </a:rPr>
            </a:br>
            <a:r>
              <a:rPr lang="de-DE" sz="3700" i="1" dirty="0" smtClean="0">
                <a:solidFill>
                  <a:schemeClr val="accent3">
                    <a:lumMod val="50000"/>
                  </a:schemeClr>
                </a:solidFill>
              </a:rPr>
              <a:t>Konzil von Ephesus (1. : 431 : Ephesus)</a:t>
            </a:r>
            <a:br>
              <a:rPr lang="de-DE" sz="3700" i="1" dirty="0" smtClean="0">
                <a:solidFill>
                  <a:schemeClr val="accent3">
                    <a:lumMod val="50000"/>
                  </a:schemeClr>
                </a:solidFill>
              </a:rPr>
            </a:br>
            <a:r>
              <a:rPr lang="de-DE" sz="3700" i="1" dirty="0" smtClean="0">
                <a:solidFill>
                  <a:schemeClr val="accent3">
                    <a:lumMod val="50000"/>
                  </a:schemeClr>
                </a:solidFill>
              </a:rPr>
              <a:t>Tridentinum (1545-1563 : Trient)</a:t>
            </a:r>
            <a:br>
              <a:rPr lang="de-DE" sz="3700" i="1" dirty="0" smtClean="0">
                <a:solidFill>
                  <a:schemeClr val="accent3">
                    <a:lumMod val="50000"/>
                  </a:schemeClr>
                </a:solidFill>
              </a:rPr>
            </a:br>
            <a:r>
              <a:rPr lang="de-DE" sz="3700" i="1" dirty="0" smtClean="0">
                <a:solidFill>
                  <a:schemeClr val="accent3">
                    <a:lumMod val="50000"/>
                  </a:schemeClr>
                </a:solidFill>
              </a:rPr>
              <a:t>Vatikanisches Konzil </a:t>
            </a:r>
            <a:r>
              <a:rPr lang="de-DE" sz="3700" i="1" smtClean="0">
                <a:solidFill>
                  <a:schemeClr val="accent3">
                    <a:lumMod val="50000"/>
                  </a:schemeClr>
                </a:solidFill>
              </a:rPr>
              <a:t>(2. </a:t>
            </a:r>
            <a:r>
              <a:rPr lang="de-DE" sz="3700" i="1" dirty="0" smtClean="0">
                <a:solidFill>
                  <a:schemeClr val="accent3">
                    <a:lumMod val="50000"/>
                  </a:schemeClr>
                </a:solidFill>
              </a:rPr>
              <a:t>: 1962-1965 : Vatikanstadt)</a:t>
            </a:r>
          </a:p>
          <a:p>
            <a:pPr eaLnBrk="1" hangingPunct="1">
              <a:spcBef>
                <a:spcPct val="70000"/>
              </a:spcBef>
              <a:buFont typeface="Verdana" panose="020B0604030504040204" pitchFamily="34" charset="0"/>
              <a:buNone/>
              <a:defRPr/>
            </a:pPr>
            <a:endParaRPr lang="de-DE" altLang="de-DE" sz="1600" i="1" dirty="0"/>
          </a:p>
          <a:p>
            <a:pPr marL="0" indent="0">
              <a:lnSpc>
                <a:spcPts val="1000"/>
              </a:lnSpc>
              <a:spcBef>
                <a:spcPct val="70000"/>
              </a:spcBef>
              <a:buNone/>
              <a:defRPr/>
            </a:pPr>
            <a:r>
              <a:rPr lang="de-DE" altLang="de-DE" sz="1600" dirty="0"/>
              <a:t>	</a:t>
            </a:r>
          </a:p>
          <a:p>
            <a:pPr eaLnBrk="1" hangingPunct="1">
              <a:spcBef>
                <a:spcPct val="70000"/>
              </a:spcBef>
              <a:buFontTx/>
              <a:buChar char="-"/>
              <a:defRPr/>
            </a:pPr>
            <a:endParaRPr lang="de-DE" altLang="de-DE" sz="1600" dirty="0"/>
          </a:p>
          <a:p>
            <a:pPr eaLnBrk="1" hangingPunct="1">
              <a:spcBef>
                <a:spcPct val="70000"/>
              </a:spcBef>
              <a:buFont typeface="Verdana" panose="020B0604030504040204" pitchFamily="34" charset="0"/>
              <a:buNone/>
              <a:defRPr/>
            </a:pPr>
            <a:endParaRPr lang="de-DE" altLang="de-DE" sz="1600" dirty="0"/>
          </a:p>
        </p:txBody>
      </p:sp>
      <p:sp>
        <p:nvSpPr>
          <p:cNvPr id="9219" name="Fußzeilenplatzhalt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200" smtClean="0">
                <a:solidFill>
                  <a:schemeClr val="tx1">
                    <a:tint val="75000"/>
                  </a:schemeClr>
                </a:solidFill>
                <a:latin typeface="+mn-lt"/>
                <a:cs typeface="+mn-cs"/>
              </a:rPr>
              <a:t>Schulungsunterlagen der AG RDA – Modul GND: KorKonGeo | hbz | Stand: 15.01.2015</a:t>
            </a:r>
            <a:endParaRPr lang="de-DE" altLang="de-DE" sz="1200" dirty="0">
              <a:solidFill>
                <a:schemeClr val="tx1">
                  <a:tint val="75000"/>
                </a:schemeClr>
              </a:solidFill>
              <a:latin typeface="+mn-lt"/>
              <a:cs typeface="+mn-cs"/>
            </a:endParaRPr>
          </a:p>
        </p:txBody>
      </p:sp>
      <p:sp>
        <p:nvSpPr>
          <p:cNvPr id="3" name="Foliennummernplatzhalter 2"/>
          <p:cNvSpPr>
            <a:spLocks noGrp="1"/>
          </p:cNvSpPr>
          <p:nvPr>
            <p:ph type="sldNum" sz="quarter" idx="12"/>
          </p:nvPr>
        </p:nvSpPr>
        <p:spPr/>
        <p:txBody>
          <a:bodyPr/>
          <a:lstStyle/>
          <a:p>
            <a:fld id="{E1CD70CF-68CB-451A-AC93-71942E537FD9}" type="slidenum">
              <a:rPr lang="de-DE" smtClean="0"/>
              <a:t>207</a:t>
            </a:fld>
            <a:endParaRPr lang="de-DE"/>
          </a:p>
        </p:txBody>
      </p:sp>
    </p:spTree>
    <p:extLst>
      <p:ext uri="{BB962C8B-B14F-4D97-AF65-F5344CB8AC3E}">
        <p14:creationId xmlns:p14="http://schemas.microsoft.com/office/powerpoint/2010/main" val="2403308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wipe(down)">
                                      <p:cBhvr>
                                        <p:cTn id="7" dur="500"/>
                                        <p:tgtEl>
                                          <p:spTgt spid="2">
                                            <p:txEl>
                                              <p:pRg st="1" end="1"/>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wipe(down)">
                                      <p:cBhvr>
                                        <p:cTn id="10" dur="500"/>
                                        <p:tgtEl>
                                          <p:spTgt spid="2">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1000"/>
                                        <p:tgtEl>
                                          <p:spTgt spid="2">
                                            <p:txEl>
                                              <p:pRg st="3" end="3"/>
                                            </p:txEl>
                                          </p:spTgt>
                                        </p:tgtEl>
                                      </p:cBhvr>
                                    </p:animEffect>
                                    <p:anim calcmode="lin" valueType="num">
                                      <p:cBhvr>
                                        <p:cTn id="16"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17"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09600" y="274637"/>
            <a:ext cx="8726760" cy="2204095"/>
          </a:xfrm>
        </p:spPr>
        <p:txBody>
          <a:bodyPr/>
          <a:lstStyle/>
          <a:p>
            <a:pPr algn="l"/>
            <a:r>
              <a:rPr lang="de-DE" altLang="de-DE" sz="3200" dirty="0">
                <a:solidFill>
                  <a:srgbClr val="4F81BD">
                    <a:lumMod val="75000"/>
                  </a:srgbClr>
                </a:solidFill>
              </a:rPr>
              <a:t>Religiöse Körperschaften und Konferenzen</a:t>
            </a:r>
            <a:br>
              <a:rPr lang="de-DE" altLang="de-DE" sz="3200" dirty="0">
                <a:solidFill>
                  <a:srgbClr val="4F81BD">
                    <a:lumMod val="75000"/>
                  </a:srgbClr>
                </a:solidFill>
              </a:rPr>
            </a:br>
            <a:r>
              <a:rPr lang="de-DE" altLang="de-DE" sz="2600" dirty="0">
                <a:solidFill>
                  <a:prstClr val="black"/>
                </a:solidFill>
              </a:rPr>
              <a:t>Synoden und </a:t>
            </a:r>
            <a:r>
              <a:rPr lang="de-DE" altLang="de-DE" sz="2600" dirty="0" smtClean="0">
                <a:solidFill>
                  <a:prstClr val="black"/>
                </a:solidFill>
              </a:rPr>
              <a:t>Konzilien                                 -2- </a:t>
            </a:r>
            <a:r>
              <a:rPr lang="de-DE" altLang="de-DE" sz="2600" dirty="0">
                <a:solidFill>
                  <a:prstClr val="black"/>
                </a:solidFill>
              </a:rPr>
              <a:t/>
            </a:r>
            <a:br>
              <a:rPr lang="de-DE" altLang="de-DE" sz="2600" dirty="0">
                <a:solidFill>
                  <a:prstClr val="black"/>
                </a:solidFill>
              </a:rPr>
            </a:br>
            <a:r>
              <a:rPr lang="de-DE" altLang="de-DE" sz="2300" dirty="0">
                <a:solidFill>
                  <a:srgbClr val="4F81BD">
                    <a:lumMod val="75000"/>
                  </a:srgbClr>
                </a:solidFill>
              </a:rPr>
              <a:t>RDA 11.2.2.5.4, </a:t>
            </a:r>
            <a:r>
              <a:rPr lang="de-DE" altLang="de-DE" sz="2300" dirty="0" smtClean="0">
                <a:solidFill>
                  <a:srgbClr val="4F81BD">
                    <a:lumMod val="75000"/>
                  </a:srgbClr>
                </a:solidFill>
              </a:rPr>
              <a:t>Ausnahme </a:t>
            </a:r>
            <a:r>
              <a:rPr lang="de-DE" altLang="de-DE" sz="2300" dirty="0">
                <a:solidFill>
                  <a:srgbClr val="4F81BD">
                    <a:lumMod val="75000"/>
                  </a:srgbClr>
                </a:solidFill>
              </a:rPr>
              <a:t>„Körperschaften des </a:t>
            </a:r>
            <a:r>
              <a:rPr lang="de-DE" sz="2300" dirty="0">
                <a:solidFill>
                  <a:srgbClr val="4F81BD">
                    <a:lumMod val="75000"/>
                  </a:srgbClr>
                </a:solidFill>
              </a:rPr>
              <a:t>Altertums und internationale Körperschaften“</a:t>
            </a:r>
            <a:endParaRPr lang="de-DE" altLang="de-DE" sz="3200" dirty="0"/>
          </a:p>
        </p:txBody>
      </p:sp>
      <p:sp>
        <p:nvSpPr>
          <p:cNvPr id="2" name="Rectangle 3"/>
          <p:cNvSpPr>
            <a:spLocks noGrp="1" noChangeArrowheads="1"/>
          </p:cNvSpPr>
          <p:nvPr>
            <p:ph idx="1"/>
          </p:nvPr>
        </p:nvSpPr>
        <p:spPr>
          <a:xfrm>
            <a:off x="609600" y="2708920"/>
            <a:ext cx="10972800" cy="3417244"/>
          </a:xfrm>
        </p:spPr>
        <p:txBody>
          <a:bodyPr>
            <a:normAutofit fontScale="62500" lnSpcReduction="20000"/>
          </a:bodyPr>
          <a:lstStyle/>
          <a:p>
            <a:pPr marL="0" indent="0">
              <a:lnSpc>
                <a:spcPct val="120000"/>
              </a:lnSpc>
              <a:buNone/>
              <a:defRPr/>
            </a:pPr>
            <a:r>
              <a:rPr lang="de-DE" sz="4500" dirty="0" smtClean="0">
                <a:solidFill>
                  <a:schemeClr val="accent2">
                    <a:lumMod val="75000"/>
                  </a:schemeClr>
                </a:solidFill>
              </a:rPr>
              <a:t>Gelegentlich </a:t>
            </a:r>
            <a:r>
              <a:rPr lang="de-DE" sz="4500" dirty="0">
                <a:solidFill>
                  <a:schemeClr val="accent2">
                    <a:lumMod val="75000"/>
                  </a:schemeClr>
                </a:solidFill>
              </a:rPr>
              <a:t>einberufene Synoden oder Konzilien einer einzelnen Kirche </a:t>
            </a:r>
            <a:r>
              <a:rPr lang="de-DE" sz="3200" dirty="0"/>
              <a:t>(= </a:t>
            </a:r>
            <a:r>
              <a:rPr lang="de-DE" sz="3200" b="1" dirty="0"/>
              <a:t>Konferenzen</a:t>
            </a:r>
            <a:r>
              <a:rPr lang="de-DE" sz="3200" dirty="0"/>
              <a:t> = Aleph-</a:t>
            </a:r>
            <a:r>
              <a:rPr lang="de-DE" sz="3200" dirty="0">
                <a:solidFill>
                  <a:srgbClr val="000000"/>
                </a:solidFill>
              </a:rPr>
              <a:t>Satztyp f): </a:t>
            </a:r>
            <a:endParaRPr lang="de-DE" sz="3200" dirty="0" smtClean="0">
              <a:solidFill>
                <a:srgbClr val="000000"/>
              </a:solidFill>
            </a:endParaRPr>
          </a:p>
          <a:p>
            <a:pPr marL="0" indent="0">
              <a:lnSpc>
                <a:spcPct val="120000"/>
              </a:lnSpc>
              <a:buNone/>
              <a:defRPr/>
            </a:pPr>
            <a:r>
              <a:rPr lang="de-DE" sz="4500" dirty="0" smtClean="0"/>
              <a:t>BN = selbstständige Ansetzung nach den allgemeinen Konferenzregeln</a:t>
            </a:r>
            <a:endParaRPr lang="de-DE" sz="4500" dirty="0"/>
          </a:p>
          <a:p>
            <a:pPr marL="0" indent="0">
              <a:lnSpc>
                <a:spcPct val="120000"/>
              </a:lnSpc>
              <a:buNone/>
              <a:defRPr/>
            </a:pPr>
            <a:r>
              <a:rPr lang="de-DE" sz="4500" i="1" dirty="0" smtClean="0"/>
              <a:t>Beispiel</a:t>
            </a:r>
            <a:r>
              <a:rPr lang="de-DE" sz="4500" dirty="0" smtClean="0"/>
              <a:t>:</a:t>
            </a:r>
            <a:br>
              <a:rPr lang="de-DE" sz="4500" dirty="0" smtClean="0"/>
            </a:br>
            <a:r>
              <a:rPr lang="de-DE" sz="4500" i="1" dirty="0" smtClean="0">
                <a:solidFill>
                  <a:schemeClr val="accent3">
                    <a:lumMod val="50000"/>
                  </a:schemeClr>
                </a:solidFill>
              </a:rPr>
              <a:t>Gemeinsame </a:t>
            </a:r>
            <a:r>
              <a:rPr lang="de-DE" sz="4500" i="1" dirty="0">
                <a:solidFill>
                  <a:schemeClr val="accent3">
                    <a:lumMod val="50000"/>
                  </a:schemeClr>
                </a:solidFill>
              </a:rPr>
              <a:t>Synode der Bistümer in der Bundesrepublik </a:t>
            </a:r>
            <a:r>
              <a:rPr lang="de-DE" sz="4500" i="1" dirty="0" smtClean="0">
                <a:solidFill>
                  <a:schemeClr val="accent3">
                    <a:lumMod val="50000"/>
                  </a:schemeClr>
                </a:solidFill>
              </a:rPr>
              <a:t>Deutschland (1971-1975 : Würzburg)</a:t>
            </a:r>
          </a:p>
          <a:p>
            <a:pPr marL="0" indent="0">
              <a:buNone/>
              <a:defRPr/>
            </a:pPr>
            <a:r>
              <a:rPr lang="de-DE" sz="1800" dirty="0"/>
              <a:t/>
            </a:r>
            <a:br>
              <a:rPr lang="de-DE" sz="1800" dirty="0"/>
            </a:br>
            <a:endParaRPr lang="de-DE" sz="1800" u="sng" dirty="0"/>
          </a:p>
          <a:p>
            <a:pPr marL="0" indent="0">
              <a:buNone/>
              <a:defRPr/>
            </a:pPr>
            <a:endParaRPr lang="de-DE" sz="1600" i="1" dirty="0"/>
          </a:p>
          <a:p>
            <a:pPr eaLnBrk="1" hangingPunct="1">
              <a:spcBef>
                <a:spcPct val="70000"/>
              </a:spcBef>
              <a:buFont typeface="Verdana" panose="020B0604030504040204" pitchFamily="34" charset="0"/>
              <a:buNone/>
              <a:defRPr/>
            </a:pPr>
            <a:endParaRPr lang="de-DE" altLang="de-DE" sz="1600" i="1" dirty="0"/>
          </a:p>
          <a:p>
            <a:pPr marL="0" indent="0">
              <a:lnSpc>
                <a:spcPts val="1000"/>
              </a:lnSpc>
              <a:spcBef>
                <a:spcPct val="70000"/>
              </a:spcBef>
              <a:buNone/>
              <a:defRPr/>
            </a:pPr>
            <a:r>
              <a:rPr lang="de-DE" altLang="de-DE" sz="1600" dirty="0"/>
              <a:t>	</a:t>
            </a:r>
          </a:p>
          <a:p>
            <a:pPr eaLnBrk="1" hangingPunct="1">
              <a:spcBef>
                <a:spcPct val="70000"/>
              </a:spcBef>
              <a:buFontTx/>
              <a:buChar char="-"/>
              <a:defRPr/>
            </a:pPr>
            <a:endParaRPr lang="de-DE" altLang="de-DE" sz="1600" dirty="0"/>
          </a:p>
          <a:p>
            <a:pPr eaLnBrk="1" hangingPunct="1">
              <a:spcBef>
                <a:spcPct val="70000"/>
              </a:spcBef>
              <a:buFont typeface="Verdana" panose="020B0604030504040204" pitchFamily="34" charset="0"/>
              <a:buNone/>
              <a:defRPr/>
            </a:pPr>
            <a:endParaRPr lang="de-DE" altLang="de-DE" sz="1600" dirty="0"/>
          </a:p>
        </p:txBody>
      </p:sp>
      <p:sp>
        <p:nvSpPr>
          <p:cNvPr id="10243" name="Fußzeilenplatzhalt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200" smtClean="0">
                <a:solidFill>
                  <a:schemeClr val="tx1">
                    <a:tint val="75000"/>
                  </a:schemeClr>
                </a:solidFill>
                <a:latin typeface="+mn-lt"/>
                <a:cs typeface="+mn-cs"/>
              </a:rPr>
              <a:t>Schulungsunterlagen der AG RDA – Modul GND: KorKonGeo | hbz | Stand: 15.01.2015</a:t>
            </a:r>
            <a:endParaRPr lang="de-DE" altLang="de-DE" sz="1200" dirty="0">
              <a:solidFill>
                <a:schemeClr val="tx1">
                  <a:tint val="75000"/>
                </a:schemeClr>
              </a:solidFill>
              <a:latin typeface="+mn-lt"/>
              <a:cs typeface="+mn-cs"/>
            </a:endParaRPr>
          </a:p>
        </p:txBody>
      </p:sp>
      <p:sp>
        <p:nvSpPr>
          <p:cNvPr id="10245" name="Textfeld 2"/>
          <p:cNvSpPr txBox="1">
            <a:spLocks noChangeArrowheads="1"/>
          </p:cNvSpPr>
          <p:nvPr/>
        </p:nvSpPr>
        <p:spPr bwMode="auto">
          <a:xfrm>
            <a:off x="8351839" y="5795964"/>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a:t>Vgl. EH-K-14</a:t>
            </a:r>
          </a:p>
        </p:txBody>
      </p:sp>
      <p:sp>
        <p:nvSpPr>
          <p:cNvPr id="3" name="Foliennummernplatzhalter 2"/>
          <p:cNvSpPr>
            <a:spLocks noGrp="1"/>
          </p:cNvSpPr>
          <p:nvPr>
            <p:ph type="sldNum" sz="quarter" idx="12"/>
          </p:nvPr>
        </p:nvSpPr>
        <p:spPr/>
        <p:txBody>
          <a:bodyPr/>
          <a:lstStyle/>
          <a:p>
            <a:fld id="{E1CD70CF-68CB-451A-AC93-71942E537FD9}" type="slidenum">
              <a:rPr lang="de-DE" smtClean="0"/>
              <a:t>208</a:t>
            </a:fld>
            <a:endParaRPr lang="de-DE"/>
          </a:p>
        </p:txBody>
      </p:sp>
    </p:spTree>
    <p:extLst>
      <p:ext uri="{BB962C8B-B14F-4D97-AF65-F5344CB8AC3E}">
        <p14:creationId xmlns:p14="http://schemas.microsoft.com/office/powerpoint/2010/main" val="1046213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1000"/>
                                        <p:tgtEl>
                                          <p:spTgt spid="2">
                                            <p:txEl>
                                              <p:pRg st="2" end="2"/>
                                            </p:txEl>
                                          </p:spTgt>
                                        </p:tgtEl>
                                      </p:cBhvr>
                                    </p:animEffect>
                                    <p:anim calcmode="lin" valueType="num">
                                      <p:cBhvr>
                                        <p:cTn id="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fade">
                                      <p:cBhvr>
                                        <p:cTn id="12" dur="1000"/>
                                        <p:tgtEl>
                                          <p:spTgt spid="2">
                                            <p:txEl>
                                              <p:pRg st="3" end="3"/>
                                            </p:txEl>
                                          </p:spTgt>
                                        </p:tgtEl>
                                      </p:cBhvr>
                                    </p:animEffect>
                                    <p:anim calcmode="lin" valueType="num">
                                      <p:cBhvr>
                                        <p:cTn id="13"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09600" y="274638"/>
            <a:ext cx="8726760" cy="1786210"/>
          </a:xfrm>
        </p:spPr>
        <p:txBody>
          <a:bodyPr/>
          <a:lstStyle/>
          <a:p>
            <a:pPr algn="l"/>
            <a:r>
              <a:rPr lang="de-DE" altLang="de-DE" sz="3200" dirty="0">
                <a:solidFill>
                  <a:srgbClr val="4F81BD">
                    <a:lumMod val="75000"/>
                  </a:srgbClr>
                </a:solidFill>
              </a:rPr>
              <a:t>Religiöse Körperschaften und Konferenzen</a:t>
            </a:r>
            <a:br>
              <a:rPr lang="de-DE" altLang="de-DE" sz="3200" dirty="0">
                <a:solidFill>
                  <a:srgbClr val="4F81BD">
                    <a:lumMod val="75000"/>
                  </a:srgbClr>
                </a:solidFill>
              </a:rPr>
            </a:br>
            <a:r>
              <a:rPr lang="de-DE" altLang="de-DE" sz="2600" dirty="0">
                <a:solidFill>
                  <a:prstClr val="black"/>
                </a:solidFill>
              </a:rPr>
              <a:t>Synoden und Konzilien                                 </a:t>
            </a:r>
            <a:r>
              <a:rPr lang="de-DE" altLang="de-DE" sz="2600" dirty="0" smtClean="0">
                <a:solidFill>
                  <a:prstClr val="black"/>
                </a:solidFill>
              </a:rPr>
              <a:t>-3- </a:t>
            </a:r>
            <a:r>
              <a:rPr lang="de-DE" altLang="de-DE" sz="2600" dirty="0">
                <a:solidFill>
                  <a:prstClr val="black"/>
                </a:solidFill>
              </a:rPr>
              <a:t/>
            </a:r>
            <a:br>
              <a:rPr lang="de-DE" altLang="de-DE" sz="2600" dirty="0">
                <a:solidFill>
                  <a:prstClr val="black"/>
                </a:solidFill>
              </a:rPr>
            </a:br>
            <a:r>
              <a:rPr lang="de-DE" altLang="de-DE" sz="2300" dirty="0">
                <a:solidFill>
                  <a:srgbClr val="4F81BD">
                    <a:lumMod val="75000"/>
                  </a:srgbClr>
                </a:solidFill>
              </a:rPr>
              <a:t>RDA </a:t>
            </a:r>
            <a:r>
              <a:rPr lang="de-DE" altLang="de-DE" sz="2300" dirty="0" smtClean="0">
                <a:solidFill>
                  <a:srgbClr val="4F81BD">
                    <a:lumMod val="75000"/>
                  </a:srgbClr>
                </a:solidFill>
              </a:rPr>
              <a:t>11.2.2.25</a:t>
            </a:r>
            <a:endParaRPr lang="de-DE" altLang="de-DE" sz="3200" dirty="0"/>
          </a:p>
        </p:txBody>
      </p:sp>
      <p:sp>
        <p:nvSpPr>
          <p:cNvPr id="2" name="Rectangle 3"/>
          <p:cNvSpPr>
            <a:spLocks noGrp="1" noChangeArrowheads="1"/>
          </p:cNvSpPr>
          <p:nvPr>
            <p:ph idx="1"/>
          </p:nvPr>
        </p:nvSpPr>
        <p:spPr>
          <a:xfrm>
            <a:off x="609600" y="2420888"/>
            <a:ext cx="10972800" cy="3705276"/>
          </a:xfrm>
        </p:spPr>
        <p:txBody>
          <a:bodyPr>
            <a:normAutofit fontScale="92500" lnSpcReduction="10000"/>
          </a:bodyPr>
          <a:lstStyle/>
          <a:p>
            <a:pPr marL="0" indent="0">
              <a:lnSpc>
                <a:spcPct val="110000"/>
              </a:lnSpc>
              <a:buNone/>
              <a:defRPr/>
            </a:pPr>
            <a:r>
              <a:rPr lang="de-DE" sz="3000" dirty="0" smtClean="0">
                <a:solidFill>
                  <a:schemeClr val="accent2">
                    <a:lumMod val="75000"/>
                  </a:schemeClr>
                </a:solidFill>
              </a:rPr>
              <a:t>Synoden, Konzilien usw. als Vertretungskörperschaften</a:t>
            </a:r>
            <a:r>
              <a:rPr lang="de-DE" sz="3000" dirty="0" smtClean="0"/>
              <a:t> </a:t>
            </a:r>
            <a:r>
              <a:rPr lang="de-DE" sz="2200" dirty="0" smtClean="0"/>
              <a:t>(</a:t>
            </a:r>
            <a:r>
              <a:rPr lang="de-DE" sz="2200" i="1" dirty="0"/>
              <a:t>international, national, regional, Provinz-, Staats- oder </a:t>
            </a:r>
            <a:r>
              <a:rPr lang="de-DE" sz="2200" i="1" dirty="0" smtClean="0"/>
              <a:t>lokal) </a:t>
            </a:r>
          </a:p>
          <a:p>
            <a:pPr marL="0" indent="0">
              <a:lnSpc>
                <a:spcPct val="110000"/>
              </a:lnSpc>
              <a:buNone/>
              <a:defRPr/>
            </a:pPr>
            <a:r>
              <a:rPr lang="de-DE" sz="2200" dirty="0" smtClean="0"/>
              <a:t>(= </a:t>
            </a:r>
            <a:r>
              <a:rPr lang="de-DE" sz="2200" b="1" dirty="0" smtClean="0"/>
              <a:t>Körperschaften</a:t>
            </a:r>
            <a:r>
              <a:rPr lang="de-DE" sz="2200" dirty="0" smtClean="0"/>
              <a:t> = Aleph-Satztyp b): </a:t>
            </a:r>
          </a:p>
          <a:p>
            <a:pPr marL="0" indent="0">
              <a:lnSpc>
                <a:spcPct val="110000"/>
              </a:lnSpc>
              <a:buNone/>
              <a:defRPr/>
            </a:pPr>
            <a:r>
              <a:rPr lang="de-DE" sz="3000" dirty="0" smtClean="0"/>
              <a:t>BN = unselbstständige Ansetzung als </a:t>
            </a:r>
            <a:r>
              <a:rPr lang="de-DE" sz="3000" dirty="0"/>
              <a:t>Unterabteilung der betreffenden religiösen Körperschaft </a:t>
            </a:r>
            <a:r>
              <a:rPr lang="de-DE" sz="2000" dirty="0" smtClean="0">
                <a:solidFill>
                  <a:schemeClr val="accent2">
                    <a:lumMod val="75000"/>
                  </a:schemeClr>
                </a:solidFill>
              </a:rPr>
              <a:t>(Neu: </a:t>
            </a:r>
            <a:r>
              <a:rPr lang="de-DE" sz="2000" dirty="0" smtClean="0"/>
              <a:t>jetzt bei </a:t>
            </a:r>
            <a:r>
              <a:rPr lang="de-DE" sz="2000" b="1" dirty="0" smtClean="0"/>
              <a:t>allen</a:t>
            </a:r>
            <a:r>
              <a:rPr lang="de-DE" sz="2000" dirty="0" smtClean="0"/>
              <a:t> Konzilien, Synoden usw. als Vertretungskörperschaften. Bisher nur auf internationaler und nationaler Ebene)</a:t>
            </a:r>
            <a:r>
              <a:rPr lang="de-DE" sz="3000" dirty="0"/>
              <a:t/>
            </a:r>
            <a:br>
              <a:rPr lang="de-DE" sz="3000" dirty="0"/>
            </a:br>
            <a:r>
              <a:rPr lang="de-DE" sz="3000" dirty="0"/>
              <a:t/>
            </a:r>
            <a:br>
              <a:rPr lang="de-DE" sz="3000" dirty="0"/>
            </a:br>
            <a:endParaRPr lang="de-DE" altLang="de-DE" sz="1600" i="1" dirty="0"/>
          </a:p>
          <a:p>
            <a:pPr marL="0" indent="0">
              <a:lnSpc>
                <a:spcPts val="1000"/>
              </a:lnSpc>
              <a:spcBef>
                <a:spcPct val="70000"/>
              </a:spcBef>
              <a:buNone/>
              <a:defRPr/>
            </a:pPr>
            <a:r>
              <a:rPr lang="de-DE" altLang="de-DE" sz="1600" dirty="0"/>
              <a:t>	</a:t>
            </a:r>
          </a:p>
          <a:p>
            <a:pPr eaLnBrk="1" hangingPunct="1">
              <a:spcBef>
                <a:spcPct val="70000"/>
              </a:spcBef>
              <a:buFontTx/>
              <a:buChar char="-"/>
              <a:defRPr/>
            </a:pPr>
            <a:endParaRPr lang="de-DE" altLang="de-DE" sz="1600" dirty="0"/>
          </a:p>
          <a:p>
            <a:pPr eaLnBrk="1" hangingPunct="1">
              <a:spcBef>
                <a:spcPct val="70000"/>
              </a:spcBef>
              <a:buFont typeface="Verdana" panose="020B0604030504040204" pitchFamily="34" charset="0"/>
              <a:buNone/>
              <a:defRPr/>
            </a:pPr>
            <a:endParaRPr lang="de-DE" altLang="de-DE" sz="1600" dirty="0"/>
          </a:p>
        </p:txBody>
      </p:sp>
      <p:sp>
        <p:nvSpPr>
          <p:cNvPr id="11267" name="Fußzeilenplatzhalt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200" smtClean="0">
                <a:solidFill>
                  <a:schemeClr val="tx1">
                    <a:tint val="75000"/>
                  </a:schemeClr>
                </a:solidFill>
                <a:latin typeface="+mn-lt"/>
                <a:cs typeface="+mn-cs"/>
              </a:rPr>
              <a:t>Schulungsunterlagen der AG RDA – Modul GND: KorKonGeo | hbz | Stand: 15.01.2015</a:t>
            </a:r>
            <a:endParaRPr lang="de-DE" altLang="de-DE" sz="1200" dirty="0">
              <a:solidFill>
                <a:schemeClr val="tx1">
                  <a:tint val="75000"/>
                </a:schemeClr>
              </a:solidFill>
              <a:latin typeface="+mn-lt"/>
              <a:cs typeface="+mn-cs"/>
            </a:endParaRPr>
          </a:p>
        </p:txBody>
      </p:sp>
      <p:sp>
        <p:nvSpPr>
          <p:cNvPr id="11269" name="Textfeld 2"/>
          <p:cNvSpPr txBox="1">
            <a:spLocks noChangeArrowheads="1"/>
          </p:cNvSpPr>
          <p:nvPr/>
        </p:nvSpPr>
        <p:spPr bwMode="auto">
          <a:xfrm>
            <a:off x="8400256" y="5728300"/>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t>Vgl. EH-K-14</a:t>
            </a:r>
          </a:p>
        </p:txBody>
      </p:sp>
      <p:sp>
        <p:nvSpPr>
          <p:cNvPr id="3" name="Foliennummernplatzhalter 2"/>
          <p:cNvSpPr>
            <a:spLocks noGrp="1"/>
          </p:cNvSpPr>
          <p:nvPr>
            <p:ph type="sldNum" sz="quarter" idx="12"/>
          </p:nvPr>
        </p:nvSpPr>
        <p:spPr/>
        <p:txBody>
          <a:bodyPr/>
          <a:lstStyle/>
          <a:p>
            <a:fld id="{E1CD70CF-68CB-451A-AC93-71942E537FD9}" type="slidenum">
              <a:rPr lang="de-DE" smtClean="0"/>
              <a:t>209</a:t>
            </a:fld>
            <a:endParaRPr lang="de-DE"/>
          </a:p>
        </p:txBody>
      </p:sp>
    </p:spTree>
    <p:extLst>
      <p:ext uri="{BB962C8B-B14F-4D97-AF65-F5344CB8AC3E}">
        <p14:creationId xmlns:p14="http://schemas.microsoft.com/office/powerpoint/2010/main" val="23222038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de-DE" sz="4000" b="1" dirty="0">
                <a:solidFill>
                  <a:schemeClr val="accent1">
                    <a:lumMod val="75000"/>
                  </a:schemeClr>
                </a:solidFill>
                <a:latin typeface="Verdana" panose="020B0604030504040204" pitchFamily="34" charset="0"/>
              </a:rPr>
              <a:t>Körperschaften</a:t>
            </a:r>
            <a:br>
              <a:rPr lang="de-DE" sz="4000" b="1" dirty="0">
                <a:solidFill>
                  <a:schemeClr val="accent1">
                    <a:lumMod val="75000"/>
                  </a:schemeClr>
                </a:solidFill>
                <a:latin typeface="Verdana" panose="020B0604030504040204" pitchFamily="34" charset="0"/>
              </a:rPr>
            </a:br>
            <a:r>
              <a:rPr lang="de-DE" sz="4000" b="1" dirty="0">
                <a:solidFill>
                  <a:schemeClr val="accent1">
                    <a:lumMod val="75000"/>
                  </a:schemeClr>
                </a:solidFill>
                <a:latin typeface="Verdana" panose="020B0604030504040204" pitchFamily="34" charset="0"/>
              </a:rPr>
              <a:t>allgemein</a:t>
            </a:r>
          </a:p>
        </p:txBody>
      </p:sp>
      <p:sp>
        <p:nvSpPr>
          <p:cNvPr id="3" name="Rechteck 2"/>
          <p:cNvSpPr/>
          <p:nvPr/>
        </p:nvSpPr>
        <p:spPr>
          <a:xfrm>
            <a:off x="1933344" y="548680"/>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GND</a:t>
            </a:r>
          </a:p>
        </p:txBody>
      </p:sp>
    </p:spTree>
    <p:extLst>
      <p:ext uri="{BB962C8B-B14F-4D97-AF65-F5344CB8AC3E}">
        <p14:creationId xmlns:p14="http://schemas.microsoft.com/office/powerpoint/2010/main" val="3186098352"/>
      </p:ext>
    </p:extLst>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Rectangle 2"/>
          <p:cNvSpPr>
            <a:spLocks noGrp="1" noChangeArrowheads="1"/>
          </p:cNvSpPr>
          <p:nvPr>
            <p:ph type="title"/>
          </p:nvPr>
        </p:nvSpPr>
        <p:spPr>
          <a:xfrm>
            <a:off x="609600" y="274638"/>
            <a:ext cx="8726760" cy="1858218"/>
          </a:xfrm>
        </p:spPr>
        <p:txBody>
          <a:bodyPr/>
          <a:lstStyle/>
          <a:p>
            <a:pPr algn="l"/>
            <a:r>
              <a:rPr lang="de-DE" altLang="de-DE" sz="3200" dirty="0">
                <a:solidFill>
                  <a:srgbClr val="4F81BD">
                    <a:lumMod val="75000"/>
                  </a:srgbClr>
                </a:solidFill>
              </a:rPr>
              <a:t>Religiöse Körperschaften und Konferenzen</a:t>
            </a:r>
            <a:br>
              <a:rPr lang="de-DE" altLang="de-DE" sz="3200" dirty="0">
                <a:solidFill>
                  <a:srgbClr val="4F81BD">
                    <a:lumMod val="75000"/>
                  </a:srgbClr>
                </a:solidFill>
              </a:rPr>
            </a:br>
            <a:r>
              <a:rPr lang="de-DE" altLang="de-DE" sz="2600" dirty="0">
                <a:solidFill>
                  <a:prstClr val="black"/>
                </a:solidFill>
              </a:rPr>
              <a:t>Synoden und Konzilien                                 </a:t>
            </a:r>
            <a:r>
              <a:rPr lang="de-DE" altLang="de-DE" sz="2600" dirty="0" smtClean="0">
                <a:solidFill>
                  <a:prstClr val="black"/>
                </a:solidFill>
              </a:rPr>
              <a:t>-4- </a:t>
            </a:r>
            <a:r>
              <a:rPr lang="de-DE" altLang="de-DE" sz="2600" dirty="0">
                <a:solidFill>
                  <a:prstClr val="black"/>
                </a:solidFill>
              </a:rPr>
              <a:t/>
            </a:r>
            <a:br>
              <a:rPr lang="de-DE" altLang="de-DE" sz="2600" dirty="0">
                <a:solidFill>
                  <a:prstClr val="black"/>
                </a:solidFill>
              </a:rPr>
            </a:br>
            <a:r>
              <a:rPr lang="de-DE" altLang="de-DE" sz="2300" dirty="0">
                <a:solidFill>
                  <a:srgbClr val="4F81BD">
                    <a:lumMod val="75000"/>
                  </a:srgbClr>
                </a:solidFill>
              </a:rPr>
              <a:t>RDA 11.2.2.25</a:t>
            </a:r>
            <a:endParaRPr lang="de-DE" altLang="de-DE" sz="3200" dirty="0"/>
          </a:p>
        </p:txBody>
      </p:sp>
      <p:sp>
        <p:nvSpPr>
          <p:cNvPr id="12291" name="Rectangle 3"/>
          <p:cNvSpPr>
            <a:spLocks noGrp="1" noChangeArrowheads="1"/>
          </p:cNvSpPr>
          <p:nvPr>
            <p:ph idx="1"/>
          </p:nvPr>
        </p:nvSpPr>
        <p:spPr>
          <a:xfrm>
            <a:off x="609600" y="2636912"/>
            <a:ext cx="10972800" cy="3489252"/>
          </a:xfrm>
        </p:spPr>
        <p:txBody>
          <a:bodyPr>
            <a:noAutofit/>
          </a:bodyPr>
          <a:lstStyle/>
          <a:p>
            <a:pPr eaLnBrk="1" hangingPunct="1">
              <a:spcBef>
                <a:spcPct val="70000"/>
              </a:spcBef>
              <a:buFont typeface="Verdana" panose="020B0604030504040204" pitchFamily="34" charset="0"/>
              <a:buNone/>
            </a:pPr>
            <a:r>
              <a:rPr lang="de-DE" altLang="en-US" sz="2400" i="1" dirty="0" smtClean="0"/>
              <a:t>Beispiele:</a:t>
            </a:r>
            <a:endParaRPr lang="de-DE" altLang="de-DE" sz="2400" i="1" dirty="0" smtClean="0">
              <a:solidFill>
                <a:srgbClr val="00B0F0"/>
              </a:solidFill>
            </a:endParaRPr>
          </a:p>
          <a:p>
            <a:pPr eaLnBrk="1" hangingPunct="1">
              <a:lnSpc>
                <a:spcPct val="100000"/>
              </a:lnSpc>
              <a:spcBef>
                <a:spcPct val="70000"/>
              </a:spcBef>
              <a:buFont typeface="Verdana" panose="020B0604030504040204" pitchFamily="34" charset="0"/>
              <a:buNone/>
            </a:pPr>
            <a:r>
              <a:rPr lang="de-DE" altLang="de-DE" sz="2400" i="1" dirty="0" smtClean="0">
                <a:solidFill>
                  <a:schemeClr val="accent3">
                    <a:lumMod val="50000"/>
                  </a:schemeClr>
                </a:solidFill>
              </a:rPr>
              <a:t>Katholische Kirche. Deutsche Bischofskonferenz</a:t>
            </a:r>
          </a:p>
          <a:p>
            <a:pPr eaLnBrk="1" hangingPunct="1">
              <a:lnSpc>
                <a:spcPct val="100000"/>
              </a:lnSpc>
              <a:spcBef>
                <a:spcPct val="70000"/>
              </a:spcBef>
              <a:buFont typeface="Verdana" panose="020B0604030504040204" pitchFamily="34" charset="0"/>
              <a:buNone/>
            </a:pPr>
            <a:r>
              <a:rPr lang="de-DE" altLang="de-DE" sz="2400" i="1" dirty="0" smtClean="0">
                <a:solidFill>
                  <a:schemeClr val="accent3">
                    <a:lumMod val="50000"/>
                  </a:schemeClr>
                </a:solidFill>
              </a:rPr>
              <a:t>Russisch-Orthodoxe Kirche. Landeskonzil</a:t>
            </a:r>
          </a:p>
          <a:p>
            <a:pPr eaLnBrk="1" hangingPunct="1">
              <a:lnSpc>
                <a:spcPct val="100000"/>
              </a:lnSpc>
              <a:spcBef>
                <a:spcPct val="70000"/>
              </a:spcBef>
              <a:buFont typeface="Verdana" panose="020B0604030504040204" pitchFamily="34" charset="0"/>
              <a:buNone/>
            </a:pPr>
            <a:r>
              <a:rPr lang="de-DE" altLang="de-DE" sz="2400" i="1" dirty="0" smtClean="0">
                <a:solidFill>
                  <a:schemeClr val="accent3">
                    <a:lumMod val="50000"/>
                  </a:schemeClr>
                </a:solidFill>
              </a:rPr>
              <a:t>Evangelische Kirche in Berlin-Brandenburg. Synode</a:t>
            </a:r>
          </a:p>
          <a:p>
            <a:pPr eaLnBrk="1" hangingPunct="1">
              <a:lnSpc>
                <a:spcPct val="100000"/>
              </a:lnSpc>
              <a:spcBef>
                <a:spcPct val="70000"/>
              </a:spcBef>
              <a:buFont typeface="Verdana" panose="020B0604030504040204" pitchFamily="34" charset="0"/>
              <a:buNone/>
            </a:pPr>
            <a:r>
              <a:rPr lang="de-DE" altLang="de-DE" sz="2400" i="1" dirty="0" smtClean="0">
                <a:solidFill>
                  <a:schemeClr val="accent3">
                    <a:lumMod val="50000"/>
                  </a:schemeClr>
                </a:solidFill>
              </a:rPr>
              <a:t>Brüder-Unität. General-Synode </a:t>
            </a:r>
          </a:p>
          <a:p>
            <a:pPr eaLnBrk="1" hangingPunct="1">
              <a:lnSpc>
                <a:spcPct val="100000"/>
              </a:lnSpc>
              <a:spcBef>
                <a:spcPct val="70000"/>
              </a:spcBef>
              <a:buFont typeface="Verdana" panose="020B0604030504040204" pitchFamily="34" charset="0"/>
              <a:buNone/>
            </a:pPr>
            <a:r>
              <a:rPr lang="de-DE" altLang="de-DE" sz="2400" i="1" dirty="0" err="1" smtClean="0">
                <a:solidFill>
                  <a:schemeClr val="accent3">
                    <a:lumMod val="50000"/>
                  </a:schemeClr>
                </a:solidFill>
              </a:rPr>
              <a:t>Église</a:t>
            </a:r>
            <a:r>
              <a:rPr lang="de-DE" altLang="de-DE" sz="2400" i="1" dirty="0" smtClean="0">
                <a:solidFill>
                  <a:schemeClr val="accent3">
                    <a:lumMod val="50000"/>
                  </a:schemeClr>
                </a:solidFill>
              </a:rPr>
              <a:t> </a:t>
            </a:r>
            <a:r>
              <a:rPr lang="de-DE" altLang="de-DE" sz="2400" i="1" dirty="0" err="1" smtClean="0">
                <a:solidFill>
                  <a:schemeClr val="accent3">
                    <a:lumMod val="50000"/>
                  </a:schemeClr>
                </a:solidFill>
              </a:rPr>
              <a:t>Réformée</a:t>
            </a:r>
            <a:r>
              <a:rPr lang="de-DE" altLang="de-DE" sz="2400" i="1" dirty="0" smtClean="0">
                <a:solidFill>
                  <a:schemeClr val="accent3">
                    <a:lumMod val="50000"/>
                  </a:schemeClr>
                </a:solidFill>
              </a:rPr>
              <a:t> de France. Synode </a:t>
            </a:r>
            <a:r>
              <a:rPr lang="de-DE" altLang="de-DE" sz="2400" i="1" dirty="0" err="1" smtClean="0">
                <a:solidFill>
                  <a:schemeClr val="accent3">
                    <a:lumMod val="50000"/>
                  </a:schemeClr>
                </a:solidFill>
              </a:rPr>
              <a:t>Général</a:t>
            </a:r>
            <a:endParaRPr lang="de-DE" altLang="de-DE" sz="2400" i="1" dirty="0" smtClean="0">
              <a:solidFill>
                <a:schemeClr val="accent3">
                  <a:lumMod val="50000"/>
                </a:schemeClr>
              </a:solidFill>
            </a:endParaRPr>
          </a:p>
          <a:p>
            <a:pPr eaLnBrk="1" hangingPunct="1">
              <a:lnSpc>
                <a:spcPct val="100000"/>
              </a:lnSpc>
              <a:spcBef>
                <a:spcPct val="70000"/>
              </a:spcBef>
              <a:buFont typeface="Verdana" panose="020B0604030504040204" pitchFamily="34" charset="0"/>
              <a:buNone/>
            </a:pPr>
            <a:endParaRPr lang="de-DE" altLang="de-DE" sz="2400" dirty="0" smtClean="0">
              <a:solidFill>
                <a:srgbClr val="00B0F0"/>
              </a:solidFill>
            </a:endParaRPr>
          </a:p>
        </p:txBody>
      </p:sp>
      <p:sp>
        <p:nvSpPr>
          <p:cNvPr id="12290" name="Fußzeilenplatzhalt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200" smtClean="0">
                <a:solidFill>
                  <a:schemeClr val="tx1">
                    <a:tint val="75000"/>
                  </a:schemeClr>
                </a:solidFill>
                <a:latin typeface="+mn-lt"/>
                <a:cs typeface="+mn-cs"/>
              </a:rPr>
              <a:t>Schulungsunterlagen der AG RDA – Modul GND: KorKonGeo | hbz | Stand: 15.01.2015</a:t>
            </a:r>
            <a:endParaRPr lang="de-DE" altLang="de-DE" sz="1200" dirty="0">
              <a:solidFill>
                <a:schemeClr val="tx1">
                  <a:tint val="75000"/>
                </a:schemeClr>
              </a:solidFill>
              <a:latin typeface="+mn-lt"/>
              <a:cs typeface="+mn-cs"/>
            </a:endParaRPr>
          </a:p>
        </p:txBody>
      </p:sp>
      <p:sp>
        <p:nvSpPr>
          <p:cNvPr id="12292" name="Textfeld 2"/>
          <p:cNvSpPr txBox="1">
            <a:spLocks noChangeArrowheads="1"/>
          </p:cNvSpPr>
          <p:nvPr/>
        </p:nvSpPr>
        <p:spPr bwMode="auto">
          <a:xfrm>
            <a:off x="8351839" y="5795964"/>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a:t>Vgl. EH-K-14</a:t>
            </a:r>
          </a:p>
        </p:txBody>
      </p:sp>
      <p:sp>
        <p:nvSpPr>
          <p:cNvPr id="2" name="Foliennummernplatzhalter 1"/>
          <p:cNvSpPr>
            <a:spLocks noGrp="1"/>
          </p:cNvSpPr>
          <p:nvPr>
            <p:ph type="sldNum" sz="quarter" idx="12"/>
          </p:nvPr>
        </p:nvSpPr>
        <p:spPr/>
        <p:txBody>
          <a:bodyPr/>
          <a:lstStyle/>
          <a:p>
            <a:fld id="{E1CD70CF-68CB-451A-AC93-71942E537FD9}" type="slidenum">
              <a:rPr lang="de-DE" smtClean="0"/>
              <a:t>210</a:t>
            </a:fld>
            <a:endParaRPr lang="de-DE"/>
          </a:p>
        </p:txBody>
      </p:sp>
    </p:spTree>
    <p:extLst>
      <p:ext uri="{BB962C8B-B14F-4D97-AF65-F5344CB8AC3E}">
        <p14:creationId xmlns:p14="http://schemas.microsoft.com/office/powerpoint/2010/main" val="1640486338"/>
      </p:ext>
    </p:extLst>
  </p:cSld>
  <p:clrMapOvr>
    <a:masterClrMapping/>
  </p:clrMapOvr>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09600" y="274637"/>
            <a:ext cx="8726760" cy="1933915"/>
          </a:xfrm>
        </p:spPr>
        <p:txBody>
          <a:bodyPr/>
          <a:lstStyle/>
          <a:p>
            <a:pPr algn="l"/>
            <a:r>
              <a:rPr lang="de-DE" altLang="de-DE" sz="3200" dirty="0" smtClean="0">
                <a:solidFill>
                  <a:srgbClr val="4F81BD">
                    <a:lumMod val="75000"/>
                  </a:srgbClr>
                </a:solidFill>
              </a:rPr>
              <a:t>Religiöse </a:t>
            </a:r>
            <a:r>
              <a:rPr lang="de-DE" altLang="de-DE" sz="3200" dirty="0">
                <a:solidFill>
                  <a:srgbClr val="4F81BD">
                    <a:lumMod val="75000"/>
                  </a:srgbClr>
                </a:solidFill>
              </a:rPr>
              <a:t>Körperschaften und Konferenzen</a:t>
            </a:r>
            <a:br>
              <a:rPr lang="de-DE" altLang="de-DE" sz="3200" dirty="0">
                <a:solidFill>
                  <a:srgbClr val="4F81BD">
                    <a:lumMod val="75000"/>
                  </a:srgbClr>
                </a:solidFill>
              </a:rPr>
            </a:br>
            <a:r>
              <a:rPr lang="de-DE" altLang="de-DE" sz="2600" dirty="0">
                <a:solidFill>
                  <a:prstClr val="black"/>
                </a:solidFill>
              </a:rPr>
              <a:t>Synoden und Konzilien                                 </a:t>
            </a:r>
            <a:r>
              <a:rPr lang="de-DE" altLang="de-DE" sz="2600" dirty="0" smtClean="0">
                <a:solidFill>
                  <a:prstClr val="black"/>
                </a:solidFill>
              </a:rPr>
              <a:t>-5- </a:t>
            </a:r>
            <a:r>
              <a:rPr lang="de-DE" altLang="de-DE" sz="2600" dirty="0">
                <a:solidFill>
                  <a:prstClr val="black"/>
                </a:solidFill>
              </a:rPr>
              <a:t/>
            </a:r>
            <a:br>
              <a:rPr lang="de-DE" altLang="de-DE" sz="2600" dirty="0">
                <a:solidFill>
                  <a:prstClr val="black"/>
                </a:solidFill>
              </a:rPr>
            </a:br>
            <a:r>
              <a:rPr lang="de-DE" altLang="de-DE" sz="2300" dirty="0">
                <a:solidFill>
                  <a:srgbClr val="4F81BD">
                    <a:lumMod val="75000"/>
                  </a:srgbClr>
                </a:solidFill>
              </a:rPr>
              <a:t>RDA 11.2.2.25</a:t>
            </a:r>
            <a:endParaRPr lang="de-DE" altLang="de-DE" sz="3200" dirty="0"/>
          </a:p>
        </p:txBody>
      </p:sp>
      <p:sp>
        <p:nvSpPr>
          <p:cNvPr id="2" name="Rectangle 3"/>
          <p:cNvSpPr>
            <a:spLocks noGrp="1" noChangeArrowheads="1"/>
          </p:cNvSpPr>
          <p:nvPr>
            <p:ph idx="1"/>
          </p:nvPr>
        </p:nvSpPr>
        <p:spPr>
          <a:xfrm>
            <a:off x="609600" y="2492895"/>
            <a:ext cx="10972800" cy="3863455"/>
          </a:xfrm>
        </p:spPr>
        <p:txBody>
          <a:bodyPr>
            <a:normAutofit lnSpcReduction="10000"/>
          </a:bodyPr>
          <a:lstStyle/>
          <a:p>
            <a:pPr marL="0" indent="0">
              <a:buNone/>
              <a:defRPr/>
            </a:pPr>
            <a:r>
              <a:rPr lang="de-DE" sz="2600" i="1" dirty="0" smtClean="0"/>
              <a:t>Forts.</a:t>
            </a:r>
            <a:r>
              <a:rPr lang="de-DE" sz="2600" i="1" dirty="0" smtClean="0">
                <a:solidFill>
                  <a:srgbClr val="C0504D">
                    <a:lumMod val="75000"/>
                  </a:srgbClr>
                </a:solidFill>
              </a:rPr>
              <a:t> Synoden, Konzilien usw</a:t>
            </a:r>
            <a:r>
              <a:rPr lang="de-DE" sz="2600" i="1" dirty="0">
                <a:solidFill>
                  <a:srgbClr val="C0504D">
                    <a:lumMod val="75000"/>
                  </a:srgbClr>
                </a:solidFill>
              </a:rPr>
              <a:t>. als Vertretungskörperschaften</a:t>
            </a:r>
            <a:r>
              <a:rPr lang="de-DE" sz="2600" i="1" dirty="0">
                <a:solidFill>
                  <a:prstClr val="black"/>
                </a:solidFill>
              </a:rPr>
              <a:t> </a:t>
            </a:r>
            <a:endParaRPr lang="de-DE" sz="2600" i="1" dirty="0" smtClean="0">
              <a:solidFill>
                <a:prstClr val="black"/>
              </a:solidFill>
            </a:endParaRPr>
          </a:p>
          <a:p>
            <a:pPr>
              <a:defRPr/>
            </a:pPr>
            <a:r>
              <a:rPr lang="de-DE" sz="2600" dirty="0" smtClean="0"/>
              <a:t>Name in mehreren Sprachen angegeben, </a:t>
            </a:r>
          </a:p>
          <a:p>
            <a:pPr marL="0" indent="0">
              <a:buNone/>
              <a:defRPr/>
            </a:pPr>
            <a:r>
              <a:rPr lang="de-DE" sz="2600" dirty="0" smtClean="0"/>
              <a:t>   -&gt; </a:t>
            </a:r>
            <a:r>
              <a:rPr lang="de-DE" sz="2600" dirty="0"/>
              <a:t>Wahl der Sprachform, die als erstes in der zuerst </a:t>
            </a:r>
            <a:r>
              <a:rPr lang="de-DE" sz="2600" dirty="0" smtClean="0"/>
              <a:t>  erhaltenen </a:t>
            </a:r>
            <a:r>
              <a:rPr lang="de-DE" sz="2600" dirty="0"/>
              <a:t>Ressource präsentiert </a:t>
            </a:r>
            <a:r>
              <a:rPr lang="de-DE" sz="2600" dirty="0" smtClean="0"/>
              <a:t>wird </a:t>
            </a:r>
            <a:endParaRPr lang="de-DE" sz="2600" dirty="0"/>
          </a:p>
          <a:p>
            <a:pPr marL="0" indent="0">
              <a:buNone/>
              <a:defRPr/>
            </a:pPr>
            <a:endParaRPr lang="de-DE" sz="1600" dirty="0"/>
          </a:p>
          <a:p>
            <a:pPr marL="0" indent="0">
              <a:spcBef>
                <a:spcPts val="600"/>
              </a:spcBef>
              <a:buNone/>
              <a:defRPr/>
            </a:pPr>
            <a:r>
              <a:rPr lang="de-DE" sz="2600" i="1" dirty="0" smtClean="0"/>
              <a:t>Beispiel:</a:t>
            </a:r>
          </a:p>
          <a:p>
            <a:pPr marL="0" indent="0">
              <a:spcBef>
                <a:spcPts val="600"/>
              </a:spcBef>
              <a:buNone/>
              <a:defRPr/>
            </a:pPr>
            <a:r>
              <a:rPr lang="en-US" sz="2600" i="1" dirty="0" err="1">
                <a:solidFill>
                  <a:schemeClr val="accent3">
                    <a:lumMod val="50000"/>
                  </a:schemeClr>
                </a:solidFill>
              </a:rPr>
              <a:t>Katholische</a:t>
            </a:r>
            <a:r>
              <a:rPr lang="en-US" sz="2600" i="1" dirty="0">
                <a:solidFill>
                  <a:schemeClr val="accent3">
                    <a:lumMod val="50000"/>
                  </a:schemeClr>
                </a:solidFill>
              </a:rPr>
              <a:t> </a:t>
            </a:r>
            <a:r>
              <a:rPr lang="en-US" sz="2600" i="1" dirty="0" err="1">
                <a:solidFill>
                  <a:schemeClr val="accent3">
                    <a:lumMod val="50000"/>
                  </a:schemeClr>
                </a:solidFill>
              </a:rPr>
              <a:t>Kirche</a:t>
            </a:r>
            <a:r>
              <a:rPr lang="en-US" sz="2600" i="1" dirty="0">
                <a:solidFill>
                  <a:schemeClr val="accent3">
                    <a:lumMod val="50000"/>
                  </a:schemeClr>
                </a:solidFill>
              </a:rPr>
              <a:t>. Canadian Conference of Catholic </a:t>
            </a:r>
            <a:r>
              <a:rPr lang="en-US" sz="2600" i="1" dirty="0" smtClean="0">
                <a:solidFill>
                  <a:schemeClr val="accent3">
                    <a:lumMod val="50000"/>
                  </a:schemeClr>
                </a:solidFill>
              </a:rPr>
              <a:t>Bishops</a:t>
            </a:r>
          </a:p>
          <a:p>
            <a:pPr marL="0" indent="0">
              <a:spcBef>
                <a:spcPts val="600"/>
              </a:spcBef>
              <a:buNone/>
              <a:defRPr/>
            </a:pPr>
            <a:r>
              <a:rPr lang="en-US" sz="2000" i="1" dirty="0" smtClean="0"/>
              <a:t>(</a:t>
            </a:r>
            <a:r>
              <a:rPr lang="de-DE" sz="2000" i="1" dirty="0"/>
              <a:t>Zuerst präsentierte Form des Namens in der zuerst erhaltenen </a:t>
            </a:r>
            <a:r>
              <a:rPr lang="de-DE" sz="2000" i="1" dirty="0" smtClean="0"/>
              <a:t>Ressource)</a:t>
            </a:r>
            <a:endParaRPr lang="de-DE" sz="2000" i="1" dirty="0"/>
          </a:p>
          <a:p>
            <a:pPr marL="0" indent="0">
              <a:spcBef>
                <a:spcPts val="600"/>
              </a:spcBef>
              <a:buNone/>
              <a:defRPr/>
            </a:pPr>
            <a:r>
              <a:rPr lang="en-US" sz="2000" i="1" dirty="0" smtClean="0"/>
              <a:t>(</a:t>
            </a:r>
            <a:r>
              <a:rPr lang="en-US" sz="2000" i="1" dirty="0" err="1" smtClean="0"/>
              <a:t>Nicht</a:t>
            </a:r>
            <a:r>
              <a:rPr lang="en-US" sz="2000" i="1" dirty="0" smtClean="0"/>
              <a:t>: </a:t>
            </a:r>
            <a:r>
              <a:rPr lang="fr-FR" sz="2000" i="1" dirty="0" err="1" smtClean="0"/>
              <a:t>Katholische</a:t>
            </a:r>
            <a:r>
              <a:rPr lang="fr-FR" sz="2000" i="1" dirty="0" smtClean="0"/>
              <a:t> </a:t>
            </a:r>
            <a:r>
              <a:rPr lang="fr-FR" sz="2000" i="1" dirty="0" err="1" smtClean="0"/>
              <a:t>Kirche</a:t>
            </a:r>
            <a:r>
              <a:rPr lang="fr-FR" sz="2000" i="1" dirty="0" smtClean="0"/>
              <a:t>. Conférence des </a:t>
            </a:r>
            <a:r>
              <a:rPr lang="fr-FR" sz="2000" i="1" dirty="0" err="1" smtClean="0"/>
              <a:t>évèques</a:t>
            </a:r>
            <a:r>
              <a:rPr lang="fr-FR" sz="2000" i="1" dirty="0" smtClean="0"/>
              <a:t> catholiques du Canada) </a:t>
            </a:r>
          </a:p>
          <a:p>
            <a:pPr marL="0" indent="0">
              <a:spcBef>
                <a:spcPts val="600"/>
              </a:spcBef>
              <a:buNone/>
              <a:defRPr/>
            </a:pPr>
            <a:r>
              <a:rPr lang="fr-FR" sz="2000" i="1" dirty="0" smtClean="0"/>
              <a:t>(= </a:t>
            </a:r>
            <a:r>
              <a:rPr lang="de-DE" sz="2000" i="1" dirty="0"/>
              <a:t>Danach präsentierte Form in derselben </a:t>
            </a:r>
            <a:r>
              <a:rPr lang="de-DE" sz="2000" i="1" dirty="0" smtClean="0"/>
              <a:t>Ressource)</a:t>
            </a:r>
            <a:endParaRPr lang="de-DE" sz="2000" i="1" dirty="0"/>
          </a:p>
          <a:p>
            <a:pPr marL="0" indent="0">
              <a:spcBef>
                <a:spcPts val="600"/>
              </a:spcBef>
              <a:buNone/>
              <a:defRPr/>
            </a:pPr>
            <a:endParaRPr lang="en-US" sz="2000" i="1" dirty="0" smtClean="0"/>
          </a:p>
          <a:p>
            <a:pPr marL="0" indent="0">
              <a:spcBef>
                <a:spcPts val="600"/>
              </a:spcBef>
              <a:buNone/>
              <a:defRPr/>
            </a:pPr>
            <a:endParaRPr lang="de-DE" sz="2600" i="1" dirty="0" smtClean="0"/>
          </a:p>
          <a:p>
            <a:pPr marL="0" indent="0">
              <a:spcBef>
                <a:spcPts val="600"/>
              </a:spcBef>
              <a:buNone/>
              <a:defRPr/>
            </a:pPr>
            <a:endParaRPr lang="de-DE" sz="1600" dirty="0"/>
          </a:p>
          <a:p>
            <a:pPr marL="0" indent="0">
              <a:buNone/>
              <a:defRPr/>
            </a:pPr>
            <a:endParaRPr lang="de-DE" sz="1600" dirty="0"/>
          </a:p>
          <a:p>
            <a:pPr marL="0" indent="0">
              <a:spcBef>
                <a:spcPts val="1200"/>
              </a:spcBef>
              <a:buNone/>
              <a:defRPr/>
            </a:pPr>
            <a:endParaRPr lang="de-DE" sz="1600" dirty="0"/>
          </a:p>
          <a:p>
            <a:pPr marL="0" indent="0">
              <a:spcBef>
                <a:spcPts val="1200"/>
              </a:spcBef>
              <a:buNone/>
              <a:defRPr/>
            </a:pPr>
            <a:r>
              <a:rPr lang="de-DE" sz="2200" dirty="0"/>
              <a:t/>
            </a:r>
            <a:br>
              <a:rPr lang="de-DE" sz="2200" dirty="0"/>
            </a:br>
            <a:endParaRPr lang="de-DE" altLang="de-DE" sz="1600" dirty="0"/>
          </a:p>
        </p:txBody>
      </p:sp>
      <p:sp>
        <p:nvSpPr>
          <p:cNvPr id="13315" name="Fußzeilenplatzhalt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200" smtClean="0">
                <a:solidFill>
                  <a:schemeClr val="tx1">
                    <a:tint val="75000"/>
                  </a:schemeClr>
                </a:solidFill>
                <a:latin typeface="+mn-lt"/>
                <a:cs typeface="+mn-cs"/>
              </a:rPr>
              <a:t>Schulungsunterlagen der AG RDA – Modul GND: KorKonGeo | hbz | Stand: 15.01.2015</a:t>
            </a:r>
            <a:endParaRPr lang="de-DE" altLang="de-DE" sz="1200" dirty="0">
              <a:solidFill>
                <a:schemeClr val="tx1">
                  <a:tint val="75000"/>
                </a:schemeClr>
              </a:solidFill>
              <a:latin typeface="+mn-lt"/>
              <a:cs typeface="+mn-cs"/>
            </a:endParaRPr>
          </a:p>
        </p:txBody>
      </p:sp>
      <p:sp>
        <p:nvSpPr>
          <p:cNvPr id="3" name="Foliennummernplatzhalter 2"/>
          <p:cNvSpPr>
            <a:spLocks noGrp="1"/>
          </p:cNvSpPr>
          <p:nvPr>
            <p:ph type="sldNum" sz="quarter" idx="12"/>
          </p:nvPr>
        </p:nvSpPr>
        <p:spPr/>
        <p:txBody>
          <a:bodyPr/>
          <a:lstStyle/>
          <a:p>
            <a:fld id="{E1CD70CF-68CB-451A-AC93-71942E537FD9}" type="slidenum">
              <a:rPr lang="de-DE" smtClean="0"/>
              <a:t>211</a:t>
            </a:fld>
            <a:endParaRPr lang="de-DE"/>
          </a:p>
        </p:txBody>
      </p:sp>
    </p:spTree>
    <p:extLst>
      <p:ext uri="{BB962C8B-B14F-4D97-AF65-F5344CB8AC3E}">
        <p14:creationId xmlns:p14="http://schemas.microsoft.com/office/powerpoint/2010/main" val="2124643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fade">
                                      <p:cBhvr>
                                        <p:cTn id="7" dur="1000"/>
                                        <p:tgtEl>
                                          <p:spTgt spid="2">
                                            <p:txEl>
                                              <p:pRg st="4" end="4"/>
                                            </p:txEl>
                                          </p:spTgt>
                                        </p:tgtEl>
                                      </p:cBhvr>
                                    </p:animEffect>
                                    <p:anim calcmode="lin" valueType="num">
                                      <p:cBhvr>
                                        <p:cTn id="8"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5" end="5"/>
                                            </p:txEl>
                                          </p:spTgt>
                                        </p:tgtEl>
                                        <p:attrNameLst>
                                          <p:attrName>style.visibility</p:attrName>
                                        </p:attrNameLst>
                                      </p:cBhvr>
                                      <p:to>
                                        <p:strVal val="visible"/>
                                      </p:to>
                                    </p:set>
                                    <p:animEffect transition="in" filter="fade">
                                      <p:cBhvr>
                                        <p:cTn id="12" dur="1000"/>
                                        <p:tgtEl>
                                          <p:spTgt spid="2">
                                            <p:txEl>
                                              <p:pRg st="5" end="5"/>
                                            </p:txEl>
                                          </p:spTgt>
                                        </p:tgtEl>
                                      </p:cBhvr>
                                    </p:animEffect>
                                    <p:anim calcmode="lin" valueType="num">
                                      <p:cBhvr>
                                        <p:cTn id="1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86210"/>
          </a:xfrm>
        </p:spPr>
        <p:txBody>
          <a:bodyPr/>
          <a:lstStyle/>
          <a:p>
            <a:pPr algn="l"/>
            <a:r>
              <a:rPr lang="de-DE" altLang="de-DE" sz="3200" dirty="0">
                <a:solidFill>
                  <a:srgbClr val="4F81BD">
                    <a:lumMod val="75000"/>
                  </a:srgbClr>
                </a:solidFill>
              </a:rPr>
              <a:t>Religiöse Körperschaften und Konferenzen</a:t>
            </a:r>
            <a:br>
              <a:rPr lang="de-DE" altLang="de-DE" sz="3200" dirty="0">
                <a:solidFill>
                  <a:srgbClr val="4F81BD">
                    <a:lumMod val="75000"/>
                  </a:srgbClr>
                </a:solidFill>
              </a:rPr>
            </a:br>
            <a:r>
              <a:rPr lang="de-DE" altLang="de-DE" sz="2600" dirty="0">
                <a:solidFill>
                  <a:prstClr val="black"/>
                </a:solidFill>
              </a:rPr>
              <a:t>Synoden und Konzilien                                 </a:t>
            </a:r>
            <a:r>
              <a:rPr lang="de-DE" altLang="de-DE" sz="2600" dirty="0" smtClean="0">
                <a:solidFill>
                  <a:prstClr val="black"/>
                </a:solidFill>
              </a:rPr>
              <a:t>-6- </a:t>
            </a:r>
            <a:r>
              <a:rPr lang="de-DE" altLang="de-DE" sz="2600" dirty="0">
                <a:solidFill>
                  <a:prstClr val="black"/>
                </a:solidFill>
              </a:rPr>
              <a:t/>
            </a:r>
            <a:br>
              <a:rPr lang="de-DE" altLang="de-DE" sz="2600" dirty="0">
                <a:solidFill>
                  <a:prstClr val="black"/>
                </a:solidFill>
              </a:rPr>
            </a:br>
            <a:r>
              <a:rPr lang="de-DE" altLang="de-DE" sz="2300" dirty="0">
                <a:solidFill>
                  <a:srgbClr val="4F81BD">
                    <a:lumMod val="75000"/>
                  </a:srgbClr>
                </a:solidFill>
              </a:rPr>
              <a:t>RDA 11.2.2.25</a:t>
            </a:r>
            <a:endParaRPr lang="de-DE" dirty="0"/>
          </a:p>
        </p:txBody>
      </p:sp>
      <p:sp>
        <p:nvSpPr>
          <p:cNvPr id="3" name="Inhaltsplatzhalter 2"/>
          <p:cNvSpPr>
            <a:spLocks noGrp="1"/>
          </p:cNvSpPr>
          <p:nvPr>
            <p:ph idx="1"/>
          </p:nvPr>
        </p:nvSpPr>
        <p:spPr>
          <a:xfrm>
            <a:off x="609600" y="2564904"/>
            <a:ext cx="10972800" cy="3561260"/>
          </a:xfrm>
        </p:spPr>
        <p:txBody>
          <a:bodyPr/>
          <a:lstStyle/>
          <a:p>
            <a:pPr marL="0" indent="0">
              <a:buNone/>
            </a:pPr>
            <a:r>
              <a:rPr lang="de-DE" sz="2600" i="1" dirty="0"/>
              <a:t>Forts.</a:t>
            </a:r>
            <a:r>
              <a:rPr lang="de-DE" sz="2600" i="1" dirty="0">
                <a:solidFill>
                  <a:srgbClr val="C0504D">
                    <a:lumMod val="75000"/>
                  </a:srgbClr>
                </a:solidFill>
              </a:rPr>
              <a:t> Synoden, Konzilien usw. als Vertretungskörperschaften</a:t>
            </a:r>
            <a:r>
              <a:rPr lang="de-DE" sz="2600" i="1" dirty="0">
                <a:solidFill>
                  <a:prstClr val="black"/>
                </a:solidFill>
              </a:rPr>
              <a:t> </a:t>
            </a:r>
          </a:p>
          <a:p>
            <a:r>
              <a:rPr lang="de-DE" dirty="0" smtClean="0"/>
              <a:t>Sonstige </a:t>
            </a:r>
            <a:r>
              <a:rPr lang="de-DE" dirty="0"/>
              <a:t>Sprachformen = abweichende Namen </a:t>
            </a:r>
            <a:r>
              <a:rPr lang="de-DE" sz="2400" dirty="0"/>
              <a:t>(s. </a:t>
            </a:r>
            <a:r>
              <a:rPr lang="de-DE" sz="2400" dirty="0" smtClean="0"/>
              <a:t>RDA 11.2.3.6 )</a:t>
            </a:r>
            <a:endParaRPr lang="de-DE" sz="2400" dirty="0"/>
          </a:p>
          <a:p>
            <a:endParaRPr lang="de-DE" dirty="0" smtClean="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212</a:t>
            </a:fld>
            <a:endParaRPr lang="de-DE"/>
          </a:p>
        </p:txBody>
      </p:sp>
    </p:spTree>
    <p:extLst>
      <p:ext uri="{BB962C8B-B14F-4D97-AF65-F5344CB8AC3E}">
        <p14:creationId xmlns:p14="http://schemas.microsoft.com/office/powerpoint/2010/main" val="1736914045"/>
      </p:ext>
    </p:extLst>
  </p:cSld>
  <p:clrMapOvr>
    <a:masterClrMapping/>
  </p:clrMapOvr>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09600" y="274638"/>
            <a:ext cx="8726760" cy="1714202"/>
          </a:xfrm>
        </p:spPr>
        <p:txBody>
          <a:bodyPr>
            <a:normAutofit fontScale="90000"/>
          </a:bodyPr>
          <a:lstStyle/>
          <a:p>
            <a:pPr algn="l"/>
            <a:r>
              <a:rPr lang="de-DE" altLang="de-DE" dirty="0">
                <a:solidFill>
                  <a:srgbClr val="4F81BD">
                    <a:lumMod val="75000"/>
                  </a:srgbClr>
                </a:solidFill>
              </a:rPr>
              <a:t>Religiöse Körperschaften und Konferenzen</a:t>
            </a:r>
            <a:r>
              <a:rPr lang="de-DE" altLang="de-DE" sz="3200" dirty="0">
                <a:solidFill>
                  <a:srgbClr val="4F81BD">
                    <a:lumMod val="75000"/>
                  </a:srgbClr>
                </a:solidFill>
              </a:rPr>
              <a:t/>
            </a:r>
            <a:br>
              <a:rPr lang="de-DE" altLang="de-DE" sz="3200" dirty="0">
                <a:solidFill>
                  <a:srgbClr val="4F81BD">
                    <a:lumMod val="75000"/>
                  </a:srgbClr>
                </a:solidFill>
              </a:rPr>
            </a:br>
            <a:r>
              <a:rPr lang="de-DE" altLang="de-DE" sz="2900" dirty="0">
                <a:solidFill>
                  <a:prstClr val="black"/>
                </a:solidFill>
              </a:rPr>
              <a:t>Synoden und Konzilien                                 </a:t>
            </a:r>
            <a:r>
              <a:rPr lang="de-DE" altLang="de-DE" sz="2900" dirty="0" smtClean="0">
                <a:solidFill>
                  <a:prstClr val="black"/>
                </a:solidFill>
              </a:rPr>
              <a:t>-7- </a:t>
            </a:r>
            <a:r>
              <a:rPr lang="de-DE" altLang="de-DE" sz="2900" dirty="0">
                <a:solidFill>
                  <a:prstClr val="black"/>
                </a:solidFill>
              </a:rPr>
              <a:t/>
            </a:r>
            <a:br>
              <a:rPr lang="de-DE" altLang="de-DE" sz="2900" dirty="0">
                <a:solidFill>
                  <a:prstClr val="black"/>
                </a:solidFill>
              </a:rPr>
            </a:br>
            <a:r>
              <a:rPr lang="de-DE" altLang="de-DE" sz="2600" dirty="0" smtClean="0">
                <a:solidFill>
                  <a:srgbClr val="4F81BD">
                    <a:lumMod val="75000"/>
                  </a:srgbClr>
                </a:solidFill>
              </a:rPr>
              <a:t>RDA 11.2.2.25</a:t>
            </a:r>
            <a:endParaRPr lang="de-DE" altLang="de-DE" sz="2600" dirty="0"/>
          </a:p>
        </p:txBody>
      </p:sp>
      <p:sp>
        <p:nvSpPr>
          <p:cNvPr id="2" name="Rectangle 3"/>
          <p:cNvSpPr>
            <a:spLocks noGrp="1" noChangeArrowheads="1"/>
          </p:cNvSpPr>
          <p:nvPr>
            <p:ph idx="1"/>
          </p:nvPr>
        </p:nvSpPr>
        <p:spPr>
          <a:xfrm>
            <a:off x="609600" y="2492896"/>
            <a:ext cx="10972800" cy="3633268"/>
          </a:xfrm>
        </p:spPr>
        <p:txBody>
          <a:bodyPr>
            <a:normAutofit fontScale="92500" lnSpcReduction="10000"/>
          </a:bodyPr>
          <a:lstStyle/>
          <a:p>
            <a:pPr marL="0" lvl="0" indent="0">
              <a:lnSpc>
                <a:spcPct val="110000"/>
              </a:lnSpc>
              <a:buNone/>
            </a:pPr>
            <a:r>
              <a:rPr lang="de-DE" i="1" dirty="0" smtClean="0">
                <a:solidFill>
                  <a:prstClr val="black"/>
                </a:solidFill>
              </a:rPr>
              <a:t>Forts.</a:t>
            </a:r>
            <a:r>
              <a:rPr lang="de-DE" i="1" dirty="0" smtClean="0">
                <a:solidFill>
                  <a:srgbClr val="C0504D">
                    <a:lumMod val="75000"/>
                  </a:srgbClr>
                </a:solidFill>
              </a:rPr>
              <a:t> Synoden, Konzilien usw. als Vertretungskörperschaften</a:t>
            </a:r>
          </a:p>
          <a:p>
            <a:pPr>
              <a:lnSpc>
                <a:spcPct val="110000"/>
              </a:lnSpc>
            </a:pPr>
            <a:r>
              <a:rPr lang="de-DE" sz="2900" dirty="0" smtClean="0">
                <a:solidFill>
                  <a:prstClr val="black"/>
                </a:solidFill>
              </a:rPr>
              <a:t>Synode, Konzil usw. = </a:t>
            </a:r>
            <a:r>
              <a:rPr lang="de-DE" sz="2900" dirty="0" smtClean="0">
                <a:solidFill>
                  <a:schemeClr val="accent2">
                    <a:lumMod val="75000"/>
                  </a:schemeClr>
                </a:solidFill>
              </a:rPr>
              <a:t>Unterabteilung eines bestimmten Bereichs </a:t>
            </a:r>
            <a:r>
              <a:rPr lang="de-DE" sz="2900" dirty="0" smtClean="0"/>
              <a:t>der religiösen </a:t>
            </a:r>
            <a:r>
              <a:rPr lang="de-DE" sz="2900" dirty="0" smtClean="0">
                <a:solidFill>
                  <a:prstClr val="black"/>
                </a:solidFill>
              </a:rPr>
              <a:t>Körperschaft</a:t>
            </a:r>
          </a:p>
          <a:p>
            <a:pPr marL="0" indent="0">
              <a:lnSpc>
                <a:spcPct val="110000"/>
              </a:lnSpc>
              <a:buNone/>
            </a:pPr>
            <a:r>
              <a:rPr lang="de-DE" altLang="de-DE" sz="2900" dirty="0" smtClean="0">
                <a:solidFill>
                  <a:prstClr val="black"/>
                </a:solidFill>
              </a:rPr>
              <a:t>BN = Ansetzung </a:t>
            </a:r>
            <a:r>
              <a:rPr lang="de-DE" altLang="de-DE" sz="2900" dirty="0" smtClean="0"/>
              <a:t>als Unterabteilung des betreffenden Bereichs</a:t>
            </a:r>
          </a:p>
          <a:p>
            <a:pPr marL="0" indent="0">
              <a:buNone/>
            </a:pPr>
            <a:endParaRPr lang="de-DE" sz="2900" i="1" dirty="0" smtClean="0">
              <a:solidFill>
                <a:prstClr val="black"/>
              </a:solidFill>
            </a:endParaRPr>
          </a:p>
          <a:p>
            <a:pPr marL="0" indent="0">
              <a:buNone/>
            </a:pPr>
            <a:r>
              <a:rPr lang="de-DE" sz="2900" i="1" dirty="0" smtClean="0">
                <a:solidFill>
                  <a:prstClr val="black"/>
                </a:solidFill>
              </a:rPr>
              <a:t>Beispiele:</a:t>
            </a:r>
          </a:p>
          <a:p>
            <a:pPr marL="0" indent="0">
              <a:buNone/>
            </a:pPr>
            <a:r>
              <a:rPr lang="en-US" sz="2900" i="1" dirty="0" smtClean="0">
                <a:solidFill>
                  <a:schemeClr val="accent3">
                    <a:lumMod val="50000"/>
                  </a:schemeClr>
                </a:solidFill>
              </a:rPr>
              <a:t>Church of England. Diocese of Exeter. Synod</a:t>
            </a:r>
          </a:p>
          <a:p>
            <a:pPr marL="0" indent="0">
              <a:buNone/>
            </a:pPr>
            <a:endParaRPr lang="de-DE" i="1" dirty="0" smtClean="0">
              <a:solidFill>
                <a:prstClr val="black"/>
              </a:solidFill>
            </a:endParaRPr>
          </a:p>
          <a:p>
            <a:endParaRPr lang="de-DE" dirty="0" smtClean="0">
              <a:solidFill>
                <a:prstClr val="black"/>
              </a:solidFill>
            </a:endParaRPr>
          </a:p>
          <a:p>
            <a:pPr marL="0">
              <a:spcBef>
                <a:spcPts val="0"/>
              </a:spcBef>
              <a:defRPr/>
            </a:pPr>
            <a:endParaRPr lang="de-DE" altLang="de-DE" sz="1800" dirty="0"/>
          </a:p>
          <a:p>
            <a:pPr eaLnBrk="1" hangingPunct="1">
              <a:spcBef>
                <a:spcPct val="70000"/>
              </a:spcBef>
              <a:buFontTx/>
              <a:buChar char="-"/>
              <a:defRPr/>
            </a:pPr>
            <a:endParaRPr lang="de-DE" altLang="de-DE" sz="1600" dirty="0"/>
          </a:p>
          <a:p>
            <a:pPr eaLnBrk="1" hangingPunct="1">
              <a:spcBef>
                <a:spcPct val="70000"/>
              </a:spcBef>
              <a:buFont typeface="Verdana" panose="020B0604030504040204" pitchFamily="34" charset="0"/>
              <a:buNone/>
              <a:defRPr/>
            </a:pPr>
            <a:r>
              <a:rPr lang="de-DE" altLang="de-DE" sz="1600" dirty="0"/>
              <a:t> </a:t>
            </a:r>
          </a:p>
        </p:txBody>
      </p:sp>
      <p:sp>
        <p:nvSpPr>
          <p:cNvPr id="14339" name="Fußzeilenplatzhalt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None/>
            </a:pPr>
            <a:r>
              <a:rPr lang="de-DE" altLang="de-DE" sz="1200" smtClean="0">
                <a:solidFill>
                  <a:schemeClr val="tx1">
                    <a:tint val="75000"/>
                  </a:schemeClr>
                </a:solidFill>
                <a:latin typeface="+mn-lt"/>
                <a:cs typeface="+mn-cs"/>
              </a:rPr>
              <a:t>Schulungsunterlagen der AG RDA – Modul GND: KorKonGeo | hbz | Stand: 15.01.2015</a:t>
            </a:r>
            <a:endParaRPr lang="de-DE" altLang="de-DE" sz="1200" dirty="0">
              <a:solidFill>
                <a:schemeClr val="tx1">
                  <a:tint val="75000"/>
                </a:schemeClr>
              </a:solidFill>
              <a:latin typeface="+mn-lt"/>
              <a:cs typeface="+mn-cs"/>
            </a:endParaRPr>
          </a:p>
        </p:txBody>
      </p:sp>
      <p:sp>
        <p:nvSpPr>
          <p:cNvPr id="3" name="Foliennummernplatzhalter 2"/>
          <p:cNvSpPr>
            <a:spLocks noGrp="1"/>
          </p:cNvSpPr>
          <p:nvPr>
            <p:ph type="sldNum" sz="quarter" idx="12"/>
          </p:nvPr>
        </p:nvSpPr>
        <p:spPr/>
        <p:txBody>
          <a:bodyPr/>
          <a:lstStyle/>
          <a:p>
            <a:fld id="{E1CD70CF-68CB-451A-AC93-71942E537FD9}" type="slidenum">
              <a:rPr lang="de-DE" smtClean="0"/>
              <a:t>213</a:t>
            </a:fld>
            <a:endParaRPr lang="de-DE"/>
          </a:p>
        </p:txBody>
      </p:sp>
    </p:spTree>
    <p:extLst>
      <p:ext uri="{BB962C8B-B14F-4D97-AF65-F5344CB8AC3E}">
        <p14:creationId xmlns:p14="http://schemas.microsoft.com/office/powerpoint/2010/main" val="2391414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fade">
                                      <p:cBhvr>
                                        <p:cTn id="7" dur="1000"/>
                                        <p:tgtEl>
                                          <p:spTgt spid="2">
                                            <p:txEl>
                                              <p:pRg st="4" end="4"/>
                                            </p:txEl>
                                          </p:spTgt>
                                        </p:tgtEl>
                                      </p:cBhvr>
                                    </p:animEffect>
                                    <p:anim calcmode="lin" valueType="num">
                                      <p:cBhvr>
                                        <p:cTn id="8"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5" end="5"/>
                                            </p:txEl>
                                          </p:spTgt>
                                        </p:tgtEl>
                                        <p:attrNameLst>
                                          <p:attrName>style.visibility</p:attrName>
                                        </p:attrNameLst>
                                      </p:cBhvr>
                                      <p:to>
                                        <p:strVal val="visible"/>
                                      </p:to>
                                    </p:set>
                                    <p:animEffect transition="in" filter="fade">
                                      <p:cBhvr>
                                        <p:cTn id="12" dur="1000"/>
                                        <p:tgtEl>
                                          <p:spTgt spid="2">
                                            <p:txEl>
                                              <p:pRg st="5" end="5"/>
                                            </p:txEl>
                                          </p:spTgt>
                                        </p:tgtEl>
                                      </p:cBhvr>
                                    </p:animEffect>
                                    <p:anim calcmode="lin" valueType="num">
                                      <p:cBhvr>
                                        <p:cTn id="1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86210"/>
          </a:xfrm>
        </p:spPr>
        <p:txBody>
          <a:bodyPr/>
          <a:lstStyle/>
          <a:p>
            <a:pPr algn="l"/>
            <a:r>
              <a:rPr lang="de-DE" altLang="de-DE" sz="3200" dirty="0">
                <a:solidFill>
                  <a:srgbClr val="4F81BD">
                    <a:lumMod val="75000"/>
                  </a:srgbClr>
                </a:solidFill>
              </a:rPr>
              <a:t>Religiöse Körperschaften und Konferenzen</a:t>
            </a:r>
            <a:br>
              <a:rPr lang="de-DE" altLang="de-DE" sz="3200" dirty="0">
                <a:solidFill>
                  <a:srgbClr val="4F81BD">
                    <a:lumMod val="75000"/>
                  </a:srgbClr>
                </a:solidFill>
              </a:rPr>
            </a:br>
            <a:r>
              <a:rPr lang="de-DE" altLang="de-DE" sz="2600" dirty="0">
                <a:solidFill>
                  <a:prstClr val="black"/>
                </a:solidFill>
              </a:rPr>
              <a:t>Synoden und Konzilien                                 -8- </a:t>
            </a:r>
            <a:r>
              <a:rPr lang="de-DE" altLang="de-DE" sz="2300" dirty="0">
                <a:solidFill>
                  <a:prstClr val="black"/>
                </a:solidFill>
              </a:rPr>
              <a:t/>
            </a:r>
            <a:br>
              <a:rPr lang="de-DE" altLang="de-DE" sz="2300" dirty="0">
                <a:solidFill>
                  <a:prstClr val="black"/>
                </a:solidFill>
              </a:rPr>
            </a:br>
            <a:r>
              <a:rPr lang="de-DE" altLang="de-DE" sz="2300" dirty="0">
                <a:solidFill>
                  <a:srgbClr val="4F81BD">
                    <a:lumMod val="75000"/>
                  </a:srgbClr>
                </a:solidFill>
              </a:rPr>
              <a:t>RDA 11.2.2.25</a:t>
            </a:r>
            <a:endParaRPr lang="de-DE" dirty="0"/>
          </a:p>
        </p:txBody>
      </p:sp>
      <p:sp>
        <p:nvSpPr>
          <p:cNvPr id="3" name="Inhaltsplatzhalter 2"/>
          <p:cNvSpPr>
            <a:spLocks noGrp="1"/>
          </p:cNvSpPr>
          <p:nvPr>
            <p:ph idx="1"/>
          </p:nvPr>
        </p:nvSpPr>
        <p:spPr>
          <a:xfrm>
            <a:off x="609600" y="2636912"/>
            <a:ext cx="10972800" cy="3489252"/>
          </a:xfrm>
        </p:spPr>
        <p:txBody>
          <a:bodyPr/>
          <a:lstStyle/>
          <a:p>
            <a:pPr marL="0" indent="0">
              <a:buNone/>
            </a:pPr>
            <a:r>
              <a:rPr lang="de-DE" sz="2600" i="1" dirty="0" smtClean="0"/>
              <a:t>Forts. Beispiele:</a:t>
            </a:r>
          </a:p>
          <a:p>
            <a:pPr marL="0" indent="0">
              <a:buNone/>
            </a:pPr>
            <a:r>
              <a:rPr lang="de-DE" i="1" dirty="0">
                <a:solidFill>
                  <a:schemeClr val="accent3">
                    <a:lumMod val="50000"/>
                  </a:schemeClr>
                </a:solidFill>
              </a:rPr>
              <a:t>Evangelische Kirche im Rheinland. Kirchenkreis Wittgenstein. </a:t>
            </a:r>
            <a:r>
              <a:rPr lang="de-DE" i="1" dirty="0" smtClean="0">
                <a:solidFill>
                  <a:schemeClr val="accent3">
                    <a:lumMod val="50000"/>
                  </a:schemeClr>
                </a:solidFill>
              </a:rPr>
              <a:t>Kreissynode</a:t>
            </a:r>
          </a:p>
          <a:p>
            <a:pPr marL="0" indent="0">
              <a:buNone/>
            </a:pPr>
            <a:endParaRPr lang="de-DE" i="1" dirty="0">
              <a:solidFill>
                <a:schemeClr val="accent3">
                  <a:lumMod val="50000"/>
                </a:schemeClr>
              </a:solidFill>
            </a:endParaRPr>
          </a:p>
          <a:p>
            <a:pPr marL="0" indent="0">
              <a:buNone/>
            </a:pPr>
            <a:r>
              <a:rPr lang="de-DE" i="1" dirty="0" err="1">
                <a:solidFill>
                  <a:schemeClr val="accent3">
                    <a:lumMod val="50000"/>
                  </a:schemeClr>
                </a:solidFill>
              </a:rPr>
              <a:t>Église</a:t>
            </a:r>
            <a:r>
              <a:rPr lang="de-DE" i="1" dirty="0">
                <a:solidFill>
                  <a:schemeClr val="accent3">
                    <a:lumMod val="50000"/>
                  </a:schemeClr>
                </a:solidFill>
              </a:rPr>
              <a:t> </a:t>
            </a:r>
            <a:r>
              <a:rPr lang="de-DE" i="1" dirty="0" err="1">
                <a:solidFill>
                  <a:schemeClr val="accent3">
                    <a:lumMod val="50000"/>
                  </a:schemeClr>
                </a:solidFill>
              </a:rPr>
              <a:t>Réformée</a:t>
            </a:r>
            <a:r>
              <a:rPr lang="de-DE" i="1" dirty="0">
                <a:solidFill>
                  <a:schemeClr val="accent3">
                    <a:lumMod val="50000"/>
                  </a:schemeClr>
                </a:solidFill>
              </a:rPr>
              <a:t> de France. </a:t>
            </a:r>
            <a:r>
              <a:rPr lang="de-DE" i="1" dirty="0" err="1">
                <a:solidFill>
                  <a:schemeClr val="accent3">
                    <a:lumMod val="50000"/>
                  </a:schemeClr>
                </a:solidFill>
              </a:rPr>
              <a:t>Région</a:t>
            </a:r>
            <a:r>
              <a:rPr lang="de-DE" i="1" dirty="0">
                <a:solidFill>
                  <a:schemeClr val="accent3">
                    <a:lumMod val="50000"/>
                  </a:schemeClr>
                </a:solidFill>
              </a:rPr>
              <a:t> Parisienne. Synode</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214</a:t>
            </a:fld>
            <a:endParaRPr lang="de-DE"/>
          </a:p>
        </p:txBody>
      </p:sp>
    </p:spTree>
    <p:extLst>
      <p:ext uri="{BB962C8B-B14F-4D97-AF65-F5344CB8AC3E}">
        <p14:creationId xmlns:p14="http://schemas.microsoft.com/office/powerpoint/2010/main" val="3830386366"/>
      </p:ext>
    </p:extLst>
  </p:cSld>
  <p:clrMapOvr>
    <a:masterClrMapping/>
  </p:clrMapOvr>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916063"/>
          </a:xfrm>
        </p:spPr>
        <p:txBody>
          <a:bodyPr/>
          <a:lstStyle/>
          <a:p>
            <a:pPr algn="l"/>
            <a:r>
              <a:rPr lang="de-DE" altLang="de-DE" sz="3200" dirty="0">
                <a:solidFill>
                  <a:srgbClr val="4F81BD">
                    <a:lumMod val="75000"/>
                  </a:srgbClr>
                </a:solidFill>
              </a:rPr>
              <a:t>Religiöse Körperschaften und Konferenzen</a:t>
            </a:r>
            <a:r>
              <a:rPr lang="de-DE" altLang="de-DE" sz="2900" dirty="0">
                <a:solidFill>
                  <a:srgbClr val="4F81BD">
                    <a:lumMod val="75000"/>
                  </a:srgbClr>
                </a:solidFill>
              </a:rPr>
              <a:t/>
            </a:r>
            <a:br>
              <a:rPr lang="de-DE" altLang="de-DE" sz="2900" dirty="0">
                <a:solidFill>
                  <a:srgbClr val="4F81BD">
                    <a:lumMod val="75000"/>
                  </a:srgbClr>
                </a:solidFill>
              </a:rPr>
            </a:br>
            <a:r>
              <a:rPr lang="de-DE" altLang="de-DE" sz="2600" dirty="0">
                <a:solidFill>
                  <a:prstClr val="black"/>
                </a:solidFill>
              </a:rPr>
              <a:t>Synoden und Konzilien                                 </a:t>
            </a:r>
            <a:r>
              <a:rPr lang="de-DE" altLang="de-DE" sz="2600" dirty="0" smtClean="0">
                <a:solidFill>
                  <a:prstClr val="black"/>
                </a:solidFill>
              </a:rPr>
              <a:t>-9- </a:t>
            </a:r>
            <a:r>
              <a:rPr lang="de-DE" altLang="de-DE" sz="2600" dirty="0">
                <a:solidFill>
                  <a:prstClr val="black"/>
                </a:solidFill>
              </a:rPr>
              <a:t/>
            </a:r>
            <a:br>
              <a:rPr lang="de-DE" altLang="de-DE" sz="2600" dirty="0">
                <a:solidFill>
                  <a:prstClr val="black"/>
                </a:solidFill>
              </a:rPr>
            </a:br>
            <a:r>
              <a:rPr lang="de-DE" altLang="de-DE" sz="2300" dirty="0">
                <a:solidFill>
                  <a:srgbClr val="4F81BD">
                    <a:lumMod val="75000"/>
                  </a:srgbClr>
                </a:solidFill>
              </a:rPr>
              <a:t>RDA 11.2.2.25</a:t>
            </a:r>
            <a:endParaRPr lang="de-DE" dirty="0"/>
          </a:p>
        </p:txBody>
      </p:sp>
      <p:sp>
        <p:nvSpPr>
          <p:cNvPr id="3" name="Inhaltsplatzhalter 2"/>
          <p:cNvSpPr>
            <a:spLocks noGrp="1"/>
          </p:cNvSpPr>
          <p:nvPr>
            <p:ph idx="1"/>
          </p:nvPr>
        </p:nvSpPr>
        <p:spPr>
          <a:xfrm>
            <a:off x="609600" y="2420888"/>
            <a:ext cx="10972800" cy="3705276"/>
          </a:xfrm>
        </p:spPr>
        <p:txBody>
          <a:bodyPr/>
          <a:lstStyle/>
          <a:p>
            <a:pPr>
              <a:spcBef>
                <a:spcPts val="1200"/>
              </a:spcBef>
              <a:defRPr/>
            </a:pPr>
            <a:r>
              <a:rPr lang="de-DE" altLang="de-DE" dirty="0"/>
              <a:t>Erscheint der Name in mehreren </a:t>
            </a:r>
            <a:r>
              <a:rPr lang="de-DE" altLang="de-DE" dirty="0" smtClean="0"/>
              <a:t>Sprachen</a:t>
            </a:r>
            <a:endParaRPr lang="de-DE" altLang="de-DE" dirty="0"/>
          </a:p>
          <a:p>
            <a:pPr>
              <a:spcBef>
                <a:spcPts val="1200"/>
              </a:spcBef>
              <a:buNone/>
              <a:defRPr/>
            </a:pPr>
            <a:r>
              <a:rPr lang="de-DE" altLang="de-DE" dirty="0" smtClean="0"/>
              <a:t>   -&gt; </a:t>
            </a:r>
            <a:r>
              <a:rPr lang="de-DE" altLang="de-DE" dirty="0"/>
              <a:t>Erfassung in der offiziellen Sprache des </a:t>
            </a:r>
            <a:r>
              <a:rPr lang="de-DE" altLang="de-DE" dirty="0" smtClean="0"/>
              <a:t>Bereichs</a:t>
            </a:r>
            <a:endParaRPr lang="de-DE" altLang="de-DE" dirty="0"/>
          </a:p>
          <a:p>
            <a:pPr lvl="1">
              <a:spcBef>
                <a:spcPts val="1200"/>
              </a:spcBef>
              <a:defRPr/>
            </a:pPr>
            <a:r>
              <a:rPr lang="de-DE" altLang="de-DE" dirty="0" smtClean="0">
                <a:latin typeface="Verdana" panose="020B0604030504040204" pitchFamily="34" charset="0"/>
                <a:ea typeface="Verdana" panose="020B0604030504040204" pitchFamily="34" charset="0"/>
                <a:cs typeface="Verdana" panose="020B0604030504040204" pitchFamily="34" charset="0"/>
              </a:rPr>
              <a:t>Mehrere </a:t>
            </a:r>
            <a:r>
              <a:rPr lang="de-DE" altLang="de-DE" dirty="0">
                <a:latin typeface="Verdana" panose="020B0604030504040204" pitchFamily="34" charset="0"/>
                <a:ea typeface="Verdana" panose="020B0604030504040204" pitchFamily="34" charset="0"/>
                <a:cs typeface="Verdana" panose="020B0604030504040204" pitchFamily="34" charset="0"/>
              </a:rPr>
              <a:t>offizielle Sprachen innerhalb der </a:t>
            </a:r>
            <a:r>
              <a:rPr lang="de-DE" altLang="de-DE" dirty="0" smtClean="0">
                <a:latin typeface="Verdana" panose="020B0604030504040204" pitchFamily="34" charset="0"/>
                <a:ea typeface="Verdana" panose="020B0604030504040204" pitchFamily="34" charset="0"/>
                <a:cs typeface="Verdana" panose="020B0604030504040204" pitchFamily="34" charset="0"/>
              </a:rPr>
              <a:t>Gebietskörperschaft</a:t>
            </a:r>
          </a:p>
          <a:p>
            <a:pPr marL="457200" lvl="1" indent="0">
              <a:spcBef>
                <a:spcPts val="1200"/>
              </a:spcBef>
              <a:buNone/>
              <a:defRPr/>
            </a:pPr>
            <a:r>
              <a:rPr lang="de-DE" altLang="de-DE" dirty="0" smtClean="0">
                <a:latin typeface="Verdana" panose="020B0604030504040204" pitchFamily="34" charset="0"/>
                <a:ea typeface="Verdana" panose="020B0604030504040204" pitchFamily="34" charset="0"/>
                <a:cs typeface="Verdana" panose="020B0604030504040204" pitchFamily="34" charset="0"/>
              </a:rPr>
              <a:t>   </a:t>
            </a:r>
            <a:r>
              <a:rPr lang="de-DE" altLang="de-DE" dirty="0">
                <a:latin typeface="Verdana" panose="020B0604030504040204" pitchFamily="34" charset="0"/>
                <a:ea typeface="Verdana" panose="020B0604030504040204" pitchFamily="34" charset="0"/>
                <a:cs typeface="Verdana" panose="020B0604030504040204" pitchFamily="34" charset="0"/>
              </a:rPr>
              <a:t>-&gt; s. Bestimmungen unter </a:t>
            </a:r>
            <a:r>
              <a:rPr lang="de-DE" altLang="de-DE" dirty="0" smtClean="0">
                <a:latin typeface="Verdana" panose="020B0604030504040204" pitchFamily="34" charset="0"/>
                <a:ea typeface="Verdana" panose="020B0604030504040204" pitchFamily="34" charset="0"/>
                <a:cs typeface="Verdana" panose="020B0604030504040204" pitchFamily="34" charset="0"/>
              </a:rPr>
              <a:t>RDA 11.2.2.5.2</a:t>
            </a:r>
            <a:endParaRPr lang="de-DE" altLang="de-DE" dirty="0">
              <a:latin typeface="Verdana" panose="020B0604030504040204" pitchFamily="34" charset="0"/>
              <a:ea typeface="Verdana" panose="020B0604030504040204" pitchFamily="34" charset="0"/>
              <a:cs typeface="Verdana" panose="020B0604030504040204" pitchFamily="34" charset="0"/>
            </a:endParaRPr>
          </a:p>
          <a:p>
            <a:pPr>
              <a:spcBef>
                <a:spcPts val="1200"/>
              </a:spcBef>
              <a:buNone/>
              <a:defRPr/>
            </a:pPr>
            <a:r>
              <a:rPr lang="de-DE" altLang="de-DE" sz="2400" dirty="0"/>
              <a:t>	</a:t>
            </a: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215</a:t>
            </a:fld>
            <a:endParaRPr lang="de-DE"/>
          </a:p>
        </p:txBody>
      </p:sp>
    </p:spTree>
    <p:extLst>
      <p:ext uri="{BB962C8B-B14F-4D97-AF65-F5344CB8AC3E}">
        <p14:creationId xmlns:p14="http://schemas.microsoft.com/office/powerpoint/2010/main" val="738872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wipe(down)">
                                      <p:cBhvr>
                                        <p:cTn id="1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09600" y="274638"/>
            <a:ext cx="8726760" cy="1786210"/>
          </a:xfrm>
        </p:spPr>
        <p:txBody>
          <a:bodyPr>
            <a:normAutofit fontScale="90000"/>
          </a:bodyPr>
          <a:lstStyle/>
          <a:p>
            <a:pPr algn="l"/>
            <a:r>
              <a:rPr lang="de-DE" altLang="de-DE" dirty="0">
                <a:solidFill>
                  <a:srgbClr val="4F81BD">
                    <a:lumMod val="75000"/>
                  </a:srgbClr>
                </a:solidFill>
              </a:rPr>
              <a:t>Religiöse Körperschaften und Konferenzen</a:t>
            </a:r>
            <a:r>
              <a:rPr lang="de-DE" altLang="de-DE" sz="2900" dirty="0">
                <a:solidFill>
                  <a:srgbClr val="4F81BD">
                    <a:lumMod val="75000"/>
                  </a:srgbClr>
                </a:solidFill>
              </a:rPr>
              <a:t/>
            </a:r>
            <a:br>
              <a:rPr lang="de-DE" altLang="de-DE" sz="2900" dirty="0">
                <a:solidFill>
                  <a:srgbClr val="4F81BD">
                    <a:lumMod val="75000"/>
                  </a:srgbClr>
                </a:solidFill>
              </a:rPr>
            </a:br>
            <a:r>
              <a:rPr lang="de-DE" altLang="de-DE" sz="2900" dirty="0" smtClean="0">
                <a:solidFill>
                  <a:prstClr val="black"/>
                </a:solidFill>
              </a:rPr>
              <a:t>Lokale Kirchen                                              -1-</a:t>
            </a:r>
            <a:r>
              <a:rPr lang="de-DE" altLang="de-DE" sz="2600" dirty="0" smtClean="0">
                <a:solidFill>
                  <a:prstClr val="black"/>
                </a:solidFill>
              </a:rPr>
              <a:t/>
            </a:r>
            <a:br>
              <a:rPr lang="de-DE" altLang="de-DE" sz="2600" dirty="0" smtClean="0">
                <a:solidFill>
                  <a:prstClr val="black"/>
                </a:solidFill>
              </a:rPr>
            </a:br>
            <a:r>
              <a:rPr lang="de-DE" altLang="de-DE" sz="2600" dirty="0" smtClean="0">
                <a:solidFill>
                  <a:srgbClr val="4F81BD">
                    <a:lumMod val="75000"/>
                  </a:srgbClr>
                </a:solidFill>
              </a:rPr>
              <a:t>RDA 11.2.2.5.4, Ausnahme „Lokale Kirchen“</a:t>
            </a:r>
            <a:endParaRPr lang="de-DE" altLang="de-DE" sz="2600" dirty="0"/>
          </a:p>
        </p:txBody>
      </p:sp>
      <p:sp>
        <p:nvSpPr>
          <p:cNvPr id="2" name="Rectangle 3"/>
          <p:cNvSpPr>
            <a:spLocks noGrp="1" noChangeArrowheads="1"/>
          </p:cNvSpPr>
          <p:nvPr>
            <p:ph idx="1"/>
          </p:nvPr>
        </p:nvSpPr>
        <p:spPr>
          <a:xfrm>
            <a:off x="609600" y="2492896"/>
            <a:ext cx="10972800" cy="3633268"/>
          </a:xfrm>
        </p:spPr>
        <p:txBody>
          <a:bodyPr/>
          <a:lstStyle/>
          <a:p>
            <a:pPr marL="0" indent="0">
              <a:buNone/>
              <a:defRPr/>
            </a:pPr>
            <a:r>
              <a:rPr lang="de-DE" dirty="0" smtClean="0"/>
              <a:t>Lokale Kirchen = lokale Einheiten von Religionsgemeinschaften</a:t>
            </a:r>
          </a:p>
          <a:p>
            <a:pPr marL="0" indent="0">
              <a:buNone/>
              <a:defRPr/>
            </a:pPr>
            <a:r>
              <a:rPr lang="de-DE" dirty="0" smtClean="0">
                <a:solidFill>
                  <a:schemeClr val="accent2">
                    <a:lumMod val="75000"/>
                  </a:schemeClr>
                </a:solidFill>
              </a:rPr>
              <a:t>Kirchgemeinden, Pfarreien, Kultusgemeinden</a:t>
            </a:r>
          </a:p>
          <a:p>
            <a:pPr marL="0" indent="0">
              <a:buNone/>
              <a:defRPr/>
            </a:pPr>
            <a:r>
              <a:rPr lang="de-DE" dirty="0" smtClean="0"/>
              <a:t>BN </a:t>
            </a:r>
            <a:r>
              <a:rPr lang="de-DE" dirty="0"/>
              <a:t>= selbstständige, im Allgemeinen originalsprachige Namensform </a:t>
            </a:r>
            <a:r>
              <a:rPr lang="de-DE" sz="2400" dirty="0" smtClean="0"/>
              <a:t>(s. ERL 5 zu RDA 11.2.2.5.4)</a:t>
            </a:r>
          </a:p>
          <a:p>
            <a:pPr>
              <a:defRPr/>
            </a:pPr>
            <a:r>
              <a:rPr lang="de-DE" dirty="0" smtClean="0"/>
              <a:t>Abweichende Namensform im Deutschen fest etabliert</a:t>
            </a:r>
          </a:p>
          <a:p>
            <a:pPr marL="0" indent="0">
              <a:buNone/>
              <a:defRPr/>
            </a:pPr>
            <a:r>
              <a:rPr lang="de-DE" dirty="0"/>
              <a:t> </a:t>
            </a:r>
            <a:r>
              <a:rPr lang="de-DE" dirty="0" smtClean="0"/>
              <a:t>  -&gt; diese als BN wählen </a:t>
            </a:r>
          </a:p>
          <a:p>
            <a:pPr marL="0" indent="0">
              <a:buNone/>
              <a:defRPr/>
            </a:pPr>
            <a:endParaRPr lang="de-DE" dirty="0" smtClean="0"/>
          </a:p>
          <a:p>
            <a:pPr marL="0" indent="0">
              <a:buNone/>
              <a:defRPr/>
            </a:pPr>
            <a:endParaRPr lang="de-DE" sz="1600" dirty="0"/>
          </a:p>
          <a:p>
            <a:pPr eaLnBrk="1" hangingPunct="1">
              <a:spcBef>
                <a:spcPct val="70000"/>
              </a:spcBef>
              <a:buFont typeface="Verdana" panose="020B0604030504040204" pitchFamily="34" charset="0"/>
              <a:buNone/>
              <a:defRPr/>
            </a:pPr>
            <a:endParaRPr lang="de-DE" altLang="de-DE" sz="1600" dirty="0"/>
          </a:p>
        </p:txBody>
      </p:sp>
      <p:sp>
        <p:nvSpPr>
          <p:cNvPr id="16387" name="Fußzeilenplatzhalt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200" smtClean="0">
                <a:solidFill>
                  <a:schemeClr val="tx1">
                    <a:tint val="75000"/>
                  </a:schemeClr>
                </a:solidFill>
                <a:latin typeface="+mn-lt"/>
                <a:cs typeface="+mn-cs"/>
              </a:rPr>
              <a:t>Schulungsunterlagen der AG RDA – Modul GND: KorKonGeo | hbz | Stand: 15.01.2015</a:t>
            </a:r>
            <a:endParaRPr lang="de-DE" altLang="de-DE" sz="1200" dirty="0">
              <a:solidFill>
                <a:schemeClr val="tx1">
                  <a:tint val="75000"/>
                </a:schemeClr>
              </a:solidFill>
              <a:latin typeface="+mn-lt"/>
              <a:cs typeface="+mn-cs"/>
            </a:endParaRPr>
          </a:p>
        </p:txBody>
      </p:sp>
      <p:sp>
        <p:nvSpPr>
          <p:cNvPr id="16389" name="Textfeld 7"/>
          <p:cNvSpPr txBox="1">
            <a:spLocks noChangeArrowheads="1"/>
          </p:cNvSpPr>
          <p:nvPr/>
        </p:nvSpPr>
        <p:spPr bwMode="auto">
          <a:xfrm>
            <a:off x="8891150" y="5741334"/>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t>Vgl. EH-K-16</a:t>
            </a:r>
          </a:p>
        </p:txBody>
      </p:sp>
      <p:sp>
        <p:nvSpPr>
          <p:cNvPr id="3" name="Foliennummernplatzhalter 2"/>
          <p:cNvSpPr>
            <a:spLocks noGrp="1"/>
          </p:cNvSpPr>
          <p:nvPr>
            <p:ph type="sldNum" sz="quarter" idx="12"/>
          </p:nvPr>
        </p:nvSpPr>
        <p:spPr/>
        <p:txBody>
          <a:bodyPr/>
          <a:lstStyle/>
          <a:p>
            <a:fld id="{E1CD70CF-68CB-451A-AC93-71942E537FD9}" type="slidenum">
              <a:rPr lang="de-DE" smtClean="0"/>
              <a:t>216</a:t>
            </a:fld>
            <a:endParaRPr lang="de-DE"/>
          </a:p>
        </p:txBody>
      </p:sp>
    </p:spTree>
    <p:extLst>
      <p:ext uri="{BB962C8B-B14F-4D97-AF65-F5344CB8AC3E}">
        <p14:creationId xmlns:p14="http://schemas.microsoft.com/office/powerpoint/2010/main" val="978197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wipe(down)">
                                      <p:cBhvr>
                                        <p:cTn id="7" dur="500"/>
                                        <p:tgtEl>
                                          <p:spTgt spid="2">
                                            <p:txEl>
                                              <p:pRg st="3" end="3"/>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2">
                                            <p:txEl>
                                              <p:pRg st="4" end="4"/>
                                            </p:txEl>
                                          </p:spTgt>
                                        </p:tgtEl>
                                        <p:attrNameLst>
                                          <p:attrName>style.visibility</p:attrName>
                                        </p:attrNameLst>
                                      </p:cBhvr>
                                      <p:to>
                                        <p:strVal val="visible"/>
                                      </p:to>
                                    </p:set>
                                    <p:animEffect transition="in" filter="wipe(down)">
                                      <p:cBhvr>
                                        <p:cTn id="10"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86210"/>
          </a:xfrm>
        </p:spPr>
        <p:txBody>
          <a:bodyPr/>
          <a:lstStyle/>
          <a:p>
            <a:pPr algn="l"/>
            <a:r>
              <a:rPr lang="de-DE" altLang="de-DE" sz="3200" dirty="0">
                <a:solidFill>
                  <a:srgbClr val="4F81BD">
                    <a:lumMod val="75000"/>
                  </a:srgbClr>
                </a:solidFill>
              </a:rPr>
              <a:t>Religiöse Körperschaften und Konferenzen</a:t>
            </a:r>
            <a:r>
              <a:rPr lang="de-DE" altLang="de-DE" sz="2600" dirty="0">
                <a:solidFill>
                  <a:srgbClr val="4F81BD">
                    <a:lumMod val="75000"/>
                  </a:srgbClr>
                </a:solidFill>
              </a:rPr>
              <a:t/>
            </a:r>
            <a:br>
              <a:rPr lang="de-DE" altLang="de-DE" sz="2600" dirty="0">
                <a:solidFill>
                  <a:srgbClr val="4F81BD">
                    <a:lumMod val="75000"/>
                  </a:srgbClr>
                </a:solidFill>
              </a:rPr>
            </a:br>
            <a:r>
              <a:rPr lang="de-DE" altLang="de-DE" sz="2600" dirty="0">
                <a:solidFill>
                  <a:prstClr val="black"/>
                </a:solidFill>
              </a:rPr>
              <a:t>Lokale Kirchen                                              </a:t>
            </a:r>
            <a:r>
              <a:rPr lang="de-DE" altLang="de-DE" sz="2600" dirty="0" smtClean="0">
                <a:solidFill>
                  <a:prstClr val="black"/>
                </a:solidFill>
              </a:rPr>
              <a:t>-2-</a:t>
            </a:r>
            <a:r>
              <a:rPr lang="de-DE" altLang="de-DE" sz="2300" dirty="0">
                <a:solidFill>
                  <a:prstClr val="black"/>
                </a:solidFill>
              </a:rPr>
              <a:t/>
            </a:r>
            <a:br>
              <a:rPr lang="de-DE" altLang="de-DE" sz="2300" dirty="0">
                <a:solidFill>
                  <a:prstClr val="black"/>
                </a:solidFill>
              </a:rPr>
            </a:br>
            <a:r>
              <a:rPr lang="de-DE" altLang="de-DE" sz="2300" dirty="0">
                <a:solidFill>
                  <a:srgbClr val="4F81BD">
                    <a:lumMod val="75000"/>
                  </a:srgbClr>
                </a:solidFill>
              </a:rPr>
              <a:t>RDA 11.2.2.5.4, Ausnahme „Lokale </a:t>
            </a:r>
            <a:r>
              <a:rPr lang="de-DE" altLang="de-DE" sz="2300" dirty="0" smtClean="0">
                <a:solidFill>
                  <a:srgbClr val="4F81BD">
                    <a:lumMod val="75000"/>
                  </a:srgbClr>
                </a:solidFill>
              </a:rPr>
              <a:t>Kirchen“</a:t>
            </a:r>
            <a:endParaRPr lang="de-DE" sz="2300" dirty="0"/>
          </a:p>
        </p:txBody>
      </p:sp>
      <p:sp>
        <p:nvSpPr>
          <p:cNvPr id="3" name="Inhaltsplatzhalter 2"/>
          <p:cNvSpPr>
            <a:spLocks noGrp="1"/>
          </p:cNvSpPr>
          <p:nvPr>
            <p:ph idx="1"/>
          </p:nvPr>
        </p:nvSpPr>
        <p:spPr>
          <a:xfrm>
            <a:off x="609600" y="2564904"/>
            <a:ext cx="10972800" cy="3561260"/>
          </a:xfrm>
        </p:spPr>
        <p:txBody>
          <a:bodyPr/>
          <a:lstStyle/>
          <a:p>
            <a:pPr marL="0" indent="0">
              <a:lnSpc>
                <a:spcPct val="150000"/>
              </a:lnSpc>
              <a:spcBef>
                <a:spcPts val="600"/>
              </a:spcBef>
              <a:buNone/>
              <a:defRPr/>
            </a:pPr>
            <a:r>
              <a:rPr lang="de-DE" i="1" dirty="0"/>
              <a:t>Beispiele</a:t>
            </a:r>
            <a:r>
              <a:rPr lang="de-DE" i="1" dirty="0" smtClean="0"/>
              <a:t>:</a:t>
            </a:r>
            <a:r>
              <a:rPr lang="de-DE" dirty="0"/>
              <a:t/>
            </a:r>
            <a:br>
              <a:rPr lang="de-DE" dirty="0"/>
            </a:br>
            <a:r>
              <a:rPr lang="de-DE" i="1" dirty="0" err="1" smtClean="0">
                <a:solidFill>
                  <a:schemeClr val="accent3">
                    <a:lumMod val="50000"/>
                  </a:schemeClr>
                </a:solidFill>
              </a:rPr>
              <a:t>Waalse</a:t>
            </a:r>
            <a:r>
              <a:rPr lang="de-DE" i="1" dirty="0" smtClean="0">
                <a:solidFill>
                  <a:schemeClr val="accent3">
                    <a:lumMod val="50000"/>
                  </a:schemeClr>
                </a:solidFill>
              </a:rPr>
              <a:t> </a:t>
            </a:r>
            <a:r>
              <a:rPr lang="de-DE" i="1" dirty="0" err="1" smtClean="0">
                <a:solidFill>
                  <a:schemeClr val="accent3">
                    <a:lumMod val="50000"/>
                  </a:schemeClr>
                </a:solidFill>
              </a:rPr>
              <a:t>Hervormde</a:t>
            </a:r>
            <a:r>
              <a:rPr lang="de-DE" i="1" dirty="0" smtClean="0">
                <a:solidFill>
                  <a:schemeClr val="accent3">
                    <a:lumMod val="50000"/>
                  </a:schemeClr>
                </a:solidFill>
              </a:rPr>
              <a:t> </a:t>
            </a:r>
            <a:r>
              <a:rPr lang="de-DE" i="1" dirty="0" err="1" smtClean="0">
                <a:solidFill>
                  <a:schemeClr val="accent3">
                    <a:lumMod val="50000"/>
                  </a:schemeClr>
                </a:solidFill>
              </a:rPr>
              <a:t>Gemeente</a:t>
            </a:r>
            <a:r>
              <a:rPr lang="de-DE" i="1" dirty="0" smtClean="0">
                <a:solidFill>
                  <a:schemeClr val="accent3">
                    <a:lumMod val="50000"/>
                  </a:schemeClr>
                </a:solidFill>
              </a:rPr>
              <a:t> Amsterdam</a:t>
            </a:r>
            <a:br>
              <a:rPr lang="de-DE" i="1" dirty="0" smtClean="0">
                <a:solidFill>
                  <a:schemeClr val="accent3">
                    <a:lumMod val="50000"/>
                  </a:schemeClr>
                </a:solidFill>
              </a:rPr>
            </a:br>
            <a:r>
              <a:rPr lang="de-DE" i="1" dirty="0" smtClean="0">
                <a:solidFill>
                  <a:schemeClr val="accent3">
                    <a:lumMod val="50000"/>
                  </a:schemeClr>
                </a:solidFill>
              </a:rPr>
              <a:t>Jüdische Gemeinde Frankfurt am Main</a:t>
            </a:r>
            <a:br>
              <a:rPr lang="de-DE" i="1" dirty="0" smtClean="0">
                <a:solidFill>
                  <a:schemeClr val="accent3">
                    <a:lumMod val="50000"/>
                  </a:schemeClr>
                </a:solidFill>
              </a:rPr>
            </a:br>
            <a:r>
              <a:rPr lang="de-DE" i="1" dirty="0" smtClean="0">
                <a:solidFill>
                  <a:schemeClr val="accent3">
                    <a:lumMod val="50000"/>
                  </a:schemeClr>
                </a:solidFill>
              </a:rPr>
              <a:t>Protestantische Kirchengemeinde </a:t>
            </a:r>
            <a:r>
              <a:rPr lang="de-DE" i="1" dirty="0" err="1" smtClean="0">
                <a:solidFill>
                  <a:schemeClr val="accent3">
                    <a:lumMod val="50000"/>
                  </a:schemeClr>
                </a:solidFill>
              </a:rPr>
              <a:t>Dansenberg</a:t>
            </a:r>
            <a:r>
              <a:rPr lang="de-DE" dirty="0" smtClean="0"/>
              <a:t/>
            </a:r>
            <a:br>
              <a:rPr lang="de-DE" dirty="0" smtClean="0"/>
            </a:br>
            <a:r>
              <a:rPr lang="de-DE" dirty="0" smtClean="0"/>
              <a:t> </a:t>
            </a:r>
            <a:endParaRPr lang="de-DE"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217</a:t>
            </a:fld>
            <a:endParaRPr lang="de-DE"/>
          </a:p>
        </p:txBody>
      </p:sp>
    </p:spTree>
    <p:extLst>
      <p:ext uri="{BB962C8B-B14F-4D97-AF65-F5344CB8AC3E}">
        <p14:creationId xmlns:p14="http://schemas.microsoft.com/office/powerpoint/2010/main" val="604113347"/>
      </p:ext>
    </p:extLst>
  </p:cSld>
  <p:clrMapOvr>
    <a:masterClrMapping/>
  </p:clrMapOvr>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86210"/>
          </a:xfrm>
        </p:spPr>
        <p:txBody>
          <a:bodyPr/>
          <a:lstStyle/>
          <a:p>
            <a:pPr algn="l"/>
            <a:r>
              <a:rPr lang="de-DE" altLang="de-DE" sz="3200" dirty="0">
                <a:solidFill>
                  <a:srgbClr val="4F81BD">
                    <a:lumMod val="75000"/>
                  </a:srgbClr>
                </a:solidFill>
              </a:rPr>
              <a:t>Religiöse Körperschaften und Konferenzen</a:t>
            </a:r>
            <a:r>
              <a:rPr lang="de-DE" altLang="de-DE" sz="2600" dirty="0">
                <a:solidFill>
                  <a:srgbClr val="4F81BD">
                    <a:lumMod val="75000"/>
                  </a:srgbClr>
                </a:solidFill>
              </a:rPr>
              <a:t/>
            </a:r>
            <a:br>
              <a:rPr lang="de-DE" altLang="de-DE" sz="2600" dirty="0">
                <a:solidFill>
                  <a:srgbClr val="4F81BD">
                    <a:lumMod val="75000"/>
                  </a:srgbClr>
                </a:solidFill>
              </a:rPr>
            </a:br>
            <a:r>
              <a:rPr lang="de-DE" altLang="de-DE" sz="2600" dirty="0">
                <a:solidFill>
                  <a:prstClr val="black"/>
                </a:solidFill>
              </a:rPr>
              <a:t>Lokale Kirchen                                              </a:t>
            </a:r>
            <a:r>
              <a:rPr lang="de-DE" altLang="de-DE" sz="2600" dirty="0" smtClean="0">
                <a:solidFill>
                  <a:prstClr val="black"/>
                </a:solidFill>
              </a:rPr>
              <a:t>-3-</a:t>
            </a:r>
            <a:r>
              <a:rPr lang="de-DE" altLang="de-DE" sz="2300" dirty="0">
                <a:solidFill>
                  <a:prstClr val="black"/>
                </a:solidFill>
              </a:rPr>
              <a:t/>
            </a:r>
            <a:br>
              <a:rPr lang="de-DE" altLang="de-DE" sz="2300" dirty="0">
                <a:solidFill>
                  <a:prstClr val="black"/>
                </a:solidFill>
              </a:rPr>
            </a:br>
            <a:r>
              <a:rPr lang="de-DE" altLang="de-DE" sz="2300" dirty="0">
                <a:solidFill>
                  <a:srgbClr val="4F81BD">
                    <a:lumMod val="75000"/>
                  </a:srgbClr>
                </a:solidFill>
              </a:rPr>
              <a:t>RDA 11.2.2.5.4, Ausnahme „Lokale Kirchen“ </a:t>
            </a:r>
            <a:endParaRPr lang="de-DE" dirty="0"/>
          </a:p>
        </p:txBody>
      </p:sp>
      <p:sp>
        <p:nvSpPr>
          <p:cNvPr id="3" name="Inhaltsplatzhalter 2"/>
          <p:cNvSpPr>
            <a:spLocks noGrp="1"/>
          </p:cNvSpPr>
          <p:nvPr>
            <p:ph idx="1"/>
          </p:nvPr>
        </p:nvSpPr>
        <p:spPr>
          <a:xfrm>
            <a:off x="609600" y="2708920"/>
            <a:ext cx="10972800" cy="3417244"/>
          </a:xfrm>
        </p:spPr>
        <p:txBody>
          <a:bodyPr/>
          <a:lstStyle/>
          <a:p>
            <a:pPr marL="0" indent="0">
              <a:buNone/>
            </a:pPr>
            <a:r>
              <a:rPr lang="de-DE" sz="2600" i="1" dirty="0" smtClean="0"/>
              <a:t>Forts. </a:t>
            </a:r>
            <a:r>
              <a:rPr lang="de-DE" sz="2600" i="1" dirty="0" smtClean="0">
                <a:solidFill>
                  <a:schemeClr val="accent2">
                    <a:lumMod val="75000"/>
                  </a:schemeClr>
                </a:solidFill>
              </a:rPr>
              <a:t>Kirchgemeinden</a:t>
            </a:r>
            <a:r>
              <a:rPr lang="de-DE" sz="2600" i="1" dirty="0">
                <a:solidFill>
                  <a:schemeClr val="accent2">
                    <a:lumMod val="75000"/>
                  </a:schemeClr>
                </a:solidFill>
              </a:rPr>
              <a:t>, Pfarreien, </a:t>
            </a:r>
            <a:r>
              <a:rPr lang="de-DE" sz="2600" i="1" dirty="0" smtClean="0">
                <a:solidFill>
                  <a:schemeClr val="accent2">
                    <a:lumMod val="75000"/>
                  </a:schemeClr>
                </a:solidFill>
              </a:rPr>
              <a:t>Kultusgemeinden</a:t>
            </a:r>
            <a:endParaRPr lang="de-DE" sz="2600" i="1" dirty="0" smtClean="0"/>
          </a:p>
          <a:p>
            <a:r>
              <a:rPr lang="de-DE" dirty="0" smtClean="0"/>
              <a:t>Zwischen </a:t>
            </a:r>
            <a:r>
              <a:rPr lang="de-DE" dirty="0"/>
              <a:t>Bauwerk und Kirchengemeinde wird </a:t>
            </a:r>
            <a:r>
              <a:rPr lang="de-DE" dirty="0" smtClean="0"/>
              <a:t>unterschieden </a:t>
            </a:r>
            <a:r>
              <a:rPr lang="de-DE" sz="2400" dirty="0" smtClean="0"/>
              <a:t>(s. ERL 7 zu RDA 11.2.2.5.4)</a:t>
            </a:r>
            <a:endParaRPr lang="de-DE" sz="2400" i="1" dirty="0" smtClean="0">
              <a:solidFill>
                <a:srgbClr val="000000"/>
              </a:solidFill>
            </a:endParaRP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218</a:t>
            </a:fld>
            <a:endParaRPr lang="de-DE"/>
          </a:p>
        </p:txBody>
      </p:sp>
    </p:spTree>
    <p:extLst>
      <p:ext uri="{BB962C8B-B14F-4D97-AF65-F5344CB8AC3E}">
        <p14:creationId xmlns:p14="http://schemas.microsoft.com/office/powerpoint/2010/main" val="2149417232"/>
      </p:ext>
    </p:extLst>
  </p:cSld>
  <p:clrMapOvr>
    <a:masterClrMapping/>
  </p:clrMapOvr>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09600" y="274638"/>
            <a:ext cx="8726760" cy="1786210"/>
          </a:xfrm>
        </p:spPr>
        <p:txBody>
          <a:bodyPr/>
          <a:lstStyle/>
          <a:p>
            <a:pPr algn="l"/>
            <a:r>
              <a:rPr lang="de-DE" altLang="de-DE" sz="3200" dirty="0">
                <a:solidFill>
                  <a:srgbClr val="4F81BD">
                    <a:lumMod val="75000"/>
                  </a:srgbClr>
                </a:solidFill>
              </a:rPr>
              <a:t>Religiöse Körperschaften und Konferenzen</a:t>
            </a:r>
            <a:r>
              <a:rPr lang="de-DE" altLang="de-DE" sz="2600" dirty="0">
                <a:solidFill>
                  <a:srgbClr val="4F81BD">
                    <a:lumMod val="75000"/>
                  </a:srgbClr>
                </a:solidFill>
              </a:rPr>
              <a:t/>
            </a:r>
            <a:br>
              <a:rPr lang="de-DE" altLang="de-DE" sz="2600" dirty="0">
                <a:solidFill>
                  <a:srgbClr val="4F81BD">
                    <a:lumMod val="75000"/>
                  </a:srgbClr>
                </a:solidFill>
              </a:rPr>
            </a:br>
            <a:r>
              <a:rPr lang="de-DE" altLang="de-DE" sz="2600" dirty="0">
                <a:solidFill>
                  <a:prstClr val="black"/>
                </a:solidFill>
              </a:rPr>
              <a:t>Lokale Kirchen                                              </a:t>
            </a:r>
            <a:r>
              <a:rPr lang="de-DE" altLang="de-DE" sz="2600" dirty="0" smtClean="0">
                <a:solidFill>
                  <a:prstClr val="black"/>
                </a:solidFill>
              </a:rPr>
              <a:t>-4-</a:t>
            </a:r>
            <a:r>
              <a:rPr lang="de-DE" altLang="de-DE" sz="2300" dirty="0">
                <a:solidFill>
                  <a:prstClr val="black"/>
                </a:solidFill>
              </a:rPr>
              <a:t/>
            </a:r>
            <a:br>
              <a:rPr lang="de-DE" altLang="de-DE" sz="2300" dirty="0">
                <a:solidFill>
                  <a:prstClr val="black"/>
                </a:solidFill>
              </a:rPr>
            </a:br>
            <a:r>
              <a:rPr lang="de-DE" altLang="de-DE" sz="2300" dirty="0">
                <a:solidFill>
                  <a:srgbClr val="4F81BD">
                    <a:lumMod val="75000"/>
                  </a:srgbClr>
                </a:solidFill>
              </a:rPr>
              <a:t>RDA 11.2.2.5.4, Ausnahme „Lokale Kirchen“ </a:t>
            </a:r>
            <a:endParaRPr lang="de-DE" altLang="de-DE" sz="3200" dirty="0"/>
          </a:p>
        </p:txBody>
      </p:sp>
      <p:sp>
        <p:nvSpPr>
          <p:cNvPr id="2" name="Rectangle 3"/>
          <p:cNvSpPr>
            <a:spLocks noGrp="1" noChangeArrowheads="1"/>
          </p:cNvSpPr>
          <p:nvPr>
            <p:ph idx="1"/>
          </p:nvPr>
        </p:nvSpPr>
        <p:spPr>
          <a:xfrm>
            <a:off x="609600" y="2636912"/>
            <a:ext cx="10972800" cy="3489252"/>
          </a:xfrm>
        </p:spPr>
        <p:txBody>
          <a:bodyPr>
            <a:normAutofit fontScale="92500" lnSpcReduction="20000"/>
          </a:bodyPr>
          <a:lstStyle/>
          <a:p>
            <a:pPr marL="0" indent="0">
              <a:lnSpc>
                <a:spcPct val="120000"/>
              </a:lnSpc>
              <a:spcBef>
                <a:spcPts val="1200"/>
              </a:spcBef>
              <a:buNone/>
              <a:defRPr/>
            </a:pPr>
            <a:r>
              <a:rPr lang="de-DE" altLang="de-DE" sz="3000" dirty="0">
                <a:solidFill>
                  <a:schemeClr val="accent2">
                    <a:lumMod val="75000"/>
                  </a:schemeClr>
                </a:solidFill>
              </a:rPr>
              <a:t>Territorialpfarreien der Katholischen </a:t>
            </a:r>
            <a:r>
              <a:rPr lang="de-DE" altLang="de-DE" sz="3000" dirty="0" smtClean="0">
                <a:solidFill>
                  <a:schemeClr val="accent2">
                    <a:lumMod val="75000"/>
                  </a:schemeClr>
                </a:solidFill>
              </a:rPr>
              <a:t>Kirche </a:t>
            </a:r>
            <a:r>
              <a:rPr lang="de-DE" altLang="de-DE" sz="2600" dirty="0" smtClean="0"/>
              <a:t>(s. </a:t>
            </a:r>
            <a:r>
              <a:rPr lang="de-DE" sz="2600" dirty="0"/>
              <a:t>ERL 6 zu RDA </a:t>
            </a:r>
            <a:r>
              <a:rPr lang="de-DE" sz="2600" dirty="0" smtClean="0"/>
              <a:t>11.2.2.5.4) </a:t>
            </a:r>
            <a:endParaRPr lang="de-DE" sz="2600" kern="1200" dirty="0" smtClean="0"/>
          </a:p>
          <a:p>
            <a:pPr marL="0" indent="0">
              <a:spcBef>
                <a:spcPts val="600"/>
              </a:spcBef>
              <a:buNone/>
              <a:defRPr/>
            </a:pPr>
            <a:r>
              <a:rPr lang="de-DE" sz="3000" dirty="0" smtClean="0"/>
              <a:t>BN = </a:t>
            </a:r>
            <a:r>
              <a:rPr lang="de-DE" sz="3000" dirty="0"/>
              <a:t>gebräuchlicher </a:t>
            </a:r>
            <a:r>
              <a:rPr lang="de-DE" sz="3000" dirty="0" smtClean="0"/>
              <a:t>Name =</a:t>
            </a:r>
          </a:p>
          <a:p>
            <a:pPr>
              <a:lnSpc>
                <a:spcPct val="120000"/>
              </a:lnSpc>
              <a:spcBef>
                <a:spcPts val="600"/>
              </a:spcBef>
              <a:defRPr/>
            </a:pPr>
            <a:r>
              <a:rPr lang="de-DE" sz="3000" dirty="0" smtClean="0"/>
              <a:t>Pfarrei </a:t>
            </a:r>
            <a:r>
              <a:rPr lang="de-DE" sz="3000" dirty="0"/>
              <a:t>(in Österreich: Pfarre) </a:t>
            </a:r>
            <a:r>
              <a:rPr lang="de-DE" sz="3000" dirty="0" smtClean="0"/>
              <a:t/>
            </a:r>
            <a:br>
              <a:rPr lang="de-DE" sz="3000" dirty="0" smtClean="0"/>
            </a:br>
            <a:r>
              <a:rPr lang="de-DE" sz="3000" dirty="0" smtClean="0"/>
              <a:t>bzw</a:t>
            </a:r>
            <a:r>
              <a:rPr lang="de-DE" sz="3000" dirty="0"/>
              <a:t>. den fremdsprachigen </a:t>
            </a:r>
            <a:r>
              <a:rPr lang="de-DE" sz="3000" dirty="0" smtClean="0"/>
              <a:t>Entsprechungen</a:t>
            </a:r>
            <a:endParaRPr lang="de-DE" sz="3000" dirty="0"/>
          </a:p>
          <a:p>
            <a:pPr>
              <a:lnSpc>
                <a:spcPct val="120000"/>
              </a:lnSpc>
              <a:spcBef>
                <a:spcPts val="600"/>
              </a:spcBef>
              <a:defRPr/>
            </a:pPr>
            <a:r>
              <a:rPr lang="de-DE" sz="3000" dirty="0" smtClean="0"/>
              <a:t>+ das </a:t>
            </a:r>
            <a:r>
              <a:rPr lang="de-DE" sz="3000" dirty="0"/>
              <a:t>Pfarrpatronat (Kirchenpatronat, Patrozinium) </a:t>
            </a:r>
          </a:p>
          <a:p>
            <a:pPr>
              <a:lnSpc>
                <a:spcPct val="120000"/>
              </a:lnSpc>
              <a:spcBef>
                <a:spcPts val="600"/>
              </a:spcBef>
              <a:defRPr/>
            </a:pPr>
            <a:r>
              <a:rPr lang="de-DE" sz="3000" dirty="0" smtClean="0"/>
              <a:t>+ die </a:t>
            </a:r>
            <a:r>
              <a:rPr lang="de-DE" sz="3000" dirty="0"/>
              <a:t>von der Institution selbst verwendete Ortsangabe</a:t>
            </a:r>
          </a:p>
          <a:p>
            <a:pPr>
              <a:lnSpc>
                <a:spcPct val="120000"/>
              </a:lnSpc>
              <a:spcBef>
                <a:spcPts val="600"/>
              </a:spcBef>
              <a:defRPr/>
            </a:pPr>
            <a:endParaRPr lang="de-DE" dirty="0" smtClean="0"/>
          </a:p>
          <a:p>
            <a:pPr marL="0" indent="0">
              <a:buNone/>
              <a:defRPr/>
            </a:pPr>
            <a:endParaRPr lang="de-DE" sz="1600" dirty="0">
              <a:latin typeface="Arial" charset="0"/>
            </a:endParaRPr>
          </a:p>
          <a:p>
            <a:pPr eaLnBrk="1" hangingPunct="1">
              <a:spcBef>
                <a:spcPct val="70000"/>
              </a:spcBef>
              <a:buFont typeface="Verdana" panose="020B0604030504040204" pitchFamily="34" charset="0"/>
              <a:buNone/>
              <a:defRPr/>
            </a:pPr>
            <a:endParaRPr lang="de-DE" altLang="de-DE" sz="1600" dirty="0"/>
          </a:p>
        </p:txBody>
      </p:sp>
      <p:sp>
        <p:nvSpPr>
          <p:cNvPr id="17411" name="Fußzeilenplatzhalt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200" smtClean="0">
                <a:solidFill>
                  <a:schemeClr val="tx1">
                    <a:tint val="75000"/>
                  </a:schemeClr>
                </a:solidFill>
                <a:latin typeface="+mn-lt"/>
                <a:cs typeface="+mn-cs"/>
              </a:rPr>
              <a:t>Schulungsunterlagen der AG RDA – Modul GND: KorKonGeo | hbz | Stand: 15.01.2015</a:t>
            </a:r>
            <a:endParaRPr lang="de-DE" altLang="de-DE" sz="1200" dirty="0">
              <a:solidFill>
                <a:schemeClr val="tx1">
                  <a:tint val="75000"/>
                </a:schemeClr>
              </a:solidFill>
              <a:latin typeface="+mn-lt"/>
              <a:cs typeface="+mn-cs"/>
            </a:endParaRPr>
          </a:p>
        </p:txBody>
      </p:sp>
      <p:sp>
        <p:nvSpPr>
          <p:cNvPr id="17414" name="Textfeld 5"/>
          <p:cNvSpPr txBox="1">
            <a:spLocks noChangeArrowheads="1"/>
          </p:cNvSpPr>
          <p:nvPr/>
        </p:nvSpPr>
        <p:spPr bwMode="auto">
          <a:xfrm>
            <a:off x="8902785" y="4196594"/>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t>Vgl. EH-K-16</a:t>
            </a:r>
          </a:p>
        </p:txBody>
      </p:sp>
      <p:sp>
        <p:nvSpPr>
          <p:cNvPr id="3" name="Foliennummernplatzhalter 2"/>
          <p:cNvSpPr>
            <a:spLocks noGrp="1"/>
          </p:cNvSpPr>
          <p:nvPr>
            <p:ph type="sldNum" sz="quarter" idx="12"/>
          </p:nvPr>
        </p:nvSpPr>
        <p:spPr/>
        <p:txBody>
          <a:bodyPr/>
          <a:lstStyle/>
          <a:p>
            <a:fld id="{E1CD70CF-68CB-451A-AC93-71942E537FD9}" type="slidenum">
              <a:rPr lang="de-DE" smtClean="0"/>
              <a:t>219</a:t>
            </a:fld>
            <a:endParaRPr lang="de-DE"/>
          </a:p>
        </p:txBody>
      </p:sp>
    </p:spTree>
    <p:extLst>
      <p:ext uri="{BB962C8B-B14F-4D97-AF65-F5344CB8AC3E}">
        <p14:creationId xmlns:p14="http://schemas.microsoft.com/office/powerpoint/2010/main" val="2546705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116632"/>
            <a:ext cx="10972800" cy="1143000"/>
          </a:xfrm>
        </p:spPr>
        <p:txBody>
          <a:bodyPr>
            <a:normAutofit/>
          </a:bodyPr>
          <a:lstStyle/>
          <a:p>
            <a:pPr algn="l"/>
            <a:r>
              <a:rPr lang="de-DE" sz="2000" b="1" dirty="0">
                <a:latin typeface="Verdana" panose="020B0604030504040204" pitchFamily="34" charset="0"/>
              </a:rPr>
              <a:t>RDA, AWR, ERL</a:t>
            </a:r>
            <a:r>
              <a:rPr lang="de-DE" sz="2000" dirty="0">
                <a:latin typeface="Verdana" panose="020B0604030504040204" pitchFamily="34" charset="0"/>
              </a:rPr>
              <a:t/>
            </a:r>
            <a:br>
              <a:rPr lang="de-DE" sz="2000" dirty="0">
                <a:latin typeface="Verdana" panose="020B0604030504040204" pitchFamily="34" charset="0"/>
              </a:rPr>
            </a:br>
            <a:r>
              <a:rPr lang="de-DE" sz="2000" dirty="0">
                <a:latin typeface="Verdana" panose="020B0604030504040204" pitchFamily="34" charset="0"/>
              </a:rPr>
              <a:t>Übersicht der in der Präsentation behandelten RDA-Stellen</a:t>
            </a:r>
          </a:p>
        </p:txBody>
      </p:sp>
      <p:sp>
        <p:nvSpPr>
          <p:cNvPr id="3" name="Fußzeilenplatzhalter 2"/>
          <p:cNvSpPr>
            <a:spLocks noGrp="1"/>
          </p:cNvSpPr>
          <p:nvPr>
            <p:ph type="ftr" sz="quarter" idx="11"/>
          </p:nvPr>
        </p:nvSpPr>
        <p:spPr/>
        <p:txBody>
          <a:bodyPr/>
          <a:lstStyle/>
          <a:p>
            <a:pPr algn="l"/>
            <a:r>
              <a:rPr lang="de-DE" smtClean="0"/>
              <a:t>Schulungsunterlagen der AG RDA – Modul GND: KorKonGeo | hbz | Stand: 15.01.2015</a:t>
            </a:r>
            <a:endParaRPr lang="de-DE" dirty="0"/>
          </a:p>
        </p:txBody>
      </p:sp>
      <p:graphicFrame>
        <p:nvGraphicFramePr>
          <p:cNvPr id="5" name="Inhaltsplatzhalter 4"/>
          <p:cNvGraphicFramePr>
            <a:graphicFrameLocks noGrp="1"/>
          </p:cNvGraphicFramePr>
          <p:nvPr>
            <p:ph idx="4294967295"/>
            <p:extLst>
              <p:ext uri="{D42A27DB-BD31-4B8C-83A1-F6EECF244321}">
                <p14:modId xmlns:p14="http://schemas.microsoft.com/office/powerpoint/2010/main" val="4114893621"/>
              </p:ext>
            </p:extLst>
          </p:nvPr>
        </p:nvGraphicFramePr>
        <p:xfrm>
          <a:off x="1199456" y="1196752"/>
          <a:ext cx="9649072" cy="5286856"/>
        </p:xfrm>
        <a:graphic>
          <a:graphicData uri="http://schemas.openxmlformats.org/drawingml/2006/table">
            <a:tbl>
              <a:tblPr firstRow="1" bandRow="1">
                <a:tableStyleId>{5C22544A-7EE6-4342-B048-85BDC9FD1C3A}</a:tableStyleId>
              </a:tblPr>
              <a:tblGrid>
                <a:gridCol w="1098268"/>
                <a:gridCol w="706030"/>
                <a:gridCol w="941373"/>
                <a:gridCol w="235343"/>
                <a:gridCol w="1412059"/>
                <a:gridCol w="706030"/>
                <a:gridCol w="1568955"/>
                <a:gridCol w="235343"/>
                <a:gridCol w="1019821"/>
                <a:gridCol w="627582"/>
                <a:gridCol w="1098268"/>
              </a:tblGrid>
              <a:tr h="900795">
                <a:tc>
                  <a:txBody>
                    <a:bodyPr/>
                    <a:lstStyle/>
                    <a:p>
                      <a:r>
                        <a:rPr lang="de-DE" sz="1200" dirty="0" smtClean="0">
                          <a:latin typeface="Verdana" panose="020B0604030504040204" pitchFamily="34" charset="0"/>
                        </a:rPr>
                        <a:t>RDA</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AWR</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ERL</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RDA</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AWR</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ERL</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RDA</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AWR</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ERL</a:t>
                      </a:r>
                      <a:endParaRPr lang="de-DE" sz="1200" dirty="0">
                        <a:latin typeface="Verdana" panose="020B0604030504040204" pitchFamily="34" charset="0"/>
                      </a:endParaRPr>
                    </a:p>
                  </a:txBody>
                  <a:tcPr/>
                </a:tc>
              </a:tr>
              <a:tr h="365323">
                <a:tc>
                  <a:txBody>
                    <a:bodyPr/>
                    <a:lstStyle/>
                    <a:p>
                      <a:r>
                        <a:rPr lang="de-DE" sz="1200" smtClean="0">
                          <a:latin typeface="Verdana" panose="020B0604030504040204" pitchFamily="34" charset="0"/>
                        </a:rPr>
                        <a:t>2.2.2</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rPr>
                        <a:t>11.2.2.5.2</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11.3.2.3</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r>
              <a:tr h="365323">
                <a:tc>
                  <a:txBody>
                    <a:bodyPr/>
                    <a:lstStyle/>
                    <a:p>
                      <a:r>
                        <a:rPr lang="de-DE" sz="1200" dirty="0" smtClean="0">
                          <a:latin typeface="Verdana" panose="020B0604030504040204" pitchFamily="34" charset="0"/>
                        </a:rPr>
                        <a:t>8.5.6.2</a:t>
                      </a:r>
                      <a:endParaRPr lang="de-DE" sz="1200" dirty="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solidFill>
                      <a:srgbClr val="00206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rPr>
                        <a:t>11.2.2.5.4</a:t>
                      </a:r>
                      <a:endParaRPr lang="de-DE" sz="1200" dirty="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11.3.3.1</a:t>
                      </a:r>
                      <a:endParaRPr lang="de-DE" sz="1200" dirty="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r>
              <a:tr h="365323">
                <a:tc>
                  <a:txBody>
                    <a:bodyPr/>
                    <a:lstStyle/>
                    <a:p>
                      <a:r>
                        <a:rPr lang="de-DE" sz="1200" dirty="0" smtClean="0">
                          <a:latin typeface="Verdana" panose="020B0604030504040204" pitchFamily="34" charset="0"/>
                        </a:rPr>
                        <a:t>11.0</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11.2.2.6</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rPr>
                        <a:t>11.3.3.4</a:t>
                      </a:r>
                    </a:p>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r>
              <a:tr h="365323">
                <a:tc>
                  <a:txBody>
                    <a:bodyPr/>
                    <a:lstStyle/>
                    <a:p>
                      <a:r>
                        <a:rPr lang="de-DE" sz="1200" dirty="0" smtClean="0">
                          <a:latin typeface="Verdana" panose="020B0604030504040204" pitchFamily="34" charset="0"/>
                        </a:rPr>
                        <a:t>11.2</a:t>
                      </a:r>
                      <a:endParaRPr lang="de-DE" sz="1200" dirty="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solidFill>
                      <a:srgbClr val="00206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rPr>
                        <a:t>11.2.2.7 </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11.4</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r>
              <a:tr h="3653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rPr>
                        <a:t>11.2.1.1</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11.2.2.8</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11.4.3</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r>
              <a:tr h="365323">
                <a:tc>
                  <a:txBody>
                    <a:bodyPr/>
                    <a:lstStyle/>
                    <a:p>
                      <a:r>
                        <a:rPr lang="de-DE" sz="1200" dirty="0" smtClean="0">
                          <a:latin typeface="Verdana" panose="020B0604030504040204" pitchFamily="34" charset="0"/>
                        </a:rPr>
                        <a:t>11.2.1.2</a:t>
                      </a:r>
                      <a:endParaRPr lang="de-DE" sz="1200" dirty="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11.2.2.9</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11.4.4</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r>
              <a:tr h="365323">
                <a:tc>
                  <a:txBody>
                    <a:bodyPr/>
                    <a:lstStyle/>
                    <a:p>
                      <a:r>
                        <a:rPr lang="de-DE" sz="1200" dirty="0" smtClean="0">
                          <a:latin typeface="Verdana" panose="020B0604030504040204" pitchFamily="34" charset="0"/>
                        </a:rPr>
                        <a:t>11.2.2</a:t>
                      </a:r>
                      <a:endParaRPr lang="de-DE" sz="1200" dirty="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11.2.2.10</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11.5</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r>
              <a:tr h="365323">
                <a:tc>
                  <a:txBody>
                    <a:bodyPr/>
                    <a:lstStyle/>
                    <a:p>
                      <a:r>
                        <a:rPr lang="de-DE" sz="1200" dirty="0" smtClean="0">
                          <a:latin typeface="Verdana" panose="020B0604030504040204" pitchFamily="34" charset="0"/>
                        </a:rPr>
                        <a:t>11.2.2.2</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11.2.2.12</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11.7</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r>
              <a:tr h="3653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rPr>
                        <a:t>11.2.2.3</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11.2.3</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rPr>
                        <a:t>11.7.1.4</a:t>
                      </a:r>
                    </a:p>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r>
              <a:tr h="3653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rPr>
                        <a:t>11.2.2.5</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11.2.3.4 –</a:t>
                      </a:r>
                    </a:p>
                    <a:p>
                      <a:pPr algn="ctr"/>
                      <a:r>
                        <a:rPr lang="de-DE" sz="1200" dirty="0" smtClean="0">
                          <a:latin typeface="Verdana" panose="020B0604030504040204" pitchFamily="34" charset="0"/>
                        </a:rPr>
                        <a:t>11.2.3.7</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rPr>
                        <a:t>x (zu 11.2.3.7)</a:t>
                      </a:r>
                    </a:p>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rPr>
                        <a:t>11.7.1.6</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r>
              <a:tr h="3946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rPr>
                        <a:t>11.2.2.5.1</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11.3.1.3</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11.13</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l"/>
                      <a:r>
                        <a:rPr lang="de-DE" sz="1200" dirty="0" smtClean="0">
                          <a:latin typeface="Verdana" panose="020B0604030504040204" pitchFamily="34" charset="0"/>
                        </a:rPr>
                        <a:t>x (zu 11.13.2.1)</a:t>
                      </a:r>
                      <a:endParaRPr lang="de-DE" sz="1200" dirty="0">
                        <a:latin typeface="Verdana" panose="020B0604030504040204" pitchFamily="34" charset="0"/>
                      </a:endParaRPr>
                    </a:p>
                  </a:txBody>
                  <a:tcPr/>
                </a:tc>
              </a:tr>
            </a:tbl>
          </a:graphicData>
        </a:graphic>
      </p:graphicFrame>
      <p:sp>
        <p:nvSpPr>
          <p:cNvPr id="4" name="Foliennummernplatzhalter 3"/>
          <p:cNvSpPr>
            <a:spLocks noGrp="1"/>
          </p:cNvSpPr>
          <p:nvPr>
            <p:ph type="sldNum" sz="quarter" idx="12"/>
          </p:nvPr>
        </p:nvSpPr>
        <p:spPr/>
        <p:txBody>
          <a:bodyPr/>
          <a:lstStyle/>
          <a:p>
            <a:fld id="{E1CD70CF-68CB-451A-AC93-71942E537FD9}" type="slidenum">
              <a:rPr lang="de-DE" smtClean="0"/>
              <a:t>22</a:t>
            </a:fld>
            <a:endParaRPr lang="de-DE"/>
          </a:p>
        </p:txBody>
      </p:sp>
    </p:spTree>
    <p:extLst>
      <p:ext uri="{BB962C8B-B14F-4D97-AF65-F5344CB8AC3E}">
        <p14:creationId xmlns:p14="http://schemas.microsoft.com/office/powerpoint/2010/main" val="2322029444"/>
      </p:ext>
    </p:extLst>
  </p:cSld>
  <p:clrMapOvr>
    <a:masterClrMapping/>
  </p:clrMapOvr>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86210"/>
          </a:xfrm>
        </p:spPr>
        <p:txBody>
          <a:bodyPr/>
          <a:lstStyle/>
          <a:p>
            <a:pPr algn="l"/>
            <a:r>
              <a:rPr lang="de-DE" altLang="de-DE" sz="3200" dirty="0">
                <a:solidFill>
                  <a:srgbClr val="4F81BD">
                    <a:lumMod val="75000"/>
                  </a:srgbClr>
                </a:solidFill>
              </a:rPr>
              <a:t>Religiöse Körperschaften und Konferenzen</a:t>
            </a:r>
            <a:r>
              <a:rPr lang="de-DE" altLang="de-DE" sz="2600" dirty="0">
                <a:solidFill>
                  <a:srgbClr val="4F81BD">
                    <a:lumMod val="75000"/>
                  </a:srgbClr>
                </a:solidFill>
              </a:rPr>
              <a:t/>
            </a:r>
            <a:br>
              <a:rPr lang="de-DE" altLang="de-DE" sz="2600" dirty="0">
                <a:solidFill>
                  <a:srgbClr val="4F81BD">
                    <a:lumMod val="75000"/>
                  </a:srgbClr>
                </a:solidFill>
              </a:rPr>
            </a:br>
            <a:r>
              <a:rPr lang="de-DE" altLang="de-DE" sz="2600" dirty="0">
                <a:solidFill>
                  <a:prstClr val="black"/>
                </a:solidFill>
              </a:rPr>
              <a:t>Lokale Kirchen                                              </a:t>
            </a:r>
            <a:r>
              <a:rPr lang="de-DE" altLang="de-DE" sz="2600" dirty="0" smtClean="0">
                <a:solidFill>
                  <a:prstClr val="black"/>
                </a:solidFill>
              </a:rPr>
              <a:t>-5-</a:t>
            </a:r>
            <a:r>
              <a:rPr lang="de-DE" altLang="de-DE" sz="2300" dirty="0">
                <a:solidFill>
                  <a:prstClr val="black"/>
                </a:solidFill>
              </a:rPr>
              <a:t/>
            </a:r>
            <a:br>
              <a:rPr lang="de-DE" altLang="de-DE" sz="2300" dirty="0">
                <a:solidFill>
                  <a:prstClr val="black"/>
                </a:solidFill>
              </a:rPr>
            </a:br>
            <a:r>
              <a:rPr lang="de-DE" altLang="de-DE" sz="2300" dirty="0">
                <a:solidFill>
                  <a:srgbClr val="4F81BD">
                    <a:lumMod val="75000"/>
                  </a:srgbClr>
                </a:solidFill>
              </a:rPr>
              <a:t>RDA 11.2.2.5.4, Ausnahme „Lokale Kirchen</a:t>
            </a:r>
            <a:endParaRPr lang="de-DE" dirty="0"/>
          </a:p>
        </p:txBody>
      </p:sp>
      <p:sp>
        <p:nvSpPr>
          <p:cNvPr id="3" name="Inhaltsplatzhalter 2"/>
          <p:cNvSpPr>
            <a:spLocks noGrp="1"/>
          </p:cNvSpPr>
          <p:nvPr>
            <p:ph idx="1"/>
          </p:nvPr>
        </p:nvSpPr>
        <p:spPr>
          <a:xfrm>
            <a:off x="609600" y="2636912"/>
            <a:ext cx="10972800" cy="3489252"/>
          </a:xfrm>
        </p:spPr>
        <p:txBody>
          <a:bodyPr/>
          <a:lstStyle/>
          <a:p>
            <a:pPr marL="0" indent="0">
              <a:buNone/>
            </a:pPr>
            <a:r>
              <a:rPr lang="de-DE" sz="2600" i="1" dirty="0" smtClean="0"/>
              <a:t>Beispiele:</a:t>
            </a:r>
          </a:p>
          <a:p>
            <a:pPr>
              <a:lnSpc>
                <a:spcPct val="150000"/>
              </a:lnSpc>
              <a:spcBef>
                <a:spcPts val="0"/>
              </a:spcBef>
              <a:buNone/>
            </a:pPr>
            <a:r>
              <a:rPr lang="de-DE" altLang="de-DE" sz="2600" i="1" dirty="0">
                <a:solidFill>
                  <a:schemeClr val="accent3">
                    <a:lumMod val="50000"/>
                  </a:schemeClr>
                </a:solidFill>
              </a:rPr>
              <a:t>Pfarrei St. Gallus </a:t>
            </a:r>
            <a:r>
              <a:rPr lang="de-DE" altLang="de-DE" sz="2600" i="1" dirty="0" err="1">
                <a:solidFill>
                  <a:schemeClr val="accent3">
                    <a:lumMod val="50000"/>
                  </a:schemeClr>
                </a:solidFill>
              </a:rPr>
              <a:t>Büron</a:t>
            </a:r>
            <a:endParaRPr lang="de-DE" altLang="de-DE" sz="2600" i="1" dirty="0">
              <a:solidFill>
                <a:schemeClr val="accent3">
                  <a:lumMod val="50000"/>
                </a:schemeClr>
              </a:solidFill>
            </a:endParaRPr>
          </a:p>
          <a:p>
            <a:pPr>
              <a:lnSpc>
                <a:spcPct val="150000"/>
              </a:lnSpc>
              <a:spcBef>
                <a:spcPts val="0"/>
              </a:spcBef>
              <a:buNone/>
            </a:pPr>
            <a:r>
              <a:rPr lang="de-DE" altLang="de-DE" sz="2600" i="1" dirty="0">
                <a:solidFill>
                  <a:schemeClr val="accent3">
                    <a:lumMod val="50000"/>
                  </a:schemeClr>
                </a:solidFill>
              </a:rPr>
              <a:t>Pfarrei Sankt Stephanus </a:t>
            </a:r>
            <a:r>
              <a:rPr lang="de-DE" altLang="de-DE" sz="2600" i="1" dirty="0" err="1">
                <a:solidFill>
                  <a:schemeClr val="accent3">
                    <a:lumMod val="50000"/>
                  </a:schemeClr>
                </a:solidFill>
              </a:rPr>
              <a:t>Polch</a:t>
            </a:r>
            <a:endParaRPr lang="de-DE" altLang="de-DE" sz="2600" i="1" dirty="0">
              <a:solidFill>
                <a:schemeClr val="accent3">
                  <a:lumMod val="50000"/>
                </a:schemeClr>
              </a:solidFill>
            </a:endParaRPr>
          </a:p>
          <a:p>
            <a:pPr>
              <a:lnSpc>
                <a:spcPct val="150000"/>
              </a:lnSpc>
              <a:spcBef>
                <a:spcPts val="0"/>
              </a:spcBef>
              <a:buNone/>
            </a:pPr>
            <a:r>
              <a:rPr lang="de-DE" altLang="de-DE" sz="2600" i="1" dirty="0" smtClean="0">
                <a:solidFill>
                  <a:schemeClr val="accent3">
                    <a:lumMod val="50000"/>
                  </a:schemeClr>
                </a:solidFill>
              </a:rPr>
              <a:t>Pfarrei </a:t>
            </a:r>
            <a:r>
              <a:rPr lang="de-DE" altLang="de-DE" sz="2600" i="1" dirty="0">
                <a:solidFill>
                  <a:schemeClr val="accent3">
                    <a:lumMod val="50000"/>
                  </a:schemeClr>
                </a:solidFill>
              </a:rPr>
              <a:t>Zum Guten Hirten </a:t>
            </a:r>
            <a:r>
              <a:rPr lang="de-DE" altLang="de-DE" sz="2600" i="1" dirty="0" err="1" smtClean="0">
                <a:solidFill>
                  <a:schemeClr val="accent3">
                    <a:lumMod val="50000"/>
                  </a:schemeClr>
                </a:solidFill>
              </a:rPr>
              <a:t>Köngen-Unterensingen</a:t>
            </a:r>
            <a:endParaRPr lang="de-DE" altLang="de-DE" sz="2600" i="1" dirty="0" smtClean="0">
              <a:solidFill>
                <a:schemeClr val="accent3">
                  <a:lumMod val="50000"/>
                </a:schemeClr>
              </a:solidFill>
            </a:endParaRPr>
          </a:p>
          <a:p>
            <a:pPr>
              <a:lnSpc>
                <a:spcPct val="150000"/>
              </a:lnSpc>
              <a:spcBef>
                <a:spcPts val="0"/>
              </a:spcBef>
              <a:buNone/>
            </a:pPr>
            <a:r>
              <a:rPr lang="de-DE" altLang="de-DE" sz="2600" i="1" dirty="0">
                <a:solidFill>
                  <a:schemeClr val="accent3">
                    <a:lumMod val="50000"/>
                  </a:schemeClr>
                </a:solidFill>
              </a:rPr>
              <a:t>Pfarre </a:t>
            </a:r>
            <a:r>
              <a:rPr lang="de-DE" altLang="de-DE" sz="2600" i="1" dirty="0" err="1">
                <a:solidFill>
                  <a:schemeClr val="accent3">
                    <a:lumMod val="50000"/>
                  </a:schemeClr>
                </a:solidFill>
              </a:rPr>
              <a:t>Mariahilf</a:t>
            </a:r>
            <a:r>
              <a:rPr lang="de-DE" altLang="de-DE" sz="2600" i="1" dirty="0">
                <a:solidFill>
                  <a:schemeClr val="accent3">
                    <a:lumMod val="50000"/>
                  </a:schemeClr>
                </a:solidFill>
              </a:rPr>
              <a:t> Innsbruck</a:t>
            </a:r>
          </a:p>
          <a:p>
            <a:pPr>
              <a:lnSpc>
                <a:spcPct val="150000"/>
              </a:lnSpc>
              <a:spcBef>
                <a:spcPts val="0"/>
              </a:spcBef>
              <a:buNone/>
            </a:pPr>
            <a:r>
              <a:rPr lang="de-DE" altLang="de-DE" sz="2600" i="1" dirty="0" err="1" smtClean="0">
                <a:solidFill>
                  <a:schemeClr val="accent3">
                    <a:lumMod val="50000"/>
                  </a:schemeClr>
                </a:solidFill>
              </a:rPr>
              <a:t>Parrocchia</a:t>
            </a:r>
            <a:r>
              <a:rPr lang="de-DE" altLang="de-DE" sz="2600" i="1" dirty="0" smtClean="0">
                <a:solidFill>
                  <a:schemeClr val="accent3">
                    <a:lumMod val="50000"/>
                  </a:schemeClr>
                </a:solidFill>
              </a:rPr>
              <a:t> </a:t>
            </a:r>
            <a:r>
              <a:rPr lang="de-DE" altLang="de-DE" sz="2600" i="1" dirty="0">
                <a:solidFill>
                  <a:schemeClr val="accent3">
                    <a:lumMod val="50000"/>
                  </a:schemeClr>
                </a:solidFill>
              </a:rPr>
              <a:t>S. </a:t>
            </a:r>
            <a:r>
              <a:rPr lang="de-DE" altLang="de-DE" sz="2600" i="1" dirty="0" err="1">
                <a:solidFill>
                  <a:schemeClr val="accent3">
                    <a:lumMod val="50000"/>
                  </a:schemeClr>
                </a:solidFill>
              </a:rPr>
              <a:t>Prassede</a:t>
            </a:r>
            <a:r>
              <a:rPr lang="de-DE" altLang="de-DE" sz="2600" i="1" dirty="0">
                <a:solidFill>
                  <a:schemeClr val="accent3">
                    <a:lumMod val="50000"/>
                  </a:schemeClr>
                </a:solidFill>
              </a:rPr>
              <a:t> </a:t>
            </a:r>
            <a:r>
              <a:rPr lang="de-DE" altLang="de-DE" sz="2600" i="1" dirty="0" err="1">
                <a:solidFill>
                  <a:schemeClr val="accent3">
                    <a:lumMod val="50000"/>
                  </a:schemeClr>
                </a:solidFill>
              </a:rPr>
              <a:t>Todi</a:t>
            </a:r>
            <a:endParaRPr lang="de-DE" altLang="de-DE" sz="2600" i="1" dirty="0">
              <a:solidFill>
                <a:schemeClr val="accent3">
                  <a:lumMod val="50000"/>
                </a:schemeClr>
              </a:solidFill>
            </a:endParaRPr>
          </a:p>
          <a:p>
            <a:pPr marL="0" indent="0">
              <a:buNone/>
            </a:pPr>
            <a:endParaRPr lang="de-DE" sz="2600" i="1" dirty="0" smtClean="0"/>
          </a:p>
          <a:p>
            <a:pPr marL="0" indent="0">
              <a:buNone/>
            </a:pPr>
            <a:endParaRPr lang="de-DE" i="1" dirty="0" smtClean="0"/>
          </a:p>
          <a:p>
            <a:endParaRPr lang="de-DE" dirty="0"/>
          </a:p>
          <a:p>
            <a:endParaRPr lang="de-DE" dirty="0" smtClean="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220</a:t>
            </a:fld>
            <a:endParaRPr lang="de-DE"/>
          </a:p>
        </p:txBody>
      </p:sp>
    </p:spTree>
    <p:extLst>
      <p:ext uri="{BB962C8B-B14F-4D97-AF65-F5344CB8AC3E}">
        <p14:creationId xmlns:p14="http://schemas.microsoft.com/office/powerpoint/2010/main" val="2924335898"/>
      </p:ext>
    </p:extLst>
  </p:cSld>
  <p:clrMapOvr>
    <a:masterClrMapping/>
  </p:clrMapOvr>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09600" y="274637"/>
            <a:ext cx="8726760" cy="1725613"/>
          </a:xfrm>
        </p:spPr>
        <p:txBody>
          <a:bodyPr>
            <a:normAutofit fontScale="90000"/>
          </a:bodyPr>
          <a:lstStyle/>
          <a:p>
            <a:pPr algn="l"/>
            <a:r>
              <a:rPr lang="de-DE" altLang="de-DE" dirty="0">
                <a:solidFill>
                  <a:srgbClr val="4F81BD">
                    <a:lumMod val="75000"/>
                  </a:srgbClr>
                </a:solidFill>
              </a:rPr>
              <a:t>Religiöse Körperschaften und Konferenzen</a:t>
            </a:r>
            <a:r>
              <a:rPr lang="de-DE" altLang="de-DE" sz="2600" dirty="0">
                <a:solidFill>
                  <a:srgbClr val="4F81BD">
                    <a:lumMod val="75000"/>
                  </a:srgbClr>
                </a:solidFill>
              </a:rPr>
              <a:t/>
            </a:r>
            <a:br>
              <a:rPr lang="de-DE" altLang="de-DE" sz="2600" dirty="0">
                <a:solidFill>
                  <a:srgbClr val="4F81BD">
                    <a:lumMod val="75000"/>
                  </a:srgbClr>
                </a:solidFill>
              </a:rPr>
            </a:br>
            <a:r>
              <a:rPr lang="de-DE" altLang="de-DE" sz="2900" dirty="0">
                <a:solidFill>
                  <a:prstClr val="black"/>
                </a:solidFill>
              </a:rPr>
              <a:t>Lokale Kirchen                                              </a:t>
            </a:r>
            <a:r>
              <a:rPr lang="de-DE" altLang="de-DE" sz="2900" dirty="0" smtClean="0">
                <a:solidFill>
                  <a:prstClr val="black"/>
                </a:solidFill>
              </a:rPr>
              <a:t>-6-</a:t>
            </a:r>
            <a:r>
              <a:rPr lang="de-DE" altLang="de-DE" sz="2300" dirty="0">
                <a:solidFill>
                  <a:prstClr val="black"/>
                </a:solidFill>
              </a:rPr>
              <a:t/>
            </a:r>
            <a:br>
              <a:rPr lang="de-DE" altLang="de-DE" sz="2300" dirty="0">
                <a:solidFill>
                  <a:prstClr val="black"/>
                </a:solidFill>
              </a:rPr>
            </a:br>
            <a:r>
              <a:rPr lang="de-DE" altLang="de-DE" sz="2600" dirty="0">
                <a:solidFill>
                  <a:srgbClr val="4F81BD">
                    <a:lumMod val="75000"/>
                  </a:srgbClr>
                </a:solidFill>
              </a:rPr>
              <a:t>RDA 11.2.2.5.4, Ausnahme „Lokale Kirchen</a:t>
            </a:r>
            <a:endParaRPr lang="de-DE" altLang="de-DE" sz="2600" dirty="0"/>
          </a:p>
        </p:txBody>
      </p:sp>
      <p:sp>
        <p:nvSpPr>
          <p:cNvPr id="2" name="Rectangle 3"/>
          <p:cNvSpPr>
            <a:spLocks noGrp="1" noChangeArrowheads="1"/>
          </p:cNvSpPr>
          <p:nvPr>
            <p:ph idx="1"/>
          </p:nvPr>
        </p:nvSpPr>
        <p:spPr>
          <a:xfrm>
            <a:off x="609600" y="2230438"/>
            <a:ext cx="10972800" cy="3895726"/>
          </a:xfrm>
        </p:spPr>
        <p:txBody>
          <a:bodyPr/>
          <a:lstStyle/>
          <a:p>
            <a:pPr marL="0" indent="0">
              <a:buNone/>
              <a:defRPr/>
            </a:pPr>
            <a:r>
              <a:rPr lang="de-DE" altLang="de-DE" dirty="0">
                <a:solidFill>
                  <a:schemeClr val="accent2">
                    <a:lumMod val="75000"/>
                  </a:schemeClr>
                </a:solidFill>
              </a:rPr>
              <a:t>Klöster und </a:t>
            </a:r>
            <a:r>
              <a:rPr lang="de-DE" altLang="de-DE" dirty="0" smtClean="0">
                <a:solidFill>
                  <a:schemeClr val="accent2">
                    <a:lumMod val="75000"/>
                  </a:schemeClr>
                </a:solidFill>
              </a:rPr>
              <a:t>Stifte </a:t>
            </a:r>
            <a:r>
              <a:rPr lang="de-DE" altLang="de-DE" sz="2400" dirty="0" smtClean="0"/>
              <a:t>(s. </a:t>
            </a:r>
            <a:r>
              <a:rPr lang="de-DE" sz="2400" dirty="0"/>
              <a:t>ERL 8 zu RDA </a:t>
            </a:r>
            <a:r>
              <a:rPr lang="de-DE" sz="2400" dirty="0" smtClean="0"/>
              <a:t>11.2.2.5.4)</a:t>
            </a:r>
            <a:endParaRPr lang="de-DE" u="sng" kern="1200" dirty="0" smtClean="0">
              <a:solidFill>
                <a:schemeClr val="accent2">
                  <a:lumMod val="75000"/>
                </a:schemeClr>
              </a:solidFill>
            </a:endParaRPr>
          </a:p>
          <a:p>
            <a:pPr marL="0" indent="0">
              <a:buNone/>
              <a:defRPr/>
            </a:pPr>
            <a:r>
              <a:rPr lang="de-DE" dirty="0" smtClean="0"/>
              <a:t>BN = </a:t>
            </a:r>
            <a:r>
              <a:rPr lang="de-DE" dirty="0"/>
              <a:t>gebräuchlicher </a:t>
            </a:r>
            <a:r>
              <a:rPr lang="de-DE" dirty="0" smtClean="0"/>
              <a:t>Name =</a:t>
            </a:r>
          </a:p>
          <a:p>
            <a:pPr>
              <a:buFont typeface="Arial" panose="020B0604020202020204" pitchFamily="34" charset="0"/>
              <a:buChar char="•"/>
              <a:defRPr/>
            </a:pPr>
            <a:r>
              <a:rPr lang="de-DE" dirty="0" smtClean="0"/>
              <a:t>„Kloster“ bzw. „Stift“+ Ort</a:t>
            </a:r>
          </a:p>
          <a:p>
            <a:pPr>
              <a:buFont typeface="Arial" panose="020B0604020202020204" pitchFamily="34" charset="0"/>
              <a:buChar char="•"/>
              <a:defRPr/>
            </a:pPr>
            <a:r>
              <a:rPr lang="de-DE" dirty="0" smtClean="0"/>
              <a:t>mehrere Klöster bzw. Stifte an einem Ort:</a:t>
            </a:r>
          </a:p>
          <a:p>
            <a:pPr marL="0" indent="0">
              <a:buNone/>
              <a:defRPr/>
            </a:pPr>
            <a:r>
              <a:rPr lang="de-DE" sz="1600" dirty="0"/>
              <a:t> </a:t>
            </a:r>
            <a:r>
              <a:rPr lang="de-DE" sz="1600" dirty="0" smtClean="0"/>
              <a:t>    </a:t>
            </a:r>
            <a:r>
              <a:rPr lang="de-DE" dirty="0" smtClean="0"/>
              <a:t>„Kloster“ bzw. „Stift“ + Patrozinium + Ort</a:t>
            </a:r>
            <a:endParaRPr lang="de-DE" dirty="0"/>
          </a:p>
          <a:p>
            <a:pPr marL="0" indent="0">
              <a:buNone/>
              <a:defRPr/>
            </a:pPr>
            <a:endParaRPr lang="de-DE" sz="1600" dirty="0">
              <a:latin typeface="Arial" charset="0"/>
            </a:endParaRPr>
          </a:p>
          <a:p>
            <a:pPr eaLnBrk="1" hangingPunct="1">
              <a:spcBef>
                <a:spcPct val="70000"/>
              </a:spcBef>
              <a:buFont typeface="Verdana" panose="020B0604030504040204" pitchFamily="34" charset="0"/>
              <a:buNone/>
              <a:defRPr/>
            </a:pPr>
            <a:endParaRPr lang="de-DE" altLang="de-DE" sz="1600" dirty="0"/>
          </a:p>
        </p:txBody>
      </p:sp>
      <p:sp>
        <p:nvSpPr>
          <p:cNvPr id="18435" name="Fußzeilenplatzhalt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200" smtClean="0">
                <a:solidFill>
                  <a:schemeClr val="tx1">
                    <a:tint val="75000"/>
                  </a:schemeClr>
                </a:solidFill>
                <a:latin typeface="+mn-lt"/>
                <a:cs typeface="+mn-cs"/>
              </a:rPr>
              <a:t>Schulungsunterlagen der AG RDA – Modul GND: KorKonGeo | hbz | Stand: 15.01.2015</a:t>
            </a:r>
            <a:endParaRPr lang="de-DE" altLang="de-DE" sz="1200" dirty="0">
              <a:solidFill>
                <a:schemeClr val="tx1">
                  <a:tint val="75000"/>
                </a:schemeClr>
              </a:solidFill>
              <a:latin typeface="+mn-lt"/>
              <a:cs typeface="+mn-cs"/>
            </a:endParaRPr>
          </a:p>
        </p:txBody>
      </p:sp>
      <p:sp>
        <p:nvSpPr>
          <p:cNvPr id="18438" name="Textfeld 5"/>
          <p:cNvSpPr txBox="1">
            <a:spLocks noChangeArrowheads="1"/>
          </p:cNvSpPr>
          <p:nvPr/>
        </p:nvSpPr>
        <p:spPr bwMode="auto">
          <a:xfrm>
            <a:off x="8399464" y="5732464"/>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a:solidFill>
                  <a:srgbClr val="000000"/>
                </a:solidFill>
              </a:rPr>
              <a:t>Vgl. EH-K-17</a:t>
            </a:r>
          </a:p>
        </p:txBody>
      </p:sp>
      <p:sp>
        <p:nvSpPr>
          <p:cNvPr id="3" name="Foliennummernplatzhalter 2"/>
          <p:cNvSpPr>
            <a:spLocks noGrp="1"/>
          </p:cNvSpPr>
          <p:nvPr>
            <p:ph type="sldNum" sz="quarter" idx="12"/>
          </p:nvPr>
        </p:nvSpPr>
        <p:spPr/>
        <p:txBody>
          <a:bodyPr/>
          <a:lstStyle/>
          <a:p>
            <a:fld id="{E1CD70CF-68CB-451A-AC93-71942E537FD9}" type="slidenum">
              <a:rPr lang="de-DE" smtClean="0"/>
              <a:t>221</a:t>
            </a:fld>
            <a:endParaRPr lang="de-DE"/>
          </a:p>
        </p:txBody>
      </p:sp>
    </p:spTree>
    <p:extLst>
      <p:ext uri="{BB962C8B-B14F-4D97-AF65-F5344CB8AC3E}">
        <p14:creationId xmlns:p14="http://schemas.microsoft.com/office/powerpoint/2010/main" val="1909348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wipe(down)">
                                      <p:cBhvr>
                                        <p:cTn id="7" dur="500"/>
                                        <p:tgtEl>
                                          <p:spTgt spid="2">
                                            <p:txEl>
                                              <p:pRg st="3" end="3"/>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2">
                                            <p:txEl>
                                              <p:pRg st="4" end="4"/>
                                            </p:txEl>
                                          </p:spTgt>
                                        </p:tgtEl>
                                        <p:attrNameLst>
                                          <p:attrName>style.visibility</p:attrName>
                                        </p:attrNameLst>
                                      </p:cBhvr>
                                      <p:to>
                                        <p:strVal val="visible"/>
                                      </p:to>
                                    </p:set>
                                    <p:animEffect transition="in" filter="wipe(down)">
                                      <p:cBhvr>
                                        <p:cTn id="10"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86210"/>
          </a:xfrm>
        </p:spPr>
        <p:txBody>
          <a:bodyPr/>
          <a:lstStyle/>
          <a:p>
            <a:pPr algn="l"/>
            <a:r>
              <a:rPr lang="de-DE" altLang="de-DE" sz="3200" dirty="0">
                <a:solidFill>
                  <a:srgbClr val="4F81BD">
                    <a:lumMod val="75000"/>
                  </a:srgbClr>
                </a:solidFill>
              </a:rPr>
              <a:t>Religiöse Körperschaften und Konferenzen</a:t>
            </a:r>
            <a:r>
              <a:rPr lang="de-DE" altLang="de-DE" sz="2300" dirty="0">
                <a:solidFill>
                  <a:srgbClr val="4F81BD">
                    <a:lumMod val="75000"/>
                  </a:srgbClr>
                </a:solidFill>
              </a:rPr>
              <a:t/>
            </a:r>
            <a:br>
              <a:rPr lang="de-DE" altLang="de-DE" sz="2300" dirty="0">
                <a:solidFill>
                  <a:srgbClr val="4F81BD">
                    <a:lumMod val="75000"/>
                  </a:srgbClr>
                </a:solidFill>
              </a:rPr>
            </a:br>
            <a:r>
              <a:rPr lang="de-DE" altLang="de-DE" sz="2600" dirty="0">
                <a:solidFill>
                  <a:prstClr val="black"/>
                </a:solidFill>
              </a:rPr>
              <a:t>Lokale Kirchen                                              </a:t>
            </a:r>
            <a:r>
              <a:rPr lang="de-DE" altLang="de-DE" sz="2600" dirty="0" smtClean="0">
                <a:solidFill>
                  <a:prstClr val="black"/>
                </a:solidFill>
              </a:rPr>
              <a:t>-7-</a:t>
            </a:r>
            <a:r>
              <a:rPr lang="de-DE" altLang="de-DE" sz="2100" dirty="0">
                <a:solidFill>
                  <a:prstClr val="black"/>
                </a:solidFill>
              </a:rPr>
              <a:t/>
            </a:r>
            <a:br>
              <a:rPr lang="de-DE" altLang="de-DE" sz="2100" dirty="0">
                <a:solidFill>
                  <a:prstClr val="black"/>
                </a:solidFill>
              </a:rPr>
            </a:br>
            <a:r>
              <a:rPr lang="de-DE" altLang="de-DE" sz="2300" dirty="0">
                <a:solidFill>
                  <a:srgbClr val="4F81BD">
                    <a:lumMod val="75000"/>
                  </a:srgbClr>
                </a:solidFill>
              </a:rPr>
              <a:t>RDA 11.2.2.5.4, Ausnahme „Lokale Kirchen</a:t>
            </a:r>
            <a:endParaRPr lang="de-DE" dirty="0"/>
          </a:p>
        </p:txBody>
      </p:sp>
      <p:sp>
        <p:nvSpPr>
          <p:cNvPr id="3" name="Inhaltsplatzhalter 2"/>
          <p:cNvSpPr>
            <a:spLocks noGrp="1"/>
          </p:cNvSpPr>
          <p:nvPr>
            <p:ph idx="1"/>
          </p:nvPr>
        </p:nvSpPr>
        <p:spPr>
          <a:xfrm>
            <a:off x="609600" y="2276872"/>
            <a:ext cx="10972800" cy="3849292"/>
          </a:xfrm>
        </p:spPr>
        <p:txBody>
          <a:bodyPr/>
          <a:lstStyle/>
          <a:p>
            <a:pPr marL="0" indent="0">
              <a:lnSpc>
                <a:spcPct val="150000"/>
              </a:lnSpc>
              <a:spcBef>
                <a:spcPts val="0"/>
              </a:spcBef>
              <a:buNone/>
            </a:pPr>
            <a:r>
              <a:rPr lang="de-DE" i="1" dirty="0" smtClean="0"/>
              <a:t>Beispiele:</a:t>
            </a:r>
          </a:p>
          <a:p>
            <a:pPr marL="0" indent="0">
              <a:lnSpc>
                <a:spcPct val="150000"/>
              </a:lnSpc>
              <a:spcBef>
                <a:spcPts val="0"/>
              </a:spcBef>
              <a:buNone/>
            </a:pPr>
            <a:r>
              <a:rPr lang="de-DE" i="1" dirty="0">
                <a:solidFill>
                  <a:schemeClr val="accent3">
                    <a:lumMod val="50000"/>
                  </a:schemeClr>
                </a:solidFill>
              </a:rPr>
              <a:t>Stift Hameln</a:t>
            </a:r>
            <a:br>
              <a:rPr lang="de-DE" i="1" dirty="0">
                <a:solidFill>
                  <a:schemeClr val="accent3">
                    <a:lumMod val="50000"/>
                  </a:schemeClr>
                </a:solidFill>
              </a:rPr>
            </a:br>
            <a:r>
              <a:rPr lang="de-DE" i="1" dirty="0">
                <a:solidFill>
                  <a:schemeClr val="accent3">
                    <a:lumMod val="50000"/>
                  </a:schemeClr>
                </a:solidFill>
              </a:rPr>
              <a:t>Kloster </a:t>
            </a:r>
            <a:r>
              <a:rPr lang="de-DE" i="1" dirty="0" err="1" smtClean="0">
                <a:solidFill>
                  <a:schemeClr val="accent3">
                    <a:lumMod val="50000"/>
                  </a:schemeClr>
                </a:solidFill>
              </a:rPr>
              <a:t>Montecassino</a:t>
            </a:r>
            <a:endParaRPr lang="de-DE" i="1" dirty="0">
              <a:solidFill>
                <a:schemeClr val="accent3">
                  <a:lumMod val="50000"/>
                </a:schemeClr>
              </a:solidFill>
            </a:endParaRPr>
          </a:p>
          <a:p>
            <a:pPr marL="0" indent="0">
              <a:lnSpc>
                <a:spcPct val="150000"/>
              </a:lnSpc>
              <a:spcBef>
                <a:spcPts val="0"/>
              </a:spcBef>
              <a:buNone/>
            </a:pPr>
            <a:endParaRPr lang="de-DE" i="1" dirty="0">
              <a:solidFill>
                <a:schemeClr val="accent3">
                  <a:lumMod val="50000"/>
                </a:schemeClr>
              </a:solidFill>
            </a:endParaRPr>
          </a:p>
          <a:p>
            <a:pPr marL="0" indent="0">
              <a:lnSpc>
                <a:spcPct val="150000"/>
              </a:lnSpc>
              <a:buNone/>
            </a:pPr>
            <a:r>
              <a:rPr lang="de-DE" i="1" dirty="0">
                <a:solidFill>
                  <a:schemeClr val="accent3">
                    <a:lumMod val="50000"/>
                  </a:schemeClr>
                </a:solidFill>
              </a:rPr>
              <a:t>Kloster Sankt </a:t>
            </a:r>
            <a:r>
              <a:rPr lang="de-DE" i="1" dirty="0" err="1">
                <a:solidFill>
                  <a:schemeClr val="accent3">
                    <a:lumMod val="50000"/>
                  </a:schemeClr>
                </a:solidFill>
              </a:rPr>
              <a:t>Emmeram</a:t>
            </a:r>
            <a:r>
              <a:rPr lang="de-DE" i="1" dirty="0">
                <a:solidFill>
                  <a:schemeClr val="accent3">
                    <a:lumMod val="50000"/>
                  </a:schemeClr>
                </a:solidFill>
              </a:rPr>
              <a:t> Regensburg</a:t>
            </a:r>
            <a:br>
              <a:rPr lang="de-DE" i="1" dirty="0">
                <a:solidFill>
                  <a:schemeClr val="accent3">
                    <a:lumMod val="50000"/>
                  </a:schemeClr>
                </a:solidFill>
              </a:rPr>
            </a:br>
            <a:r>
              <a:rPr lang="de-DE" i="1" dirty="0">
                <a:solidFill>
                  <a:schemeClr val="accent3">
                    <a:lumMod val="50000"/>
                  </a:schemeClr>
                </a:solidFill>
              </a:rPr>
              <a:t>Stift St. Stephan Mainz</a:t>
            </a:r>
          </a:p>
          <a:p>
            <a:pPr marL="0" indent="0">
              <a:buNone/>
            </a:pPr>
            <a:endParaRPr lang="de-DE" i="1" dirty="0" smtClean="0">
              <a:solidFill>
                <a:schemeClr val="accent3">
                  <a:lumMod val="50000"/>
                </a:schemeClr>
              </a:solidFill>
            </a:endParaRPr>
          </a:p>
          <a:p>
            <a:pPr marL="0" indent="0">
              <a:buNone/>
            </a:pPr>
            <a:endParaRPr lang="de-DE" i="1" dirty="0" smtClean="0"/>
          </a:p>
          <a:p>
            <a:pPr marL="0" indent="0">
              <a:buNone/>
            </a:pPr>
            <a:endParaRPr lang="de-DE" i="1" dirty="0" smtClean="0"/>
          </a:p>
          <a:p>
            <a:endParaRPr lang="de-DE" dirty="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222</a:t>
            </a:fld>
            <a:endParaRPr lang="de-DE"/>
          </a:p>
        </p:txBody>
      </p:sp>
    </p:spTree>
    <p:extLst>
      <p:ext uri="{BB962C8B-B14F-4D97-AF65-F5344CB8AC3E}">
        <p14:creationId xmlns:p14="http://schemas.microsoft.com/office/powerpoint/2010/main" val="3796250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09600" y="274639"/>
            <a:ext cx="8726760" cy="1714201"/>
          </a:xfrm>
        </p:spPr>
        <p:txBody>
          <a:bodyPr>
            <a:normAutofit fontScale="90000"/>
          </a:bodyPr>
          <a:lstStyle/>
          <a:p>
            <a:pPr algn="l"/>
            <a:r>
              <a:rPr lang="de-DE" altLang="de-DE" dirty="0" smtClean="0">
                <a:solidFill>
                  <a:srgbClr val="4F81BD">
                    <a:lumMod val="75000"/>
                  </a:srgbClr>
                </a:solidFill>
              </a:rPr>
              <a:t/>
            </a:r>
            <a:br>
              <a:rPr lang="de-DE" altLang="de-DE" dirty="0" smtClean="0">
                <a:solidFill>
                  <a:srgbClr val="4F81BD">
                    <a:lumMod val="75000"/>
                  </a:srgbClr>
                </a:solidFill>
              </a:rPr>
            </a:br>
            <a:r>
              <a:rPr lang="de-DE" altLang="de-DE" dirty="0" smtClean="0">
                <a:solidFill>
                  <a:srgbClr val="4F81BD">
                    <a:lumMod val="75000"/>
                  </a:srgbClr>
                </a:solidFill>
              </a:rPr>
              <a:t>Religiöse </a:t>
            </a:r>
            <a:r>
              <a:rPr lang="de-DE" altLang="de-DE" dirty="0">
                <a:solidFill>
                  <a:srgbClr val="4F81BD">
                    <a:lumMod val="75000"/>
                  </a:srgbClr>
                </a:solidFill>
              </a:rPr>
              <a:t>Körperschaften und Konferenzen</a:t>
            </a:r>
            <a:r>
              <a:rPr lang="de-DE" altLang="de-DE" sz="3200" dirty="0" smtClean="0"/>
              <a:t/>
            </a:r>
            <a:br>
              <a:rPr lang="de-DE" altLang="de-DE" sz="3200" dirty="0" smtClean="0"/>
            </a:br>
            <a:r>
              <a:rPr lang="de-DE" altLang="de-DE" sz="2900" dirty="0" smtClean="0">
                <a:solidFill>
                  <a:schemeClr val="tx1"/>
                </a:solidFill>
              </a:rPr>
              <a:t>Provinzen</a:t>
            </a:r>
            <a:r>
              <a:rPr lang="de-DE" altLang="de-DE" sz="2900" dirty="0">
                <a:solidFill>
                  <a:schemeClr val="tx1"/>
                </a:solidFill>
              </a:rPr>
              <a:t>, Diözesen usw. </a:t>
            </a:r>
            <a:r>
              <a:rPr lang="de-DE" altLang="de-DE" sz="2900" dirty="0" smtClean="0">
                <a:solidFill>
                  <a:schemeClr val="tx1"/>
                </a:solidFill>
              </a:rPr>
              <a:t>                           -</a:t>
            </a:r>
            <a:r>
              <a:rPr lang="de-DE" altLang="de-DE" sz="2900" dirty="0">
                <a:solidFill>
                  <a:schemeClr val="tx1"/>
                </a:solidFill>
              </a:rPr>
              <a:t>1-</a:t>
            </a:r>
            <a:r>
              <a:rPr lang="de-DE" altLang="de-DE" sz="2900" dirty="0" smtClean="0">
                <a:solidFill>
                  <a:schemeClr val="tx1"/>
                </a:solidFill>
              </a:rPr>
              <a:t/>
            </a:r>
            <a:br>
              <a:rPr lang="de-DE" altLang="de-DE" sz="2900" dirty="0" smtClean="0">
                <a:solidFill>
                  <a:schemeClr val="tx1"/>
                </a:solidFill>
              </a:rPr>
            </a:br>
            <a:r>
              <a:rPr lang="de-DE" altLang="de-DE" sz="2600" dirty="0">
                <a:solidFill>
                  <a:srgbClr val="4F81BD">
                    <a:lumMod val="75000"/>
                  </a:srgbClr>
                </a:solidFill>
              </a:rPr>
              <a:t>RDA </a:t>
            </a:r>
            <a:r>
              <a:rPr lang="de-DE" altLang="de-DE" sz="2600" dirty="0" smtClean="0">
                <a:solidFill>
                  <a:srgbClr val="4F81BD">
                    <a:lumMod val="75000"/>
                  </a:srgbClr>
                </a:solidFill>
              </a:rPr>
              <a:t>11.2.2.27</a:t>
            </a:r>
            <a:r>
              <a:rPr lang="de-DE" altLang="de-DE" sz="2900" dirty="0">
                <a:solidFill>
                  <a:schemeClr val="tx1"/>
                </a:solidFill>
              </a:rPr>
              <a:t>		</a:t>
            </a:r>
            <a:r>
              <a:rPr lang="de-DE" altLang="de-DE" sz="2900" dirty="0"/>
              <a:t/>
            </a:r>
            <a:br>
              <a:rPr lang="de-DE" altLang="de-DE" sz="2900" dirty="0"/>
            </a:br>
            <a:r>
              <a:rPr lang="de-DE" altLang="de-DE" sz="3200" dirty="0"/>
              <a:t> </a:t>
            </a:r>
          </a:p>
        </p:txBody>
      </p:sp>
      <p:sp>
        <p:nvSpPr>
          <p:cNvPr id="22532" name="Rectangle 3"/>
          <p:cNvSpPr>
            <a:spLocks noGrp="1" noChangeArrowheads="1"/>
          </p:cNvSpPr>
          <p:nvPr>
            <p:ph idx="1"/>
          </p:nvPr>
        </p:nvSpPr>
        <p:spPr>
          <a:xfrm>
            <a:off x="609600" y="2564904"/>
            <a:ext cx="10972800" cy="3561260"/>
          </a:xfrm>
        </p:spPr>
        <p:txBody>
          <a:bodyPr/>
          <a:lstStyle/>
          <a:p>
            <a:pPr marL="0" indent="0">
              <a:spcBef>
                <a:spcPts val="1675"/>
              </a:spcBef>
              <a:buNone/>
            </a:pPr>
            <a:r>
              <a:rPr lang="de-DE" altLang="de-DE" dirty="0">
                <a:solidFill>
                  <a:schemeClr val="accent2">
                    <a:lumMod val="75000"/>
                  </a:schemeClr>
                </a:solidFill>
              </a:rPr>
              <a:t>Kirchenprovinzen, Diözesen, Dekanate, </a:t>
            </a:r>
            <a:r>
              <a:rPr lang="de-DE" altLang="de-DE" dirty="0" smtClean="0">
                <a:solidFill>
                  <a:schemeClr val="accent2">
                    <a:lumMod val="75000"/>
                  </a:schemeClr>
                </a:solidFill>
              </a:rPr>
              <a:t>Kirchenkreise </a:t>
            </a:r>
            <a:r>
              <a:rPr lang="de-DE" altLang="de-DE" sz="2000" dirty="0"/>
              <a:t>(= Regionale Einheiten von Religionsgemeinschaften bzw. religiöse </a:t>
            </a:r>
            <a:r>
              <a:rPr lang="de-DE" altLang="de-DE" sz="2000" dirty="0" smtClean="0"/>
              <a:t>Gebietskörperschaften) </a:t>
            </a:r>
            <a:endParaRPr lang="de-DE" altLang="de-DE" dirty="0"/>
          </a:p>
          <a:p>
            <a:pPr marL="0" indent="0">
              <a:spcBef>
                <a:spcPts val="1675"/>
              </a:spcBef>
              <a:buNone/>
            </a:pPr>
            <a:r>
              <a:rPr lang="de-DE" altLang="de-DE" dirty="0" smtClean="0">
                <a:solidFill>
                  <a:schemeClr val="accent2">
                    <a:lumMod val="75000"/>
                  </a:schemeClr>
                </a:solidFill>
              </a:rPr>
              <a:t>Neu: </a:t>
            </a:r>
            <a:r>
              <a:rPr lang="de-DE" altLang="de-DE" dirty="0" smtClean="0"/>
              <a:t>BN = Ansetzung als </a:t>
            </a:r>
            <a:r>
              <a:rPr lang="de-DE" altLang="de-DE" dirty="0"/>
              <a:t>Unterabteilung der betreffenden Religionsgemeinschaft </a:t>
            </a:r>
            <a:r>
              <a:rPr lang="de-DE" altLang="de-DE" sz="2400" dirty="0" smtClean="0"/>
              <a:t>(RDA </a:t>
            </a:r>
            <a:r>
              <a:rPr lang="de-DE" altLang="de-DE" sz="2400" dirty="0"/>
              <a:t>11.2.2.27 und ERL 1 + </a:t>
            </a:r>
            <a:r>
              <a:rPr lang="de-DE" altLang="de-DE" sz="2400" dirty="0" smtClean="0"/>
              <a:t>2)</a:t>
            </a:r>
          </a:p>
          <a:p>
            <a:pPr marL="0" indent="0">
              <a:spcBef>
                <a:spcPts val="1675"/>
              </a:spcBef>
              <a:buNone/>
            </a:pPr>
            <a:endParaRPr lang="de-DE" altLang="de-DE" sz="2200" dirty="0">
              <a:solidFill>
                <a:srgbClr val="FF0000"/>
              </a:solidFill>
            </a:endParaRPr>
          </a:p>
          <a:p>
            <a:pPr marL="0" indent="0">
              <a:spcBef>
                <a:spcPts val="1675"/>
              </a:spcBef>
              <a:buNone/>
            </a:pPr>
            <a:endParaRPr lang="de-DE" altLang="de-DE" sz="1600" dirty="0"/>
          </a:p>
          <a:p>
            <a:pPr marL="0" indent="0">
              <a:spcBef>
                <a:spcPct val="70000"/>
              </a:spcBef>
              <a:buNone/>
            </a:pPr>
            <a:endParaRPr lang="de-DE" altLang="de-DE" sz="1600" i="1" dirty="0"/>
          </a:p>
          <a:p>
            <a:pPr marL="0" indent="0">
              <a:lnSpc>
                <a:spcPts val="1000"/>
              </a:lnSpc>
              <a:spcBef>
                <a:spcPct val="70000"/>
              </a:spcBef>
              <a:buNone/>
            </a:pPr>
            <a:r>
              <a:rPr lang="de-DE" altLang="de-DE" sz="1600" dirty="0"/>
              <a:t>	</a:t>
            </a:r>
          </a:p>
          <a:p>
            <a:pPr marL="0" indent="0">
              <a:spcBef>
                <a:spcPct val="70000"/>
              </a:spcBef>
              <a:buNone/>
            </a:pPr>
            <a:endParaRPr lang="de-DE" altLang="de-DE" sz="1600" dirty="0"/>
          </a:p>
          <a:p>
            <a:pPr marL="0" indent="0">
              <a:spcBef>
                <a:spcPct val="70000"/>
              </a:spcBef>
              <a:buNone/>
            </a:pPr>
            <a:endParaRPr lang="de-DE" altLang="de-DE" sz="1600" dirty="0"/>
          </a:p>
        </p:txBody>
      </p:sp>
      <p:sp>
        <p:nvSpPr>
          <p:cNvPr id="22531" name="Fußzeilenplatzhalt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200" smtClean="0">
                <a:solidFill>
                  <a:schemeClr val="tx1">
                    <a:tint val="75000"/>
                  </a:schemeClr>
                </a:solidFill>
                <a:latin typeface="+mn-lt"/>
                <a:cs typeface="+mn-cs"/>
              </a:rPr>
              <a:t>Schulungsunterlagen der AG RDA – Modul GND: KorKonGeo | hbz | Stand: 15.01.2015</a:t>
            </a:r>
            <a:endParaRPr lang="de-DE" altLang="de-DE" sz="1200" dirty="0">
              <a:solidFill>
                <a:schemeClr val="tx1">
                  <a:tint val="75000"/>
                </a:schemeClr>
              </a:solidFill>
              <a:latin typeface="+mn-lt"/>
              <a:cs typeface="+mn-cs"/>
            </a:endParaRPr>
          </a:p>
        </p:txBody>
      </p:sp>
      <p:sp>
        <p:nvSpPr>
          <p:cNvPr id="22534" name="Textfeld 5"/>
          <p:cNvSpPr txBox="1">
            <a:spLocks noChangeArrowheads="1"/>
          </p:cNvSpPr>
          <p:nvPr/>
        </p:nvSpPr>
        <p:spPr bwMode="auto">
          <a:xfrm>
            <a:off x="9336360" y="5686427"/>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t>Vgl. EH-K-15</a:t>
            </a:r>
          </a:p>
        </p:txBody>
      </p:sp>
      <p:sp>
        <p:nvSpPr>
          <p:cNvPr id="2" name="Foliennummernplatzhalter 1"/>
          <p:cNvSpPr>
            <a:spLocks noGrp="1"/>
          </p:cNvSpPr>
          <p:nvPr>
            <p:ph type="sldNum" sz="quarter" idx="12"/>
          </p:nvPr>
        </p:nvSpPr>
        <p:spPr/>
        <p:txBody>
          <a:bodyPr/>
          <a:lstStyle/>
          <a:p>
            <a:fld id="{E1CD70CF-68CB-451A-AC93-71942E537FD9}" type="slidenum">
              <a:rPr lang="de-DE" smtClean="0"/>
              <a:t>223</a:t>
            </a:fld>
            <a:endParaRPr lang="de-DE"/>
          </a:p>
        </p:txBody>
      </p:sp>
    </p:spTree>
    <p:extLst>
      <p:ext uri="{BB962C8B-B14F-4D97-AF65-F5344CB8AC3E}">
        <p14:creationId xmlns:p14="http://schemas.microsoft.com/office/powerpoint/2010/main" val="1825800574"/>
      </p:ext>
    </p:extLst>
  </p:cSld>
  <p:clrMapOvr>
    <a:masterClrMapping/>
  </p:clrMapOvr>
  <p:timing>
    <p:tnLst>
      <p:par>
        <p:cTn id="1" dur="indefinite" restart="never" nodeType="tmRoot"/>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14202"/>
          </a:xfrm>
        </p:spPr>
        <p:txBody>
          <a:bodyPr/>
          <a:lstStyle/>
          <a:p>
            <a:pPr algn="l"/>
            <a:r>
              <a:rPr lang="de-DE" altLang="de-DE" sz="3200" dirty="0">
                <a:solidFill>
                  <a:srgbClr val="4F81BD">
                    <a:lumMod val="75000"/>
                  </a:srgbClr>
                </a:solidFill>
              </a:rPr>
              <a:t>Religiöse Körperschaften und Konferenzen</a:t>
            </a:r>
            <a:r>
              <a:rPr lang="de-DE" altLang="de-DE" sz="2900" dirty="0">
                <a:solidFill>
                  <a:srgbClr val="4F81BD">
                    <a:lumMod val="75000"/>
                  </a:srgbClr>
                </a:solidFill>
              </a:rPr>
              <a:t/>
            </a:r>
            <a:br>
              <a:rPr lang="de-DE" altLang="de-DE" sz="2900" dirty="0">
                <a:solidFill>
                  <a:srgbClr val="4F81BD">
                    <a:lumMod val="75000"/>
                  </a:srgbClr>
                </a:solidFill>
              </a:rPr>
            </a:br>
            <a:r>
              <a:rPr lang="de-DE" altLang="de-DE" sz="2600" dirty="0">
                <a:solidFill>
                  <a:prstClr val="black"/>
                </a:solidFill>
              </a:rPr>
              <a:t>Provinzen, Diözesen usw.                            </a:t>
            </a:r>
            <a:r>
              <a:rPr lang="de-DE" altLang="de-DE" sz="2600" dirty="0" smtClean="0">
                <a:solidFill>
                  <a:prstClr val="black"/>
                </a:solidFill>
              </a:rPr>
              <a:t>-2-</a:t>
            </a:r>
            <a:r>
              <a:rPr lang="de-DE" altLang="de-DE" sz="2600" dirty="0">
                <a:solidFill>
                  <a:prstClr val="black"/>
                </a:solidFill>
              </a:rPr>
              <a:t/>
            </a:r>
            <a:br>
              <a:rPr lang="de-DE" altLang="de-DE" sz="2600" dirty="0">
                <a:solidFill>
                  <a:prstClr val="black"/>
                </a:solidFill>
              </a:rPr>
            </a:br>
            <a:r>
              <a:rPr lang="de-DE" altLang="de-DE" sz="2300" dirty="0">
                <a:solidFill>
                  <a:srgbClr val="4F81BD">
                    <a:lumMod val="75000"/>
                  </a:srgbClr>
                </a:solidFill>
              </a:rPr>
              <a:t>RDA 11.2.2.27</a:t>
            </a:r>
            <a:endParaRPr lang="de-DE" dirty="0"/>
          </a:p>
        </p:txBody>
      </p:sp>
      <p:sp>
        <p:nvSpPr>
          <p:cNvPr id="3" name="Inhaltsplatzhalter 2"/>
          <p:cNvSpPr>
            <a:spLocks noGrp="1"/>
          </p:cNvSpPr>
          <p:nvPr>
            <p:ph idx="1"/>
          </p:nvPr>
        </p:nvSpPr>
        <p:spPr>
          <a:xfrm>
            <a:off x="609600" y="2132856"/>
            <a:ext cx="10972800" cy="3993308"/>
          </a:xfrm>
        </p:spPr>
        <p:txBody>
          <a:bodyPr/>
          <a:lstStyle/>
          <a:p>
            <a:pPr marL="0" indent="0">
              <a:spcBef>
                <a:spcPts val="600"/>
              </a:spcBef>
              <a:buNone/>
            </a:pPr>
            <a:r>
              <a:rPr lang="de-DE" altLang="de-DE" sz="2400" i="1" dirty="0" smtClean="0"/>
              <a:t>Forts.</a:t>
            </a:r>
            <a:r>
              <a:rPr lang="de-DE" altLang="de-DE" sz="2400" i="1" dirty="0" smtClean="0">
                <a:solidFill>
                  <a:schemeClr val="accent2">
                    <a:lumMod val="75000"/>
                  </a:schemeClr>
                </a:solidFill>
              </a:rPr>
              <a:t> Kirchenprovinzen, Diözesen, Dekanate, Kirchenkreise</a:t>
            </a:r>
            <a:r>
              <a:rPr lang="de-DE" altLang="de-DE" sz="2400" i="1" dirty="0" smtClean="0"/>
              <a:t> </a:t>
            </a:r>
          </a:p>
          <a:p>
            <a:pPr>
              <a:spcBef>
                <a:spcPts val="600"/>
              </a:spcBef>
            </a:pPr>
            <a:r>
              <a:rPr lang="de-DE" altLang="de-DE" dirty="0" smtClean="0"/>
              <a:t>Diözesen</a:t>
            </a:r>
            <a:r>
              <a:rPr lang="de-DE" altLang="de-DE" dirty="0"/>
              <a:t>, </a:t>
            </a:r>
            <a:r>
              <a:rPr lang="de-DE" altLang="de-DE" dirty="0" smtClean="0"/>
              <a:t>Erzdiözesen </a:t>
            </a:r>
            <a:r>
              <a:rPr lang="de-DE" altLang="de-DE" dirty="0"/>
              <a:t>der Katholischen Kirche:</a:t>
            </a:r>
          </a:p>
          <a:p>
            <a:pPr lvl="1">
              <a:spcBef>
                <a:spcPts val="600"/>
              </a:spcBef>
            </a:pPr>
            <a:r>
              <a:rPr lang="de-DE" altLang="de-DE" sz="2800" dirty="0">
                <a:latin typeface="Verdana" panose="020B0604030504040204" pitchFamily="34" charset="0"/>
                <a:ea typeface="Verdana" panose="020B0604030504040204" pitchFamily="34" charset="0"/>
                <a:cs typeface="Verdana" panose="020B0604030504040204" pitchFamily="34" charset="0"/>
              </a:rPr>
              <a:t>Ansetzung als Unterabteilung der Katholischen Kirche</a:t>
            </a:r>
          </a:p>
          <a:p>
            <a:pPr lvl="1">
              <a:spcBef>
                <a:spcPts val="600"/>
              </a:spcBef>
            </a:pPr>
            <a:r>
              <a:rPr lang="de-DE" altLang="de-DE" sz="2800" dirty="0">
                <a:latin typeface="Verdana" panose="020B0604030504040204" pitchFamily="34" charset="0"/>
                <a:ea typeface="Verdana" panose="020B0604030504040204" pitchFamily="34" charset="0"/>
                <a:cs typeface="Verdana" panose="020B0604030504040204" pitchFamily="34" charset="0"/>
              </a:rPr>
              <a:t>In der im Deutschen gebräuchlichen Form (= normiert Diözese bzw. Erzdiözese)</a:t>
            </a:r>
          </a:p>
          <a:p>
            <a:pPr marL="0" indent="0">
              <a:buNone/>
            </a:pPr>
            <a:r>
              <a:rPr lang="de-DE" i="1" dirty="0" smtClean="0"/>
              <a:t>Beispiele:</a:t>
            </a:r>
          </a:p>
          <a:p>
            <a:pPr marL="0" indent="0">
              <a:buNone/>
            </a:pPr>
            <a:r>
              <a:rPr lang="de-DE" i="1" dirty="0">
                <a:solidFill>
                  <a:schemeClr val="accent3">
                    <a:lumMod val="50000"/>
                  </a:schemeClr>
                </a:solidFill>
              </a:rPr>
              <a:t>Katholische Kirche. Diözese Osnabrück</a:t>
            </a:r>
          </a:p>
          <a:p>
            <a:pPr marL="0" indent="0">
              <a:buNone/>
            </a:pPr>
            <a:r>
              <a:rPr lang="de-DE" i="1" dirty="0">
                <a:solidFill>
                  <a:schemeClr val="accent3">
                    <a:lumMod val="50000"/>
                  </a:schemeClr>
                </a:solidFill>
              </a:rPr>
              <a:t>Katholische Kirche. Erzdiözese Mailand</a:t>
            </a:r>
          </a:p>
          <a:p>
            <a:endParaRPr lang="de-DE" dirty="0"/>
          </a:p>
          <a:p>
            <a:pPr marL="0" indent="0">
              <a:buNone/>
            </a:pPr>
            <a:endParaRPr lang="de-DE"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224</a:t>
            </a:fld>
            <a:endParaRPr lang="de-DE"/>
          </a:p>
        </p:txBody>
      </p:sp>
    </p:spTree>
    <p:extLst>
      <p:ext uri="{BB962C8B-B14F-4D97-AF65-F5344CB8AC3E}">
        <p14:creationId xmlns:p14="http://schemas.microsoft.com/office/powerpoint/2010/main" val="1898711471"/>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642194"/>
          </a:xfrm>
        </p:spPr>
        <p:txBody>
          <a:bodyPr/>
          <a:lstStyle/>
          <a:p>
            <a:pPr algn="l"/>
            <a:r>
              <a:rPr lang="de-DE" altLang="de-DE" sz="3200" dirty="0" smtClean="0">
                <a:solidFill>
                  <a:srgbClr val="4F81BD">
                    <a:lumMod val="75000"/>
                  </a:srgbClr>
                </a:solidFill>
              </a:rPr>
              <a:t/>
            </a:r>
            <a:br>
              <a:rPr lang="de-DE" altLang="de-DE" sz="3200" dirty="0" smtClean="0">
                <a:solidFill>
                  <a:srgbClr val="4F81BD">
                    <a:lumMod val="75000"/>
                  </a:srgbClr>
                </a:solidFill>
              </a:rPr>
            </a:br>
            <a:r>
              <a:rPr lang="de-DE" altLang="de-DE" sz="3200" dirty="0" smtClean="0">
                <a:solidFill>
                  <a:srgbClr val="4F81BD">
                    <a:lumMod val="75000"/>
                  </a:srgbClr>
                </a:solidFill>
              </a:rPr>
              <a:t>Religiöse </a:t>
            </a:r>
            <a:r>
              <a:rPr lang="de-DE" altLang="de-DE" sz="3200" dirty="0">
                <a:solidFill>
                  <a:srgbClr val="4F81BD">
                    <a:lumMod val="75000"/>
                  </a:srgbClr>
                </a:solidFill>
              </a:rPr>
              <a:t>Körperschaften und Konferenzen</a:t>
            </a:r>
            <a:r>
              <a:rPr lang="de-DE" altLang="de-DE" sz="2600" dirty="0">
                <a:solidFill>
                  <a:srgbClr val="4F81BD">
                    <a:lumMod val="75000"/>
                  </a:srgbClr>
                </a:solidFill>
              </a:rPr>
              <a:t/>
            </a:r>
            <a:br>
              <a:rPr lang="de-DE" altLang="de-DE" sz="2600" dirty="0">
                <a:solidFill>
                  <a:srgbClr val="4F81BD">
                    <a:lumMod val="75000"/>
                  </a:srgbClr>
                </a:solidFill>
              </a:rPr>
            </a:br>
            <a:r>
              <a:rPr lang="de-DE" altLang="de-DE" sz="2600" dirty="0">
                <a:solidFill>
                  <a:prstClr val="black"/>
                </a:solidFill>
              </a:rPr>
              <a:t>Provinzen, Diözesen usw.                            </a:t>
            </a:r>
            <a:r>
              <a:rPr lang="de-DE" altLang="de-DE" sz="2600" dirty="0" smtClean="0">
                <a:solidFill>
                  <a:prstClr val="black"/>
                </a:solidFill>
              </a:rPr>
              <a:t>-3-</a:t>
            </a:r>
            <a:r>
              <a:rPr lang="de-DE" altLang="de-DE" sz="2600" dirty="0">
                <a:solidFill>
                  <a:prstClr val="black"/>
                </a:solidFill>
              </a:rPr>
              <a:t/>
            </a:r>
            <a:br>
              <a:rPr lang="de-DE" altLang="de-DE" sz="2600" dirty="0">
                <a:solidFill>
                  <a:prstClr val="black"/>
                </a:solidFill>
              </a:rPr>
            </a:br>
            <a:r>
              <a:rPr lang="de-DE" altLang="de-DE" sz="2300" dirty="0">
                <a:solidFill>
                  <a:srgbClr val="4F81BD">
                    <a:lumMod val="75000"/>
                  </a:srgbClr>
                </a:solidFill>
              </a:rPr>
              <a:t>RDA 11.2.2.27</a:t>
            </a:r>
            <a:r>
              <a:rPr lang="de-DE" altLang="de-DE" sz="2300" dirty="0">
                <a:solidFill>
                  <a:prstClr val="black"/>
                </a:solidFill>
              </a:rPr>
              <a:t>		</a:t>
            </a:r>
            <a:r>
              <a:rPr lang="de-DE" altLang="de-DE" sz="2300" dirty="0">
                <a:solidFill>
                  <a:srgbClr val="4F81BD">
                    <a:lumMod val="75000"/>
                  </a:srgbClr>
                </a:solidFill>
              </a:rPr>
              <a:t/>
            </a:r>
            <a:br>
              <a:rPr lang="de-DE" altLang="de-DE" sz="2300" dirty="0">
                <a:solidFill>
                  <a:srgbClr val="4F81BD">
                    <a:lumMod val="75000"/>
                  </a:srgbClr>
                </a:solidFill>
              </a:rPr>
            </a:br>
            <a:endParaRPr lang="de-DE" dirty="0"/>
          </a:p>
        </p:txBody>
      </p:sp>
      <p:sp>
        <p:nvSpPr>
          <p:cNvPr id="3" name="Inhaltsplatzhalter 2"/>
          <p:cNvSpPr>
            <a:spLocks noGrp="1"/>
          </p:cNvSpPr>
          <p:nvPr>
            <p:ph idx="1"/>
          </p:nvPr>
        </p:nvSpPr>
        <p:spPr>
          <a:xfrm>
            <a:off x="609600" y="2204864"/>
            <a:ext cx="10972800" cy="3921300"/>
          </a:xfrm>
        </p:spPr>
        <p:txBody>
          <a:bodyPr/>
          <a:lstStyle/>
          <a:p>
            <a:pPr marL="0" indent="0">
              <a:buNone/>
            </a:pPr>
            <a:r>
              <a:rPr lang="de-DE" altLang="de-DE" sz="2400" i="1" dirty="0">
                <a:solidFill>
                  <a:prstClr val="black"/>
                </a:solidFill>
              </a:rPr>
              <a:t>Forts.</a:t>
            </a:r>
            <a:r>
              <a:rPr lang="de-DE" altLang="de-DE" sz="2400" i="1" dirty="0">
                <a:solidFill>
                  <a:srgbClr val="C0504D">
                    <a:lumMod val="75000"/>
                  </a:srgbClr>
                </a:solidFill>
              </a:rPr>
              <a:t> Kirchenprovinzen, Diözesen, Dekanate, Kirchenkreise</a:t>
            </a:r>
            <a:endParaRPr lang="de-DE" i="1" dirty="0" smtClean="0"/>
          </a:p>
          <a:p>
            <a:pPr marL="0" indent="0">
              <a:buNone/>
            </a:pPr>
            <a:r>
              <a:rPr lang="de-DE" i="1" dirty="0" smtClean="0"/>
              <a:t>Beispiel im Aleph-Erfassungsformat:</a:t>
            </a:r>
          </a:p>
          <a:p>
            <a:pPr marL="0" indent="0">
              <a:buNone/>
            </a:pPr>
            <a:r>
              <a:rPr lang="de-DE" b="1" dirty="0" smtClean="0"/>
              <a:t>110 $k</a:t>
            </a:r>
            <a:r>
              <a:rPr lang="de-DE" dirty="0" smtClean="0"/>
              <a:t> </a:t>
            </a:r>
            <a:r>
              <a:rPr lang="de-DE" altLang="de-DE" dirty="0"/>
              <a:t>Katholische </a:t>
            </a:r>
            <a:r>
              <a:rPr lang="de-DE" altLang="de-DE" dirty="0" smtClean="0"/>
              <a:t>Kirche </a:t>
            </a:r>
            <a:r>
              <a:rPr lang="de-DE" altLang="de-DE" b="1" dirty="0" smtClean="0"/>
              <a:t>$b</a:t>
            </a:r>
            <a:r>
              <a:rPr lang="de-DE" altLang="de-DE" dirty="0" smtClean="0"/>
              <a:t> </a:t>
            </a:r>
            <a:r>
              <a:rPr lang="de-DE" altLang="de-DE" dirty="0"/>
              <a:t>Diözese </a:t>
            </a:r>
            <a:r>
              <a:rPr lang="de-DE" altLang="de-DE" dirty="0" smtClean="0"/>
              <a:t>Osnabrück</a:t>
            </a:r>
          </a:p>
          <a:p>
            <a:pPr marL="0" indent="0">
              <a:buNone/>
            </a:pPr>
            <a:r>
              <a:rPr lang="de-DE" altLang="de-DE" b="1" dirty="0" smtClean="0"/>
              <a:t>410 $k</a:t>
            </a:r>
            <a:r>
              <a:rPr lang="de-DE" altLang="de-DE" dirty="0" smtClean="0"/>
              <a:t> Diözese Osnabrück</a:t>
            </a:r>
            <a:endParaRPr lang="de-DE" altLang="de-DE" dirty="0"/>
          </a:p>
          <a:p>
            <a:pPr marL="0" indent="0">
              <a:buNone/>
            </a:pPr>
            <a:endParaRPr lang="de-DE" dirty="0" smtClean="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225</a:t>
            </a:fld>
            <a:endParaRPr lang="de-DE"/>
          </a:p>
        </p:txBody>
      </p:sp>
    </p:spTree>
    <p:extLst>
      <p:ext uri="{BB962C8B-B14F-4D97-AF65-F5344CB8AC3E}">
        <p14:creationId xmlns:p14="http://schemas.microsoft.com/office/powerpoint/2010/main" val="1688670755"/>
      </p:ext>
    </p:extLst>
  </p:cSld>
  <p:clrMapOvr>
    <a:masterClrMapping/>
  </p:clrMapOvr>
  <p:timing>
    <p:tnLst>
      <p:par>
        <p:cTn id="1" dur="indefinite" restart="never" nodeType="tmRoot"/>
      </p:par>
    </p:tn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86210"/>
          </a:xfrm>
        </p:spPr>
        <p:txBody>
          <a:bodyPr/>
          <a:lstStyle/>
          <a:p>
            <a:pPr algn="l"/>
            <a:r>
              <a:rPr lang="de-DE" altLang="de-DE" sz="3200" dirty="0" smtClean="0">
                <a:solidFill>
                  <a:srgbClr val="4F81BD">
                    <a:lumMod val="75000"/>
                  </a:srgbClr>
                </a:solidFill>
              </a:rPr>
              <a:t/>
            </a:r>
            <a:br>
              <a:rPr lang="de-DE" altLang="de-DE" sz="3200" dirty="0" smtClean="0">
                <a:solidFill>
                  <a:srgbClr val="4F81BD">
                    <a:lumMod val="75000"/>
                  </a:srgbClr>
                </a:solidFill>
              </a:rPr>
            </a:br>
            <a:r>
              <a:rPr lang="de-DE" altLang="de-DE" sz="3200" dirty="0" smtClean="0">
                <a:solidFill>
                  <a:srgbClr val="4F81BD">
                    <a:lumMod val="75000"/>
                  </a:srgbClr>
                </a:solidFill>
              </a:rPr>
              <a:t>Religiöse </a:t>
            </a:r>
            <a:r>
              <a:rPr lang="de-DE" altLang="de-DE" sz="3200" dirty="0">
                <a:solidFill>
                  <a:srgbClr val="4F81BD">
                    <a:lumMod val="75000"/>
                  </a:srgbClr>
                </a:solidFill>
              </a:rPr>
              <a:t>Körperschaften und Konferenzen</a:t>
            </a:r>
            <a:r>
              <a:rPr lang="de-DE" altLang="de-DE" sz="2900" dirty="0">
                <a:solidFill>
                  <a:srgbClr val="4F81BD">
                    <a:lumMod val="75000"/>
                  </a:srgbClr>
                </a:solidFill>
              </a:rPr>
              <a:t/>
            </a:r>
            <a:br>
              <a:rPr lang="de-DE" altLang="de-DE" sz="2900" dirty="0">
                <a:solidFill>
                  <a:srgbClr val="4F81BD">
                    <a:lumMod val="75000"/>
                  </a:srgbClr>
                </a:solidFill>
              </a:rPr>
            </a:br>
            <a:r>
              <a:rPr lang="de-DE" altLang="de-DE" sz="2600" dirty="0">
                <a:solidFill>
                  <a:prstClr val="black"/>
                </a:solidFill>
              </a:rPr>
              <a:t>Provinzen, Diözesen usw.                            </a:t>
            </a:r>
            <a:r>
              <a:rPr lang="de-DE" altLang="de-DE" sz="2600" dirty="0" smtClean="0">
                <a:solidFill>
                  <a:prstClr val="black"/>
                </a:solidFill>
              </a:rPr>
              <a:t>-4-</a:t>
            </a:r>
            <a:r>
              <a:rPr lang="de-DE" altLang="de-DE" sz="2600" dirty="0">
                <a:solidFill>
                  <a:prstClr val="black"/>
                </a:solidFill>
              </a:rPr>
              <a:t/>
            </a:r>
            <a:br>
              <a:rPr lang="de-DE" altLang="de-DE" sz="2600" dirty="0">
                <a:solidFill>
                  <a:prstClr val="black"/>
                </a:solidFill>
              </a:rPr>
            </a:br>
            <a:r>
              <a:rPr lang="de-DE" altLang="de-DE" sz="2300" dirty="0">
                <a:solidFill>
                  <a:srgbClr val="4F81BD">
                    <a:lumMod val="75000"/>
                  </a:srgbClr>
                </a:solidFill>
              </a:rPr>
              <a:t>RDA 11.2.2.27</a:t>
            </a:r>
            <a:r>
              <a:rPr lang="de-DE" altLang="de-DE" sz="2600" dirty="0">
                <a:solidFill>
                  <a:prstClr val="black"/>
                </a:solidFill>
              </a:rPr>
              <a:t>		</a:t>
            </a:r>
            <a:r>
              <a:rPr lang="de-DE" altLang="de-DE" sz="2600" dirty="0">
                <a:solidFill>
                  <a:srgbClr val="4F81BD">
                    <a:lumMod val="75000"/>
                  </a:srgbClr>
                </a:solidFill>
              </a:rPr>
              <a:t/>
            </a:r>
            <a:br>
              <a:rPr lang="de-DE" altLang="de-DE" sz="2600" dirty="0">
                <a:solidFill>
                  <a:srgbClr val="4F81BD">
                    <a:lumMod val="75000"/>
                  </a:srgbClr>
                </a:solidFill>
              </a:rPr>
            </a:br>
            <a:endParaRPr lang="de-DE" dirty="0"/>
          </a:p>
        </p:txBody>
      </p:sp>
      <p:sp>
        <p:nvSpPr>
          <p:cNvPr id="3" name="Inhaltsplatzhalter 2"/>
          <p:cNvSpPr>
            <a:spLocks noGrp="1"/>
          </p:cNvSpPr>
          <p:nvPr>
            <p:ph idx="1"/>
          </p:nvPr>
        </p:nvSpPr>
        <p:spPr>
          <a:xfrm>
            <a:off x="609600" y="2276871"/>
            <a:ext cx="10972800" cy="4079479"/>
          </a:xfrm>
        </p:spPr>
        <p:txBody>
          <a:bodyPr/>
          <a:lstStyle/>
          <a:p>
            <a:pPr marL="0" lvl="0" indent="0">
              <a:spcBef>
                <a:spcPts val="600"/>
              </a:spcBef>
              <a:buNone/>
            </a:pPr>
            <a:r>
              <a:rPr lang="de-DE" altLang="de-DE" sz="2400" i="1" dirty="0"/>
              <a:t>Forts.</a:t>
            </a:r>
            <a:r>
              <a:rPr lang="de-DE" altLang="de-DE" sz="2400" i="1" dirty="0">
                <a:solidFill>
                  <a:srgbClr val="C0504D">
                    <a:lumMod val="75000"/>
                  </a:srgbClr>
                </a:solidFill>
              </a:rPr>
              <a:t> Kirchenprovinzen, Diözesen, Dekanate, Kirchenkreise</a:t>
            </a:r>
            <a:r>
              <a:rPr lang="de-DE" altLang="de-DE" sz="2400" i="1" dirty="0">
                <a:solidFill>
                  <a:prstClr val="black"/>
                </a:solidFill>
              </a:rPr>
              <a:t> </a:t>
            </a:r>
          </a:p>
          <a:p>
            <a:r>
              <a:rPr lang="de-DE" sz="2700" dirty="0" smtClean="0"/>
              <a:t>Provinzen</a:t>
            </a:r>
            <a:r>
              <a:rPr lang="de-DE" sz="2700" dirty="0"/>
              <a:t>, Diözesen anderer Religionsgemeinschaften:</a:t>
            </a:r>
          </a:p>
          <a:p>
            <a:pPr marL="0" indent="0">
              <a:spcBef>
                <a:spcPts val="600"/>
              </a:spcBef>
              <a:buNone/>
            </a:pPr>
            <a:r>
              <a:rPr lang="de-DE" sz="2700" dirty="0"/>
              <a:t>   -&gt; BN = originalsprachige Namensform</a:t>
            </a:r>
          </a:p>
          <a:p>
            <a:pPr marL="0" indent="0">
              <a:spcBef>
                <a:spcPts val="600"/>
              </a:spcBef>
              <a:buNone/>
            </a:pPr>
            <a:r>
              <a:rPr lang="de-DE" sz="2700" i="1" dirty="0" smtClean="0"/>
              <a:t>Beispiele:</a:t>
            </a:r>
          </a:p>
          <a:p>
            <a:pPr marL="0" indent="0">
              <a:spcBef>
                <a:spcPts val="0"/>
              </a:spcBef>
              <a:buNone/>
            </a:pPr>
            <a:r>
              <a:rPr lang="de-DE" sz="2700" i="1" dirty="0" smtClean="0">
                <a:solidFill>
                  <a:schemeClr val="accent3">
                    <a:lumMod val="50000"/>
                  </a:schemeClr>
                </a:solidFill>
              </a:rPr>
              <a:t>Evangelische </a:t>
            </a:r>
            <a:r>
              <a:rPr lang="de-DE" sz="2700" i="1" dirty="0">
                <a:solidFill>
                  <a:schemeClr val="accent3">
                    <a:lumMod val="50000"/>
                  </a:schemeClr>
                </a:solidFill>
              </a:rPr>
              <a:t>Kirche der Altpreussischen Union. </a:t>
            </a:r>
            <a:r>
              <a:rPr lang="de-DE" sz="2700" i="1" dirty="0" smtClean="0">
                <a:solidFill>
                  <a:schemeClr val="accent3">
                    <a:lumMod val="50000"/>
                  </a:schemeClr>
                </a:solidFill>
              </a:rPr>
              <a:t>Kirchenprovinz Sachsen</a:t>
            </a:r>
          </a:p>
          <a:p>
            <a:pPr marL="0" indent="0">
              <a:spcBef>
                <a:spcPts val="600"/>
              </a:spcBef>
              <a:buNone/>
            </a:pPr>
            <a:r>
              <a:rPr lang="de-DE" sz="2700" i="1" dirty="0" smtClean="0">
                <a:solidFill>
                  <a:schemeClr val="accent3">
                    <a:lumMod val="50000"/>
                  </a:schemeClr>
                </a:solidFill>
              </a:rPr>
              <a:t>Evangelisch-Lutherische Kirche in Norddeutschland. Dekanat Lauenburg</a:t>
            </a:r>
            <a:endParaRPr lang="de-DE" sz="2700" i="1" dirty="0">
              <a:solidFill>
                <a:schemeClr val="accent3">
                  <a:lumMod val="50000"/>
                </a:schemeClr>
              </a:solidFill>
            </a:endParaRPr>
          </a:p>
          <a:p>
            <a:pPr marL="0" indent="0">
              <a:buNone/>
            </a:pPr>
            <a:r>
              <a:rPr lang="de-DE" sz="2700" i="1" dirty="0">
                <a:solidFill>
                  <a:schemeClr val="accent3">
                    <a:lumMod val="50000"/>
                  </a:schemeClr>
                </a:solidFill>
              </a:rPr>
              <a:t>Church </a:t>
            </a:r>
            <a:r>
              <a:rPr lang="de-DE" sz="2700" i="1" dirty="0" err="1">
                <a:solidFill>
                  <a:schemeClr val="accent3">
                    <a:lumMod val="50000"/>
                  </a:schemeClr>
                </a:solidFill>
              </a:rPr>
              <a:t>of</a:t>
            </a:r>
            <a:r>
              <a:rPr lang="de-DE" sz="2700" i="1" dirty="0">
                <a:solidFill>
                  <a:schemeClr val="accent3">
                    <a:lumMod val="50000"/>
                  </a:schemeClr>
                </a:solidFill>
              </a:rPr>
              <a:t> England. </a:t>
            </a:r>
            <a:r>
              <a:rPr lang="de-DE" sz="2700" i="1" dirty="0" err="1">
                <a:solidFill>
                  <a:schemeClr val="accent3">
                    <a:lumMod val="50000"/>
                  </a:schemeClr>
                </a:solidFill>
              </a:rPr>
              <a:t>Diocese</a:t>
            </a:r>
            <a:r>
              <a:rPr lang="de-DE" sz="2700" i="1" dirty="0">
                <a:solidFill>
                  <a:schemeClr val="accent3">
                    <a:lumMod val="50000"/>
                  </a:schemeClr>
                </a:solidFill>
              </a:rPr>
              <a:t> </a:t>
            </a:r>
            <a:r>
              <a:rPr lang="de-DE" sz="2700" i="1" dirty="0" err="1">
                <a:solidFill>
                  <a:schemeClr val="accent3">
                    <a:lumMod val="50000"/>
                  </a:schemeClr>
                </a:solidFill>
              </a:rPr>
              <a:t>of</a:t>
            </a:r>
            <a:r>
              <a:rPr lang="de-DE" sz="2700" i="1" dirty="0">
                <a:solidFill>
                  <a:schemeClr val="accent3">
                    <a:lumMod val="50000"/>
                  </a:schemeClr>
                </a:solidFill>
              </a:rPr>
              <a:t> Ely</a:t>
            </a:r>
          </a:p>
          <a:p>
            <a:pPr marL="0" indent="0">
              <a:buNone/>
            </a:pPr>
            <a:endParaRPr lang="de-DE" i="1" dirty="0" smtClean="0"/>
          </a:p>
          <a:p>
            <a:pPr marL="0" indent="0">
              <a:buNone/>
            </a:pPr>
            <a:endParaRPr lang="de-DE" sz="3200" i="1" dirty="0" smtClean="0"/>
          </a:p>
          <a:p>
            <a:pPr marL="0" indent="0">
              <a:buNone/>
            </a:pPr>
            <a:endParaRPr lang="de-DE" i="1" dirty="0" smtClean="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226</a:t>
            </a:fld>
            <a:endParaRPr lang="de-DE"/>
          </a:p>
        </p:txBody>
      </p:sp>
    </p:spTree>
    <p:extLst>
      <p:ext uri="{BB962C8B-B14F-4D97-AF65-F5344CB8AC3E}">
        <p14:creationId xmlns:p14="http://schemas.microsoft.com/office/powerpoint/2010/main" val="4286675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animEffect transition="in" filter="fade">
                                      <p:cBhvr>
                                        <p:cTn id="14" dur="1000"/>
                                        <p:tgtEl>
                                          <p:spTgt spid="3">
                                            <p:txEl>
                                              <p:pRg st="5" end="5"/>
                                            </p:txEl>
                                          </p:spTgt>
                                        </p:tgtEl>
                                      </p:cBhvr>
                                    </p:animEffect>
                                    <p:anim calcmode="lin" valueType="num">
                                      <p:cBhvr>
                                        <p:cTn id="1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1000"/>
                                        <p:tgtEl>
                                          <p:spTgt spid="3">
                                            <p:txEl>
                                              <p:pRg st="6" end="6"/>
                                            </p:txEl>
                                          </p:spTgt>
                                        </p:tgtEl>
                                      </p:cBhvr>
                                    </p:animEffect>
                                    <p:anim calcmode="lin" valueType="num">
                                      <p:cBhvr>
                                        <p:cTn id="2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09600" y="274638"/>
            <a:ext cx="8726760" cy="1714202"/>
          </a:xfrm>
        </p:spPr>
        <p:txBody>
          <a:bodyPr>
            <a:normAutofit fontScale="90000"/>
          </a:bodyPr>
          <a:lstStyle/>
          <a:p>
            <a:pPr algn="l">
              <a:tabLst>
                <a:tab pos="630238" algn="l"/>
              </a:tabLst>
            </a:pPr>
            <a:r>
              <a:rPr lang="de-DE" altLang="de-DE" sz="3200" dirty="0" smtClean="0">
                <a:solidFill>
                  <a:srgbClr val="4F81BD">
                    <a:lumMod val="75000"/>
                  </a:srgbClr>
                </a:solidFill>
              </a:rPr>
              <a:t/>
            </a:r>
            <a:br>
              <a:rPr lang="de-DE" altLang="de-DE" sz="3200" dirty="0" smtClean="0">
                <a:solidFill>
                  <a:srgbClr val="4F81BD">
                    <a:lumMod val="75000"/>
                  </a:srgbClr>
                </a:solidFill>
              </a:rPr>
            </a:br>
            <a:r>
              <a:rPr lang="de-DE" altLang="de-DE" dirty="0" smtClean="0">
                <a:solidFill>
                  <a:srgbClr val="4F81BD">
                    <a:lumMod val="75000"/>
                  </a:srgbClr>
                </a:solidFill>
              </a:rPr>
              <a:t>Religiöse </a:t>
            </a:r>
            <a:r>
              <a:rPr lang="de-DE" altLang="de-DE" dirty="0">
                <a:solidFill>
                  <a:srgbClr val="4F81BD">
                    <a:lumMod val="75000"/>
                  </a:srgbClr>
                </a:solidFill>
              </a:rPr>
              <a:t>Körperschaften und Konferenzen</a:t>
            </a:r>
            <a:r>
              <a:rPr lang="de-DE" altLang="de-DE" sz="2900" dirty="0">
                <a:solidFill>
                  <a:srgbClr val="4F81BD">
                    <a:lumMod val="75000"/>
                  </a:srgbClr>
                </a:solidFill>
              </a:rPr>
              <a:t/>
            </a:r>
            <a:br>
              <a:rPr lang="de-DE" altLang="de-DE" sz="2900" dirty="0">
                <a:solidFill>
                  <a:srgbClr val="4F81BD">
                    <a:lumMod val="75000"/>
                  </a:srgbClr>
                </a:solidFill>
              </a:rPr>
            </a:br>
            <a:r>
              <a:rPr lang="de-DE" altLang="de-DE" sz="2900" dirty="0">
                <a:solidFill>
                  <a:prstClr val="black"/>
                </a:solidFill>
              </a:rPr>
              <a:t>Provinzen, Diözesen usw.                            </a:t>
            </a:r>
            <a:r>
              <a:rPr lang="de-DE" altLang="de-DE" sz="2900" dirty="0" smtClean="0">
                <a:solidFill>
                  <a:prstClr val="black"/>
                </a:solidFill>
              </a:rPr>
              <a:t>-5-</a:t>
            </a:r>
            <a:r>
              <a:rPr lang="de-DE" altLang="de-DE" sz="2900" dirty="0">
                <a:solidFill>
                  <a:prstClr val="black"/>
                </a:solidFill>
              </a:rPr>
              <a:t/>
            </a:r>
            <a:br>
              <a:rPr lang="de-DE" altLang="de-DE" sz="2900" dirty="0">
                <a:solidFill>
                  <a:prstClr val="black"/>
                </a:solidFill>
              </a:rPr>
            </a:br>
            <a:r>
              <a:rPr lang="de-DE" altLang="de-DE" sz="2600" dirty="0">
                <a:solidFill>
                  <a:srgbClr val="4F81BD">
                    <a:lumMod val="75000"/>
                  </a:srgbClr>
                </a:solidFill>
              </a:rPr>
              <a:t>RDA 11.2.2.27</a:t>
            </a:r>
            <a:r>
              <a:rPr lang="de-DE" altLang="de-DE" sz="2600" dirty="0">
                <a:solidFill>
                  <a:prstClr val="black"/>
                </a:solidFill>
              </a:rPr>
              <a:t>		</a:t>
            </a:r>
            <a:r>
              <a:rPr lang="de-DE" altLang="de-DE" sz="2600" dirty="0">
                <a:solidFill>
                  <a:srgbClr val="4F81BD">
                    <a:lumMod val="75000"/>
                  </a:srgbClr>
                </a:solidFill>
              </a:rPr>
              <a:t/>
            </a:r>
            <a:br>
              <a:rPr lang="de-DE" altLang="de-DE" sz="2600" dirty="0">
                <a:solidFill>
                  <a:srgbClr val="4F81BD">
                    <a:lumMod val="75000"/>
                  </a:srgbClr>
                </a:solidFill>
              </a:rPr>
            </a:br>
            <a:endParaRPr lang="de-DE" altLang="de-DE" sz="3200" dirty="0"/>
          </a:p>
        </p:txBody>
      </p:sp>
      <p:sp>
        <p:nvSpPr>
          <p:cNvPr id="23556" name="Rectangle 3"/>
          <p:cNvSpPr>
            <a:spLocks noGrp="1" noChangeArrowheads="1"/>
          </p:cNvSpPr>
          <p:nvPr>
            <p:ph idx="1"/>
          </p:nvPr>
        </p:nvSpPr>
        <p:spPr>
          <a:xfrm>
            <a:off x="609600" y="2636912"/>
            <a:ext cx="10972800" cy="3672408"/>
          </a:xfrm>
        </p:spPr>
        <p:txBody>
          <a:bodyPr>
            <a:normAutofit lnSpcReduction="10000"/>
          </a:bodyPr>
          <a:lstStyle/>
          <a:p>
            <a:pPr marL="0" indent="0">
              <a:spcBef>
                <a:spcPts val="1675"/>
              </a:spcBef>
              <a:buNone/>
            </a:pPr>
            <a:r>
              <a:rPr lang="de-DE" altLang="de-DE" sz="2600" i="1" dirty="0" smtClean="0"/>
              <a:t>Forts. </a:t>
            </a:r>
            <a:r>
              <a:rPr lang="de-DE" altLang="de-DE" sz="2400" i="1" dirty="0">
                <a:solidFill>
                  <a:schemeClr val="accent2">
                    <a:lumMod val="75000"/>
                  </a:schemeClr>
                </a:solidFill>
              </a:rPr>
              <a:t>Kirchenprovinzen, Diözesen, Dekanate, Kirchenkreise </a:t>
            </a:r>
            <a:endParaRPr lang="de-DE" altLang="de-DE" sz="2600" i="1" dirty="0" smtClean="0"/>
          </a:p>
          <a:p>
            <a:pPr>
              <a:spcBef>
                <a:spcPts val="1675"/>
              </a:spcBef>
            </a:pPr>
            <a:r>
              <a:rPr lang="de-DE" altLang="de-DE" dirty="0" smtClean="0">
                <a:solidFill>
                  <a:schemeClr val="accent2">
                    <a:lumMod val="75000"/>
                  </a:schemeClr>
                </a:solidFill>
              </a:rPr>
              <a:t>Neu: </a:t>
            </a:r>
            <a:r>
              <a:rPr lang="de-DE" altLang="de-DE" dirty="0" smtClean="0"/>
              <a:t>Erfassung als </a:t>
            </a:r>
            <a:r>
              <a:rPr lang="de-DE" altLang="de-DE" dirty="0"/>
              <a:t>Körperschaft </a:t>
            </a:r>
            <a:r>
              <a:rPr lang="de-DE" altLang="de-DE" sz="2000" dirty="0" smtClean="0"/>
              <a:t>(Aleph-Satztyp </a:t>
            </a:r>
            <a:r>
              <a:rPr lang="de-DE" altLang="de-DE" sz="2000" dirty="0"/>
              <a:t>b</a:t>
            </a:r>
            <a:r>
              <a:rPr lang="de-DE" altLang="de-DE" sz="2000" dirty="0" smtClean="0"/>
              <a:t>) </a:t>
            </a:r>
          </a:p>
          <a:p>
            <a:pPr>
              <a:spcBef>
                <a:spcPts val="1675"/>
              </a:spcBef>
            </a:pPr>
            <a:r>
              <a:rPr lang="de-DE" altLang="de-DE" dirty="0" smtClean="0"/>
              <a:t>Neuerfassungen -&gt; gemäß RDA</a:t>
            </a:r>
          </a:p>
          <a:p>
            <a:pPr>
              <a:spcBef>
                <a:spcPts val="1675"/>
              </a:spcBef>
            </a:pPr>
            <a:r>
              <a:rPr lang="de-DE" altLang="de-DE" dirty="0" smtClean="0"/>
              <a:t>Altdaten -&gt; ruhen lassen </a:t>
            </a:r>
            <a:r>
              <a:rPr lang="de-DE" altLang="de-DE" sz="2000" dirty="0" smtClean="0"/>
              <a:t>(Aufarbeitung erfolgt frühestens Ende 2014 in einer verbundübergreifenden Gemeinschaftsaktion)</a:t>
            </a:r>
            <a:r>
              <a:rPr lang="de-DE" altLang="de-DE" sz="1800" dirty="0"/>
              <a:t>	</a:t>
            </a:r>
            <a:endParaRPr lang="de-DE" altLang="de-DE" sz="1800" dirty="0" smtClean="0"/>
          </a:p>
          <a:p>
            <a:pPr marL="457200" lvl="1" indent="0">
              <a:spcBef>
                <a:spcPts val="1675"/>
              </a:spcBef>
              <a:buNone/>
            </a:pPr>
            <a:r>
              <a:rPr lang="de-DE" altLang="de-DE" sz="1600" dirty="0"/>
              <a:t> </a:t>
            </a:r>
            <a:r>
              <a:rPr lang="de-DE" altLang="de-DE" sz="1600" dirty="0" smtClean="0"/>
              <a:t>                                </a:t>
            </a:r>
            <a:r>
              <a:rPr lang="de-DE" altLang="de-DE" sz="2800" dirty="0" smtClean="0">
                <a:latin typeface="Verdana" panose="020B0604030504040204" pitchFamily="34" charset="0"/>
                <a:ea typeface="Verdana" panose="020B0604030504040204" pitchFamily="34" charset="0"/>
                <a:cs typeface="Verdana" panose="020B0604030504040204" pitchFamily="34" charset="0"/>
              </a:rPr>
              <a:t>-&gt; für Titelverknüpfungen nutzen</a:t>
            </a:r>
            <a:endParaRPr lang="de-DE" altLang="de-DE" sz="2800" dirty="0">
              <a:latin typeface="Verdana" panose="020B0604030504040204" pitchFamily="34" charset="0"/>
              <a:ea typeface="Verdana" panose="020B0604030504040204" pitchFamily="34" charset="0"/>
              <a:cs typeface="Verdana" panose="020B0604030504040204" pitchFamily="34" charset="0"/>
            </a:endParaRPr>
          </a:p>
          <a:p>
            <a:pPr marL="0" indent="0">
              <a:spcBef>
                <a:spcPct val="70000"/>
              </a:spcBef>
              <a:buNone/>
            </a:pPr>
            <a:endParaRPr lang="de-DE" altLang="de-DE" sz="1800" dirty="0"/>
          </a:p>
        </p:txBody>
      </p:sp>
      <p:sp>
        <p:nvSpPr>
          <p:cNvPr id="23555" name="Fußzeilenplatzhalt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200" smtClean="0">
                <a:solidFill>
                  <a:schemeClr val="tx1">
                    <a:tint val="75000"/>
                  </a:schemeClr>
                </a:solidFill>
                <a:latin typeface="+mn-lt"/>
                <a:cs typeface="+mn-cs"/>
              </a:rPr>
              <a:t>Schulungsunterlagen der AG RDA – Modul GND: KorKonGeo | hbz | Stand: 15.01.2015</a:t>
            </a:r>
            <a:endParaRPr lang="de-DE" altLang="de-DE" sz="1200" dirty="0">
              <a:solidFill>
                <a:schemeClr val="tx1">
                  <a:tint val="75000"/>
                </a:schemeClr>
              </a:solidFill>
              <a:latin typeface="+mn-lt"/>
              <a:cs typeface="+mn-cs"/>
            </a:endParaRPr>
          </a:p>
        </p:txBody>
      </p:sp>
      <p:sp>
        <p:nvSpPr>
          <p:cNvPr id="2" name="Foliennummernplatzhalter 1"/>
          <p:cNvSpPr>
            <a:spLocks noGrp="1"/>
          </p:cNvSpPr>
          <p:nvPr>
            <p:ph type="sldNum" sz="quarter" idx="12"/>
          </p:nvPr>
        </p:nvSpPr>
        <p:spPr/>
        <p:txBody>
          <a:bodyPr/>
          <a:lstStyle/>
          <a:p>
            <a:fld id="{E1CD70CF-68CB-451A-AC93-71942E537FD9}" type="slidenum">
              <a:rPr lang="de-DE" smtClean="0"/>
              <a:t>227</a:t>
            </a:fld>
            <a:endParaRPr lang="de-DE"/>
          </a:p>
        </p:txBody>
      </p:sp>
    </p:spTree>
    <p:extLst>
      <p:ext uri="{BB962C8B-B14F-4D97-AF65-F5344CB8AC3E}">
        <p14:creationId xmlns:p14="http://schemas.microsoft.com/office/powerpoint/2010/main" val="1726597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3556">
                                            <p:txEl>
                                              <p:pRg st="3" end="3"/>
                                            </p:txEl>
                                          </p:spTgt>
                                        </p:tgtEl>
                                        <p:attrNameLst>
                                          <p:attrName>style.visibility</p:attrName>
                                        </p:attrNameLst>
                                      </p:cBhvr>
                                      <p:to>
                                        <p:strVal val="visible"/>
                                      </p:to>
                                    </p:set>
                                    <p:animEffect transition="in" filter="wipe(down)">
                                      <p:cBhvr>
                                        <p:cTn id="7" dur="500"/>
                                        <p:tgtEl>
                                          <p:spTgt spid="23556">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3556">
                                            <p:txEl>
                                              <p:pRg st="4" end="4"/>
                                            </p:txEl>
                                          </p:spTgt>
                                        </p:tgtEl>
                                        <p:attrNameLst>
                                          <p:attrName>style.visibility</p:attrName>
                                        </p:attrNameLst>
                                      </p:cBhvr>
                                      <p:to>
                                        <p:strVal val="visible"/>
                                      </p:to>
                                    </p:set>
                                    <p:animEffect transition="in" filter="wipe(down)">
                                      <p:cBhvr>
                                        <p:cTn id="12" dur="500"/>
                                        <p:tgtEl>
                                          <p:spTgt spid="2355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09600" y="274638"/>
            <a:ext cx="8726760" cy="1642194"/>
          </a:xfrm>
        </p:spPr>
        <p:txBody>
          <a:bodyPr>
            <a:normAutofit fontScale="90000"/>
          </a:bodyPr>
          <a:lstStyle/>
          <a:p>
            <a:pPr algn="l"/>
            <a:r>
              <a:rPr lang="de-DE" altLang="de-DE" sz="3200" dirty="0" smtClean="0">
                <a:solidFill>
                  <a:srgbClr val="4F81BD">
                    <a:lumMod val="75000"/>
                  </a:srgbClr>
                </a:solidFill>
              </a:rPr>
              <a:t/>
            </a:r>
            <a:br>
              <a:rPr lang="de-DE" altLang="de-DE" sz="3200" dirty="0" smtClean="0">
                <a:solidFill>
                  <a:srgbClr val="4F81BD">
                    <a:lumMod val="75000"/>
                  </a:srgbClr>
                </a:solidFill>
              </a:rPr>
            </a:br>
            <a:r>
              <a:rPr lang="de-DE" altLang="de-DE" dirty="0" smtClean="0">
                <a:solidFill>
                  <a:srgbClr val="4F81BD">
                    <a:lumMod val="75000"/>
                  </a:srgbClr>
                </a:solidFill>
              </a:rPr>
              <a:t>Religiöse </a:t>
            </a:r>
            <a:r>
              <a:rPr lang="de-DE" altLang="de-DE" dirty="0">
                <a:solidFill>
                  <a:srgbClr val="4F81BD">
                    <a:lumMod val="75000"/>
                  </a:srgbClr>
                </a:solidFill>
              </a:rPr>
              <a:t>Körperschaften und Konferenzen</a:t>
            </a:r>
            <a:r>
              <a:rPr lang="de-DE" altLang="de-DE" sz="2600" dirty="0">
                <a:solidFill>
                  <a:srgbClr val="4F81BD">
                    <a:lumMod val="75000"/>
                  </a:srgbClr>
                </a:solidFill>
              </a:rPr>
              <a:t/>
            </a:r>
            <a:br>
              <a:rPr lang="de-DE" altLang="de-DE" sz="2600" dirty="0">
                <a:solidFill>
                  <a:srgbClr val="4F81BD">
                    <a:lumMod val="75000"/>
                  </a:srgbClr>
                </a:solidFill>
              </a:rPr>
            </a:br>
            <a:r>
              <a:rPr lang="de-DE" altLang="de-DE" sz="2900" dirty="0">
                <a:solidFill>
                  <a:prstClr val="black"/>
                </a:solidFill>
              </a:rPr>
              <a:t>Provinzen, Diözesen usw.                            </a:t>
            </a:r>
            <a:r>
              <a:rPr lang="de-DE" altLang="de-DE" sz="2900" dirty="0" smtClean="0">
                <a:solidFill>
                  <a:prstClr val="black"/>
                </a:solidFill>
              </a:rPr>
              <a:t>-6-</a:t>
            </a:r>
            <a:r>
              <a:rPr lang="de-DE" altLang="de-DE" sz="2900" dirty="0">
                <a:solidFill>
                  <a:prstClr val="black"/>
                </a:solidFill>
              </a:rPr>
              <a:t/>
            </a:r>
            <a:br>
              <a:rPr lang="de-DE" altLang="de-DE" sz="2900" dirty="0">
                <a:solidFill>
                  <a:prstClr val="black"/>
                </a:solidFill>
              </a:rPr>
            </a:br>
            <a:r>
              <a:rPr lang="de-DE" altLang="de-DE" sz="2600" dirty="0">
                <a:solidFill>
                  <a:srgbClr val="4F81BD">
                    <a:lumMod val="75000"/>
                  </a:srgbClr>
                </a:solidFill>
              </a:rPr>
              <a:t>RDA 11.2.2.27</a:t>
            </a:r>
            <a:r>
              <a:rPr lang="de-DE" altLang="de-DE" sz="2600" dirty="0">
                <a:solidFill>
                  <a:prstClr val="black"/>
                </a:solidFill>
              </a:rPr>
              <a:t>	</a:t>
            </a:r>
            <a:r>
              <a:rPr lang="de-DE" altLang="de-DE" sz="2300" dirty="0">
                <a:solidFill>
                  <a:prstClr val="black"/>
                </a:solidFill>
              </a:rPr>
              <a:t>	</a:t>
            </a:r>
            <a:r>
              <a:rPr lang="de-DE" altLang="de-DE" sz="2300" dirty="0">
                <a:solidFill>
                  <a:srgbClr val="4F81BD">
                    <a:lumMod val="75000"/>
                  </a:srgbClr>
                </a:solidFill>
              </a:rPr>
              <a:t/>
            </a:r>
            <a:br>
              <a:rPr lang="de-DE" altLang="de-DE" sz="2300" dirty="0">
                <a:solidFill>
                  <a:srgbClr val="4F81BD">
                    <a:lumMod val="75000"/>
                  </a:srgbClr>
                </a:solidFill>
              </a:rPr>
            </a:br>
            <a:endParaRPr lang="de-DE" altLang="de-DE" sz="3200" dirty="0"/>
          </a:p>
        </p:txBody>
      </p:sp>
      <p:sp>
        <p:nvSpPr>
          <p:cNvPr id="24580" name="Rectangle 3"/>
          <p:cNvSpPr>
            <a:spLocks noGrp="1" noChangeArrowheads="1"/>
          </p:cNvSpPr>
          <p:nvPr>
            <p:ph idx="1"/>
          </p:nvPr>
        </p:nvSpPr>
        <p:spPr>
          <a:xfrm>
            <a:off x="609600" y="2564904"/>
            <a:ext cx="10972800" cy="3561260"/>
          </a:xfrm>
        </p:spPr>
        <p:txBody>
          <a:bodyPr/>
          <a:lstStyle/>
          <a:p>
            <a:pPr marL="0" lvl="0" indent="0">
              <a:spcBef>
                <a:spcPts val="600"/>
              </a:spcBef>
              <a:buNone/>
            </a:pPr>
            <a:r>
              <a:rPr lang="de-DE" altLang="de-DE" sz="2600" dirty="0" smtClean="0">
                <a:solidFill>
                  <a:schemeClr val="accent2">
                    <a:lumMod val="75000"/>
                  </a:schemeClr>
                </a:solidFill>
              </a:rPr>
              <a:t>Geistliche Reichsfürstentümer</a:t>
            </a:r>
            <a:r>
              <a:rPr lang="de-DE" altLang="de-DE" dirty="0" smtClean="0">
                <a:solidFill>
                  <a:schemeClr val="accent2">
                    <a:lumMod val="75000"/>
                  </a:schemeClr>
                </a:solidFill>
              </a:rPr>
              <a:t> </a:t>
            </a:r>
            <a:r>
              <a:rPr lang="de-DE" altLang="de-DE" sz="2400" dirty="0" smtClean="0"/>
              <a:t>(</a:t>
            </a:r>
            <a:r>
              <a:rPr lang="de-DE" altLang="de-DE" sz="2400" dirty="0"/>
              <a:t>RDA </a:t>
            </a:r>
            <a:r>
              <a:rPr lang="de-DE" altLang="de-DE" sz="2400" dirty="0" smtClean="0"/>
              <a:t>11.2.2.27, Ausnahme</a:t>
            </a:r>
            <a:r>
              <a:rPr lang="de-DE" altLang="de-DE" sz="2400" dirty="0"/>
              <a:t>)</a:t>
            </a:r>
          </a:p>
          <a:p>
            <a:pPr marL="0" indent="0">
              <a:spcBef>
                <a:spcPts val="600"/>
              </a:spcBef>
              <a:buNone/>
            </a:pPr>
            <a:r>
              <a:rPr lang="de-DE" altLang="de-DE" sz="2000" dirty="0" smtClean="0"/>
              <a:t>(=</a:t>
            </a:r>
            <a:r>
              <a:rPr lang="de-DE" altLang="de-DE" sz="2000" dirty="0" smtClean="0">
                <a:solidFill>
                  <a:schemeClr val="accent2">
                    <a:lumMod val="75000"/>
                  </a:schemeClr>
                </a:solidFill>
              </a:rPr>
              <a:t> </a:t>
            </a:r>
            <a:r>
              <a:rPr lang="de-DE" altLang="de-DE" sz="2000" dirty="0" smtClean="0"/>
              <a:t>weltliche </a:t>
            </a:r>
            <a:r>
              <a:rPr lang="de-DE" altLang="de-DE" sz="2000" dirty="0"/>
              <a:t>Herrschaftsgebiete geistlicher Würdenträger des Heiligen Römischen Reiches bis </a:t>
            </a:r>
            <a:r>
              <a:rPr lang="de-DE" altLang="de-DE" sz="2000" dirty="0" smtClean="0"/>
              <a:t>1803)</a:t>
            </a:r>
          </a:p>
          <a:p>
            <a:pPr>
              <a:spcBef>
                <a:spcPts val="600"/>
              </a:spcBef>
            </a:pPr>
            <a:r>
              <a:rPr lang="de-DE" altLang="de-DE" sz="2500" dirty="0" smtClean="0"/>
              <a:t>Ansetzung als Geografikum </a:t>
            </a:r>
            <a:r>
              <a:rPr lang="de-DE" altLang="de-DE" sz="2000" dirty="0" smtClean="0"/>
              <a:t>(Verwaltungseinheit) (Aleph-Satztyp g)</a:t>
            </a:r>
          </a:p>
          <a:p>
            <a:pPr>
              <a:spcBef>
                <a:spcPts val="600"/>
              </a:spcBef>
            </a:pPr>
            <a:r>
              <a:rPr lang="de-DE" altLang="de-DE" sz="2600" dirty="0" smtClean="0"/>
              <a:t>BN = Gattungsbegriff + Ort</a:t>
            </a:r>
          </a:p>
          <a:p>
            <a:pPr marL="0" indent="0">
              <a:spcBef>
                <a:spcPts val="600"/>
              </a:spcBef>
              <a:buNone/>
            </a:pPr>
            <a:endParaRPr lang="de-DE" altLang="de-DE" sz="2600" i="1" dirty="0" smtClean="0"/>
          </a:p>
          <a:p>
            <a:pPr marL="0" indent="0">
              <a:spcBef>
                <a:spcPts val="600"/>
              </a:spcBef>
              <a:buNone/>
            </a:pPr>
            <a:r>
              <a:rPr lang="de-DE" altLang="de-DE" sz="2600" i="1" dirty="0" smtClean="0"/>
              <a:t>Beispiele:</a:t>
            </a:r>
          </a:p>
          <a:p>
            <a:pPr marL="0" indent="0">
              <a:spcBef>
                <a:spcPts val="600"/>
              </a:spcBef>
              <a:buNone/>
            </a:pPr>
            <a:r>
              <a:rPr lang="de-DE" altLang="de-DE" sz="2600" i="1" dirty="0" smtClean="0">
                <a:solidFill>
                  <a:schemeClr val="accent2">
                    <a:lumMod val="75000"/>
                  </a:schemeClr>
                </a:solidFill>
              </a:rPr>
              <a:t>Hochstift Speyer                   </a:t>
            </a:r>
            <a:r>
              <a:rPr lang="de-DE" altLang="de-DE" sz="2600" i="1" dirty="0" err="1" smtClean="0">
                <a:solidFill>
                  <a:schemeClr val="accent2">
                    <a:lumMod val="75000"/>
                  </a:schemeClr>
                </a:solidFill>
              </a:rPr>
              <a:t>Erzstift</a:t>
            </a:r>
            <a:r>
              <a:rPr lang="de-DE" altLang="de-DE" sz="2600" i="1" dirty="0" smtClean="0">
                <a:solidFill>
                  <a:schemeClr val="accent2">
                    <a:lumMod val="75000"/>
                  </a:schemeClr>
                </a:solidFill>
              </a:rPr>
              <a:t> Köln</a:t>
            </a:r>
          </a:p>
          <a:p>
            <a:pPr marL="0" indent="0">
              <a:spcBef>
                <a:spcPts val="600"/>
              </a:spcBef>
              <a:buNone/>
            </a:pPr>
            <a:endParaRPr lang="de-DE" altLang="de-DE" sz="2200" dirty="0"/>
          </a:p>
          <a:p>
            <a:pPr marL="0" indent="0">
              <a:spcBef>
                <a:spcPts val="1675"/>
              </a:spcBef>
              <a:buNone/>
            </a:pPr>
            <a:endParaRPr lang="de-DE" altLang="de-DE" sz="2200" i="1" dirty="0"/>
          </a:p>
          <a:p>
            <a:pPr marL="0" indent="0">
              <a:spcBef>
                <a:spcPts val="1675"/>
              </a:spcBef>
              <a:buNone/>
            </a:pPr>
            <a:endParaRPr lang="de-DE" altLang="de-DE" sz="1600" dirty="0"/>
          </a:p>
          <a:p>
            <a:pPr marL="0" indent="0">
              <a:spcBef>
                <a:spcPts val="1675"/>
              </a:spcBef>
              <a:buNone/>
            </a:pPr>
            <a:endParaRPr lang="de-DE" altLang="de-DE" sz="1600" dirty="0"/>
          </a:p>
          <a:p>
            <a:pPr marL="0" indent="0">
              <a:spcBef>
                <a:spcPct val="70000"/>
              </a:spcBef>
              <a:buNone/>
            </a:pPr>
            <a:endParaRPr lang="de-DE" altLang="de-DE" sz="1600" dirty="0"/>
          </a:p>
        </p:txBody>
      </p:sp>
      <p:sp>
        <p:nvSpPr>
          <p:cNvPr id="24579" name="Fußzeilenplatzhalt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lstStyle/>
          <a:p>
            <a:pPr>
              <a:spcBef>
                <a:spcPct val="0"/>
              </a:spcBef>
            </a:pPr>
            <a:r>
              <a:rPr lang="de-DE" altLang="de-DE" smtClean="0"/>
              <a:t>Schulungsunterlagen der AG RDA – Modul GND: KorKonGeo | hbz | Stand: 15.01.2015</a:t>
            </a:r>
            <a:endParaRPr lang="de-DE" altLang="de-DE" dirty="0"/>
          </a:p>
        </p:txBody>
      </p:sp>
      <p:sp>
        <p:nvSpPr>
          <p:cNvPr id="24582" name="Textfeld 5"/>
          <p:cNvSpPr txBox="1">
            <a:spLocks noChangeArrowheads="1"/>
          </p:cNvSpPr>
          <p:nvPr/>
        </p:nvSpPr>
        <p:spPr bwMode="auto">
          <a:xfrm>
            <a:off x="8879714" y="5770341"/>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t>Vgl. EH-K-15</a:t>
            </a:r>
          </a:p>
        </p:txBody>
      </p:sp>
      <p:sp>
        <p:nvSpPr>
          <p:cNvPr id="2" name="Foliennummernplatzhalter 1"/>
          <p:cNvSpPr>
            <a:spLocks noGrp="1"/>
          </p:cNvSpPr>
          <p:nvPr>
            <p:ph type="sldNum" sz="quarter" idx="12"/>
          </p:nvPr>
        </p:nvSpPr>
        <p:spPr/>
        <p:txBody>
          <a:bodyPr/>
          <a:lstStyle/>
          <a:p>
            <a:fld id="{E1CD70CF-68CB-451A-AC93-71942E537FD9}" type="slidenum">
              <a:rPr lang="de-DE" smtClean="0"/>
              <a:t>228</a:t>
            </a:fld>
            <a:endParaRPr lang="de-DE"/>
          </a:p>
        </p:txBody>
      </p:sp>
    </p:spTree>
    <p:extLst>
      <p:ext uri="{BB962C8B-B14F-4D97-AF65-F5344CB8AC3E}">
        <p14:creationId xmlns:p14="http://schemas.microsoft.com/office/powerpoint/2010/main" val="604426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4580">
                                            <p:txEl>
                                              <p:pRg st="5" end="5"/>
                                            </p:txEl>
                                          </p:spTgt>
                                        </p:tgtEl>
                                        <p:attrNameLst>
                                          <p:attrName>style.visibility</p:attrName>
                                        </p:attrNameLst>
                                      </p:cBhvr>
                                      <p:to>
                                        <p:strVal val="visible"/>
                                      </p:to>
                                    </p:set>
                                    <p:animEffect transition="in" filter="fade">
                                      <p:cBhvr>
                                        <p:cTn id="7" dur="1000"/>
                                        <p:tgtEl>
                                          <p:spTgt spid="24580">
                                            <p:txEl>
                                              <p:pRg st="5" end="5"/>
                                            </p:txEl>
                                          </p:spTgt>
                                        </p:tgtEl>
                                      </p:cBhvr>
                                    </p:animEffect>
                                    <p:anim calcmode="lin" valueType="num">
                                      <p:cBhvr>
                                        <p:cTn id="8" dur="1000" fill="hold"/>
                                        <p:tgtEl>
                                          <p:spTgt spid="24580">
                                            <p:txEl>
                                              <p:pRg st="5" end="5"/>
                                            </p:txEl>
                                          </p:spTgt>
                                        </p:tgtEl>
                                        <p:attrNameLst>
                                          <p:attrName>ppt_x</p:attrName>
                                        </p:attrNameLst>
                                      </p:cBhvr>
                                      <p:tavLst>
                                        <p:tav tm="0">
                                          <p:val>
                                            <p:strVal val="#ppt_x"/>
                                          </p:val>
                                        </p:tav>
                                        <p:tav tm="100000">
                                          <p:val>
                                            <p:strVal val="#ppt_x"/>
                                          </p:val>
                                        </p:tav>
                                      </p:tavLst>
                                    </p:anim>
                                    <p:anim calcmode="lin" valueType="num">
                                      <p:cBhvr>
                                        <p:cTn id="9" dur="1000" fill="hold"/>
                                        <p:tgtEl>
                                          <p:spTgt spid="24580">
                                            <p:txEl>
                                              <p:pRg st="5" end="5"/>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4580">
                                            <p:txEl>
                                              <p:pRg st="6" end="6"/>
                                            </p:txEl>
                                          </p:spTgt>
                                        </p:tgtEl>
                                        <p:attrNameLst>
                                          <p:attrName>style.visibility</p:attrName>
                                        </p:attrNameLst>
                                      </p:cBhvr>
                                      <p:to>
                                        <p:strVal val="visible"/>
                                      </p:to>
                                    </p:set>
                                    <p:animEffect transition="in" filter="fade">
                                      <p:cBhvr>
                                        <p:cTn id="12" dur="1000"/>
                                        <p:tgtEl>
                                          <p:spTgt spid="24580">
                                            <p:txEl>
                                              <p:pRg st="6" end="6"/>
                                            </p:txEl>
                                          </p:spTgt>
                                        </p:tgtEl>
                                      </p:cBhvr>
                                    </p:animEffect>
                                    <p:anim calcmode="lin" valueType="num">
                                      <p:cBhvr>
                                        <p:cTn id="13" dur="1000" fill="hold"/>
                                        <p:tgtEl>
                                          <p:spTgt spid="24580">
                                            <p:txEl>
                                              <p:pRg st="6" end="6"/>
                                            </p:txEl>
                                          </p:spTgt>
                                        </p:tgtEl>
                                        <p:attrNameLst>
                                          <p:attrName>ppt_x</p:attrName>
                                        </p:attrNameLst>
                                      </p:cBhvr>
                                      <p:tavLst>
                                        <p:tav tm="0">
                                          <p:val>
                                            <p:strVal val="#ppt_x"/>
                                          </p:val>
                                        </p:tav>
                                        <p:tav tm="100000">
                                          <p:val>
                                            <p:strVal val="#ppt_x"/>
                                          </p:val>
                                        </p:tav>
                                      </p:tavLst>
                                    </p:anim>
                                    <p:anim calcmode="lin" valueType="num">
                                      <p:cBhvr>
                                        <p:cTn id="14" dur="1000" fill="hold"/>
                                        <p:tgtEl>
                                          <p:spTgt spid="24580">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09600" y="274637"/>
            <a:ext cx="8726760" cy="2506291"/>
          </a:xfrm>
        </p:spPr>
        <p:txBody>
          <a:bodyPr>
            <a:normAutofit fontScale="90000"/>
          </a:bodyPr>
          <a:lstStyle/>
          <a:p>
            <a:pPr algn="l"/>
            <a:r>
              <a:rPr lang="de-DE" altLang="de-DE" dirty="0" smtClean="0">
                <a:solidFill>
                  <a:srgbClr val="4F81BD">
                    <a:lumMod val="75000"/>
                  </a:srgbClr>
                </a:solidFill>
              </a:rPr>
              <a:t>Religiöse </a:t>
            </a:r>
            <a:r>
              <a:rPr lang="de-DE" altLang="de-DE" dirty="0">
                <a:solidFill>
                  <a:srgbClr val="4F81BD">
                    <a:lumMod val="75000"/>
                  </a:srgbClr>
                </a:solidFill>
              </a:rPr>
              <a:t>Körperschaften und Konferenzen</a:t>
            </a:r>
            <a:br>
              <a:rPr lang="de-DE" altLang="de-DE" dirty="0">
                <a:solidFill>
                  <a:srgbClr val="4F81BD">
                    <a:lumMod val="75000"/>
                  </a:srgbClr>
                </a:solidFill>
              </a:rPr>
            </a:br>
            <a:r>
              <a:rPr lang="de-DE" altLang="de-DE" sz="2900" dirty="0" smtClean="0">
                <a:solidFill>
                  <a:schemeClr val="tx1"/>
                </a:solidFill>
              </a:rPr>
              <a:t>Autokephale </a:t>
            </a:r>
            <a:r>
              <a:rPr lang="de-DE" altLang="de-DE" sz="2900" dirty="0">
                <a:solidFill>
                  <a:schemeClr val="tx1"/>
                </a:solidFill>
              </a:rPr>
              <a:t>Patriarchate und Erzdiözesen der </a:t>
            </a:r>
            <a:r>
              <a:rPr lang="de-DE" altLang="de-DE" sz="2900" dirty="0" smtClean="0">
                <a:solidFill>
                  <a:schemeClr val="tx1"/>
                </a:solidFill>
              </a:rPr>
              <a:t>Ostkirche</a:t>
            </a:r>
            <a:br>
              <a:rPr lang="de-DE" altLang="de-DE" sz="2900" dirty="0" smtClean="0">
                <a:solidFill>
                  <a:schemeClr val="tx1"/>
                </a:solidFill>
              </a:rPr>
            </a:br>
            <a:r>
              <a:rPr lang="de-DE" altLang="de-DE" sz="2600" dirty="0"/>
              <a:t>RDA </a:t>
            </a:r>
            <a:r>
              <a:rPr lang="de-DE" altLang="de-DE" sz="2600" dirty="0" smtClean="0"/>
              <a:t>11.2.2.5.4, </a:t>
            </a:r>
            <a:r>
              <a:rPr lang="de-DE" altLang="de-DE" sz="2600" dirty="0"/>
              <a:t>Ausnahme </a:t>
            </a:r>
            <a:r>
              <a:rPr lang="de-DE" altLang="de-DE" sz="2600" dirty="0" smtClean="0"/>
              <a:t>„Autokephale </a:t>
            </a:r>
            <a:r>
              <a:rPr lang="de-DE" altLang="de-DE" sz="2600" dirty="0"/>
              <a:t>Patriarchate, Erzdiözesen </a:t>
            </a:r>
            <a:r>
              <a:rPr lang="de-DE" altLang="de-DE" sz="2600" dirty="0" smtClean="0"/>
              <a:t>us</a:t>
            </a:r>
            <a:r>
              <a:rPr lang="de-DE" altLang="de-DE" sz="2600" dirty="0"/>
              <a:t>w</a:t>
            </a:r>
            <a:r>
              <a:rPr lang="de-DE" altLang="de-DE" sz="2600" dirty="0" smtClean="0"/>
              <a:t>. der Ostkirche“ </a:t>
            </a:r>
            <a:endParaRPr lang="de-DE" altLang="de-DE" sz="2600" dirty="0"/>
          </a:p>
        </p:txBody>
      </p:sp>
      <p:sp>
        <p:nvSpPr>
          <p:cNvPr id="25604" name="Rectangle 3"/>
          <p:cNvSpPr>
            <a:spLocks noGrp="1" noChangeArrowheads="1"/>
          </p:cNvSpPr>
          <p:nvPr>
            <p:ph idx="1"/>
          </p:nvPr>
        </p:nvSpPr>
        <p:spPr>
          <a:xfrm>
            <a:off x="609600" y="2852935"/>
            <a:ext cx="10972800" cy="3503415"/>
          </a:xfrm>
        </p:spPr>
        <p:txBody>
          <a:bodyPr/>
          <a:lstStyle/>
          <a:p>
            <a:pPr marL="0" lvl="0" indent="0">
              <a:spcBef>
                <a:spcPts val="1675"/>
              </a:spcBef>
              <a:buNone/>
            </a:pPr>
            <a:r>
              <a:rPr lang="de-DE" altLang="de-DE" sz="2600" dirty="0">
                <a:solidFill>
                  <a:srgbClr val="C0504D">
                    <a:lumMod val="75000"/>
                  </a:srgbClr>
                </a:solidFill>
              </a:rPr>
              <a:t>Autokephale Patriarchate, Erzdiözesen usw. der Ostkirche</a:t>
            </a:r>
          </a:p>
          <a:p>
            <a:pPr marL="0" lvl="0" indent="0">
              <a:spcBef>
                <a:spcPts val="1675"/>
              </a:spcBef>
              <a:buNone/>
            </a:pPr>
            <a:r>
              <a:rPr lang="de-DE" altLang="de-DE" sz="2200" dirty="0">
                <a:solidFill>
                  <a:prstClr val="black"/>
                </a:solidFill>
              </a:rPr>
              <a:t>RDA 11.2.2.5.4, ERL 3:</a:t>
            </a:r>
            <a:endParaRPr lang="de-DE" altLang="de-DE" sz="2200" dirty="0">
              <a:solidFill>
                <a:srgbClr val="00B0F0"/>
              </a:solidFill>
            </a:endParaRPr>
          </a:p>
          <a:p>
            <a:pPr lvl="0">
              <a:spcBef>
                <a:spcPts val="600"/>
              </a:spcBef>
            </a:pPr>
            <a:r>
              <a:rPr lang="de-DE" altLang="de-DE" sz="2600" dirty="0">
                <a:solidFill>
                  <a:prstClr val="black"/>
                </a:solidFill>
              </a:rPr>
              <a:t>Ansetzung als Geografikum </a:t>
            </a:r>
            <a:r>
              <a:rPr lang="de-DE" altLang="de-DE" sz="2000" dirty="0">
                <a:solidFill>
                  <a:prstClr val="black"/>
                </a:solidFill>
              </a:rPr>
              <a:t>(Verwaltungseinheit) (Aleph-Satztyp g)</a:t>
            </a:r>
          </a:p>
          <a:p>
            <a:pPr lvl="0">
              <a:spcBef>
                <a:spcPts val="1200"/>
              </a:spcBef>
            </a:pPr>
            <a:r>
              <a:rPr lang="de-DE" altLang="de-DE" sz="2600" dirty="0">
                <a:solidFill>
                  <a:prstClr val="black"/>
                </a:solidFill>
              </a:rPr>
              <a:t>BN = Gattungsbegriff + Ort</a:t>
            </a:r>
          </a:p>
          <a:p>
            <a:pPr marL="0" lvl="0" indent="0">
              <a:spcBef>
                <a:spcPts val="1200"/>
              </a:spcBef>
              <a:buNone/>
            </a:pPr>
            <a:r>
              <a:rPr lang="de-DE" altLang="de-DE" sz="2600" i="1" dirty="0">
                <a:solidFill>
                  <a:prstClr val="black"/>
                </a:solidFill>
              </a:rPr>
              <a:t>Beispiel:</a:t>
            </a:r>
          </a:p>
          <a:p>
            <a:pPr marL="0" lvl="0" indent="0">
              <a:spcBef>
                <a:spcPts val="600"/>
              </a:spcBef>
              <a:buNone/>
            </a:pPr>
            <a:r>
              <a:rPr lang="de-DE" altLang="de-DE" sz="2600" i="1" dirty="0">
                <a:solidFill>
                  <a:srgbClr val="9BBB59">
                    <a:lumMod val="50000"/>
                  </a:srgbClr>
                </a:solidFill>
              </a:rPr>
              <a:t>Griechisch-Orthodoxes Patriarchat Konstantinopel</a:t>
            </a:r>
          </a:p>
          <a:p>
            <a:pPr marL="0" indent="0">
              <a:spcBef>
                <a:spcPts val="600"/>
              </a:spcBef>
              <a:buNone/>
            </a:pPr>
            <a:endParaRPr lang="de-DE" altLang="de-DE" sz="2600" i="1" dirty="0" smtClean="0"/>
          </a:p>
          <a:p>
            <a:pPr marL="0" indent="0">
              <a:spcBef>
                <a:spcPts val="600"/>
              </a:spcBef>
              <a:buNone/>
            </a:pPr>
            <a:endParaRPr lang="de-DE" altLang="de-DE" sz="2600" i="1" dirty="0"/>
          </a:p>
          <a:p>
            <a:pPr marL="0" indent="0">
              <a:spcBef>
                <a:spcPts val="1675"/>
              </a:spcBef>
              <a:buNone/>
            </a:pPr>
            <a:endParaRPr lang="de-DE" altLang="de-DE" sz="1600" dirty="0"/>
          </a:p>
          <a:p>
            <a:pPr marL="0" indent="0">
              <a:spcBef>
                <a:spcPct val="70000"/>
              </a:spcBef>
              <a:buNone/>
            </a:pPr>
            <a:endParaRPr lang="de-DE" altLang="de-DE" sz="1600" dirty="0"/>
          </a:p>
        </p:txBody>
      </p:sp>
      <p:sp>
        <p:nvSpPr>
          <p:cNvPr id="25603" name="Fußzeilenplatzhalt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200" smtClean="0">
                <a:solidFill>
                  <a:schemeClr val="tx1">
                    <a:tint val="75000"/>
                  </a:schemeClr>
                </a:solidFill>
                <a:latin typeface="+mn-lt"/>
                <a:cs typeface="+mn-cs"/>
              </a:rPr>
              <a:t>Schulungsunterlagen der AG RDA – Modul GND: KorKonGeo | hbz | Stand: 15.01.2015</a:t>
            </a:r>
            <a:endParaRPr lang="de-DE" altLang="de-DE" sz="1200" dirty="0">
              <a:solidFill>
                <a:schemeClr val="tx1">
                  <a:tint val="75000"/>
                </a:schemeClr>
              </a:solidFill>
              <a:latin typeface="+mn-lt"/>
              <a:cs typeface="+mn-cs"/>
            </a:endParaRPr>
          </a:p>
        </p:txBody>
      </p:sp>
      <p:sp>
        <p:nvSpPr>
          <p:cNvPr id="25606" name="Textfeld 5"/>
          <p:cNvSpPr txBox="1">
            <a:spLocks noChangeArrowheads="1"/>
          </p:cNvSpPr>
          <p:nvPr/>
        </p:nvSpPr>
        <p:spPr bwMode="auto">
          <a:xfrm>
            <a:off x="9552384" y="5686427"/>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solidFill>
                  <a:srgbClr val="000000"/>
                </a:solidFill>
              </a:rPr>
              <a:t>Vgl. EH-K-15</a:t>
            </a:r>
          </a:p>
        </p:txBody>
      </p:sp>
      <p:sp>
        <p:nvSpPr>
          <p:cNvPr id="2" name="Foliennummernplatzhalter 1"/>
          <p:cNvSpPr>
            <a:spLocks noGrp="1"/>
          </p:cNvSpPr>
          <p:nvPr>
            <p:ph type="sldNum" sz="quarter" idx="12"/>
          </p:nvPr>
        </p:nvSpPr>
        <p:spPr/>
        <p:txBody>
          <a:bodyPr/>
          <a:lstStyle/>
          <a:p>
            <a:fld id="{E1CD70CF-68CB-451A-AC93-71942E537FD9}" type="slidenum">
              <a:rPr lang="de-DE" smtClean="0"/>
              <a:t>229</a:t>
            </a:fld>
            <a:endParaRPr lang="de-DE"/>
          </a:p>
        </p:txBody>
      </p:sp>
    </p:spTree>
    <p:extLst>
      <p:ext uri="{BB962C8B-B14F-4D97-AF65-F5344CB8AC3E}">
        <p14:creationId xmlns:p14="http://schemas.microsoft.com/office/powerpoint/2010/main" val="35278680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994122"/>
          </a:xfrm>
        </p:spPr>
        <p:txBody>
          <a:bodyPr/>
          <a:lstStyle/>
          <a:p>
            <a:pPr algn="l"/>
            <a:r>
              <a:rPr lang="de-DE" sz="3600" b="1" dirty="0" smtClean="0">
                <a:solidFill>
                  <a:srgbClr val="4F81BD">
                    <a:lumMod val="75000"/>
                  </a:srgbClr>
                </a:solidFill>
                <a:latin typeface="Verdana" panose="020B0604030504040204" pitchFamily="34" charset="0"/>
              </a:rPr>
              <a:t/>
            </a:r>
            <a:br>
              <a:rPr lang="de-DE" sz="3600" b="1" dirty="0" smtClean="0">
                <a:solidFill>
                  <a:srgbClr val="4F81BD">
                    <a:lumMod val="75000"/>
                  </a:srgbClr>
                </a:solidFill>
                <a:latin typeface="Verdana" panose="020B0604030504040204" pitchFamily="34" charset="0"/>
              </a:rPr>
            </a:br>
            <a:r>
              <a:rPr lang="de-DE" sz="3200" b="1" dirty="0" smtClean="0">
                <a:solidFill>
                  <a:srgbClr val="4F81BD">
                    <a:lumMod val="75000"/>
                  </a:srgbClr>
                </a:solidFill>
                <a:latin typeface="Verdana" panose="020B0604030504040204" pitchFamily="34" charset="0"/>
              </a:rPr>
              <a:t>Körperschaften </a:t>
            </a:r>
            <a:r>
              <a:rPr lang="de-DE" sz="3200" b="1" dirty="0">
                <a:solidFill>
                  <a:srgbClr val="4F81BD">
                    <a:lumMod val="75000"/>
                  </a:srgbClr>
                </a:solidFill>
                <a:latin typeface="Verdana" panose="020B0604030504040204" pitchFamily="34" charset="0"/>
              </a:rPr>
              <a:t>allgemein</a:t>
            </a:r>
            <a:r>
              <a:rPr lang="de-DE" sz="3600" b="1" dirty="0">
                <a:solidFill>
                  <a:prstClr val="black"/>
                </a:solidFill>
                <a:latin typeface="Verdana" panose="020B0604030504040204" pitchFamily="34" charset="0"/>
              </a:rPr>
              <a:t/>
            </a:r>
            <a:br>
              <a:rPr lang="de-DE" sz="3600" b="1" dirty="0">
                <a:solidFill>
                  <a:prstClr val="black"/>
                </a:solidFill>
                <a:latin typeface="Verdana" panose="020B0604030504040204" pitchFamily="34" charset="0"/>
              </a:rPr>
            </a:br>
            <a:r>
              <a:rPr lang="de-DE" sz="2600" b="1" dirty="0" smtClean="0">
                <a:solidFill>
                  <a:prstClr val="black"/>
                </a:solidFill>
                <a:latin typeface="Verdana" panose="020B0604030504040204" pitchFamily="34" charset="0"/>
              </a:rPr>
              <a:t>Definition</a:t>
            </a:r>
            <a:r>
              <a:rPr lang="de-DE" sz="2600" dirty="0" smtClean="0">
                <a:solidFill>
                  <a:prstClr val="black"/>
                </a:solidFill>
                <a:latin typeface="Verdana" panose="020B0604030504040204" pitchFamily="34" charset="0"/>
              </a:rPr>
              <a:t> </a:t>
            </a:r>
            <a:r>
              <a:rPr lang="de-DE" sz="2600" b="1" dirty="0">
                <a:solidFill>
                  <a:prstClr val="black"/>
                </a:solidFill>
                <a:latin typeface="Verdana" panose="020B0604030504040204" pitchFamily="34" charset="0"/>
              </a:rPr>
              <a:t>Körperschaften	</a:t>
            </a:r>
            <a:r>
              <a:rPr lang="de-DE" sz="2600" b="1" dirty="0" smtClean="0">
                <a:solidFill>
                  <a:prstClr val="black"/>
                </a:solidFill>
                <a:latin typeface="Verdana" panose="020B0604030504040204" pitchFamily="34" charset="0"/>
              </a:rPr>
              <a:t>                      -1-</a:t>
            </a:r>
            <a:r>
              <a:rPr lang="de-DE" sz="3200" dirty="0">
                <a:solidFill>
                  <a:prstClr val="black"/>
                </a:solidFill>
                <a:latin typeface="Verdana" panose="020B0604030504040204" pitchFamily="34" charset="0"/>
              </a:rPr>
              <a:t>	 </a:t>
            </a:r>
            <a:r>
              <a:rPr lang="de-DE" sz="3200" dirty="0" smtClean="0">
                <a:solidFill>
                  <a:prstClr val="black"/>
                </a:solidFill>
                <a:latin typeface="Verdana" panose="020B0604030504040204" pitchFamily="34" charset="0"/>
              </a:rPr>
              <a:t>          </a:t>
            </a:r>
            <a:r>
              <a:rPr lang="de-DE" sz="2800" dirty="0">
                <a:solidFill>
                  <a:prstClr val="black"/>
                </a:solidFill>
                <a:latin typeface="Verdana" panose="020B0604030504040204" pitchFamily="34" charset="0"/>
              </a:rPr>
              <a:t>	</a:t>
            </a:r>
            <a:endParaRPr lang="de-DE" dirty="0"/>
          </a:p>
        </p:txBody>
      </p:sp>
      <p:sp>
        <p:nvSpPr>
          <p:cNvPr id="3" name="Inhaltsplatzhalter 2"/>
          <p:cNvSpPr>
            <a:spLocks noGrp="1"/>
          </p:cNvSpPr>
          <p:nvPr>
            <p:ph idx="1"/>
          </p:nvPr>
        </p:nvSpPr>
        <p:spPr/>
        <p:txBody>
          <a:bodyPr>
            <a:noAutofit/>
          </a:bodyPr>
          <a:lstStyle/>
          <a:p>
            <a:pPr marL="0" indent="0">
              <a:buNone/>
            </a:pPr>
            <a:r>
              <a:rPr lang="de-DE" sz="2800" dirty="0">
                <a:latin typeface="Verdana" panose="020B0604030504040204" pitchFamily="34" charset="0"/>
              </a:rPr>
              <a:t>Aus dem </a:t>
            </a:r>
            <a:r>
              <a:rPr lang="de-DE" sz="2800" b="1" dirty="0">
                <a:latin typeface="Verdana" panose="020B0604030504040204" pitchFamily="34" charset="0"/>
              </a:rPr>
              <a:t>RDA-Glossar</a:t>
            </a:r>
            <a:r>
              <a:rPr lang="de-DE" sz="2800" dirty="0">
                <a:latin typeface="Verdana" panose="020B0604030504040204" pitchFamily="34" charset="0"/>
              </a:rPr>
              <a:t>: </a:t>
            </a:r>
          </a:p>
          <a:p>
            <a:pPr marL="0" indent="0">
              <a:buNone/>
            </a:pPr>
            <a:r>
              <a:rPr lang="de-DE" sz="2800" i="1" dirty="0">
                <a:latin typeface="Verdana" panose="020B0604030504040204" pitchFamily="34" charset="0"/>
              </a:rPr>
              <a:t>Eine Körperschaft ist eine </a:t>
            </a:r>
            <a:r>
              <a:rPr lang="de-DE" sz="2800" b="1" i="1" dirty="0">
                <a:latin typeface="Verdana" panose="020B0604030504040204" pitchFamily="34" charset="0"/>
              </a:rPr>
              <a:t>Organisation</a:t>
            </a:r>
            <a:r>
              <a:rPr lang="de-DE" sz="2800" i="1" dirty="0">
                <a:latin typeface="Verdana" panose="020B0604030504040204" pitchFamily="34" charset="0"/>
              </a:rPr>
              <a:t> oder eine </a:t>
            </a:r>
            <a:r>
              <a:rPr lang="de-DE" sz="2800" b="1" i="1" dirty="0">
                <a:latin typeface="Verdana" panose="020B0604030504040204" pitchFamily="34" charset="0"/>
              </a:rPr>
              <a:t>Gruppe von Personen </a:t>
            </a:r>
            <a:r>
              <a:rPr lang="de-DE" sz="2800" i="1" dirty="0">
                <a:latin typeface="Verdana" panose="020B0604030504040204" pitchFamily="34" charset="0"/>
              </a:rPr>
              <a:t>und/oder Organisationen, die durch einen bestimmten </a:t>
            </a:r>
            <a:r>
              <a:rPr lang="de-DE" sz="2800" b="1" i="1" dirty="0">
                <a:latin typeface="Verdana" panose="020B0604030504040204" pitchFamily="34" charset="0"/>
              </a:rPr>
              <a:t>Namen identifiziert </a:t>
            </a:r>
            <a:r>
              <a:rPr lang="de-DE" sz="2800" i="1" dirty="0">
                <a:latin typeface="Verdana" panose="020B0604030504040204" pitchFamily="34" charset="0"/>
              </a:rPr>
              <a:t>ist und die als </a:t>
            </a:r>
            <a:r>
              <a:rPr lang="de-DE" sz="2800" b="1" i="1" dirty="0">
                <a:latin typeface="Verdana" panose="020B0604030504040204" pitchFamily="34" charset="0"/>
              </a:rPr>
              <a:t>Einheit</a:t>
            </a:r>
            <a:r>
              <a:rPr lang="de-DE" sz="2800" i="1" dirty="0">
                <a:latin typeface="Verdana" panose="020B0604030504040204" pitchFamily="34" charset="0"/>
              </a:rPr>
              <a:t> handelt oder handeln kann.</a:t>
            </a:r>
            <a:r>
              <a:rPr lang="de-DE" sz="2800" dirty="0">
                <a:latin typeface="Verdana" panose="020B0604030504040204" pitchFamily="34" charset="0"/>
              </a:rPr>
              <a:t/>
            </a:r>
            <a:br>
              <a:rPr lang="de-DE" sz="2800" dirty="0">
                <a:latin typeface="Verdana" panose="020B0604030504040204" pitchFamily="34" charset="0"/>
              </a:rPr>
            </a:br>
            <a:endParaRPr lang="de-DE" sz="2800" dirty="0">
              <a:latin typeface="Verdana" panose="020B0604030504040204" pitchFamily="34" charset="0"/>
            </a:endParaRPr>
          </a:p>
          <a:p>
            <a:pPr marL="0" indent="0">
              <a:buNone/>
            </a:pPr>
            <a:r>
              <a:rPr lang="de-DE" sz="2800" dirty="0">
                <a:latin typeface="Verdana" panose="020B0604030504040204" pitchFamily="34" charset="0"/>
              </a:rPr>
              <a:t>Aus </a:t>
            </a:r>
            <a:r>
              <a:rPr lang="de-DE" sz="2800" b="1" dirty="0">
                <a:latin typeface="Verdana" panose="020B0604030504040204" pitchFamily="34" charset="0"/>
              </a:rPr>
              <a:t>RDA 11.0</a:t>
            </a:r>
            <a:r>
              <a:rPr lang="de-DE" sz="2800" dirty="0">
                <a:latin typeface="Verdana" panose="020B0604030504040204" pitchFamily="34" charset="0"/>
              </a:rPr>
              <a:t>:</a:t>
            </a:r>
            <a:br>
              <a:rPr lang="de-DE" sz="2800" dirty="0">
                <a:latin typeface="Verdana" panose="020B0604030504040204" pitchFamily="34" charset="0"/>
              </a:rPr>
            </a:br>
            <a:r>
              <a:rPr lang="de-DE" sz="2800" i="1" dirty="0">
                <a:latin typeface="Verdana" panose="020B0604030504040204" pitchFamily="34" charset="0"/>
              </a:rPr>
              <a:t>Eine Körperschaft wird nur als Körperschaft betrachtet, wenn sie sich durch eine </a:t>
            </a:r>
            <a:r>
              <a:rPr lang="de-DE" sz="2800" b="1" i="1" dirty="0">
                <a:latin typeface="Verdana" panose="020B0604030504040204" pitchFamily="34" charset="0"/>
              </a:rPr>
              <a:t>spezifische Benennung </a:t>
            </a:r>
            <a:r>
              <a:rPr lang="de-DE" sz="2800" i="1" dirty="0">
                <a:latin typeface="Verdana" panose="020B0604030504040204" pitchFamily="34" charset="0"/>
              </a:rPr>
              <a:t>auszeichnet.</a:t>
            </a:r>
          </a:p>
          <a:p>
            <a:pPr marL="0" indent="0">
              <a:buNone/>
            </a:pPr>
            <a:endParaRPr lang="de-DE" sz="3000"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23</a:t>
            </a:fld>
            <a:endParaRPr lang="de-DE"/>
          </a:p>
        </p:txBody>
      </p:sp>
    </p:spTree>
    <p:extLst>
      <p:ext uri="{BB962C8B-B14F-4D97-AF65-F5344CB8AC3E}">
        <p14:creationId xmlns:p14="http://schemas.microsoft.com/office/powerpoint/2010/main" val="3553100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146250"/>
          </a:xfrm>
        </p:spPr>
        <p:txBody>
          <a:bodyPr/>
          <a:lstStyle/>
          <a:p>
            <a:pPr algn="l"/>
            <a:r>
              <a:rPr lang="de-DE" altLang="de-DE" sz="2900" dirty="0">
                <a:solidFill>
                  <a:srgbClr val="4F81BD">
                    <a:lumMod val="75000"/>
                  </a:srgbClr>
                </a:solidFill>
              </a:rPr>
              <a:t/>
            </a:r>
            <a:br>
              <a:rPr lang="de-DE" altLang="de-DE" sz="2900" dirty="0">
                <a:solidFill>
                  <a:srgbClr val="4F81BD">
                    <a:lumMod val="75000"/>
                  </a:srgbClr>
                </a:solidFill>
              </a:rPr>
            </a:br>
            <a:r>
              <a:rPr lang="de-DE" altLang="de-DE" sz="3200" dirty="0" smtClean="0">
                <a:solidFill>
                  <a:srgbClr val="4F81BD">
                    <a:lumMod val="75000"/>
                  </a:srgbClr>
                </a:solidFill>
              </a:rPr>
              <a:t>Religiöse </a:t>
            </a:r>
            <a:r>
              <a:rPr lang="de-DE" altLang="de-DE" sz="3200" dirty="0">
                <a:solidFill>
                  <a:srgbClr val="4F81BD">
                    <a:lumMod val="75000"/>
                  </a:srgbClr>
                </a:solidFill>
              </a:rPr>
              <a:t>Körperschaften und Konferenzen</a:t>
            </a:r>
            <a:br>
              <a:rPr lang="de-DE" altLang="de-DE" sz="3200" dirty="0">
                <a:solidFill>
                  <a:srgbClr val="4F81BD">
                    <a:lumMod val="75000"/>
                  </a:srgbClr>
                </a:solidFill>
              </a:rPr>
            </a:br>
            <a:r>
              <a:rPr lang="de-DE" altLang="de-DE" sz="2600" dirty="0">
                <a:solidFill>
                  <a:prstClr val="black"/>
                </a:solidFill>
              </a:rPr>
              <a:t>Zentrale Verwaltungsorgane der Katholischen Kirche (Römische Kurie</a:t>
            </a:r>
            <a:r>
              <a:rPr lang="de-DE" altLang="de-DE" sz="2600" dirty="0" smtClean="0">
                <a:solidFill>
                  <a:prstClr val="black"/>
                </a:solidFill>
              </a:rPr>
              <a:t>)                              -1-</a:t>
            </a:r>
            <a:r>
              <a:rPr lang="de-DE" altLang="de-DE" sz="2600" dirty="0">
                <a:solidFill>
                  <a:prstClr val="black"/>
                </a:solidFill>
              </a:rPr>
              <a:t/>
            </a:r>
            <a:br>
              <a:rPr lang="de-DE" altLang="de-DE" sz="2600" dirty="0">
                <a:solidFill>
                  <a:prstClr val="black"/>
                </a:solidFill>
              </a:rPr>
            </a:br>
            <a:r>
              <a:rPr lang="de-DE" altLang="de-DE" sz="2300" dirty="0">
                <a:solidFill>
                  <a:srgbClr val="4F81BD">
                    <a:lumMod val="75000"/>
                  </a:srgbClr>
                </a:solidFill>
              </a:rPr>
              <a:t>RDA </a:t>
            </a:r>
            <a:r>
              <a:rPr lang="de-DE" altLang="de-DE" sz="2300" dirty="0" smtClean="0">
                <a:solidFill>
                  <a:srgbClr val="4F81BD">
                    <a:lumMod val="75000"/>
                  </a:srgbClr>
                </a:solidFill>
              </a:rPr>
              <a:t>11.2.2.28                  </a:t>
            </a:r>
            <a:r>
              <a:rPr lang="de-DE" altLang="de-DE" sz="2900" dirty="0">
                <a:solidFill>
                  <a:srgbClr val="4F81BD">
                    <a:lumMod val="75000"/>
                  </a:srgbClr>
                </a:solidFill>
              </a:rPr>
              <a:t/>
            </a:r>
            <a:br>
              <a:rPr lang="de-DE" altLang="de-DE" sz="2900" dirty="0">
                <a:solidFill>
                  <a:srgbClr val="4F81BD">
                    <a:lumMod val="75000"/>
                  </a:srgbClr>
                </a:solidFill>
              </a:rPr>
            </a:br>
            <a:endParaRPr lang="de-DE" dirty="0"/>
          </a:p>
        </p:txBody>
      </p:sp>
      <p:sp>
        <p:nvSpPr>
          <p:cNvPr id="3" name="Inhaltsplatzhalter 2"/>
          <p:cNvSpPr>
            <a:spLocks noGrp="1"/>
          </p:cNvSpPr>
          <p:nvPr>
            <p:ph idx="1"/>
          </p:nvPr>
        </p:nvSpPr>
        <p:spPr>
          <a:xfrm>
            <a:off x="609600" y="2780928"/>
            <a:ext cx="10972800" cy="3345236"/>
          </a:xfrm>
        </p:spPr>
        <p:txBody>
          <a:bodyPr/>
          <a:lstStyle/>
          <a:p>
            <a:pPr marL="0" indent="0">
              <a:buNone/>
            </a:pPr>
            <a:r>
              <a:rPr lang="de-DE" altLang="de-DE" dirty="0">
                <a:solidFill>
                  <a:prstClr val="black"/>
                </a:solidFill>
              </a:rPr>
              <a:t>Zentrale Verwaltungsorgane der Katholischen Kirche </a:t>
            </a:r>
            <a:r>
              <a:rPr lang="de-DE" altLang="de-DE" dirty="0" smtClean="0">
                <a:solidFill>
                  <a:prstClr val="black"/>
                </a:solidFill>
              </a:rPr>
              <a:t>(= Teile der Römischen </a:t>
            </a:r>
            <a:r>
              <a:rPr lang="de-DE" altLang="de-DE" dirty="0">
                <a:solidFill>
                  <a:prstClr val="black"/>
                </a:solidFill>
              </a:rPr>
              <a:t>Kurie</a:t>
            </a:r>
            <a:r>
              <a:rPr lang="de-DE" altLang="de-DE" dirty="0" smtClean="0">
                <a:solidFill>
                  <a:prstClr val="black"/>
                </a:solidFill>
              </a:rPr>
              <a:t>) = </a:t>
            </a:r>
            <a:r>
              <a:rPr lang="de-DE" altLang="de-DE" dirty="0" smtClean="0"/>
              <a:t>Kongregationen, geistliche Gerichte usw.</a:t>
            </a:r>
          </a:p>
          <a:p>
            <a:pPr marL="0" indent="0">
              <a:buNone/>
            </a:pPr>
            <a:r>
              <a:rPr lang="de-DE" altLang="de-DE" dirty="0" smtClean="0">
                <a:solidFill>
                  <a:schemeClr val="accent2">
                    <a:lumMod val="75000"/>
                  </a:schemeClr>
                </a:solidFill>
              </a:rPr>
              <a:t>Teilw. neu: </a:t>
            </a:r>
            <a:r>
              <a:rPr lang="de-DE" altLang="de-DE" dirty="0" smtClean="0"/>
              <a:t>BN = Unselbstständige Ansetzung als Unterabteilung der Katholischen Kirche; Lateinische Namensform; Weglassung aller Formen des Wortes „</a:t>
            </a:r>
            <a:r>
              <a:rPr lang="de-DE" altLang="de-DE" dirty="0" err="1" smtClean="0"/>
              <a:t>sacer</a:t>
            </a:r>
            <a:r>
              <a:rPr lang="de-DE" altLang="de-DE" dirty="0" smtClean="0"/>
              <a:t>“, wenn erstes Wort</a:t>
            </a:r>
          </a:p>
          <a:p>
            <a:pPr marL="0" indent="0">
              <a:buNone/>
            </a:pPr>
            <a:r>
              <a:rPr lang="de-DE" altLang="de-DE" dirty="0">
                <a:solidFill>
                  <a:prstClr val="black"/>
                </a:solidFill>
              </a:rPr>
              <a:t/>
            </a:r>
            <a:br>
              <a:rPr lang="de-DE" altLang="de-DE" dirty="0">
                <a:solidFill>
                  <a:prstClr val="black"/>
                </a:solidFill>
              </a:rPr>
            </a:b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230</a:t>
            </a:fld>
            <a:endParaRPr lang="de-DE"/>
          </a:p>
        </p:txBody>
      </p:sp>
    </p:spTree>
    <p:extLst>
      <p:ext uri="{BB962C8B-B14F-4D97-AF65-F5344CB8AC3E}">
        <p14:creationId xmlns:p14="http://schemas.microsoft.com/office/powerpoint/2010/main" val="4004969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074242"/>
          </a:xfrm>
        </p:spPr>
        <p:txBody>
          <a:bodyPr/>
          <a:lstStyle/>
          <a:p>
            <a:pPr algn="l"/>
            <a:r>
              <a:rPr lang="de-DE" altLang="de-DE" sz="3200" dirty="0">
                <a:solidFill>
                  <a:srgbClr val="4F81BD">
                    <a:lumMod val="75000"/>
                  </a:srgbClr>
                </a:solidFill>
              </a:rPr>
              <a:t>Religiöse Körperschaften und Konferenzen</a:t>
            </a:r>
            <a:br>
              <a:rPr lang="de-DE" altLang="de-DE" sz="3200" dirty="0">
                <a:solidFill>
                  <a:srgbClr val="4F81BD">
                    <a:lumMod val="75000"/>
                  </a:srgbClr>
                </a:solidFill>
              </a:rPr>
            </a:br>
            <a:r>
              <a:rPr lang="de-DE" altLang="de-DE" sz="2600" dirty="0">
                <a:solidFill>
                  <a:prstClr val="black"/>
                </a:solidFill>
              </a:rPr>
              <a:t>Zentrale Verwaltungsorgane der Katholischen Kirche (Römische Kurie)                              </a:t>
            </a:r>
            <a:r>
              <a:rPr lang="de-DE" altLang="de-DE" sz="2600" dirty="0" smtClean="0">
                <a:solidFill>
                  <a:prstClr val="black"/>
                </a:solidFill>
              </a:rPr>
              <a:t>-2-</a:t>
            </a:r>
            <a:r>
              <a:rPr lang="de-DE" altLang="de-DE" sz="2600" dirty="0">
                <a:solidFill>
                  <a:prstClr val="black"/>
                </a:solidFill>
              </a:rPr>
              <a:t/>
            </a:r>
            <a:br>
              <a:rPr lang="de-DE" altLang="de-DE" sz="2600" dirty="0">
                <a:solidFill>
                  <a:prstClr val="black"/>
                </a:solidFill>
              </a:rPr>
            </a:br>
            <a:r>
              <a:rPr lang="de-DE" altLang="de-DE" sz="2300" dirty="0">
                <a:solidFill>
                  <a:srgbClr val="4F81BD">
                    <a:lumMod val="75000"/>
                  </a:srgbClr>
                </a:solidFill>
              </a:rPr>
              <a:t>RDA 11.2.2.28</a:t>
            </a:r>
            <a:endParaRPr lang="de-DE" dirty="0"/>
          </a:p>
        </p:txBody>
      </p:sp>
      <p:sp>
        <p:nvSpPr>
          <p:cNvPr id="3" name="Inhaltsplatzhalter 2"/>
          <p:cNvSpPr>
            <a:spLocks noGrp="1"/>
          </p:cNvSpPr>
          <p:nvPr>
            <p:ph idx="1"/>
          </p:nvPr>
        </p:nvSpPr>
        <p:spPr>
          <a:xfrm>
            <a:off x="609600" y="2780928"/>
            <a:ext cx="10972800" cy="3345236"/>
          </a:xfrm>
        </p:spPr>
        <p:txBody>
          <a:bodyPr/>
          <a:lstStyle/>
          <a:p>
            <a:pPr marL="0" indent="0">
              <a:buNone/>
            </a:pPr>
            <a:r>
              <a:rPr lang="de-DE" sz="2700" i="1" dirty="0" smtClean="0"/>
              <a:t>Beispiele:</a:t>
            </a:r>
          </a:p>
          <a:p>
            <a:pPr marL="0" indent="0">
              <a:buNone/>
            </a:pPr>
            <a:r>
              <a:rPr lang="de-DE" sz="2700" i="1" dirty="0">
                <a:solidFill>
                  <a:schemeClr val="accent3">
                    <a:lumMod val="50000"/>
                  </a:schemeClr>
                </a:solidFill>
              </a:rPr>
              <a:t>Katholische Kirche. </a:t>
            </a:r>
            <a:r>
              <a:rPr lang="de-DE" sz="2700" i="1" dirty="0" err="1">
                <a:solidFill>
                  <a:schemeClr val="accent3">
                    <a:lumMod val="50000"/>
                  </a:schemeClr>
                </a:solidFill>
              </a:rPr>
              <a:t>Sancta</a:t>
            </a:r>
            <a:r>
              <a:rPr lang="de-DE" sz="2700" i="1" dirty="0">
                <a:solidFill>
                  <a:schemeClr val="accent3">
                    <a:lumMod val="50000"/>
                  </a:schemeClr>
                </a:solidFill>
              </a:rPr>
              <a:t> </a:t>
            </a:r>
            <a:r>
              <a:rPr lang="de-DE" sz="2700" i="1" dirty="0" err="1">
                <a:solidFill>
                  <a:schemeClr val="accent3">
                    <a:lumMod val="50000"/>
                  </a:schemeClr>
                </a:solidFill>
              </a:rPr>
              <a:t>Sedes</a:t>
            </a:r>
            <a:endParaRPr lang="de-DE" sz="2700" i="1" dirty="0">
              <a:solidFill>
                <a:schemeClr val="accent3">
                  <a:lumMod val="50000"/>
                </a:schemeClr>
              </a:solidFill>
            </a:endParaRPr>
          </a:p>
          <a:p>
            <a:pPr marL="0" indent="0">
              <a:buNone/>
            </a:pPr>
            <a:r>
              <a:rPr lang="de-DE" sz="2700" i="1" dirty="0">
                <a:solidFill>
                  <a:schemeClr val="accent3">
                    <a:lumMod val="50000"/>
                  </a:schemeClr>
                </a:solidFill>
              </a:rPr>
              <a:t>Katholische Kirche. </a:t>
            </a:r>
            <a:r>
              <a:rPr lang="de-DE" sz="2700" i="1" dirty="0" err="1">
                <a:solidFill>
                  <a:schemeClr val="accent3">
                    <a:lumMod val="50000"/>
                  </a:schemeClr>
                </a:solidFill>
              </a:rPr>
              <a:t>Curia</a:t>
            </a:r>
            <a:r>
              <a:rPr lang="de-DE" sz="2700" i="1" dirty="0">
                <a:solidFill>
                  <a:schemeClr val="accent3">
                    <a:lumMod val="50000"/>
                  </a:schemeClr>
                </a:solidFill>
              </a:rPr>
              <a:t> Romana</a:t>
            </a:r>
          </a:p>
          <a:p>
            <a:pPr marL="0" indent="0">
              <a:buNone/>
            </a:pPr>
            <a:r>
              <a:rPr lang="de-DE" sz="2700" i="1" dirty="0">
                <a:solidFill>
                  <a:schemeClr val="accent3">
                    <a:lumMod val="50000"/>
                  </a:schemeClr>
                </a:solidFill>
              </a:rPr>
              <a:t>Katholische Kirche. </a:t>
            </a:r>
            <a:r>
              <a:rPr lang="de-DE" sz="2700" i="1" dirty="0" err="1">
                <a:solidFill>
                  <a:schemeClr val="accent3">
                    <a:lumMod val="50000"/>
                  </a:schemeClr>
                </a:solidFill>
              </a:rPr>
              <a:t>Congregatio</a:t>
            </a:r>
            <a:r>
              <a:rPr lang="de-DE" sz="2700" i="1" dirty="0">
                <a:solidFill>
                  <a:schemeClr val="accent3">
                    <a:lumMod val="50000"/>
                  </a:schemeClr>
                </a:solidFill>
              </a:rPr>
              <a:t> </a:t>
            </a:r>
            <a:r>
              <a:rPr lang="de-DE" sz="2700" i="1" dirty="0" err="1">
                <a:solidFill>
                  <a:schemeClr val="accent3">
                    <a:lumMod val="50000"/>
                  </a:schemeClr>
                </a:solidFill>
              </a:rPr>
              <a:t>Sacrorum</a:t>
            </a:r>
            <a:r>
              <a:rPr lang="de-DE" sz="2700" i="1" dirty="0">
                <a:solidFill>
                  <a:schemeClr val="accent3">
                    <a:lumMod val="50000"/>
                  </a:schemeClr>
                </a:solidFill>
              </a:rPr>
              <a:t> </a:t>
            </a:r>
            <a:r>
              <a:rPr lang="de-DE" sz="2700" i="1" dirty="0" err="1">
                <a:solidFill>
                  <a:schemeClr val="accent3">
                    <a:lumMod val="50000"/>
                  </a:schemeClr>
                </a:solidFill>
              </a:rPr>
              <a:t>Rituum</a:t>
            </a:r>
            <a:endParaRPr lang="de-DE" sz="2700" i="1" dirty="0">
              <a:solidFill>
                <a:schemeClr val="accent3">
                  <a:lumMod val="50000"/>
                </a:schemeClr>
              </a:solidFill>
            </a:endParaRPr>
          </a:p>
          <a:p>
            <a:pPr marL="0" indent="0">
              <a:buNone/>
            </a:pPr>
            <a:r>
              <a:rPr lang="de-DE" sz="2700" i="1" dirty="0">
                <a:solidFill>
                  <a:schemeClr val="accent3">
                    <a:lumMod val="50000"/>
                  </a:schemeClr>
                </a:solidFill>
              </a:rPr>
              <a:t>Katholische Kirche. </a:t>
            </a:r>
            <a:r>
              <a:rPr lang="de-DE" sz="2700" i="1" dirty="0" err="1">
                <a:solidFill>
                  <a:schemeClr val="accent3">
                    <a:lumMod val="50000"/>
                  </a:schemeClr>
                </a:solidFill>
              </a:rPr>
              <a:t>Signatura</a:t>
            </a:r>
            <a:r>
              <a:rPr lang="de-DE" sz="2700" i="1" dirty="0">
                <a:solidFill>
                  <a:schemeClr val="accent3">
                    <a:lumMod val="50000"/>
                  </a:schemeClr>
                </a:solidFill>
              </a:rPr>
              <a:t> </a:t>
            </a:r>
            <a:r>
              <a:rPr lang="de-DE" sz="2700" i="1" dirty="0" err="1" smtClean="0">
                <a:solidFill>
                  <a:schemeClr val="accent3">
                    <a:lumMod val="50000"/>
                  </a:schemeClr>
                </a:solidFill>
              </a:rPr>
              <a:t>Gratiae</a:t>
            </a:r>
            <a:endParaRPr lang="de-DE" sz="2700" i="1" dirty="0" smtClean="0">
              <a:solidFill>
                <a:schemeClr val="accent3">
                  <a:lumMod val="50000"/>
                </a:schemeClr>
              </a:solidFill>
            </a:endParaRPr>
          </a:p>
          <a:p>
            <a:pPr marL="0" indent="0">
              <a:buNone/>
            </a:pPr>
            <a:r>
              <a:rPr lang="de-DE" sz="2700" i="1" dirty="0">
                <a:solidFill>
                  <a:schemeClr val="accent3">
                    <a:lumMod val="50000"/>
                  </a:schemeClr>
                </a:solidFill>
              </a:rPr>
              <a:t>Katholische Kirche. </a:t>
            </a:r>
            <a:r>
              <a:rPr lang="de-DE" sz="2700" i="1" dirty="0" err="1">
                <a:solidFill>
                  <a:schemeClr val="accent3">
                    <a:lumMod val="50000"/>
                  </a:schemeClr>
                </a:solidFill>
              </a:rPr>
              <a:t>Rota</a:t>
            </a:r>
            <a:r>
              <a:rPr lang="de-DE" sz="2700" i="1" dirty="0">
                <a:solidFill>
                  <a:schemeClr val="accent3">
                    <a:lumMod val="50000"/>
                  </a:schemeClr>
                </a:solidFill>
              </a:rPr>
              <a:t> Romana</a:t>
            </a:r>
          </a:p>
          <a:p>
            <a:pPr marL="0" indent="0">
              <a:buNone/>
            </a:pPr>
            <a:r>
              <a:rPr lang="de-DE" sz="2000" i="1" dirty="0" smtClean="0">
                <a:solidFill>
                  <a:schemeClr val="accent3">
                    <a:lumMod val="50000"/>
                  </a:schemeClr>
                </a:solidFill>
              </a:rPr>
              <a:t>(Nicht </a:t>
            </a:r>
            <a:r>
              <a:rPr lang="de-DE" sz="2000" i="1" dirty="0">
                <a:solidFill>
                  <a:schemeClr val="accent3">
                    <a:lumMod val="50000"/>
                  </a:schemeClr>
                </a:solidFill>
              </a:rPr>
              <a:t>Katholische Kirche. </a:t>
            </a:r>
            <a:r>
              <a:rPr lang="de-DE" sz="2000" i="1" dirty="0" err="1">
                <a:solidFill>
                  <a:schemeClr val="accent3">
                    <a:lumMod val="50000"/>
                  </a:schemeClr>
                </a:solidFill>
              </a:rPr>
              <a:t>Sacra</a:t>
            </a:r>
            <a:r>
              <a:rPr lang="de-DE" sz="2000" i="1" dirty="0">
                <a:solidFill>
                  <a:schemeClr val="accent3">
                    <a:lumMod val="50000"/>
                  </a:schemeClr>
                </a:solidFill>
              </a:rPr>
              <a:t> </a:t>
            </a:r>
            <a:r>
              <a:rPr lang="de-DE" sz="2000" i="1" dirty="0" err="1">
                <a:solidFill>
                  <a:schemeClr val="accent3">
                    <a:lumMod val="50000"/>
                  </a:schemeClr>
                </a:solidFill>
              </a:rPr>
              <a:t>Rota</a:t>
            </a:r>
            <a:r>
              <a:rPr lang="de-DE" sz="2000" i="1" dirty="0">
                <a:solidFill>
                  <a:schemeClr val="accent3">
                    <a:lumMod val="50000"/>
                  </a:schemeClr>
                </a:solidFill>
              </a:rPr>
              <a:t> </a:t>
            </a:r>
            <a:r>
              <a:rPr lang="de-DE" sz="2000" i="1" dirty="0" smtClean="0">
                <a:solidFill>
                  <a:schemeClr val="accent3">
                    <a:lumMod val="50000"/>
                  </a:schemeClr>
                </a:solidFill>
              </a:rPr>
              <a:t>Romana) </a:t>
            </a:r>
            <a:endParaRPr lang="de-DE" sz="2000" i="1" dirty="0">
              <a:solidFill>
                <a:schemeClr val="accent3">
                  <a:lumMod val="50000"/>
                </a:schemeClr>
              </a:solidFill>
            </a:endParaRPr>
          </a:p>
          <a:p>
            <a:pPr marL="0" indent="0">
              <a:buNone/>
            </a:pPr>
            <a:endParaRPr lang="de-DE" i="1" dirty="0" smtClean="0">
              <a:solidFill>
                <a:schemeClr val="accent3">
                  <a:lumMod val="50000"/>
                </a:schemeClr>
              </a:solidFill>
            </a:endParaRPr>
          </a:p>
          <a:p>
            <a:pPr marL="0" indent="0">
              <a:buNone/>
            </a:pPr>
            <a:endParaRPr lang="de-DE"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231</a:t>
            </a:fld>
            <a:endParaRPr lang="de-DE"/>
          </a:p>
        </p:txBody>
      </p:sp>
    </p:spTree>
    <p:extLst>
      <p:ext uri="{BB962C8B-B14F-4D97-AF65-F5344CB8AC3E}">
        <p14:creationId xmlns:p14="http://schemas.microsoft.com/office/powerpoint/2010/main" val="1099854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1000"/>
                                        <p:tgtEl>
                                          <p:spTgt spid="3">
                                            <p:txEl>
                                              <p:pRg st="6" end="6"/>
                                            </p:txEl>
                                          </p:spTgt>
                                        </p:tgtEl>
                                      </p:cBhvr>
                                    </p:animEffect>
                                    <p:anim calcmode="lin" valueType="num">
                                      <p:cBhvr>
                                        <p:cTn id="4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074242"/>
          </a:xfrm>
        </p:spPr>
        <p:txBody>
          <a:bodyPr/>
          <a:lstStyle/>
          <a:p>
            <a:pPr algn="l"/>
            <a:r>
              <a:rPr lang="de-DE" altLang="de-DE" sz="3200" dirty="0">
                <a:solidFill>
                  <a:srgbClr val="4F81BD">
                    <a:lumMod val="75000"/>
                  </a:srgbClr>
                </a:solidFill>
              </a:rPr>
              <a:t>Religiöse Körperschaften und Konferenzen</a:t>
            </a:r>
            <a:br>
              <a:rPr lang="de-DE" altLang="de-DE" sz="3200" dirty="0">
                <a:solidFill>
                  <a:srgbClr val="4F81BD">
                    <a:lumMod val="75000"/>
                  </a:srgbClr>
                </a:solidFill>
              </a:rPr>
            </a:br>
            <a:r>
              <a:rPr lang="de-DE" altLang="de-DE" sz="2600" dirty="0">
                <a:solidFill>
                  <a:prstClr val="black"/>
                </a:solidFill>
              </a:rPr>
              <a:t>Päpstliche diplomatische Vertretungen usw. </a:t>
            </a:r>
            <a:r>
              <a:rPr lang="de-DE" altLang="de-DE" sz="2600" dirty="0" smtClean="0">
                <a:solidFill>
                  <a:prstClr val="black"/>
                </a:solidFill>
              </a:rPr>
              <a:t/>
            </a:r>
            <a:br>
              <a:rPr lang="de-DE" altLang="de-DE" sz="2600" dirty="0" smtClean="0">
                <a:solidFill>
                  <a:prstClr val="black"/>
                </a:solidFill>
              </a:rPr>
            </a:br>
            <a:r>
              <a:rPr lang="de-DE" altLang="de-DE" sz="2600" dirty="0" smtClean="0">
                <a:solidFill>
                  <a:prstClr val="black"/>
                </a:solidFill>
              </a:rPr>
              <a:t>                                                                      -1-</a:t>
            </a:r>
            <a:r>
              <a:rPr lang="de-DE" altLang="de-DE" sz="2600" dirty="0">
                <a:solidFill>
                  <a:prstClr val="black"/>
                </a:solidFill>
              </a:rPr>
              <a:t/>
            </a:r>
            <a:br>
              <a:rPr lang="de-DE" altLang="de-DE" sz="2600" dirty="0">
                <a:solidFill>
                  <a:prstClr val="black"/>
                </a:solidFill>
              </a:rPr>
            </a:br>
            <a:r>
              <a:rPr lang="de-DE" altLang="de-DE" sz="2300" dirty="0">
                <a:solidFill>
                  <a:srgbClr val="4F81BD">
                    <a:lumMod val="75000"/>
                  </a:srgbClr>
                </a:solidFill>
              </a:rPr>
              <a:t>RDA </a:t>
            </a:r>
            <a:r>
              <a:rPr lang="de-DE" altLang="de-DE" sz="2300" dirty="0" smtClean="0">
                <a:solidFill>
                  <a:srgbClr val="4F81BD">
                    <a:lumMod val="75000"/>
                  </a:srgbClr>
                </a:solidFill>
              </a:rPr>
              <a:t>11.2.2.29</a:t>
            </a:r>
            <a:endParaRPr lang="de-DE" dirty="0"/>
          </a:p>
        </p:txBody>
      </p:sp>
      <p:sp>
        <p:nvSpPr>
          <p:cNvPr id="3" name="Inhaltsplatzhalter 2"/>
          <p:cNvSpPr>
            <a:spLocks noGrp="1"/>
          </p:cNvSpPr>
          <p:nvPr>
            <p:ph idx="1"/>
          </p:nvPr>
        </p:nvSpPr>
        <p:spPr>
          <a:xfrm>
            <a:off x="609600" y="2708920"/>
            <a:ext cx="10972800" cy="3417244"/>
          </a:xfrm>
        </p:spPr>
        <p:txBody>
          <a:bodyPr>
            <a:normAutofit/>
          </a:bodyPr>
          <a:lstStyle/>
          <a:p>
            <a:pPr marL="0" indent="0">
              <a:buNone/>
            </a:pPr>
            <a:r>
              <a:rPr lang="de-DE" altLang="de-DE" dirty="0" smtClean="0">
                <a:solidFill>
                  <a:schemeClr val="accent2">
                    <a:lumMod val="75000"/>
                  </a:schemeClr>
                </a:solidFill>
              </a:rPr>
              <a:t>Apostolische Nuntiaturen, </a:t>
            </a:r>
            <a:r>
              <a:rPr lang="de-DE" altLang="de-DE" dirty="0">
                <a:solidFill>
                  <a:schemeClr val="accent2">
                    <a:lumMod val="75000"/>
                  </a:schemeClr>
                </a:solidFill>
              </a:rPr>
              <a:t>Apostolische </a:t>
            </a:r>
            <a:r>
              <a:rPr lang="de-DE" altLang="de-DE" dirty="0" smtClean="0">
                <a:solidFill>
                  <a:schemeClr val="accent2">
                    <a:lumMod val="75000"/>
                  </a:schemeClr>
                </a:solidFill>
              </a:rPr>
              <a:t>Internuntiaturen</a:t>
            </a:r>
          </a:p>
          <a:p>
            <a:pPr marL="0" indent="0">
              <a:buNone/>
            </a:pPr>
            <a:r>
              <a:rPr lang="de-DE" dirty="0" smtClean="0"/>
              <a:t>BN = unselbstständige Ansetzung als Unterabteilung der Katholischen Kirche</a:t>
            </a:r>
          </a:p>
          <a:p>
            <a:pPr lvl="1"/>
            <a:r>
              <a:rPr lang="de-DE" sz="2800" dirty="0" smtClean="0">
                <a:latin typeface="Verdana" panose="020B0604030504040204" pitchFamily="34" charset="0"/>
                <a:ea typeface="Verdana" panose="020B0604030504040204" pitchFamily="34" charset="0"/>
                <a:cs typeface="Verdana" panose="020B0604030504040204" pitchFamily="34" charset="0"/>
              </a:rPr>
              <a:t>normierte Namensform „Apostolische Nuntiatur“, „Apostolische Internuntiatur“</a:t>
            </a:r>
          </a:p>
          <a:p>
            <a:pPr lvl="1"/>
            <a:r>
              <a:rPr lang="de-DE" sz="2800" dirty="0">
                <a:latin typeface="Verdana" panose="020B0604030504040204" pitchFamily="34" charset="0"/>
                <a:ea typeface="Verdana" panose="020B0604030504040204" pitchFamily="34" charset="0"/>
                <a:cs typeface="Verdana" panose="020B0604030504040204" pitchFamily="34" charset="0"/>
              </a:rPr>
              <a:t>Name des Staates, bei dem/der die päpstliche Gesandtschaft akkreditiert ist = identifizierender </a:t>
            </a:r>
            <a:r>
              <a:rPr lang="de-DE" sz="2800" dirty="0" smtClean="0">
                <a:latin typeface="Verdana" panose="020B0604030504040204" pitchFamily="34" charset="0"/>
                <a:ea typeface="Verdana" panose="020B0604030504040204" pitchFamily="34" charset="0"/>
                <a:cs typeface="Verdana" panose="020B0604030504040204" pitchFamily="34" charset="0"/>
              </a:rPr>
              <a:t>Zusatz</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232</a:t>
            </a:fld>
            <a:endParaRPr lang="de-DE"/>
          </a:p>
        </p:txBody>
      </p:sp>
    </p:spTree>
    <p:extLst>
      <p:ext uri="{BB962C8B-B14F-4D97-AF65-F5344CB8AC3E}">
        <p14:creationId xmlns:p14="http://schemas.microsoft.com/office/powerpoint/2010/main" val="2893366584"/>
      </p:ext>
    </p:extLst>
  </p:cSld>
  <p:clrMapOvr>
    <a:masterClrMapping/>
  </p:clrMapOvr>
  <p:timing>
    <p:tnLst>
      <p:par>
        <p:cTn id="1" dur="indefinite" restart="never" nodeType="tmRoot"/>
      </p:par>
    </p:tnLst>
  </p:timing>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290266"/>
          </a:xfrm>
        </p:spPr>
        <p:txBody>
          <a:bodyPr/>
          <a:lstStyle/>
          <a:p>
            <a:pPr algn="l"/>
            <a:r>
              <a:rPr lang="de-DE" altLang="de-DE" sz="3200" dirty="0">
                <a:solidFill>
                  <a:srgbClr val="4F81BD">
                    <a:lumMod val="75000"/>
                  </a:srgbClr>
                </a:solidFill>
              </a:rPr>
              <a:t>Religiöse Körperschaften und Konferenzen</a:t>
            </a:r>
            <a:br>
              <a:rPr lang="de-DE" altLang="de-DE" sz="3200" dirty="0">
                <a:solidFill>
                  <a:srgbClr val="4F81BD">
                    <a:lumMod val="75000"/>
                  </a:srgbClr>
                </a:solidFill>
              </a:rPr>
            </a:br>
            <a:r>
              <a:rPr lang="de-DE" altLang="de-DE" sz="2600" dirty="0">
                <a:solidFill>
                  <a:prstClr val="black"/>
                </a:solidFill>
              </a:rPr>
              <a:t>Päpstliche diplomatische Vertretungen usw. </a:t>
            </a:r>
            <a:br>
              <a:rPr lang="de-DE" altLang="de-DE" sz="2600" dirty="0">
                <a:solidFill>
                  <a:prstClr val="black"/>
                </a:solidFill>
              </a:rPr>
            </a:br>
            <a:r>
              <a:rPr lang="de-DE" altLang="de-DE" sz="2600" dirty="0" smtClean="0">
                <a:solidFill>
                  <a:prstClr val="black"/>
                </a:solidFill>
              </a:rPr>
              <a:t>                                                                      -2-</a:t>
            </a:r>
            <a:r>
              <a:rPr lang="de-DE" altLang="de-DE" sz="2600" dirty="0">
                <a:solidFill>
                  <a:prstClr val="black"/>
                </a:solidFill>
              </a:rPr>
              <a:t/>
            </a:r>
            <a:br>
              <a:rPr lang="de-DE" altLang="de-DE" sz="2600" dirty="0">
                <a:solidFill>
                  <a:prstClr val="black"/>
                </a:solidFill>
              </a:rPr>
            </a:br>
            <a:r>
              <a:rPr lang="de-DE" altLang="de-DE" sz="2300" dirty="0">
                <a:solidFill>
                  <a:srgbClr val="4F81BD">
                    <a:lumMod val="75000"/>
                  </a:srgbClr>
                </a:solidFill>
              </a:rPr>
              <a:t>RDA 11.2.2.29</a:t>
            </a:r>
            <a:endParaRPr lang="de-DE" dirty="0"/>
          </a:p>
        </p:txBody>
      </p:sp>
      <p:sp>
        <p:nvSpPr>
          <p:cNvPr id="3" name="Inhaltsplatzhalter 2"/>
          <p:cNvSpPr>
            <a:spLocks noGrp="1"/>
          </p:cNvSpPr>
          <p:nvPr>
            <p:ph idx="1"/>
          </p:nvPr>
        </p:nvSpPr>
        <p:spPr>
          <a:xfrm>
            <a:off x="609600" y="2924944"/>
            <a:ext cx="10972800" cy="3201220"/>
          </a:xfrm>
        </p:spPr>
        <p:txBody>
          <a:bodyPr/>
          <a:lstStyle/>
          <a:p>
            <a:pPr marL="0" indent="0">
              <a:buNone/>
            </a:pPr>
            <a:r>
              <a:rPr lang="de-DE" i="1" dirty="0" smtClean="0"/>
              <a:t>Beispiele:</a:t>
            </a:r>
          </a:p>
          <a:p>
            <a:pPr marL="0" indent="0">
              <a:buNone/>
            </a:pPr>
            <a:r>
              <a:rPr lang="de-DE" i="1" dirty="0">
                <a:solidFill>
                  <a:schemeClr val="accent3">
                    <a:lumMod val="50000"/>
                  </a:schemeClr>
                </a:solidFill>
              </a:rPr>
              <a:t>Katholische Kirche. Apostolische Nuntiatur (Frankreich)</a:t>
            </a:r>
          </a:p>
          <a:p>
            <a:pPr marL="0" indent="0">
              <a:buNone/>
            </a:pPr>
            <a:r>
              <a:rPr lang="de-DE" i="1" dirty="0">
                <a:solidFill>
                  <a:schemeClr val="accent3">
                    <a:lumMod val="50000"/>
                  </a:schemeClr>
                </a:solidFill>
              </a:rPr>
              <a:t>Katholische Kirche. Apostolische Internuntiatur (China)</a:t>
            </a:r>
          </a:p>
          <a:p>
            <a:pPr marL="0" indent="0">
              <a:buNone/>
            </a:pPr>
            <a:endParaRPr lang="de-DE"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233</a:t>
            </a:fld>
            <a:endParaRPr lang="de-DE"/>
          </a:p>
        </p:txBody>
      </p:sp>
    </p:spTree>
    <p:extLst>
      <p:ext uri="{BB962C8B-B14F-4D97-AF65-F5344CB8AC3E}">
        <p14:creationId xmlns:p14="http://schemas.microsoft.com/office/powerpoint/2010/main" val="3312496354"/>
      </p:ext>
    </p:extLst>
  </p:cSld>
  <p:clrMapOvr>
    <a:masterClrMapping/>
  </p:clrMapOvr>
  <p:timing>
    <p:tnLst>
      <p:par>
        <p:cTn id="1" dur="indefinite" restart="never" nodeType="tmRoot"/>
      </p:par>
    </p:tn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146250"/>
          </a:xfrm>
        </p:spPr>
        <p:txBody>
          <a:bodyPr/>
          <a:lstStyle/>
          <a:p>
            <a:pPr algn="l"/>
            <a:r>
              <a:rPr lang="de-DE" altLang="de-DE" sz="3200" dirty="0">
                <a:solidFill>
                  <a:srgbClr val="4F81BD">
                    <a:lumMod val="75000"/>
                  </a:srgbClr>
                </a:solidFill>
              </a:rPr>
              <a:t>Religiöse Körperschaften und Konferenzen</a:t>
            </a:r>
            <a:br>
              <a:rPr lang="de-DE" altLang="de-DE" sz="3200" dirty="0">
                <a:solidFill>
                  <a:srgbClr val="4F81BD">
                    <a:lumMod val="75000"/>
                  </a:srgbClr>
                </a:solidFill>
              </a:rPr>
            </a:br>
            <a:r>
              <a:rPr lang="de-DE" altLang="de-DE" sz="2600" dirty="0">
                <a:solidFill>
                  <a:prstClr val="black"/>
                </a:solidFill>
              </a:rPr>
              <a:t>Päpstliche diplomatische Vertretungen usw. </a:t>
            </a:r>
            <a:br>
              <a:rPr lang="de-DE" altLang="de-DE" sz="2600" dirty="0">
                <a:solidFill>
                  <a:prstClr val="black"/>
                </a:solidFill>
              </a:rPr>
            </a:br>
            <a:r>
              <a:rPr lang="de-DE" altLang="de-DE" sz="2600" dirty="0" smtClean="0">
                <a:solidFill>
                  <a:prstClr val="black"/>
                </a:solidFill>
              </a:rPr>
              <a:t>                                                                      -3-</a:t>
            </a:r>
            <a:r>
              <a:rPr lang="de-DE" altLang="de-DE" sz="2600" dirty="0">
                <a:solidFill>
                  <a:prstClr val="black"/>
                </a:solidFill>
              </a:rPr>
              <a:t/>
            </a:r>
            <a:br>
              <a:rPr lang="de-DE" altLang="de-DE" sz="2600" dirty="0">
                <a:solidFill>
                  <a:prstClr val="black"/>
                </a:solidFill>
              </a:rPr>
            </a:br>
            <a:r>
              <a:rPr lang="de-DE" altLang="de-DE" sz="2300" dirty="0">
                <a:solidFill>
                  <a:srgbClr val="4F81BD">
                    <a:lumMod val="75000"/>
                  </a:srgbClr>
                </a:solidFill>
              </a:rPr>
              <a:t>RDA 11.2.2.29</a:t>
            </a:r>
            <a:endParaRPr lang="de-DE" dirty="0"/>
          </a:p>
        </p:txBody>
      </p:sp>
      <p:sp>
        <p:nvSpPr>
          <p:cNvPr id="3" name="Inhaltsplatzhalter 2"/>
          <p:cNvSpPr>
            <a:spLocks noGrp="1"/>
          </p:cNvSpPr>
          <p:nvPr>
            <p:ph idx="1"/>
          </p:nvPr>
        </p:nvSpPr>
        <p:spPr>
          <a:xfrm>
            <a:off x="609600" y="2780928"/>
            <a:ext cx="10972800" cy="3345236"/>
          </a:xfrm>
        </p:spPr>
        <p:txBody>
          <a:bodyPr/>
          <a:lstStyle/>
          <a:p>
            <a:pPr marL="0" indent="0">
              <a:buNone/>
            </a:pPr>
            <a:r>
              <a:rPr lang="de-DE" dirty="0" smtClean="0"/>
              <a:t>Beispiel im Aleph-Erfassungsformat:</a:t>
            </a:r>
          </a:p>
          <a:p>
            <a:pPr marL="0" indent="0">
              <a:buNone/>
            </a:pPr>
            <a:r>
              <a:rPr lang="de-DE" b="1" dirty="0"/>
              <a:t>110 $k</a:t>
            </a:r>
            <a:r>
              <a:rPr lang="de-DE" dirty="0"/>
              <a:t> Katholische </a:t>
            </a:r>
            <a:r>
              <a:rPr lang="de-DE" dirty="0" smtClean="0"/>
              <a:t>Kirche </a:t>
            </a:r>
            <a:r>
              <a:rPr lang="de-DE" b="1" dirty="0" smtClean="0"/>
              <a:t>$b</a:t>
            </a:r>
            <a:r>
              <a:rPr lang="de-DE" dirty="0" smtClean="0"/>
              <a:t> </a:t>
            </a:r>
            <a:r>
              <a:rPr lang="de-DE" dirty="0"/>
              <a:t>Apostolische Nuntiatur </a:t>
            </a:r>
            <a:r>
              <a:rPr lang="de-DE" b="1" dirty="0" smtClean="0"/>
              <a:t>$h</a:t>
            </a:r>
            <a:r>
              <a:rPr lang="de-DE" dirty="0" smtClean="0"/>
              <a:t> Frankreich</a:t>
            </a:r>
          </a:p>
          <a:p>
            <a:pPr marL="0" indent="0">
              <a:buNone/>
            </a:pPr>
            <a:r>
              <a:rPr lang="de-DE" b="1" dirty="0" smtClean="0"/>
              <a:t>410 $k</a:t>
            </a:r>
            <a:r>
              <a:rPr lang="de-DE" dirty="0" smtClean="0"/>
              <a:t> Apostolische Nuntiatur Frankreich </a:t>
            </a:r>
            <a:r>
              <a:rPr lang="de-DE" sz="2000" dirty="0" smtClean="0"/>
              <a:t>(Vorlageform)</a:t>
            </a:r>
          </a:p>
          <a:p>
            <a:pPr marL="0" indent="0">
              <a:buNone/>
            </a:pPr>
            <a:r>
              <a:rPr lang="de-DE" b="1" dirty="0" smtClean="0"/>
              <a:t>410 $k</a:t>
            </a:r>
            <a:r>
              <a:rPr lang="de-DE" dirty="0" smtClean="0"/>
              <a:t> Apostolische Nuntiatur </a:t>
            </a:r>
            <a:r>
              <a:rPr lang="de-DE" b="1" dirty="0" smtClean="0"/>
              <a:t>$h</a:t>
            </a:r>
            <a:r>
              <a:rPr lang="de-DE" dirty="0" smtClean="0"/>
              <a:t> Katholische Kirche :  Frankreich</a:t>
            </a:r>
            <a:endParaRPr lang="de-DE"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234</a:t>
            </a:fld>
            <a:endParaRPr lang="de-DE"/>
          </a:p>
        </p:txBody>
      </p:sp>
    </p:spTree>
    <p:extLst>
      <p:ext uri="{BB962C8B-B14F-4D97-AF65-F5344CB8AC3E}">
        <p14:creationId xmlns:p14="http://schemas.microsoft.com/office/powerpoint/2010/main" val="4200564615"/>
      </p:ext>
    </p:extLst>
  </p:cSld>
  <p:clrMapOvr>
    <a:masterClrMapping/>
  </p:clrMapOvr>
  <p:timing>
    <p:tnLst>
      <p:par>
        <p:cTn id="1" dur="indefinite" restart="never" nodeType="tmRoot"/>
      </p:par>
    </p:tn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09600" y="274637"/>
            <a:ext cx="8726760" cy="2074243"/>
          </a:xfrm>
        </p:spPr>
        <p:txBody>
          <a:bodyPr>
            <a:normAutofit fontScale="90000"/>
          </a:bodyPr>
          <a:lstStyle/>
          <a:p>
            <a:pPr algn="l"/>
            <a:r>
              <a:rPr lang="de-DE" altLang="de-DE" dirty="0">
                <a:solidFill>
                  <a:srgbClr val="4F81BD">
                    <a:lumMod val="75000"/>
                  </a:srgbClr>
                </a:solidFill>
              </a:rPr>
              <a:t>Religiöse Körperschaften und Konferenzen</a:t>
            </a:r>
            <a:br>
              <a:rPr lang="de-DE" altLang="de-DE" dirty="0">
                <a:solidFill>
                  <a:srgbClr val="4F81BD">
                    <a:lumMod val="75000"/>
                  </a:srgbClr>
                </a:solidFill>
              </a:rPr>
            </a:br>
            <a:r>
              <a:rPr lang="de-DE" altLang="de-DE" sz="2900" dirty="0" smtClean="0">
                <a:solidFill>
                  <a:prstClr val="black"/>
                </a:solidFill>
              </a:rPr>
              <a:t>Päpstliche diplomatische Vertretungen usw. </a:t>
            </a:r>
            <a:br>
              <a:rPr lang="de-DE" altLang="de-DE" sz="2900" dirty="0" smtClean="0">
                <a:solidFill>
                  <a:prstClr val="black"/>
                </a:solidFill>
              </a:rPr>
            </a:br>
            <a:r>
              <a:rPr lang="de-DE" altLang="de-DE" sz="2900" dirty="0" smtClean="0">
                <a:solidFill>
                  <a:prstClr val="black"/>
                </a:solidFill>
              </a:rPr>
              <a:t>                                                                      -4-</a:t>
            </a:r>
            <a:br>
              <a:rPr lang="de-DE" altLang="de-DE" sz="2900" dirty="0" smtClean="0">
                <a:solidFill>
                  <a:prstClr val="black"/>
                </a:solidFill>
              </a:rPr>
            </a:br>
            <a:r>
              <a:rPr lang="de-DE" altLang="de-DE" sz="2600" dirty="0" smtClean="0">
                <a:solidFill>
                  <a:srgbClr val="4F81BD">
                    <a:lumMod val="75000"/>
                  </a:srgbClr>
                </a:solidFill>
              </a:rPr>
              <a:t>RDA </a:t>
            </a:r>
            <a:r>
              <a:rPr lang="de-DE" altLang="de-DE" sz="2600" dirty="0">
                <a:solidFill>
                  <a:srgbClr val="4F81BD">
                    <a:lumMod val="75000"/>
                  </a:srgbClr>
                </a:solidFill>
              </a:rPr>
              <a:t>11.2.2.29</a:t>
            </a:r>
            <a:endParaRPr lang="de-DE" altLang="de-DE" sz="2600" dirty="0"/>
          </a:p>
        </p:txBody>
      </p:sp>
      <p:sp>
        <p:nvSpPr>
          <p:cNvPr id="29700" name="Rectangle 3"/>
          <p:cNvSpPr>
            <a:spLocks noGrp="1" noChangeArrowheads="1"/>
          </p:cNvSpPr>
          <p:nvPr>
            <p:ph idx="1"/>
          </p:nvPr>
        </p:nvSpPr>
        <p:spPr>
          <a:xfrm>
            <a:off x="609600" y="2492896"/>
            <a:ext cx="10972800" cy="3633268"/>
          </a:xfrm>
        </p:spPr>
        <p:txBody>
          <a:bodyPr/>
          <a:lstStyle/>
          <a:p>
            <a:pPr marL="0" indent="0">
              <a:spcBef>
                <a:spcPts val="600"/>
              </a:spcBef>
              <a:buNone/>
            </a:pPr>
            <a:r>
              <a:rPr lang="de-DE" altLang="de-DE" dirty="0" smtClean="0">
                <a:solidFill>
                  <a:schemeClr val="accent2">
                    <a:lumMod val="75000"/>
                  </a:schemeClr>
                </a:solidFill>
              </a:rPr>
              <a:t>Apostolische </a:t>
            </a:r>
            <a:r>
              <a:rPr lang="de-DE" altLang="de-DE" dirty="0" err="1" smtClean="0">
                <a:solidFill>
                  <a:schemeClr val="accent2">
                    <a:lumMod val="75000"/>
                  </a:schemeClr>
                </a:solidFill>
              </a:rPr>
              <a:t>Delegaturen</a:t>
            </a:r>
            <a:endParaRPr lang="de-DE" altLang="de-DE" dirty="0" smtClean="0">
              <a:solidFill>
                <a:schemeClr val="accent2">
                  <a:lumMod val="75000"/>
                </a:schemeClr>
              </a:solidFill>
            </a:endParaRPr>
          </a:p>
          <a:p>
            <a:pPr marL="0" indent="0">
              <a:spcBef>
                <a:spcPts val="600"/>
              </a:spcBef>
              <a:buNone/>
            </a:pPr>
            <a:r>
              <a:rPr lang="de-DE" altLang="de-DE" dirty="0" smtClean="0"/>
              <a:t>BN = unselbstständige Ansetzung als Unterabteilung </a:t>
            </a:r>
            <a:r>
              <a:rPr lang="de-DE" altLang="de-DE" dirty="0"/>
              <a:t>der Katholischen </a:t>
            </a:r>
            <a:r>
              <a:rPr lang="de-DE" altLang="de-DE" dirty="0" smtClean="0"/>
              <a:t>Kirche</a:t>
            </a:r>
          </a:p>
          <a:p>
            <a:pPr lvl="1">
              <a:spcBef>
                <a:spcPts val="600"/>
              </a:spcBef>
            </a:pPr>
            <a:r>
              <a:rPr lang="de-DE" altLang="de-DE" sz="2800" dirty="0" smtClean="0">
                <a:latin typeface="Verdana" panose="020B0604030504040204" pitchFamily="34" charset="0"/>
                <a:ea typeface="Verdana" panose="020B0604030504040204" pitchFamily="34" charset="0"/>
                <a:cs typeface="Verdana" panose="020B0604030504040204" pitchFamily="34" charset="0"/>
              </a:rPr>
              <a:t> normierte Namensform „Apostolische Delegatur“</a:t>
            </a:r>
          </a:p>
          <a:p>
            <a:pPr lvl="1">
              <a:spcBef>
                <a:spcPts val="600"/>
              </a:spcBef>
            </a:pPr>
            <a:r>
              <a:rPr lang="de-DE" altLang="de-DE" sz="2800" dirty="0" smtClean="0">
                <a:latin typeface="Verdana" panose="020B0604030504040204" pitchFamily="34" charset="0"/>
                <a:ea typeface="Verdana" panose="020B0604030504040204" pitchFamily="34" charset="0"/>
                <a:cs typeface="Verdana" panose="020B0604030504040204" pitchFamily="34" charset="0"/>
              </a:rPr>
              <a:t> Name </a:t>
            </a:r>
            <a:r>
              <a:rPr lang="de-DE" altLang="de-DE" sz="2800" dirty="0">
                <a:latin typeface="Verdana" panose="020B0604030504040204" pitchFamily="34" charset="0"/>
                <a:ea typeface="Verdana" panose="020B0604030504040204" pitchFamily="34" charset="0"/>
                <a:cs typeface="Verdana" panose="020B0604030504040204" pitchFamily="34" charset="0"/>
              </a:rPr>
              <a:t>des Staates, bei dem/der die Delegatur akkreditiert </a:t>
            </a:r>
            <a:r>
              <a:rPr lang="de-DE" altLang="de-DE" sz="2800" dirty="0" smtClean="0">
                <a:latin typeface="Verdana" panose="020B0604030504040204" pitchFamily="34" charset="0"/>
                <a:ea typeface="Verdana" panose="020B0604030504040204" pitchFamily="34" charset="0"/>
                <a:cs typeface="Verdana" panose="020B0604030504040204" pitchFamily="34" charset="0"/>
              </a:rPr>
              <a:t>ist = identifizierender Zusatz </a:t>
            </a:r>
            <a:endParaRPr lang="de-DE" altLang="de-DE" sz="2800" dirty="0">
              <a:latin typeface="Verdana" panose="020B0604030504040204" pitchFamily="34" charset="0"/>
              <a:ea typeface="Verdana" panose="020B0604030504040204" pitchFamily="34" charset="0"/>
              <a:cs typeface="Verdana" panose="020B0604030504040204" pitchFamily="34" charset="0"/>
            </a:endParaRPr>
          </a:p>
          <a:p>
            <a:pPr marL="0" indent="0">
              <a:spcBef>
                <a:spcPct val="70000"/>
              </a:spcBef>
              <a:buNone/>
            </a:pPr>
            <a:endParaRPr lang="de-DE" altLang="de-DE" sz="1600" dirty="0"/>
          </a:p>
        </p:txBody>
      </p:sp>
      <p:sp>
        <p:nvSpPr>
          <p:cNvPr id="29699" name="Fußzeilenplatzhalt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200" smtClean="0">
                <a:solidFill>
                  <a:schemeClr val="tx1">
                    <a:tint val="75000"/>
                  </a:schemeClr>
                </a:solidFill>
                <a:latin typeface="+mn-lt"/>
                <a:cs typeface="+mn-cs"/>
              </a:rPr>
              <a:t>Schulungsunterlagen der AG RDA – Modul GND: KorKonGeo | hbz | Stand: 15.01.2015</a:t>
            </a:r>
            <a:endParaRPr lang="de-DE" altLang="de-DE" sz="1200" dirty="0">
              <a:solidFill>
                <a:schemeClr val="tx1">
                  <a:tint val="75000"/>
                </a:schemeClr>
              </a:solidFill>
              <a:latin typeface="+mn-lt"/>
              <a:cs typeface="+mn-cs"/>
            </a:endParaRPr>
          </a:p>
        </p:txBody>
      </p:sp>
      <p:sp>
        <p:nvSpPr>
          <p:cNvPr id="2" name="Foliennummernplatzhalter 1"/>
          <p:cNvSpPr>
            <a:spLocks noGrp="1"/>
          </p:cNvSpPr>
          <p:nvPr>
            <p:ph type="sldNum" sz="quarter" idx="12"/>
          </p:nvPr>
        </p:nvSpPr>
        <p:spPr/>
        <p:txBody>
          <a:bodyPr/>
          <a:lstStyle/>
          <a:p>
            <a:fld id="{E1CD70CF-68CB-451A-AC93-71942E537FD9}" type="slidenum">
              <a:rPr lang="de-DE" smtClean="0"/>
              <a:t>235</a:t>
            </a:fld>
            <a:endParaRPr lang="de-DE"/>
          </a:p>
        </p:txBody>
      </p:sp>
    </p:spTree>
    <p:extLst>
      <p:ext uri="{BB962C8B-B14F-4D97-AF65-F5344CB8AC3E}">
        <p14:creationId xmlns:p14="http://schemas.microsoft.com/office/powerpoint/2010/main" val="100178678"/>
      </p:ext>
    </p:extLst>
  </p:cSld>
  <p:clrMapOvr>
    <a:masterClrMapping/>
  </p:clrMapOvr>
  <p:timing>
    <p:tnLst>
      <p:par>
        <p:cTn id="1" dur="indefinite" restart="never" nodeType="tmRoot"/>
      </p:par>
    </p:tnLst>
  </p:timing>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146250"/>
          </a:xfrm>
        </p:spPr>
        <p:txBody>
          <a:bodyPr/>
          <a:lstStyle/>
          <a:p>
            <a:pPr algn="l"/>
            <a:r>
              <a:rPr lang="de-DE" altLang="de-DE" sz="3200" dirty="0">
                <a:solidFill>
                  <a:srgbClr val="4F81BD">
                    <a:lumMod val="75000"/>
                  </a:srgbClr>
                </a:solidFill>
              </a:rPr>
              <a:t>Religiöse Körperschaften und Konferenzen</a:t>
            </a:r>
            <a:br>
              <a:rPr lang="de-DE" altLang="de-DE" sz="3200" dirty="0">
                <a:solidFill>
                  <a:srgbClr val="4F81BD">
                    <a:lumMod val="75000"/>
                  </a:srgbClr>
                </a:solidFill>
              </a:rPr>
            </a:br>
            <a:r>
              <a:rPr lang="de-DE" altLang="de-DE" sz="2600" dirty="0">
                <a:solidFill>
                  <a:prstClr val="black"/>
                </a:solidFill>
              </a:rPr>
              <a:t>Päpstliche diplomatische Vertretungen usw. </a:t>
            </a:r>
            <a:br>
              <a:rPr lang="de-DE" altLang="de-DE" sz="2600" dirty="0">
                <a:solidFill>
                  <a:prstClr val="black"/>
                </a:solidFill>
              </a:rPr>
            </a:br>
            <a:r>
              <a:rPr lang="de-DE" altLang="de-DE" sz="2600" dirty="0" smtClean="0">
                <a:solidFill>
                  <a:prstClr val="black"/>
                </a:solidFill>
              </a:rPr>
              <a:t>                                                                      -5-</a:t>
            </a:r>
            <a:r>
              <a:rPr lang="de-DE" altLang="de-DE" sz="2600" dirty="0">
                <a:solidFill>
                  <a:prstClr val="black"/>
                </a:solidFill>
              </a:rPr>
              <a:t/>
            </a:r>
            <a:br>
              <a:rPr lang="de-DE" altLang="de-DE" sz="2600" dirty="0">
                <a:solidFill>
                  <a:prstClr val="black"/>
                </a:solidFill>
              </a:rPr>
            </a:br>
            <a:r>
              <a:rPr lang="de-DE" altLang="de-DE" sz="2300" dirty="0">
                <a:solidFill>
                  <a:srgbClr val="4F81BD">
                    <a:lumMod val="75000"/>
                  </a:srgbClr>
                </a:solidFill>
              </a:rPr>
              <a:t>RDA 11.2.2.29</a:t>
            </a:r>
            <a:endParaRPr lang="de-DE" dirty="0"/>
          </a:p>
        </p:txBody>
      </p:sp>
      <p:sp>
        <p:nvSpPr>
          <p:cNvPr id="3" name="Inhaltsplatzhalter 2"/>
          <p:cNvSpPr>
            <a:spLocks noGrp="1"/>
          </p:cNvSpPr>
          <p:nvPr>
            <p:ph idx="1"/>
          </p:nvPr>
        </p:nvSpPr>
        <p:spPr>
          <a:xfrm>
            <a:off x="609600" y="2708920"/>
            <a:ext cx="10972800" cy="3417244"/>
          </a:xfrm>
        </p:spPr>
        <p:txBody>
          <a:bodyPr/>
          <a:lstStyle/>
          <a:p>
            <a:pPr marL="0" indent="0">
              <a:lnSpc>
                <a:spcPct val="150000"/>
              </a:lnSpc>
              <a:buNone/>
            </a:pPr>
            <a:r>
              <a:rPr lang="de-DE" i="1" dirty="0" smtClean="0"/>
              <a:t>Beispiele:</a:t>
            </a:r>
          </a:p>
          <a:p>
            <a:pPr>
              <a:spcBef>
                <a:spcPct val="0"/>
              </a:spcBef>
              <a:buNone/>
            </a:pPr>
            <a:r>
              <a:rPr lang="de-DE" altLang="de-DE" i="1" dirty="0">
                <a:solidFill>
                  <a:schemeClr val="accent3">
                    <a:lumMod val="50000"/>
                  </a:schemeClr>
                </a:solidFill>
              </a:rPr>
              <a:t>Katholische Kirche. Apostolische Delegatur (</a:t>
            </a:r>
            <a:r>
              <a:rPr lang="de-DE" altLang="de-DE" i="1" dirty="0" smtClean="0">
                <a:solidFill>
                  <a:schemeClr val="accent3">
                    <a:lumMod val="50000"/>
                  </a:schemeClr>
                </a:solidFill>
              </a:rPr>
              <a:t>Jerusalem; Palästina</a:t>
            </a:r>
            <a:r>
              <a:rPr lang="de-DE" altLang="de-DE" i="1" dirty="0">
                <a:solidFill>
                  <a:schemeClr val="accent3">
                    <a:lumMod val="50000"/>
                  </a:schemeClr>
                </a:solidFill>
              </a:rPr>
              <a:t>)</a:t>
            </a:r>
          </a:p>
          <a:p>
            <a:pPr>
              <a:lnSpc>
                <a:spcPct val="150000"/>
              </a:lnSpc>
              <a:spcBef>
                <a:spcPct val="0"/>
              </a:spcBef>
              <a:buNone/>
            </a:pPr>
            <a:r>
              <a:rPr lang="de-DE" altLang="de-DE" i="1" dirty="0">
                <a:solidFill>
                  <a:schemeClr val="accent3">
                    <a:lumMod val="50000"/>
                  </a:schemeClr>
                </a:solidFill>
              </a:rPr>
              <a:t>Katholische Kirche. Apostolische Delegatur (Somalia)</a:t>
            </a:r>
          </a:p>
          <a:p>
            <a:pPr>
              <a:lnSpc>
                <a:spcPct val="150000"/>
              </a:lnSpc>
              <a:spcBef>
                <a:spcPct val="0"/>
              </a:spcBef>
              <a:buNone/>
            </a:pPr>
            <a:r>
              <a:rPr lang="de-DE" altLang="de-DE" i="1" dirty="0">
                <a:solidFill>
                  <a:schemeClr val="accent3">
                    <a:lumMod val="50000"/>
                  </a:schemeClr>
                </a:solidFill>
              </a:rPr>
              <a:t>Katholische Kirche. Apostolische Delegatur (Vietnam)</a:t>
            </a:r>
          </a:p>
          <a:p>
            <a:pPr marL="0" indent="0">
              <a:buNone/>
            </a:pPr>
            <a:endParaRPr lang="de-DE" i="1" dirty="0" smtClean="0"/>
          </a:p>
          <a:p>
            <a:pPr marL="0" indent="0">
              <a:buNone/>
            </a:pPr>
            <a:endParaRPr lang="de-DE" i="1" dirty="0" smtClean="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236</a:t>
            </a:fld>
            <a:endParaRPr lang="de-DE"/>
          </a:p>
        </p:txBody>
      </p:sp>
    </p:spTree>
    <p:extLst>
      <p:ext uri="{BB962C8B-B14F-4D97-AF65-F5344CB8AC3E}">
        <p14:creationId xmlns:p14="http://schemas.microsoft.com/office/powerpoint/2010/main" val="477525291"/>
      </p:ext>
    </p:extLst>
  </p:cSld>
  <p:clrMapOvr>
    <a:masterClrMapping/>
  </p:clrMapOvr>
  <p:timing>
    <p:tnLst>
      <p:par>
        <p:cTn id="1" dur="indefinite" restart="never" nodeType="tmRoot"/>
      </p:par>
    </p:tnLst>
  </p:timing>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09600" y="274638"/>
            <a:ext cx="8726760" cy="2146250"/>
          </a:xfrm>
        </p:spPr>
        <p:txBody>
          <a:bodyPr>
            <a:normAutofit fontScale="90000"/>
          </a:bodyPr>
          <a:lstStyle/>
          <a:p>
            <a:pPr algn="l"/>
            <a:r>
              <a:rPr lang="de-DE" altLang="de-DE" dirty="0">
                <a:solidFill>
                  <a:srgbClr val="4F81BD">
                    <a:lumMod val="75000"/>
                  </a:srgbClr>
                </a:solidFill>
              </a:rPr>
              <a:t>Religiöse Körperschaften und Konferenzen</a:t>
            </a:r>
            <a:br>
              <a:rPr lang="de-DE" altLang="de-DE" dirty="0">
                <a:solidFill>
                  <a:srgbClr val="4F81BD">
                    <a:lumMod val="75000"/>
                  </a:srgbClr>
                </a:solidFill>
              </a:rPr>
            </a:br>
            <a:r>
              <a:rPr lang="de-DE" altLang="de-DE" sz="2900" dirty="0">
                <a:solidFill>
                  <a:prstClr val="black"/>
                </a:solidFill>
              </a:rPr>
              <a:t>Päpstliche diplomatische Vertretungen usw. </a:t>
            </a:r>
            <a:br>
              <a:rPr lang="de-DE" altLang="de-DE" sz="2900" dirty="0">
                <a:solidFill>
                  <a:prstClr val="black"/>
                </a:solidFill>
              </a:rPr>
            </a:br>
            <a:r>
              <a:rPr lang="de-DE" altLang="de-DE" sz="2900" dirty="0" smtClean="0">
                <a:solidFill>
                  <a:prstClr val="black"/>
                </a:solidFill>
              </a:rPr>
              <a:t>                                                                      -6-</a:t>
            </a:r>
            <a:r>
              <a:rPr lang="de-DE" altLang="de-DE" sz="2600" dirty="0">
                <a:solidFill>
                  <a:prstClr val="black"/>
                </a:solidFill>
              </a:rPr>
              <a:t/>
            </a:r>
            <a:br>
              <a:rPr lang="de-DE" altLang="de-DE" sz="2600" dirty="0">
                <a:solidFill>
                  <a:prstClr val="black"/>
                </a:solidFill>
              </a:rPr>
            </a:br>
            <a:r>
              <a:rPr lang="de-DE" altLang="de-DE" sz="2600" dirty="0">
                <a:solidFill>
                  <a:srgbClr val="4F81BD">
                    <a:lumMod val="75000"/>
                  </a:srgbClr>
                </a:solidFill>
              </a:rPr>
              <a:t>RDA 11.2.2.29</a:t>
            </a:r>
            <a:endParaRPr lang="de-DE" altLang="de-DE" sz="2600" dirty="0"/>
          </a:p>
        </p:txBody>
      </p:sp>
      <p:sp>
        <p:nvSpPr>
          <p:cNvPr id="30724" name="Rectangle 3"/>
          <p:cNvSpPr>
            <a:spLocks noGrp="1" noChangeArrowheads="1"/>
          </p:cNvSpPr>
          <p:nvPr>
            <p:ph idx="1"/>
          </p:nvPr>
        </p:nvSpPr>
        <p:spPr>
          <a:xfrm>
            <a:off x="609600" y="2708919"/>
            <a:ext cx="10972800" cy="3647431"/>
          </a:xfrm>
        </p:spPr>
        <p:txBody>
          <a:bodyPr>
            <a:noAutofit/>
          </a:bodyPr>
          <a:lstStyle/>
          <a:p>
            <a:pPr marL="0" indent="0">
              <a:spcBef>
                <a:spcPts val="0"/>
              </a:spcBef>
              <a:buNone/>
            </a:pPr>
            <a:r>
              <a:rPr lang="de-DE" altLang="de-DE" sz="2600" dirty="0" smtClean="0">
                <a:solidFill>
                  <a:schemeClr val="accent2">
                    <a:lumMod val="75000"/>
                  </a:schemeClr>
                </a:solidFill>
              </a:rPr>
              <a:t>Sondergesandte des Papstes in amtlicher Funktion, d.h. Legaten</a:t>
            </a:r>
            <a:r>
              <a:rPr lang="de-DE" altLang="de-DE" sz="2600" dirty="0" smtClean="0"/>
              <a:t/>
            </a:r>
            <a:br>
              <a:rPr lang="de-DE" altLang="de-DE" sz="2600" dirty="0" smtClean="0"/>
            </a:br>
            <a:r>
              <a:rPr lang="de-DE" altLang="de-DE" sz="2600" dirty="0" smtClean="0"/>
              <a:t>BN = </a:t>
            </a:r>
            <a:r>
              <a:rPr lang="de-DE" altLang="de-DE" sz="2600" dirty="0"/>
              <a:t>Unselbstständige Ansetzung als Unterabteilung der Katholischen </a:t>
            </a:r>
            <a:r>
              <a:rPr lang="de-DE" altLang="de-DE" sz="2600" dirty="0" smtClean="0"/>
              <a:t>Kirche</a:t>
            </a:r>
          </a:p>
          <a:p>
            <a:pPr lvl="1">
              <a:spcBef>
                <a:spcPts val="0"/>
              </a:spcBef>
            </a:pPr>
            <a:r>
              <a:rPr lang="de-DE" altLang="de-DE" dirty="0" smtClean="0"/>
              <a:t> </a:t>
            </a:r>
            <a:r>
              <a:rPr lang="de-DE" altLang="de-DE" dirty="0" smtClean="0">
                <a:latin typeface="Verdana" panose="020B0604030504040204" pitchFamily="34" charset="0"/>
                <a:ea typeface="Verdana" panose="020B0604030504040204" pitchFamily="34" charset="0"/>
                <a:cs typeface="Verdana" panose="020B0604030504040204" pitchFamily="34" charset="0"/>
              </a:rPr>
              <a:t>Titel </a:t>
            </a:r>
            <a:r>
              <a:rPr lang="de-DE" altLang="de-DE" dirty="0">
                <a:latin typeface="Verdana" panose="020B0604030504040204" pitchFamily="34" charset="0"/>
                <a:ea typeface="Verdana" panose="020B0604030504040204" pitchFamily="34" charset="0"/>
                <a:cs typeface="Verdana" panose="020B0604030504040204" pitchFamily="34" charset="0"/>
              </a:rPr>
              <a:t>des Gesandten in </a:t>
            </a:r>
            <a:r>
              <a:rPr lang="de-DE" altLang="de-DE" dirty="0" smtClean="0">
                <a:latin typeface="Verdana" panose="020B0604030504040204" pitchFamily="34" charset="0"/>
                <a:ea typeface="Verdana" panose="020B0604030504040204" pitchFamily="34" charset="0"/>
                <a:cs typeface="Verdana" panose="020B0604030504040204" pitchFamily="34" charset="0"/>
              </a:rPr>
              <a:t>Deutsch</a:t>
            </a:r>
            <a:r>
              <a:rPr lang="de-DE" altLang="de-DE" dirty="0">
                <a:latin typeface="Verdana" panose="020B0604030504040204" pitchFamily="34" charset="0"/>
                <a:ea typeface="Verdana" panose="020B0604030504040204" pitchFamily="34" charset="0"/>
                <a:cs typeface="Verdana" panose="020B0604030504040204" pitchFamily="34" charset="0"/>
              </a:rPr>
              <a:t>, wenn es einen äquivalenten Ausdruck in dieser Sprache gibt, ansonsten in </a:t>
            </a:r>
            <a:r>
              <a:rPr lang="de-DE" altLang="de-DE" dirty="0" smtClean="0">
                <a:latin typeface="Verdana" panose="020B0604030504040204" pitchFamily="34" charset="0"/>
                <a:ea typeface="Verdana" panose="020B0604030504040204" pitchFamily="34" charset="0"/>
                <a:cs typeface="Verdana" panose="020B0604030504040204" pitchFamily="34" charset="0"/>
              </a:rPr>
              <a:t>Latein</a:t>
            </a:r>
          </a:p>
          <a:p>
            <a:pPr lvl="1">
              <a:spcBef>
                <a:spcPts val="0"/>
              </a:spcBef>
            </a:pPr>
            <a:r>
              <a:rPr lang="de-DE" altLang="de-DE" dirty="0" smtClean="0">
                <a:latin typeface="Verdana" panose="020B0604030504040204" pitchFamily="34" charset="0"/>
                <a:ea typeface="Verdana" panose="020B0604030504040204" pitchFamily="34" charset="0"/>
                <a:cs typeface="Verdana" panose="020B0604030504040204" pitchFamily="34" charset="0"/>
              </a:rPr>
              <a:t>Name </a:t>
            </a:r>
            <a:r>
              <a:rPr lang="de-DE" altLang="de-DE" dirty="0">
                <a:latin typeface="Verdana" panose="020B0604030504040204" pitchFamily="34" charset="0"/>
                <a:ea typeface="Verdana" panose="020B0604030504040204" pitchFamily="34" charset="0"/>
                <a:cs typeface="Verdana" panose="020B0604030504040204" pitchFamily="34" charset="0"/>
              </a:rPr>
              <a:t>des Landes, der Region oder einer sonstigen Ortsangabe, in dem/der der Legat aktiv </a:t>
            </a:r>
            <a:r>
              <a:rPr lang="de-DE" altLang="de-DE" dirty="0" smtClean="0">
                <a:latin typeface="Verdana" panose="020B0604030504040204" pitchFamily="34" charset="0"/>
                <a:ea typeface="Verdana" panose="020B0604030504040204" pitchFamily="34" charset="0"/>
                <a:cs typeface="Verdana" panose="020B0604030504040204" pitchFamily="34" charset="0"/>
              </a:rPr>
              <a:t>ist = identifizierender </a:t>
            </a:r>
            <a:r>
              <a:rPr lang="de-DE" altLang="de-DE" dirty="0">
                <a:latin typeface="Verdana" panose="020B0604030504040204" pitchFamily="34" charset="0"/>
                <a:ea typeface="Verdana" panose="020B0604030504040204" pitchFamily="34" charset="0"/>
                <a:cs typeface="Verdana" panose="020B0604030504040204" pitchFamily="34" charset="0"/>
              </a:rPr>
              <a:t>Zusatz</a:t>
            </a:r>
          </a:p>
          <a:p>
            <a:pPr marL="0" indent="0">
              <a:spcBef>
                <a:spcPct val="70000"/>
              </a:spcBef>
              <a:buNone/>
            </a:pPr>
            <a:endParaRPr lang="de-DE" altLang="de-DE" dirty="0" smtClean="0"/>
          </a:p>
        </p:txBody>
      </p:sp>
      <p:sp>
        <p:nvSpPr>
          <p:cNvPr id="30723" name="Fußzeilenplatzhalt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None/>
            </a:pPr>
            <a:r>
              <a:rPr lang="de-DE" altLang="de-DE" sz="1200" smtClean="0">
                <a:solidFill>
                  <a:schemeClr val="tx1">
                    <a:tint val="75000"/>
                  </a:schemeClr>
                </a:solidFill>
                <a:latin typeface="+mn-lt"/>
                <a:cs typeface="+mn-cs"/>
              </a:rPr>
              <a:t>Schulungsunterlagen der AG RDA – Modul GND: KorKonGeo | hbz | Stand: 15.01.2015</a:t>
            </a:r>
            <a:endParaRPr lang="de-DE" altLang="de-DE" sz="1200" dirty="0">
              <a:solidFill>
                <a:schemeClr val="tx1">
                  <a:tint val="75000"/>
                </a:schemeClr>
              </a:solidFill>
              <a:latin typeface="+mn-lt"/>
              <a:cs typeface="+mn-cs"/>
            </a:endParaRPr>
          </a:p>
        </p:txBody>
      </p:sp>
      <p:sp>
        <p:nvSpPr>
          <p:cNvPr id="2" name="Foliennummernplatzhalter 1"/>
          <p:cNvSpPr>
            <a:spLocks noGrp="1"/>
          </p:cNvSpPr>
          <p:nvPr>
            <p:ph type="sldNum" sz="quarter" idx="12"/>
          </p:nvPr>
        </p:nvSpPr>
        <p:spPr/>
        <p:txBody>
          <a:bodyPr/>
          <a:lstStyle/>
          <a:p>
            <a:fld id="{E1CD70CF-68CB-451A-AC93-71942E537FD9}" type="slidenum">
              <a:rPr lang="de-DE" smtClean="0"/>
              <a:t>237</a:t>
            </a:fld>
            <a:endParaRPr lang="de-DE"/>
          </a:p>
        </p:txBody>
      </p:sp>
    </p:spTree>
    <p:extLst>
      <p:ext uri="{BB962C8B-B14F-4D97-AF65-F5344CB8AC3E}">
        <p14:creationId xmlns:p14="http://schemas.microsoft.com/office/powerpoint/2010/main" val="1036692866"/>
      </p:ext>
    </p:extLst>
  </p:cSld>
  <p:clrMapOvr>
    <a:masterClrMapping/>
  </p:clrMapOvr>
  <p:timing>
    <p:tnLst>
      <p:par>
        <p:cTn id="1" dur="indefinite" restart="never" nodeType="tmRoot"/>
      </p:par>
    </p:tnLst>
  </p:timing>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2146250"/>
          </a:xfrm>
        </p:spPr>
        <p:txBody>
          <a:bodyPr/>
          <a:lstStyle/>
          <a:p>
            <a:pPr algn="l"/>
            <a:r>
              <a:rPr lang="de-DE" altLang="de-DE" sz="3200" dirty="0">
                <a:solidFill>
                  <a:srgbClr val="4F81BD">
                    <a:lumMod val="75000"/>
                  </a:srgbClr>
                </a:solidFill>
              </a:rPr>
              <a:t>Religiöse Körperschaften und Konferenzen</a:t>
            </a:r>
            <a:br>
              <a:rPr lang="de-DE" altLang="de-DE" sz="3200" dirty="0">
                <a:solidFill>
                  <a:srgbClr val="4F81BD">
                    <a:lumMod val="75000"/>
                  </a:srgbClr>
                </a:solidFill>
              </a:rPr>
            </a:br>
            <a:r>
              <a:rPr lang="de-DE" altLang="de-DE" sz="2600" dirty="0">
                <a:solidFill>
                  <a:prstClr val="black"/>
                </a:solidFill>
              </a:rPr>
              <a:t>Päpstliche diplomatische Vertretungen usw. </a:t>
            </a:r>
            <a:br>
              <a:rPr lang="de-DE" altLang="de-DE" sz="2600" dirty="0">
                <a:solidFill>
                  <a:prstClr val="black"/>
                </a:solidFill>
              </a:rPr>
            </a:br>
            <a:r>
              <a:rPr lang="de-DE" altLang="de-DE" sz="2600" dirty="0" smtClean="0">
                <a:solidFill>
                  <a:prstClr val="black"/>
                </a:solidFill>
              </a:rPr>
              <a:t>                                                                      -7-</a:t>
            </a:r>
            <a:r>
              <a:rPr lang="de-DE" altLang="de-DE" sz="2300" dirty="0">
                <a:solidFill>
                  <a:prstClr val="black"/>
                </a:solidFill>
              </a:rPr>
              <a:t/>
            </a:r>
            <a:br>
              <a:rPr lang="de-DE" altLang="de-DE" sz="2300" dirty="0">
                <a:solidFill>
                  <a:prstClr val="black"/>
                </a:solidFill>
              </a:rPr>
            </a:br>
            <a:r>
              <a:rPr lang="de-DE" altLang="de-DE" sz="2300" dirty="0">
                <a:solidFill>
                  <a:srgbClr val="4F81BD">
                    <a:lumMod val="75000"/>
                  </a:srgbClr>
                </a:solidFill>
              </a:rPr>
              <a:t>RDA 11.2.2.29</a:t>
            </a:r>
            <a:endParaRPr lang="de-DE" dirty="0"/>
          </a:p>
        </p:txBody>
      </p:sp>
      <p:sp>
        <p:nvSpPr>
          <p:cNvPr id="3" name="Inhaltsplatzhalter 2"/>
          <p:cNvSpPr>
            <a:spLocks noGrp="1"/>
          </p:cNvSpPr>
          <p:nvPr>
            <p:ph idx="1"/>
          </p:nvPr>
        </p:nvSpPr>
        <p:spPr>
          <a:xfrm>
            <a:off x="609600" y="2780928"/>
            <a:ext cx="10972800" cy="3345236"/>
          </a:xfrm>
        </p:spPr>
        <p:txBody>
          <a:bodyPr/>
          <a:lstStyle/>
          <a:p>
            <a:pPr marL="0" indent="0">
              <a:buNone/>
            </a:pPr>
            <a:r>
              <a:rPr lang="de-DE" i="1" dirty="0" smtClean="0"/>
              <a:t>Beispiele:</a:t>
            </a:r>
          </a:p>
          <a:p>
            <a:pPr marL="0" indent="0">
              <a:buNone/>
            </a:pPr>
            <a:r>
              <a:rPr lang="de-DE" i="1" dirty="0">
                <a:solidFill>
                  <a:schemeClr val="accent3">
                    <a:lumMod val="50000"/>
                  </a:schemeClr>
                </a:solidFill>
              </a:rPr>
              <a:t>Katholische Kirche. Legat (Regensburg)</a:t>
            </a:r>
          </a:p>
          <a:p>
            <a:pPr marL="0" indent="0">
              <a:buNone/>
            </a:pPr>
            <a:r>
              <a:rPr lang="de-DE" i="1" dirty="0">
                <a:solidFill>
                  <a:schemeClr val="accent3">
                    <a:lumMod val="50000"/>
                  </a:schemeClr>
                </a:solidFill>
              </a:rPr>
              <a:t>Katholische Kirche. Legat (Worms)</a:t>
            </a:r>
          </a:p>
          <a:p>
            <a:pPr marL="0" indent="0">
              <a:buNone/>
            </a:pPr>
            <a:endParaRPr lang="de-DE" i="1" dirty="0" smtClean="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238</a:t>
            </a:fld>
            <a:endParaRPr lang="de-DE"/>
          </a:p>
        </p:txBody>
      </p:sp>
    </p:spTree>
    <p:extLst>
      <p:ext uri="{BB962C8B-B14F-4D97-AF65-F5344CB8AC3E}">
        <p14:creationId xmlns:p14="http://schemas.microsoft.com/office/powerpoint/2010/main" val="1009610150"/>
      </p:ext>
    </p:extLst>
  </p:cSld>
  <p:clrMapOvr>
    <a:masterClrMapping/>
  </p:clrMapOvr>
  <p:timing>
    <p:tnLst>
      <p:par>
        <p:cTn id="1" dur="indefinite" restart="never" nodeType="tmRoot"/>
      </p:par>
    </p:tnLst>
  </p:timing>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el 1"/>
          <p:cNvSpPr>
            <a:spLocks noGrp="1"/>
          </p:cNvSpPr>
          <p:nvPr>
            <p:ph type="title"/>
          </p:nvPr>
        </p:nvSpPr>
        <p:spPr>
          <a:xfrm>
            <a:off x="609600" y="188640"/>
            <a:ext cx="8726760" cy="1368152"/>
          </a:xfrm>
        </p:spPr>
        <p:txBody>
          <a:bodyPr>
            <a:normAutofit fontScale="90000"/>
          </a:bodyPr>
          <a:lstStyle/>
          <a:p>
            <a:pPr algn="l"/>
            <a:r>
              <a:rPr lang="de-DE" altLang="de-DE" dirty="0"/>
              <a:t>Was ist neu mit RDA?</a:t>
            </a:r>
            <a:br>
              <a:rPr lang="de-DE" altLang="de-DE" dirty="0"/>
            </a:br>
            <a:r>
              <a:rPr lang="de-DE" altLang="de-DE" sz="2900" dirty="0" smtClean="0"/>
              <a:t>(für den Bereich religiöse Körperschaften und Konferenzen)                                              -1-</a:t>
            </a:r>
          </a:p>
        </p:txBody>
      </p:sp>
      <p:sp>
        <p:nvSpPr>
          <p:cNvPr id="31763" name="Fußzeilenplatzhalt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None/>
            </a:pPr>
            <a:r>
              <a:rPr lang="de-DE" altLang="de-DE" sz="1200" smtClean="0">
                <a:solidFill>
                  <a:schemeClr val="tx1">
                    <a:tint val="75000"/>
                  </a:schemeClr>
                </a:solidFill>
                <a:latin typeface="+mn-lt"/>
                <a:cs typeface="+mn-cs"/>
              </a:rPr>
              <a:t>Schulungsunterlagen der AG RDA – Modul GND: KorKonGeo | hbz | Stand: 15.01.2015</a:t>
            </a:r>
            <a:endParaRPr lang="de-DE" altLang="de-DE" sz="1200" dirty="0">
              <a:solidFill>
                <a:schemeClr val="tx1">
                  <a:tint val="75000"/>
                </a:schemeClr>
              </a:solidFill>
              <a:latin typeface="+mn-lt"/>
              <a:cs typeface="+mn-cs"/>
            </a:endParaRPr>
          </a:p>
        </p:txBody>
      </p:sp>
      <p:graphicFrame>
        <p:nvGraphicFramePr>
          <p:cNvPr id="5" name="Inhaltsplatzhalter 4"/>
          <p:cNvGraphicFramePr>
            <a:graphicFrameLocks noGrp="1"/>
          </p:cNvGraphicFramePr>
          <p:nvPr>
            <p:ph idx="4294967295"/>
            <p:extLst>
              <p:ext uri="{D42A27DB-BD31-4B8C-83A1-F6EECF244321}">
                <p14:modId xmlns:p14="http://schemas.microsoft.com/office/powerpoint/2010/main" val="1345134672"/>
              </p:ext>
            </p:extLst>
          </p:nvPr>
        </p:nvGraphicFramePr>
        <p:xfrm>
          <a:off x="767408" y="2028698"/>
          <a:ext cx="9237712" cy="3244737"/>
        </p:xfrm>
        <a:graphic>
          <a:graphicData uri="http://schemas.openxmlformats.org/drawingml/2006/table">
            <a:tbl>
              <a:tblPr firstRow="1" bandRow="1">
                <a:tableStyleId>{5C22544A-7EE6-4342-B048-85BDC9FD1C3A}</a:tableStyleId>
              </a:tblPr>
              <a:tblGrid>
                <a:gridCol w="4618856"/>
                <a:gridCol w="4618856"/>
              </a:tblGrid>
              <a:tr h="294275">
                <a:tc>
                  <a:txBody>
                    <a:bodyPr/>
                    <a:lstStyle/>
                    <a:p>
                      <a:pPr algn="ctr"/>
                      <a:r>
                        <a:rPr lang="de-DE" sz="1600" dirty="0" smtClean="0">
                          <a:latin typeface="Verdana" panose="020B0604030504040204" pitchFamily="34" charset="0"/>
                        </a:rPr>
                        <a:t>RAK / GND-Übergangsregeln</a:t>
                      </a:r>
                      <a:endParaRPr lang="de-DE" sz="1600" dirty="0">
                        <a:latin typeface="Verdana" panose="020B0604030504040204" pitchFamily="34" charset="0"/>
                      </a:endParaRPr>
                    </a:p>
                  </a:txBody>
                  <a:tcPr marT="45722" marB="45722"/>
                </a:tc>
                <a:tc>
                  <a:txBody>
                    <a:bodyPr/>
                    <a:lstStyle/>
                    <a:p>
                      <a:pPr algn="ctr"/>
                      <a:r>
                        <a:rPr lang="de-DE" sz="1600" dirty="0" smtClean="0">
                          <a:latin typeface="Verdana" panose="020B0604030504040204" pitchFamily="34" charset="0"/>
                        </a:rPr>
                        <a:t>RDA</a:t>
                      </a:r>
                      <a:endParaRPr lang="de-DE" sz="1600" dirty="0">
                        <a:latin typeface="Verdana" panose="020B0604030504040204" pitchFamily="34" charset="0"/>
                      </a:endParaRPr>
                    </a:p>
                  </a:txBody>
                  <a:tcPr marT="45722" marB="45722"/>
                </a:tc>
              </a:tr>
              <a:tr h="379609">
                <a:tc gridSpan="2">
                  <a:txBody>
                    <a:bodyPr/>
                    <a:lstStyle/>
                    <a:p>
                      <a:pPr algn="ctr"/>
                      <a:r>
                        <a:rPr lang="de-DE" sz="1600" dirty="0" smtClean="0">
                          <a:latin typeface="Verdana" panose="020B0604030504040204" pitchFamily="34" charset="0"/>
                        </a:rPr>
                        <a:t>Unselbstständige Erfassung von Vertretungskörperschaften</a:t>
                      </a:r>
                      <a:endParaRPr lang="de-DE" sz="1600" dirty="0">
                        <a:latin typeface="Verdana" panose="020B0604030504040204" pitchFamily="34" charset="0"/>
                      </a:endParaRPr>
                    </a:p>
                  </a:txBody>
                  <a:tcPr marT="45722" marB="45722"/>
                </a:tc>
                <a:tc hMerge="1">
                  <a:txBody>
                    <a:bodyPr/>
                    <a:lstStyle/>
                    <a:p>
                      <a:endParaRPr lang="de-DE" dirty="0"/>
                    </a:p>
                  </a:txBody>
                  <a:tcPr/>
                </a:tc>
              </a:tr>
              <a:tr h="1736204">
                <a:tc>
                  <a:txBody>
                    <a:bodyPr/>
                    <a:lstStyle/>
                    <a:p>
                      <a:pPr algn="l"/>
                      <a:r>
                        <a:rPr lang="de-DE" sz="1600" dirty="0" smtClean="0">
                          <a:latin typeface="Verdana" panose="020B0604030504040204" pitchFamily="34" charset="0"/>
                        </a:rPr>
                        <a:t>GND-ÜR K26, Verwendungsregel: </a:t>
                      </a:r>
                    </a:p>
                    <a:p>
                      <a:pPr algn="l"/>
                      <a:r>
                        <a:rPr lang="de-DE" sz="1600" dirty="0" smtClean="0">
                          <a:latin typeface="Verdana" panose="020B0604030504040204" pitchFamily="34" charset="0"/>
                        </a:rPr>
                        <a:t>Organe nur im</a:t>
                      </a:r>
                      <a:r>
                        <a:rPr lang="de-DE" sz="1600" baseline="0" dirty="0" smtClean="0">
                          <a:latin typeface="Verdana" panose="020B0604030504040204" pitchFamily="34" charset="0"/>
                        </a:rPr>
                        <a:t> bisherigen Umfang erfassen = RAK-WB § 472: Vertretungskörperschaften von internationalen und nationalen Körperschaften als eigenständige Datensätze erfassen (als Abteilung der Überordnung); Vertretungskörperschaften von regionalen und lokalen Körperschaften unter der Überordnung aufführen</a:t>
                      </a:r>
                      <a:endParaRPr lang="de-DE" sz="1600" dirty="0">
                        <a:latin typeface="Verdana" panose="020B0604030504040204" pitchFamily="34" charset="0"/>
                      </a:endParaRPr>
                    </a:p>
                  </a:txBody>
                  <a:tcPr marT="45722" marB="45722"/>
                </a:tc>
                <a:tc>
                  <a:txBody>
                    <a:bodyPr/>
                    <a:lstStyle/>
                    <a:p>
                      <a:pPr algn="l"/>
                      <a:r>
                        <a:rPr lang="de-DE" sz="1600" dirty="0" smtClean="0">
                          <a:latin typeface="Verdana" panose="020B0604030504040204" pitchFamily="34" charset="0"/>
                        </a:rPr>
                        <a:t>RDA 11.2.2.25: alle religiösen Vertretungskörperschaften </a:t>
                      </a:r>
                      <a:r>
                        <a:rPr lang="de-DE" sz="1600" baseline="0" dirty="0" smtClean="0">
                          <a:latin typeface="Verdana" panose="020B0604030504040204" pitchFamily="34" charset="0"/>
                        </a:rPr>
                        <a:t>als Abteilung der Überordnung ansetzen</a:t>
                      </a:r>
                      <a:endParaRPr lang="de-DE" sz="1600" dirty="0">
                        <a:latin typeface="Verdana" panose="020B0604030504040204" pitchFamily="34" charset="0"/>
                      </a:endParaRPr>
                    </a:p>
                  </a:txBody>
                  <a:tcPr marT="45722" marB="45722"/>
                </a:tc>
              </a:tr>
            </a:tbl>
          </a:graphicData>
        </a:graphic>
      </p:graphicFrame>
      <p:sp>
        <p:nvSpPr>
          <p:cNvPr id="2" name="Foliennummernplatzhalter 1"/>
          <p:cNvSpPr>
            <a:spLocks noGrp="1"/>
          </p:cNvSpPr>
          <p:nvPr>
            <p:ph type="sldNum" sz="quarter" idx="12"/>
          </p:nvPr>
        </p:nvSpPr>
        <p:spPr/>
        <p:txBody>
          <a:bodyPr/>
          <a:lstStyle/>
          <a:p>
            <a:fld id="{E1CD70CF-68CB-451A-AC93-71942E537FD9}" type="slidenum">
              <a:rPr lang="de-DE" smtClean="0"/>
              <a:t>239</a:t>
            </a:fld>
            <a:endParaRPr lang="de-DE"/>
          </a:p>
        </p:txBody>
      </p:sp>
    </p:spTree>
    <p:extLst>
      <p:ext uri="{BB962C8B-B14F-4D97-AF65-F5344CB8AC3E}">
        <p14:creationId xmlns:p14="http://schemas.microsoft.com/office/powerpoint/2010/main" val="30446608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200" dirty="0">
                <a:solidFill>
                  <a:srgbClr val="4F81BD">
                    <a:lumMod val="75000"/>
                  </a:srgbClr>
                </a:solidFill>
              </a:rPr>
              <a:t>Körperschaften allgemein</a:t>
            </a:r>
            <a:r>
              <a:rPr lang="de-DE" dirty="0">
                <a:solidFill>
                  <a:prstClr val="black"/>
                </a:solidFill>
              </a:rPr>
              <a:t/>
            </a:r>
            <a:br>
              <a:rPr lang="de-DE" dirty="0">
                <a:solidFill>
                  <a:prstClr val="black"/>
                </a:solidFill>
              </a:rPr>
            </a:br>
            <a:r>
              <a:rPr lang="de-DE" sz="2600" dirty="0">
                <a:solidFill>
                  <a:prstClr val="black"/>
                </a:solidFill>
              </a:rPr>
              <a:t>Definition Körperschaften	                      </a:t>
            </a:r>
            <a:r>
              <a:rPr lang="de-DE" sz="2600" dirty="0" smtClean="0">
                <a:solidFill>
                  <a:prstClr val="black"/>
                </a:solidFill>
              </a:rPr>
              <a:t>-2-</a:t>
            </a:r>
            <a:endParaRPr lang="de-DE" dirty="0"/>
          </a:p>
        </p:txBody>
      </p:sp>
      <p:sp>
        <p:nvSpPr>
          <p:cNvPr id="3" name="Inhaltsplatzhalter 2"/>
          <p:cNvSpPr>
            <a:spLocks noGrp="1"/>
          </p:cNvSpPr>
          <p:nvPr>
            <p:ph idx="1"/>
          </p:nvPr>
        </p:nvSpPr>
        <p:spPr/>
        <p:txBody>
          <a:bodyPr/>
          <a:lstStyle/>
          <a:p>
            <a:pPr marL="0" indent="0">
              <a:buNone/>
            </a:pPr>
            <a:r>
              <a:rPr lang="de-DE" dirty="0"/>
              <a:t>Nur feste Vereinigungen gelten als </a:t>
            </a:r>
            <a:r>
              <a:rPr lang="de-DE" dirty="0" smtClean="0"/>
              <a:t>Körperschaften, </a:t>
            </a:r>
            <a:r>
              <a:rPr lang="de-DE" dirty="0"/>
              <a:t>keine losen Verbindungen, z. B. Duette, Künstler, die nur zu bestimmten Gelegenheiten zusammen auftreten oder </a:t>
            </a:r>
            <a:r>
              <a:rPr lang="de-DE" dirty="0" smtClean="0"/>
              <a:t>ausstellen </a:t>
            </a:r>
            <a:r>
              <a:rPr lang="de-DE" sz="2400" dirty="0" smtClean="0"/>
              <a:t>(ERL 1 zu RDA 11.0)</a:t>
            </a: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24</a:t>
            </a:fld>
            <a:endParaRPr lang="de-DE"/>
          </a:p>
        </p:txBody>
      </p:sp>
    </p:spTree>
    <p:extLst>
      <p:ext uri="{BB962C8B-B14F-4D97-AF65-F5344CB8AC3E}">
        <p14:creationId xmlns:p14="http://schemas.microsoft.com/office/powerpoint/2010/main" val="1317896155"/>
      </p:ext>
    </p:extLst>
  </p:cSld>
  <p:clrMapOvr>
    <a:masterClrMapping/>
  </p:clrMapOvr>
  <p:timing>
    <p:tnLst>
      <p:par>
        <p:cTn id="1" dur="indefinite" restart="never" nodeType="tmRoot"/>
      </p:par>
    </p:tnLst>
  </p:timing>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98178"/>
          </a:xfrm>
        </p:spPr>
        <p:txBody>
          <a:bodyPr/>
          <a:lstStyle/>
          <a:p>
            <a:pPr algn="l"/>
            <a:r>
              <a:rPr lang="de-DE" altLang="de-DE" sz="3200" dirty="0">
                <a:solidFill>
                  <a:srgbClr val="4F81BD">
                    <a:lumMod val="75000"/>
                  </a:srgbClr>
                </a:solidFill>
              </a:rPr>
              <a:t>Was ist neu mit RDA?</a:t>
            </a:r>
            <a:br>
              <a:rPr lang="de-DE" altLang="de-DE" sz="3200" dirty="0">
                <a:solidFill>
                  <a:srgbClr val="4F81BD">
                    <a:lumMod val="75000"/>
                  </a:srgbClr>
                </a:solidFill>
              </a:rPr>
            </a:br>
            <a:r>
              <a:rPr lang="de-DE" altLang="de-DE" sz="2600" dirty="0">
                <a:solidFill>
                  <a:srgbClr val="4F81BD">
                    <a:lumMod val="75000"/>
                  </a:srgbClr>
                </a:solidFill>
              </a:rPr>
              <a:t>(für den Bereich religiöse Körperschaften und Konferenzen)                                              </a:t>
            </a:r>
            <a:r>
              <a:rPr lang="de-DE" altLang="de-DE" sz="2600" dirty="0" smtClean="0">
                <a:solidFill>
                  <a:srgbClr val="4F81BD">
                    <a:lumMod val="75000"/>
                  </a:srgbClr>
                </a:solidFill>
              </a:rPr>
              <a:t>-2-</a:t>
            </a:r>
            <a:endParaRPr lang="de-DE" dirty="0"/>
          </a:p>
        </p:txBody>
      </p:sp>
      <p:sp>
        <p:nvSpPr>
          <p:cNvPr id="3" name="Fußzeilenplatzhalter 2"/>
          <p:cNvSpPr>
            <a:spLocks noGrp="1"/>
          </p:cNvSpPr>
          <p:nvPr>
            <p:ph type="ftr" sz="quarter" idx="11"/>
          </p:nvPr>
        </p:nvSpPr>
        <p:spPr/>
        <p:txBody>
          <a:bodyPr/>
          <a:lstStyle/>
          <a:p>
            <a:r>
              <a:rPr lang="de-DE" smtClean="0"/>
              <a:t>Schulungsunterlagen der AG RDA – Modul GND: KorKonGeo | hbz | Stand: 15.01.2015</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2702934560"/>
              </p:ext>
            </p:extLst>
          </p:nvPr>
        </p:nvGraphicFramePr>
        <p:xfrm>
          <a:off x="767408" y="1988840"/>
          <a:ext cx="8640960" cy="3271524"/>
        </p:xfrm>
        <a:graphic>
          <a:graphicData uri="http://schemas.openxmlformats.org/drawingml/2006/table">
            <a:tbl>
              <a:tblPr firstRow="1" bandRow="1">
                <a:tableStyleId>{5C22544A-7EE6-4342-B048-85BDC9FD1C3A}</a:tableStyleId>
              </a:tblPr>
              <a:tblGrid>
                <a:gridCol w="4064000"/>
                <a:gridCol w="4576960"/>
              </a:tblGrid>
              <a:tr h="370840">
                <a:tc>
                  <a:txBody>
                    <a:bodyPr/>
                    <a:lstStyle/>
                    <a:p>
                      <a:pPr algn="ctr"/>
                      <a:r>
                        <a:rPr lang="de-DE" sz="1600" dirty="0" smtClean="0">
                          <a:latin typeface="Verdana" panose="020B0604030504040204" pitchFamily="34" charset="0"/>
                        </a:rPr>
                        <a:t>RAK / GND-Übergangsregeln</a:t>
                      </a:r>
                      <a:endParaRPr lang="de-DE" sz="1600" dirty="0">
                        <a:latin typeface="Verdana" panose="020B0604030504040204" pitchFamily="34" charset="0"/>
                      </a:endParaRPr>
                    </a:p>
                  </a:txBody>
                  <a:tcPr marT="45722" marB="45722"/>
                </a:tc>
                <a:tc>
                  <a:txBody>
                    <a:bodyPr/>
                    <a:lstStyle/>
                    <a:p>
                      <a:pPr algn="ctr"/>
                      <a:r>
                        <a:rPr lang="de-DE" sz="1600" dirty="0" smtClean="0">
                          <a:latin typeface="Verdana" panose="020B0604030504040204" pitchFamily="34" charset="0"/>
                        </a:rPr>
                        <a:t>RDA</a:t>
                      </a:r>
                      <a:endParaRPr lang="de-DE" sz="1600" dirty="0">
                        <a:latin typeface="Verdana" panose="020B0604030504040204" pitchFamily="34" charset="0"/>
                      </a:endParaRPr>
                    </a:p>
                  </a:txBody>
                  <a:tcPr marT="45722" marB="45722"/>
                </a:tc>
              </a:tr>
              <a:tr h="370840">
                <a:tc gridSpan="2">
                  <a:txBody>
                    <a:bodyPr/>
                    <a:lstStyle/>
                    <a:p>
                      <a:pPr algn="ctr"/>
                      <a:r>
                        <a:rPr lang="de-DE" sz="1600" dirty="0" smtClean="0">
                          <a:latin typeface="Verdana" panose="020B0604030504040204" pitchFamily="34" charset="0"/>
                        </a:rPr>
                        <a:t>Änderung der</a:t>
                      </a:r>
                      <a:r>
                        <a:rPr lang="de-DE" sz="1600" baseline="0" dirty="0" smtClean="0">
                          <a:latin typeface="Verdana" panose="020B0604030504040204" pitchFamily="34" charset="0"/>
                        </a:rPr>
                        <a:t> Satzart für religiöse Gebietskörperschaften:</a:t>
                      </a:r>
                      <a:endParaRPr lang="de-DE" sz="1600" dirty="0">
                        <a:latin typeface="Verdana" panose="020B0604030504040204" pitchFamily="34" charset="0"/>
                      </a:endParaRPr>
                    </a:p>
                  </a:txBody>
                  <a:tcPr marT="45722" marB="45722"/>
                </a:tc>
                <a:tc hMerge="1">
                  <a:txBody>
                    <a:bodyPr/>
                    <a:lstStyle/>
                    <a:p>
                      <a:endParaRPr lang="de-DE" sz="1400" dirty="0"/>
                    </a:p>
                  </a:txBody>
                  <a:tcPr/>
                </a:tc>
              </a:tr>
              <a:tr h="370840">
                <a:tc>
                  <a:txBody>
                    <a:bodyPr/>
                    <a:lstStyle/>
                    <a:p>
                      <a:pPr marL="36000"/>
                      <a:r>
                        <a:rPr lang="de-DE" sz="1600" kern="1200" dirty="0" smtClean="0">
                          <a:solidFill>
                            <a:schemeClr val="dk1"/>
                          </a:solidFill>
                          <a:latin typeface="Verdana" panose="020B0604030504040204" pitchFamily="34" charset="0"/>
                          <a:ea typeface="+mn-ea"/>
                          <a:cs typeface="+mn-cs"/>
                        </a:rPr>
                        <a:t>GND ÜR: </a:t>
                      </a:r>
                    </a:p>
                    <a:p>
                      <a:pPr marL="36000"/>
                      <a:r>
                        <a:rPr lang="de-DE" sz="1600" kern="1200" dirty="0" smtClean="0">
                          <a:solidFill>
                            <a:schemeClr val="dk1"/>
                          </a:solidFill>
                          <a:latin typeface="Verdana" panose="020B0604030504040204" pitchFamily="34" charset="0"/>
                          <a:ea typeface="+mn-ea"/>
                          <a:cs typeface="+mn-cs"/>
                        </a:rPr>
                        <a:t>Hinweis zu Religionsgemeinschaften: </a:t>
                      </a:r>
                    </a:p>
                    <a:p>
                      <a:pPr marL="36000"/>
                      <a:r>
                        <a:rPr lang="de-DE" sz="1600" kern="1200" dirty="0" smtClean="0">
                          <a:solidFill>
                            <a:schemeClr val="dk1"/>
                          </a:solidFill>
                          <a:latin typeface="Verdana" panose="020B0604030504040204" pitchFamily="34" charset="0"/>
                          <a:ea typeface="+mn-ea"/>
                          <a:cs typeface="+mn-cs"/>
                        </a:rPr>
                        <a:t>Regionale Einheiten von Religionsgemeinschaften werden in der GND wie Gebietskörperschaften als Geografika behandelt</a:t>
                      </a:r>
                      <a:r>
                        <a:rPr lang="de-DE" sz="1600" kern="1200" baseline="0" dirty="0" smtClean="0">
                          <a:solidFill>
                            <a:schemeClr val="dk1"/>
                          </a:solidFill>
                          <a:latin typeface="Verdana" panose="020B0604030504040204" pitchFamily="34" charset="0"/>
                          <a:ea typeface="+mn-ea"/>
                          <a:cs typeface="+mn-cs"/>
                        </a:rPr>
                        <a:t> </a:t>
                      </a:r>
                      <a:r>
                        <a:rPr lang="de-DE" sz="16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t>(Aleph: </a:t>
                      </a:r>
                      <a:r>
                        <a:rPr lang="de-DE" altLang="de-DE" sz="1600" dirty="0" smtClean="0">
                          <a:latin typeface="Verdana" panose="020B0604030504040204" pitchFamily="34" charset="0"/>
                          <a:ea typeface="Verdana" panose="020B0604030504040204" pitchFamily="34" charset="0"/>
                          <a:cs typeface="Verdana" panose="020B0604030504040204" pitchFamily="34" charset="0"/>
                        </a:rPr>
                        <a:t>Satztyp g</a:t>
                      </a:r>
                      <a:r>
                        <a:rPr lang="de-DE" altLang="de-DE" sz="1600" baseline="0" dirty="0" smtClean="0">
                          <a:latin typeface="Verdana" panose="020B0604030504040204" pitchFamily="34" charset="0"/>
                          <a:ea typeface="Verdana" panose="020B0604030504040204" pitchFamily="34" charset="0"/>
                          <a:cs typeface="Verdana" panose="020B0604030504040204" pitchFamily="34" charset="0"/>
                        </a:rPr>
                        <a:t>)</a:t>
                      </a:r>
                      <a:endPar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marT="45722" marB="45722"/>
                </a:tc>
                <a:tc>
                  <a:txBody>
                    <a:bodyPr/>
                    <a:lstStyle/>
                    <a:p>
                      <a:pPr marL="36000" algn="l">
                        <a:lnSpc>
                          <a:spcPct val="100000"/>
                        </a:lnSpc>
                      </a:pPr>
                      <a:r>
                        <a:rPr lang="de-DE" sz="1600" dirty="0" smtClean="0">
                          <a:latin typeface="Verdana" panose="020B0604030504040204" pitchFamily="34" charset="0"/>
                          <a:ea typeface="Verdana" panose="020B0604030504040204" pitchFamily="34" charset="0"/>
                          <a:cs typeface="Verdana" panose="020B0604030504040204" pitchFamily="34" charset="0"/>
                        </a:rPr>
                        <a:t>RDA:</a:t>
                      </a:r>
                    </a:p>
                    <a:p>
                      <a:pPr marL="36000" marR="0" indent="0" algn="l" defTabSz="914400" rtl="0" eaLnBrk="1" fontAlgn="auto" latinLnBrk="0" hangingPunct="1">
                        <a:lnSpc>
                          <a:spcPct val="100000"/>
                        </a:lnSpc>
                        <a:spcBef>
                          <a:spcPts val="0"/>
                        </a:spcBef>
                        <a:spcAft>
                          <a:spcPts val="0"/>
                        </a:spcAft>
                        <a:buClrTx/>
                        <a:buSzTx/>
                        <a:buFontTx/>
                        <a:buNone/>
                        <a:tabLst/>
                        <a:defRPr/>
                      </a:pPr>
                      <a:r>
                        <a:rPr lang="de-DE" altLang="de-DE" sz="1600" dirty="0" smtClean="0">
                          <a:latin typeface="Verdana" panose="020B0604030504040204" pitchFamily="34" charset="0"/>
                          <a:ea typeface="Verdana" panose="020B0604030504040204" pitchFamily="34" charset="0"/>
                          <a:cs typeface="Verdana" panose="020B0604030504040204" pitchFamily="34" charset="0"/>
                        </a:rPr>
                        <a:t>Religiöse Gebietskörperschaften wie Diözesen oder Kirchenprovinzen werden unter der religiösen Körperschaft als untergeordnete Körperschaftssätze</a:t>
                      </a:r>
                      <a:r>
                        <a:rPr lang="de-DE" altLang="de-DE" sz="1600" baseline="0" dirty="0" smtClean="0">
                          <a:latin typeface="Verdana" panose="020B0604030504040204" pitchFamily="34" charset="0"/>
                          <a:ea typeface="Verdana" panose="020B0604030504040204" pitchFamily="34" charset="0"/>
                          <a:cs typeface="Verdana" panose="020B0604030504040204" pitchFamily="34" charset="0"/>
                        </a:rPr>
                        <a:t> (Aleph: Satztyp b)</a:t>
                      </a:r>
                      <a:r>
                        <a:rPr lang="de-DE" altLang="de-DE" sz="1600" dirty="0" smtClean="0">
                          <a:latin typeface="Verdana" panose="020B0604030504040204" pitchFamily="34" charset="0"/>
                          <a:ea typeface="Verdana" panose="020B0604030504040204" pitchFamily="34" charset="0"/>
                          <a:cs typeface="Verdana" panose="020B0604030504040204" pitchFamily="34" charset="0"/>
                        </a:rPr>
                        <a:t> erfasst.</a:t>
                      </a:r>
                    </a:p>
                    <a:p>
                      <a:pPr marL="36000" marR="0" indent="0" algn="l" defTabSz="914400" rtl="0" eaLnBrk="1" fontAlgn="auto" latinLnBrk="0" hangingPunct="1">
                        <a:lnSpc>
                          <a:spcPct val="100000"/>
                        </a:lnSpc>
                        <a:spcBef>
                          <a:spcPts val="0"/>
                        </a:spcBef>
                        <a:spcAft>
                          <a:spcPts val="0"/>
                        </a:spcAft>
                        <a:buClrTx/>
                        <a:buSzTx/>
                        <a:buFontTx/>
                        <a:buNone/>
                        <a:tabLst/>
                        <a:defRPr/>
                      </a:pPr>
                      <a:r>
                        <a:rPr lang="de-DE" altLang="de-DE" sz="1600" dirty="0" smtClean="0">
                          <a:latin typeface="Verdana" panose="020B0604030504040204" pitchFamily="34" charset="0"/>
                          <a:ea typeface="Verdana" panose="020B0604030504040204" pitchFamily="34" charset="0"/>
                          <a:cs typeface="Verdana" panose="020B0604030504040204" pitchFamily="34" charset="0"/>
                        </a:rPr>
                        <a:t>Ausnahmen: geistliche Reichsfürstentümer</a:t>
                      </a:r>
                      <a:r>
                        <a:rPr lang="de-DE" altLang="de-DE" sz="1600" baseline="0" dirty="0" smtClean="0">
                          <a:latin typeface="Verdana" panose="020B0604030504040204" pitchFamily="34" charset="0"/>
                          <a:ea typeface="Verdana" panose="020B0604030504040204" pitchFamily="34" charset="0"/>
                          <a:cs typeface="Verdana" panose="020B0604030504040204" pitchFamily="34" charset="0"/>
                        </a:rPr>
                        <a:t>, autokephale Patriarchate und Erzdiözesen der Ostkirche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T="45722" marB="45722"/>
                </a:tc>
              </a:tr>
            </a:tbl>
          </a:graphicData>
        </a:graphic>
      </p:graphicFrame>
      <p:sp>
        <p:nvSpPr>
          <p:cNvPr id="4" name="Foliennummernplatzhalter 3"/>
          <p:cNvSpPr>
            <a:spLocks noGrp="1"/>
          </p:cNvSpPr>
          <p:nvPr>
            <p:ph type="sldNum" sz="quarter" idx="12"/>
          </p:nvPr>
        </p:nvSpPr>
        <p:spPr/>
        <p:txBody>
          <a:bodyPr/>
          <a:lstStyle/>
          <a:p>
            <a:fld id="{E1CD70CF-68CB-451A-AC93-71942E537FD9}" type="slidenum">
              <a:rPr lang="de-DE" smtClean="0"/>
              <a:t>240</a:t>
            </a:fld>
            <a:endParaRPr lang="de-DE"/>
          </a:p>
        </p:txBody>
      </p:sp>
    </p:spTree>
    <p:extLst>
      <p:ext uri="{BB962C8B-B14F-4D97-AF65-F5344CB8AC3E}">
        <p14:creationId xmlns:p14="http://schemas.microsoft.com/office/powerpoint/2010/main" val="216463134"/>
      </p:ext>
    </p:extLst>
  </p:cSld>
  <p:clrMapOvr>
    <a:masterClrMapping/>
  </p:clrMapOvr>
  <p:timing>
    <p:tnLst>
      <p:par>
        <p:cTn id="1" dur="indefinite" restart="never" nodeType="tmRoot"/>
      </p:par>
    </p:tnLst>
  </p:timing>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26170"/>
          </a:xfrm>
        </p:spPr>
        <p:txBody>
          <a:bodyPr/>
          <a:lstStyle/>
          <a:p>
            <a:pPr algn="l"/>
            <a:r>
              <a:rPr lang="de-DE" altLang="de-DE" sz="3200" dirty="0">
                <a:solidFill>
                  <a:srgbClr val="4F81BD">
                    <a:lumMod val="75000"/>
                  </a:srgbClr>
                </a:solidFill>
              </a:rPr>
              <a:t>Was ist neu mit RDA?</a:t>
            </a:r>
            <a:br>
              <a:rPr lang="de-DE" altLang="de-DE" sz="3200" dirty="0">
                <a:solidFill>
                  <a:srgbClr val="4F81BD">
                    <a:lumMod val="75000"/>
                  </a:srgbClr>
                </a:solidFill>
              </a:rPr>
            </a:br>
            <a:r>
              <a:rPr lang="de-DE" altLang="de-DE" sz="2600" dirty="0">
                <a:solidFill>
                  <a:srgbClr val="4F81BD">
                    <a:lumMod val="75000"/>
                  </a:srgbClr>
                </a:solidFill>
              </a:rPr>
              <a:t>(für den Bereich religiöse Körperschaften und Konferenzen)                                              </a:t>
            </a:r>
            <a:r>
              <a:rPr lang="de-DE" altLang="de-DE" sz="2600" dirty="0" smtClean="0">
                <a:solidFill>
                  <a:srgbClr val="4F81BD">
                    <a:lumMod val="75000"/>
                  </a:srgbClr>
                </a:solidFill>
              </a:rPr>
              <a:t>-3-</a:t>
            </a:r>
            <a:endParaRPr lang="de-DE" dirty="0"/>
          </a:p>
        </p:txBody>
      </p:sp>
      <p:sp>
        <p:nvSpPr>
          <p:cNvPr id="3" name="Fußzeilenplatzhalter 2"/>
          <p:cNvSpPr>
            <a:spLocks noGrp="1"/>
          </p:cNvSpPr>
          <p:nvPr>
            <p:ph type="ftr" sz="quarter" idx="11"/>
          </p:nvPr>
        </p:nvSpPr>
        <p:spPr/>
        <p:txBody>
          <a:bodyPr/>
          <a:lstStyle/>
          <a:p>
            <a:r>
              <a:rPr lang="de-DE" smtClean="0"/>
              <a:t>Schulungsunterlagen der AG RDA – Modul GND: KorKonGeo | hbz | Stand: 15.01.2015</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2376833948"/>
              </p:ext>
            </p:extLst>
          </p:nvPr>
        </p:nvGraphicFramePr>
        <p:xfrm>
          <a:off x="767408" y="2420888"/>
          <a:ext cx="8712968" cy="2296160"/>
        </p:xfrm>
        <a:graphic>
          <a:graphicData uri="http://schemas.openxmlformats.org/drawingml/2006/table">
            <a:tbl>
              <a:tblPr firstRow="1" bandRow="1">
                <a:tableStyleId>{5C22544A-7EE6-4342-B048-85BDC9FD1C3A}</a:tableStyleId>
              </a:tblPr>
              <a:tblGrid>
                <a:gridCol w="4356484"/>
                <a:gridCol w="4356484"/>
              </a:tblGrid>
              <a:tr h="370840">
                <a:tc>
                  <a:txBody>
                    <a:bodyPr/>
                    <a:lstStyle/>
                    <a:p>
                      <a:pPr algn="ctr"/>
                      <a:r>
                        <a:rPr lang="de-DE" sz="1600" dirty="0" smtClean="0">
                          <a:latin typeface="Verdana" panose="020B0604030504040204" pitchFamily="34" charset="0"/>
                        </a:rPr>
                        <a:t>RAK / GND-Übergangsregeln</a:t>
                      </a:r>
                      <a:endParaRPr lang="de-DE" sz="1600" dirty="0">
                        <a:latin typeface="Verdana" panose="020B0604030504040204" pitchFamily="34" charset="0"/>
                      </a:endParaRPr>
                    </a:p>
                  </a:txBody>
                  <a:tcPr marT="45722" marB="45722"/>
                </a:tc>
                <a:tc>
                  <a:txBody>
                    <a:bodyPr/>
                    <a:lstStyle/>
                    <a:p>
                      <a:pPr algn="ctr"/>
                      <a:r>
                        <a:rPr lang="de-DE" sz="1600" dirty="0" smtClean="0">
                          <a:latin typeface="Verdana" panose="020B0604030504040204" pitchFamily="34" charset="0"/>
                        </a:rPr>
                        <a:t>RDA</a:t>
                      </a:r>
                      <a:endParaRPr lang="de-DE" sz="1600" dirty="0">
                        <a:latin typeface="Verdana" panose="020B0604030504040204" pitchFamily="34" charset="0"/>
                      </a:endParaRPr>
                    </a:p>
                  </a:txBody>
                  <a:tcPr marT="45722" marB="45722"/>
                </a:tc>
              </a:tr>
              <a:tr h="370840">
                <a:tc gridSpan="2">
                  <a:txBody>
                    <a:bodyPr/>
                    <a:lstStyle/>
                    <a:p>
                      <a:pPr algn="ctr"/>
                      <a:r>
                        <a:rPr lang="de-DE" altLang="de-DE" sz="16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Zentrale Verwaltungsorgane der Katholischen Kirche </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p>
                  </a:txBody>
                  <a:tcPr/>
                </a:tc>
              </a:tr>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GND-ÜR K26: </a:t>
                      </a:r>
                    </a:p>
                    <a:p>
                      <a:r>
                        <a:rPr lang="de-DE" sz="1600" dirty="0" smtClean="0">
                          <a:latin typeface="Verdana" panose="020B0604030504040204" pitchFamily="34" charset="0"/>
                          <a:ea typeface="Verdana" panose="020B0604030504040204" pitchFamily="34" charset="0"/>
                          <a:cs typeface="Verdana" panose="020B0604030504040204" pitchFamily="34" charset="0"/>
                        </a:rPr>
                        <a:t>Zu den Namen von Organen von Religionsgemeinschaften</a:t>
                      </a:r>
                      <a:r>
                        <a:rPr lang="de-DE" sz="1600" baseline="0" dirty="0" smtClean="0">
                          <a:latin typeface="Verdana" panose="020B0604030504040204" pitchFamily="34" charset="0"/>
                          <a:ea typeface="Verdana" panose="020B0604030504040204" pitchFamily="34" charset="0"/>
                          <a:cs typeface="Verdana" panose="020B0604030504040204" pitchFamily="34" charset="0"/>
                        </a:rPr>
                        <a:t> werden keine Bestandteile hinzugefügt, und es werden keine Bestandteile weggelassen (vgl. allgemeine Regeln)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 11.2.2.28:</a:t>
                      </a:r>
                    </a:p>
                    <a:p>
                      <a:r>
                        <a:rPr lang="de-DE" sz="1600" dirty="0" smtClean="0">
                          <a:latin typeface="Verdana" panose="020B0604030504040204" pitchFamily="34" charset="0"/>
                          <a:ea typeface="Verdana" panose="020B0604030504040204" pitchFamily="34" charset="0"/>
                          <a:cs typeface="Verdana" panose="020B0604030504040204" pitchFamily="34" charset="0"/>
                        </a:rPr>
                        <a:t>Weglassung aller</a:t>
                      </a:r>
                      <a:r>
                        <a:rPr lang="de-DE" sz="1600" baseline="0" dirty="0" smtClean="0">
                          <a:latin typeface="Verdana" panose="020B0604030504040204" pitchFamily="34" charset="0"/>
                          <a:ea typeface="Verdana" panose="020B0604030504040204" pitchFamily="34" charset="0"/>
                          <a:cs typeface="Verdana" panose="020B0604030504040204" pitchFamily="34" charset="0"/>
                        </a:rPr>
                        <a:t> Formen des Wortes „</a:t>
                      </a:r>
                      <a:r>
                        <a:rPr lang="de-DE" sz="1600" baseline="0" dirty="0" err="1" smtClean="0">
                          <a:latin typeface="Verdana" panose="020B0604030504040204" pitchFamily="34" charset="0"/>
                          <a:ea typeface="Verdana" panose="020B0604030504040204" pitchFamily="34" charset="0"/>
                          <a:cs typeface="Verdana" panose="020B0604030504040204" pitchFamily="34" charset="0"/>
                        </a:rPr>
                        <a:t>sacer</a:t>
                      </a:r>
                      <a:r>
                        <a:rPr lang="de-DE" sz="1600" baseline="0" dirty="0" smtClean="0">
                          <a:latin typeface="Verdana" panose="020B0604030504040204" pitchFamily="34" charset="0"/>
                          <a:ea typeface="Verdana" panose="020B0604030504040204" pitchFamily="34" charset="0"/>
                          <a:cs typeface="Verdana" panose="020B0604030504040204" pitchFamily="34" charset="0"/>
                        </a:rPr>
                        <a:t>“ am Anfang des Namens</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4" name="Foliennummernplatzhalter 3"/>
          <p:cNvSpPr>
            <a:spLocks noGrp="1"/>
          </p:cNvSpPr>
          <p:nvPr>
            <p:ph type="sldNum" sz="quarter" idx="12"/>
          </p:nvPr>
        </p:nvSpPr>
        <p:spPr/>
        <p:txBody>
          <a:bodyPr/>
          <a:lstStyle/>
          <a:p>
            <a:fld id="{E1CD70CF-68CB-451A-AC93-71942E537FD9}" type="slidenum">
              <a:rPr lang="de-DE" smtClean="0"/>
              <a:t>241</a:t>
            </a:fld>
            <a:endParaRPr lang="de-DE"/>
          </a:p>
        </p:txBody>
      </p:sp>
    </p:spTree>
    <p:extLst>
      <p:ext uri="{BB962C8B-B14F-4D97-AF65-F5344CB8AC3E}">
        <p14:creationId xmlns:p14="http://schemas.microsoft.com/office/powerpoint/2010/main" val="2819523295"/>
      </p:ext>
    </p:extLst>
  </p:cSld>
  <p:clrMapOvr>
    <a:masterClrMapping/>
  </p:clrMapOvr>
  <p:timing>
    <p:tnLst>
      <p:par>
        <p:cTn id="1" dur="indefinite" restart="never" nodeType="tmRoot"/>
      </p:par>
    </p:tnLst>
  </p:timing>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700039"/>
          </a:xfrm>
        </p:spPr>
        <p:txBody>
          <a:bodyPr/>
          <a:lstStyle/>
          <a:p>
            <a:pPr algn="l"/>
            <a:r>
              <a:rPr lang="de-DE" altLang="de-DE" sz="3200" dirty="0">
                <a:solidFill>
                  <a:srgbClr val="4F81BD">
                    <a:lumMod val="75000"/>
                  </a:srgbClr>
                </a:solidFill>
              </a:rPr>
              <a:t>Zusätzliche Neuerungen für die Formalerschließung ab dem RDA-Umstieg 2015</a:t>
            </a:r>
            <a:endParaRPr lang="de-DE" dirty="0"/>
          </a:p>
        </p:txBody>
      </p:sp>
      <p:sp>
        <p:nvSpPr>
          <p:cNvPr id="3" name="Inhaltsplatzhalter 2"/>
          <p:cNvSpPr>
            <a:spLocks noGrp="1"/>
          </p:cNvSpPr>
          <p:nvPr>
            <p:ph idx="1"/>
          </p:nvPr>
        </p:nvSpPr>
        <p:spPr>
          <a:xfrm>
            <a:off x="609600" y="2204864"/>
            <a:ext cx="10972800" cy="3921300"/>
          </a:xfrm>
        </p:spPr>
        <p:txBody>
          <a:bodyPr/>
          <a:lstStyle/>
          <a:p>
            <a:pPr>
              <a:defRPr/>
            </a:pPr>
            <a:r>
              <a:rPr lang="de-DE" dirty="0"/>
              <a:t>11.2.2.26 Religiöse Würdenträger</a:t>
            </a:r>
          </a:p>
          <a:p>
            <a:pPr>
              <a:defRPr/>
            </a:pPr>
            <a:r>
              <a:rPr lang="de-DE" dirty="0"/>
              <a:t>11.2.2.26.1 Bischöfe, Rabbis, Mullahs, Patriarchen usw.</a:t>
            </a:r>
          </a:p>
          <a:p>
            <a:pPr>
              <a:defRPr/>
            </a:pPr>
            <a:r>
              <a:rPr lang="de-DE" dirty="0"/>
              <a:t>11.2.2.26.2 Päpste </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242</a:t>
            </a:fld>
            <a:endParaRPr lang="de-DE"/>
          </a:p>
        </p:txBody>
      </p:sp>
    </p:spTree>
    <p:extLst>
      <p:ext uri="{BB962C8B-B14F-4D97-AF65-F5344CB8AC3E}">
        <p14:creationId xmlns:p14="http://schemas.microsoft.com/office/powerpoint/2010/main" val="3920801290"/>
      </p:ext>
    </p:extLst>
  </p:cSld>
  <p:clrMapOvr>
    <a:masterClrMapping/>
  </p:clrMapOvr>
  <p:timing>
    <p:tnLst>
      <p:par>
        <p:cTn id="1" dur="indefinite" restart="never" nodeType="tmRoot"/>
      </p:par>
    </p:tnLst>
  </p:timing>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de-DE" b="1" dirty="0">
                <a:solidFill>
                  <a:schemeClr val="accent1">
                    <a:lumMod val="75000"/>
                  </a:schemeClr>
                </a:solidFill>
              </a:rPr>
              <a:t>Konferenzen</a:t>
            </a:r>
            <a:r>
              <a:rPr lang="de-DE" dirty="0"/>
              <a:t/>
            </a:r>
            <a:br>
              <a:rPr lang="de-DE" dirty="0"/>
            </a:br>
            <a:endParaRPr lang="de-DE" dirty="0"/>
          </a:p>
        </p:txBody>
      </p:sp>
      <p:sp>
        <p:nvSpPr>
          <p:cNvPr id="4" name="Untertitel 3"/>
          <p:cNvSpPr>
            <a:spLocks noGrp="1"/>
          </p:cNvSpPr>
          <p:nvPr>
            <p:ph type="subTitle" idx="1"/>
          </p:nvPr>
        </p:nvSpPr>
        <p:spPr/>
        <p:txBody>
          <a:bodyPr/>
          <a:lstStyle/>
          <a:p>
            <a:endParaRPr lang="de-DE"/>
          </a:p>
        </p:txBody>
      </p:sp>
      <p:sp>
        <p:nvSpPr>
          <p:cNvPr id="3" name="Rechteck 2"/>
          <p:cNvSpPr/>
          <p:nvPr/>
        </p:nvSpPr>
        <p:spPr>
          <a:xfrm>
            <a:off x="1933344" y="548680"/>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GND</a:t>
            </a:r>
          </a:p>
        </p:txBody>
      </p:sp>
    </p:spTree>
    <p:extLst>
      <p:ext uri="{BB962C8B-B14F-4D97-AF65-F5344CB8AC3E}">
        <p14:creationId xmlns:p14="http://schemas.microsoft.com/office/powerpoint/2010/main" val="2919461088"/>
      </p:ext>
    </p:extLst>
  </p:cSld>
  <p:clrMapOvr>
    <a:masterClrMapping/>
  </p:clrMapOvr>
  <p:timing>
    <p:tnLst>
      <p:par>
        <p:cTn id="1" dur="indefinite" restart="never" nodeType="tmRoot"/>
      </p:par>
    </p:tnLst>
  </p:timing>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p:cNvSpPr>
            <a:spLocks noGrp="1"/>
          </p:cNvSpPr>
          <p:nvPr>
            <p:ph type="title"/>
          </p:nvPr>
        </p:nvSpPr>
        <p:spPr>
          <a:xfrm>
            <a:off x="609600" y="274638"/>
            <a:ext cx="8726760" cy="1426170"/>
          </a:xfrm>
        </p:spPr>
        <p:txBody>
          <a:bodyPr>
            <a:normAutofit fontScale="90000"/>
          </a:bodyPr>
          <a:lstStyle/>
          <a:p>
            <a:pPr algn="l"/>
            <a:r>
              <a:rPr lang="de-DE" altLang="de-DE" dirty="0"/>
              <a:t>RDA, AWR, ERL, EH</a:t>
            </a:r>
            <a:br>
              <a:rPr lang="de-DE" altLang="de-DE" dirty="0"/>
            </a:br>
            <a:r>
              <a:rPr lang="de-DE" altLang="de-DE" sz="2900" dirty="0" smtClean="0"/>
              <a:t>Übersicht der in der Präsentation behandelten RDA-Stellen</a:t>
            </a:r>
          </a:p>
        </p:txBody>
      </p:sp>
      <p:sp>
        <p:nvSpPr>
          <p:cNvPr id="5175" name="Fußzeilenplatzhalt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 typeface="Verdana" panose="020B0604030504040204" pitchFamily="34" charset="0"/>
              <a:buNone/>
            </a:pPr>
            <a:r>
              <a:rPr lang="de-DE" altLang="de-DE" sz="1200" smtClean="0">
                <a:solidFill>
                  <a:schemeClr val="tx1">
                    <a:tint val="75000"/>
                  </a:schemeClr>
                </a:solidFill>
                <a:latin typeface="+mn-lt"/>
                <a:cs typeface="+mn-cs"/>
              </a:rPr>
              <a:t>Schulungsunterlagen der AG RDA – Modul GND: KorKonGeo | hbz | Stand: 15.01.2015</a:t>
            </a:r>
            <a:endParaRPr lang="de-DE" altLang="en-US" sz="1200" dirty="0">
              <a:solidFill>
                <a:schemeClr val="tx1">
                  <a:tint val="75000"/>
                </a:schemeClr>
              </a:solidFill>
              <a:latin typeface="+mn-lt"/>
              <a:cs typeface="+mn-cs"/>
            </a:endParaRPr>
          </a:p>
        </p:txBody>
      </p:sp>
      <p:graphicFrame>
        <p:nvGraphicFramePr>
          <p:cNvPr id="5" name="Inhaltsplatzhalter 4"/>
          <p:cNvGraphicFramePr>
            <a:graphicFrameLocks noGrp="1"/>
          </p:cNvGraphicFramePr>
          <p:nvPr>
            <p:ph idx="4294967295"/>
            <p:extLst>
              <p:ext uri="{D42A27DB-BD31-4B8C-83A1-F6EECF244321}">
                <p14:modId xmlns:p14="http://schemas.microsoft.com/office/powerpoint/2010/main" val="3513982355"/>
              </p:ext>
            </p:extLst>
          </p:nvPr>
        </p:nvGraphicFramePr>
        <p:xfrm>
          <a:off x="767409" y="1828068"/>
          <a:ext cx="8928990" cy="4254498"/>
        </p:xfrm>
        <a:graphic>
          <a:graphicData uri="http://schemas.openxmlformats.org/drawingml/2006/table">
            <a:tbl>
              <a:tblPr firstRow="1" bandRow="1">
                <a:tableStyleId>{5C22544A-7EE6-4342-B048-85BDC9FD1C3A}</a:tableStyleId>
              </a:tblPr>
              <a:tblGrid>
                <a:gridCol w="2111392"/>
                <a:gridCol w="1262517"/>
                <a:gridCol w="1262517"/>
                <a:gridCol w="4292564"/>
              </a:tblGrid>
              <a:tr h="597042">
                <a:tc>
                  <a:txBody>
                    <a:bodyPr/>
                    <a:lstStyle/>
                    <a:p>
                      <a:pPr algn="l"/>
                      <a:r>
                        <a:rPr lang="de-DE" sz="1200" dirty="0" smtClean="0">
                          <a:latin typeface="Verdana" panose="020B0604030504040204" pitchFamily="34" charset="0"/>
                        </a:rPr>
                        <a:t>RDA</a:t>
                      </a:r>
                      <a:endParaRPr lang="de-DE" sz="1200" dirty="0">
                        <a:latin typeface="Verdana" panose="020B0604030504040204" pitchFamily="34" charset="0"/>
                      </a:endParaRPr>
                    </a:p>
                  </a:txBody>
                  <a:tcPr marL="91428" marR="91428" marT="45714" marB="45714"/>
                </a:tc>
                <a:tc>
                  <a:txBody>
                    <a:bodyPr/>
                    <a:lstStyle/>
                    <a:p>
                      <a:pPr algn="ctr"/>
                      <a:r>
                        <a:rPr lang="de-DE" sz="1200" dirty="0" smtClean="0">
                          <a:latin typeface="Verdana" panose="020B0604030504040204" pitchFamily="34" charset="0"/>
                        </a:rPr>
                        <a:t>AWR</a:t>
                      </a:r>
                      <a:endParaRPr lang="de-DE" sz="1200" dirty="0">
                        <a:latin typeface="Verdana" panose="020B0604030504040204" pitchFamily="34" charset="0"/>
                      </a:endParaRPr>
                    </a:p>
                  </a:txBody>
                  <a:tcPr marL="91428" marR="91428" marT="45714" marB="45714"/>
                </a:tc>
                <a:tc>
                  <a:txBody>
                    <a:bodyPr/>
                    <a:lstStyle/>
                    <a:p>
                      <a:pPr algn="ctr"/>
                      <a:r>
                        <a:rPr lang="de-DE" sz="1200" dirty="0" smtClean="0">
                          <a:latin typeface="Verdana" panose="020B0604030504040204" pitchFamily="34" charset="0"/>
                        </a:rPr>
                        <a:t>ERL</a:t>
                      </a:r>
                      <a:endParaRPr lang="de-DE" sz="1200" dirty="0">
                        <a:latin typeface="Verdana" panose="020B0604030504040204" pitchFamily="34" charset="0"/>
                      </a:endParaRPr>
                    </a:p>
                  </a:txBody>
                  <a:tcPr marL="91428" marR="91428" marT="45714" marB="45714"/>
                </a:tc>
                <a:tc>
                  <a:txBody>
                    <a:bodyPr/>
                    <a:lstStyle/>
                    <a:p>
                      <a:pPr algn="l"/>
                      <a:r>
                        <a:rPr lang="de-DE" sz="1200" dirty="0" smtClean="0">
                          <a:latin typeface="Verdana" panose="020B0604030504040204" pitchFamily="34" charset="0"/>
                        </a:rPr>
                        <a:t>EH</a:t>
                      </a:r>
                      <a:endParaRPr lang="de-DE" sz="1200" dirty="0">
                        <a:latin typeface="Verdana" panose="020B0604030504040204" pitchFamily="34" charset="0"/>
                      </a:endParaRPr>
                    </a:p>
                  </a:txBody>
                  <a:tcPr marL="91428" marR="91428" marT="45714" marB="45714"/>
                </a:tc>
              </a:tr>
              <a:tr h="262138">
                <a:tc>
                  <a:txBody>
                    <a:bodyPr/>
                    <a:lstStyle/>
                    <a:p>
                      <a:pPr algn="l"/>
                      <a:r>
                        <a:rPr lang="de-DE" sz="1400" dirty="0" smtClean="0">
                          <a:latin typeface="Verdana" panose="020B0604030504040204" pitchFamily="34" charset="0"/>
                        </a:rPr>
                        <a:t>11.0</a:t>
                      </a:r>
                      <a:endParaRPr lang="de-DE" sz="1400" dirty="0">
                        <a:latin typeface="Verdana" panose="020B0604030504040204" pitchFamily="34" charset="0"/>
                      </a:endParaRPr>
                    </a:p>
                  </a:txBody>
                  <a:tcPr marL="91428" marR="91428" marT="45714" marB="45714"/>
                </a:tc>
                <a:tc>
                  <a:txBody>
                    <a:bodyPr/>
                    <a:lstStyle/>
                    <a:p>
                      <a:pPr algn="ctr"/>
                      <a:endParaRPr lang="de-DE" sz="1200" dirty="0">
                        <a:latin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rPr>
                        <a:t>x</a:t>
                      </a:r>
                      <a:endParaRPr lang="de-DE" sz="1400" dirty="0">
                        <a:latin typeface="Verdana" panose="020B0604030504040204" pitchFamily="34" charset="0"/>
                      </a:endParaRPr>
                    </a:p>
                  </a:txBody>
                  <a:tcPr marL="91428" marR="91428" marT="45714" marB="45714"/>
                </a:tc>
                <a:tc>
                  <a:txBody>
                    <a:bodyPr/>
                    <a:lstStyle/>
                    <a:p>
                      <a:pPr algn="l"/>
                      <a:endParaRPr lang="de-DE" sz="1200" dirty="0">
                        <a:latin typeface="Verdana" panose="020B0604030504040204" pitchFamily="34" charset="0"/>
                      </a:endParaRPr>
                    </a:p>
                  </a:txBody>
                  <a:tcPr marL="91428" marR="91428" marT="45714" marB="45714"/>
                </a:tc>
              </a:tr>
              <a:tr h="245736">
                <a:tc>
                  <a:txBody>
                    <a:bodyPr/>
                    <a:lstStyle/>
                    <a:p>
                      <a:pPr algn="l"/>
                      <a:r>
                        <a:rPr lang="de-DE" sz="1400" dirty="0" smtClean="0">
                          <a:latin typeface="Verdana" panose="020B0604030504040204" pitchFamily="34" charset="0"/>
                          <a:ea typeface="Verdana" panose="020B0604030504040204" pitchFamily="34" charset="0"/>
                          <a:cs typeface="Verdana" panose="020B0604030504040204" pitchFamily="34" charset="0"/>
                        </a:rPr>
                        <a:t>11.2.2</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l"/>
                      <a:r>
                        <a:rPr lang="de-DE" sz="1400" dirty="0" smtClean="0">
                          <a:latin typeface="Verdana" panose="020B0604030504040204" pitchFamily="34" charset="0"/>
                          <a:ea typeface="Verdana" panose="020B0604030504040204" pitchFamily="34" charset="0"/>
                          <a:cs typeface="Verdana" panose="020B0604030504040204" pitchFamily="34" charset="0"/>
                        </a:rPr>
                        <a:t>EH-K-01</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r h="245736">
                <a:tc>
                  <a:txBody>
                    <a:bodyPr/>
                    <a:lstStyle/>
                    <a:p>
                      <a:pPr algn="l"/>
                      <a:r>
                        <a:rPr lang="de-DE" sz="1400" dirty="0" smtClean="0">
                          <a:latin typeface="Verdana" panose="020B0604030504040204" pitchFamily="34" charset="0"/>
                          <a:ea typeface="Verdana" panose="020B0604030504040204" pitchFamily="34" charset="0"/>
                          <a:cs typeface="Verdana" panose="020B0604030504040204" pitchFamily="34" charset="0"/>
                        </a:rPr>
                        <a:t>11.2.2.5</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x</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l"/>
                      <a:r>
                        <a:rPr lang="de-DE" sz="1400" dirty="0" smtClean="0">
                          <a:latin typeface="Verdana" panose="020B0604030504040204" pitchFamily="34" charset="0"/>
                          <a:ea typeface="Verdana" panose="020B0604030504040204" pitchFamily="34" charset="0"/>
                          <a:cs typeface="Verdana" panose="020B0604030504040204" pitchFamily="34" charset="0"/>
                        </a:rPr>
                        <a:t>EH-K-04, EH-K-05</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r h="245736">
                <a:tc>
                  <a:txBody>
                    <a:bodyPr/>
                    <a:lstStyle/>
                    <a:p>
                      <a:pPr algn="l"/>
                      <a:r>
                        <a:rPr lang="de-DE" sz="1400" dirty="0" smtClean="0">
                          <a:latin typeface="Verdana" panose="020B0604030504040204" pitchFamily="34" charset="0"/>
                          <a:ea typeface="Verdana" panose="020B0604030504040204" pitchFamily="34" charset="0"/>
                          <a:cs typeface="Verdana" panose="020B0604030504040204" pitchFamily="34" charset="0"/>
                        </a:rPr>
                        <a:t>11.2.2.5.4</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x</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l"/>
                      <a:r>
                        <a:rPr lang="de-DE" sz="1400" dirty="0" smtClean="0">
                          <a:latin typeface="Verdana" panose="020B0604030504040204" pitchFamily="34" charset="0"/>
                          <a:ea typeface="Verdana" panose="020B0604030504040204" pitchFamily="34" charset="0"/>
                          <a:cs typeface="Verdana" panose="020B0604030504040204" pitchFamily="34" charset="0"/>
                        </a:rPr>
                        <a:t>EH-K-14</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r h="245736">
                <a:tc>
                  <a:txBody>
                    <a:bodyPr/>
                    <a:lstStyle/>
                    <a:p>
                      <a:pPr algn="l"/>
                      <a:r>
                        <a:rPr lang="de-DE" sz="1400" dirty="0" smtClean="0">
                          <a:latin typeface="Verdana" panose="020B0604030504040204" pitchFamily="34" charset="0"/>
                          <a:ea typeface="Verdana" panose="020B0604030504040204" pitchFamily="34" charset="0"/>
                          <a:cs typeface="Verdana" panose="020B0604030504040204" pitchFamily="34" charset="0"/>
                        </a:rPr>
                        <a:t>11.2.2.14</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x</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l"/>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r h="245736">
                <a:tc>
                  <a:txBody>
                    <a:bodyPr/>
                    <a:lstStyle/>
                    <a:p>
                      <a:pPr algn="l"/>
                      <a: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11.2.3</a:t>
                      </a:r>
                      <a:endParaRPr lang="de-DE" sz="14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l"/>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r h="245736">
                <a:tc>
                  <a:txBody>
                    <a:bodyPr/>
                    <a:lstStyle/>
                    <a:p>
                      <a:pPr algn="l"/>
                      <a: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11.3.2.3</a:t>
                      </a:r>
                      <a:endParaRPr lang="de-DE" sz="14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x</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x</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l"/>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r h="245736">
                <a:tc>
                  <a:txBody>
                    <a:bodyPr/>
                    <a:lstStyle/>
                    <a:p>
                      <a:pPr algn="l"/>
                      <a: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11.4.2.3</a:t>
                      </a:r>
                      <a:endParaRPr lang="de-DE" sz="14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x</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l"/>
                      <a:r>
                        <a:rPr lang="de-DE" sz="1400" dirty="0" smtClean="0">
                          <a:latin typeface="Verdana" panose="020B0604030504040204" pitchFamily="34" charset="0"/>
                          <a:ea typeface="Verdana" panose="020B0604030504040204" pitchFamily="34" charset="0"/>
                          <a:cs typeface="Verdana" panose="020B0604030504040204" pitchFamily="34" charset="0"/>
                        </a:rPr>
                        <a:t>EH-K-08</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r h="245736">
                <a:tc>
                  <a:txBody>
                    <a:bodyPr/>
                    <a:lstStyle/>
                    <a:p>
                      <a:pPr algn="l"/>
                      <a: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11.5 </a:t>
                      </a:r>
                      <a:endParaRPr lang="de-DE" sz="14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l"/>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r h="245736">
                <a:tc>
                  <a:txBody>
                    <a:bodyPr/>
                    <a:lstStyle/>
                    <a:p>
                      <a:pPr algn="l"/>
                      <a: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11.6</a:t>
                      </a:r>
                      <a:endParaRPr lang="de-DE" sz="14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x</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l"/>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r h="245736">
                <a:tc>
                  <a:txBody>
                    <a:bodyPr/>
                    <a:lstStyle/>
                    <a:p>
                      <a:pPr algn="l"/>
                      <a: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11.7</a:t>
                      </a:r>
                      <a:endParaRPr lang="de-DE" sz="14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x</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x</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l"/>
                      <a:r>
                        <a:rPr lang="de-DE" sz="1400" dirty="0" smtClean="0">
                          <a:latin typeface="Verdana" panose="020B0604030504040204" pitchFamily="34" charset="0"/>
                          <a:ea typeface="Verdana" panose="020B0604030504040204" pitchFamily="34" charset="0"/>
                          <a:cs typeface="Verdana" panose="020B0604030504040204" pitchFamily="34" charset="0"/>
                        </a:rPr>
                        <a:t>EH-K-06</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r h="245736">
                <a:tc>
                  <a:txBody>
                    <a:bodyPr/>
                    <a:lstStyle/>
                    <a:p>
                      <a:pPr algn="l"/>
                      <a: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11.13.1 </a:t>
                      </a:r>
                      <a:endParaRPr lang="de-DE" sz="14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x</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l"/>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bl>
          </a:graphicData>
        </a:graphic>
      </p:graphicFrame>
      <p:sp>
        <p:nvSpPr>
          <p:cNvPr id="2" name="Foliennummernplatzhalter 1"/>
          <p:cNvSpPr>
            <a:spLocks noGrp="1"/>
          </p:cNvSpPr>
          <p:nvPr>
            <p:ph type="sldNum" sz="quarter" idx="12"/>
          </p:nvPr>
        </p:nvSpPr>
        <p:spPr/>
        <p:txBody>
          <a:bodyPr/>
          <a:lstStyle/>
          <a:p>
            <a:fld id="{E1CD70CF-68CB-451A-AC93-71942E537FD9}" type="slidenum">
              <a:rPr lang="de-DE" smtClean="0"/>
              <a:t>244</a:t>
            </a:fld>
            <a:endParaRPr lang="de-DE"/>
          </a:p>
        </p:txBody>
      </p:sp>
    </p:spTree>
    <p:extLst>
      <p:ext uri="{BB962C8B-B14F-4D97-AF65-F5344CB8AC3E}">
        <p14:creationId xmlns:p14="http://schemas.microsoft.com/office/powerpoint/2010/main" val="3771758573"/>
      </p:ext>
    </p:extLst>
  </p:cSld>
  <p:clrMapOvr>
    <a:masterClrMapping/>
  </p:clrMapOvr>
  <p:timing>
    <p:tnLst>
      <p:par>
        <p:cTn id="1" dur="indefinite" restart="never" nodeType="tmRoot"/>
      </p:par>
    </p:tnLst>
  </p:timing>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pPr algn="l"/>
            <a:r>
              <a:rPr lang="de-DE" dirty="0" smtClean="0"/>
              <a:t>Konferenzen</a:t>
            </a:r>
            <a:r>
              <a:rPr lang="de-DE" sz="3200" dirty="0" smtClean="0"/>
              <a:t/>
            </a:r>
            <a:br>
              <a:rPr lang="de-DE" sz="3200" dirty="0" smtClean="0"/>
            </a:br>
            <a:r>
              <a:rPr lang="de-DE" sz="2800" dirty="0" smtClean="0">
                <a:solidFill>
                  <a:schemeClr val="tx1"/>
                </a:solidFill>
              </a:rPr>
              <a:t>Regelwerksstellen</a:t>
            </a:r>
            <a:endParaRPr lang="de-DE" sz="3200" dirty="0"/>
          </a:p>
        </p:txBody>
      </p:sp>
      <p:sp>
        <p:nvSpPr>
          <p:cNvPr id="7" name="Textplatzhalter 6"/>
          <p:cNvSpPr>
            <a:spLocks noGrp="1"/>
          </p:cNvSpPr>
          <p:nvPr>
            <p:ph idx="1"/>
          </p:nvPr>
        </p:nvSpPr>
        <p:spPr/>
        <p:txBody>
          <a:bodyPr>
            <a:normAutofit lnSpcReduction="10000"/>
          </a:bodyPr>
          <a:lstStyle/>
          <a:p>
            <a:r>
              <a:rPr lang="de-DE" sz="2200" dirty="0"/>
              <a:t>RDA 11.0 	</a:t>
            </a:r>
            <a:r>
              <a:rPr lang="de-DE" sz="2200" dirty="0" smtClean="0"/>
              <a:t>Ziel </a:t>
            </a:r>
            <a:r>
              <a:rPr lang="de-DE" sz="2200" dirty="0"/>
              <a:t>und Geltungsbereich</a:t>
            </a:r>
          </a:p>
          <a:p>
            <a:r>
              <a:rPr lang="de-DE" sz="2200" dirty="0"/>
              <a:t>RDA 11.2.2   	</a:t>
            </a:r>
            <a:r>
              <a:rPr lang="de-DE" sz="2200" dirty="0" smtClean="0"/>
              <a:t>Bevorzugter </a:t>
            </a:r>
            <a:r>
              <a:rPr lang="de-DE" sz="2200" dirty="0"/>
              <a:t>Name der </a:t>
            </a:r>
            <a:r>
              <a:rPr lang="de-DE" sz="2200" dirty="0" smtClean="0"/>
              <a:t>Konferenz</a:t>
            </a:r>
          </a:p>
          <a:p>
            <a:r>
              <a:rPr lang="de-DE" sz="2200" dirty="0" smtClean="0"/>
              <a:t>RDA 11.2.2.5	</a:t>
            </a:r>
            <a:r>
              <a:rPr lang="de-DE" sz="2200" dirty="0"/>
              <a:t>Verschiedene Formen desselben Namens 	</a:t>
            </a:r>
          </a:p>
          <a:p>
            <a:r>
              <a:rPr lang="de-DE" sz="2200" dirty="0" smtClean="0"/>
              <a:t>RDA </a:t>
            </a:r>
            <a:r>
              <a:rPr lang="de-DE" sz="2200" dirty="0"/>
              <a:t>11.2.2.5.4 	Gebräuchlicher Name</a:t>
            </a:r>
          </a:p>
          <a:p>
            <a:r>
              <a:rPr lang="de-DE" sz="2200" dirty="0"/>
              <a:t>RDA 11.2.2.14  	Untergeordnete Konferenzen</a:t>
            </a:r>
          </a:p>
          <a:p>
            <a:r>
              <a:rPr lang="de-DE" sz="2200" dirty="0"/>
              <a:t>RDA 11.2.3       </a:t>
            </a:r>
            <a:r>
              <a:rPr lang="de-DE" sz="2200" dirty="0" smtClean="0"/>
              <a:t>Abweichender </a:t>
            </a:r>
            <a:r>
              <a:rPr lang="de-DE" sz="2200" dirty="0"/>
              <a:t>Name </a:t>
            </a:r>
          </a:p>
          <a:p>
            <a:r>
              <a:rPr lang="de-DE" sz="2200" dirty="0" smtClean="0"/>
              <a:t>RDA </a:t>
            </a:r>
            <a:r>
              <a:rPr lang="de-DE" sz="2200" dirty="0"/>
              <a:t>11.3.2.3   	</a:t>
            </a:r>
            <a:r>
              <a:rPr lang="de-DE" sz="2200" dirty="0" smtClean="0"/>
              <a:t>Ort</a:t>
            </a:r>
          </a:p>
          <a:p>
            <a:r>
              <a:rPr lang="de-DE" sz="2200" dirty="0"/>
              <a:t>RDA 11.4.2.3   	Datum</a:t>
            </a:r>
          </a:p>
          <a:p>
            <a:r>
              <a:rPr lang="de-DE" sz="2200" dirty="0" smtClean="0"/>
              <a:t>RDA </a:t>
            </a:r>
            <a:r>
              <a:rPr lang="de-DE" sz="2200" dirty="0"/>
              <a:t>11.5         	In Verbindung stehende </a:t>
            </a:r>
            <a:r>
              <a:rPr lang="de-DE" sz="2200" dirty="0" smtClean="0"/>
              <a:t>Institution</a:t>
            </a:r>
          </a:p>
          <a:p>
            <a:r>
              <a:rPr lang="de-DE" sz="2200" dirty="0"/>
              <a:t>RDA 11.6   	Zählung</a:t>
            </a:r>
          </a:p>
          <a:p>
            <a:r>
              <a:rPr lang="de-DE" sz="2200" dirty="0" smtClean="0"/>
              <a:t>RDA </a:t>
            </a:r>
            <a:r>
              <a:rPr lang="de-DE" sz="2200" dirty="0"/>
              <a:t>11.7		Sonstige zur Körperschaft gehörende </a:t>
            </a:r>
            <a:r>
              <a:rPr lang="de-DE" sz="2200" dirty="0" smtClean="0"/>
              <a:t>Kennzeichnung </a:t>
            </a:r>
            <a:endParaRPr lang="de-DE" sz="2200" dirty="0"/>
          </a:p>
          <a:p>
            <a:r>
              <a:rPr lang="de-DE" sz="2200" dirty="0"/>
              <a:t>RDA 11.13.1     	Sucheinstieg für Konferenzen</a:t>
            </a:r>
          </a:p>
          <a:p>
            <a:endParaRPr lang="de-DE" dirty="0"/>
          </a:p>
          <a:p>
            <a:endParaRPr lang="de-DE" dirty="0" smtClean="0"/>
          </a:p>
          <a:p>
            <a:endParaRPr lang="de-DE" dirty="0"/>
          </a:p>
        </p:txBody>
      </p:sp>
      <p:sp>
        <p:nvSpPr>
          <p:cNvPr id="11" name="Fußzeilenplatzhalter 10"/>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2" name="Foliennummernplatzhalter 1"/>
          <p:cNvSpPr>
            <a:spLocks noGrp="1"/>
          </p:cNvSpPr>
          <p:nvPr>
            <p:ph type="sldNum" sz="quarter" idx="12"/>
          </p:nvPr>
        </p:nvSpPr>
        <p:spPr/>
        <p:txBody>
          <a:bodyPr/>
          <a:lstStyle/>
          <a:p>
            <a:fld id="{E1CD70CF-68CB-451A-AC93-71942E537FD9}" type="slidenum">
              <a:rPr lang="de-DE" smtClean="0"/>
              <a:t>245</a:t>
            </a:fld>
            <a:endParaRPr lang="de-DE"/>
          </a:p>
        </p:txBody>
      </p:sp>
    </p:spTree>
    <p:extLst>
      <p:ext uri="{BB962C8B-B14F-4D97-AF65-F5344CB8AC3E}">
        <p14:creationId xmlns:p14="http://schemas.microsoft.com/office/powerpoint/2010/main" val="3942351016"/>
      </p:ext>
    </p:extLst>
  </p:cSld>
  <p:clrMapOvr>
    <a:masterClrMapping/>
  </p:clrMapOvr>
  <p:timing>
    <p:tnLst>
      <p:par>
        <p:cTn id="1" dur="indefinite" restart="never" nodeType="tmRoot"/>
      </p:par>
    </p:tnLst>
  </p:timing>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pPr algn="l"/>
            <a:r>
              <a:rPr lang="de-DE" dirty="0" smtClean="0"/>
              <a:t>Konferenzen</a:t>
            </a:r>
            <a:br>
              <a:rPr lang="de-DE" dirty="0" smtClean="0"/>
            </a:br>
            <a:r>
              <a:rPr lang="de-DE" sz="2800" dirty="0" smtClean="0">
                <a:solidFill>
                  <a:schemeClr val="tx1"/>
                </a:solidFill>
              </a:rPr>
              <a:t>Definition</a:t>
            </a:r>
            <a:endParaRPr lang="de-DE" sz="2800" dirty="0">
              <a:solidFill>
                <a:schemeClr val="tx1"/>
              </a:solidFill>
            </a:endParaRPr>
          </a:p>
        </p:txBody>
      </p:sp>
      <p:sp>
        <p:nvSpPr>
          <p:cNvPr id="7" name="Textplatzhalter 6"/>
          <p:cNvSpPr>
            <a:spLocks noGrp="1"/>
          </p:cNvSpPr>
          <p:nvPr>
            <p:ph idx="1"/>
          </p:nvPr>
        </p:nvSpPr>
        <p:spPr>
          <a:xfrm>
            <a:off x="609600" y="1600201"/>
            <a:ext cx="10972800" cy="4756150"/>
          </a:xfrm>
        </p:spPr>
        <p:txBody>
          <a:bodyPr>
            <a:noAutofit/>
          </a:bodyPr>
          <a:lstStyle/>
          <a:p>
            <a:pPr>
              <a:buNone/>
            </a:pPr>
            <a:r>
              <a:rPr lang="de-DE" sz="2400" b="1" dirty="0" smtClean="0">
                <a:solidFill>
                  <a:schemeClr val="accent2">
                    <a:lumMod val="75000"/>
                  </a:schemeClr>
                </a:solidFill>
              </a:rPr>
              <a:t>Kongresse -&gt; neu: Konferenzen</a:t>
            </a:r>
          </a:p>
          <a:p>
            <a:pPr>
              <a:buNone/>
            </a:pPr>
            <a:r>
              <a:rPr lang="de-DE" sz="2400" b="1" dirty="0" smtClean="0"/>
              <a:t>Aus dem RDA-Glossar:</a:t>
            </a:r>
          </a:p>
          <a:p>
            <a:pPr>
              <a:buNone/>
            </a:pPr>
            <a:r>
              <a:rPr lang="de-DE" sz="2400" b="1" dirty="0" smtClean="0"/>
              <a:t>Konferenz: </a:t>
            </a:r>
            <a:endParaRPr lang="de-DE" sz="2400" b="1" dirty="0"/>
          </a:p>
          <a:p>
            <a:pPr marL="457200" indent="-457200">
              <a:buAutoNum type="arabicParenR"/>
            </a:pPr>
            <a:r>
              <a:rPr lang="de-DE" sz="2400" dirty="0"/>
              <a:t>Eine Tagung von Personen oder Vertretern verschiedener Gruppen zum Zwecke der Diskussion und/oder Behandlung von Themen von gemeinsamen Interesse</a:t>
            </a:r>
          </a:p>
          <a:p>
            <a:pPr marL="457200" indent="-457200">
              <a:buAutoNum type="arabicParenR" startAt="2"/>
            </a:pPr>
            <a:r>
              <a:rPr lang="de-DE" sz="2400" dirty="0" smtClean="0"/>
              <a:t>Eine Tagung von Vertretern einer Körperschaft, die deren direktives oder ausführendes Gremium darstellt</a:t>
            </a:r>
          </a:p>
          <a:p>
            <a:pPr>
              <a:spcBef>
                <a:spcPts val="600"/>
              </a:spcBef>
              <a:buNone/>
            </a:pPr>
            <a:r>
              <a:rPr lang="de-DE" sz="2400" dirty="0" smtClean="0"/>
              <a:t>Dies bedeutet eine Erweiterung der Konferenzdefinition </a:t>
            </a:r>
          </a:p>
          <a:p>
            <a:pPr>
              <a:spcBef>
                <a:spcPts val="0"/>
              </a:spcBef>
              <a:buNone/>
            </a:pPr>
            <a:r>
              <a:rPr lang="de-DE" sz="2400" dirty="0" smtClean="0"/>
              <a:t>auch auf Konferenzen ohne Konferenzbegriff und auf </a:t>
            </a:r>
          </a:p>
          <a:p>
            <a:pPr>
              <a:spcBef>
                <a:spcPts val="0"/>
              </a:spcBef>
              <a:buNone/>
            </a:pPr>
            <a:r>
              <a:rPr lang="de-DE" sz="2400" dirty="0" smtClean="0"/>
              <a:t>Konferenzen vom Typ „Tagung der XY-Gesellschaft“ (</a:t>
            </a:r>
            <a:r>
              <a:rPr lang="de-DE" sz="2000" dirty="0"/>
              <a:t>tritt erst beim RDA-Vollumstieg 2015 in </a:t>
            </a:r>
            <a:r>
              <a:rPr lang="de-DE" sz="2000" dirty="0" smtClean="0"/>
              <a:t>Kraft) (</a:t>
            </a:r>
            <a:r>
              <a:rPr lang="de-DE" sz="2000" dirty="0"/>
              <a:t>s</a:t>
            </a:r>
            <a:r>
              <a:rPr lang="de-DE" sz="2000" dirty="0" smtClean="0"/>
              <a:t>. Erl. 3 zu RDA 11.0)</a:t>
            </a:r>
            <a:endParaRPr lang="de-DE" sz="2000" dirty="0"/>
          </a:p>
        </p:txBody>
      </p:sp>
      <p:sp>
        <p:nvSpPr>
          <p:cNvPr id="11" name="Fußzeilenplatzhalter 10"/>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2" name="Foliennummernplatzhalter 1"/>
          <p:cNvSpPr>
            <a:spLocks noGrp="1"/>
          </p:cNvSpPr>
          <p:nvPr>
            <p:ph type="sldNum" sz="quarter" idx="12"/>
          </p:nvPr>
        </p:nvSpPr>
        <p:spPr/>
        <p:txBody>
          <a:bodyPr/>
          <a:lstStyle/>
          <a:p>
            <a:fld id="{E1CD70CF-68CB-451A-AC93-71942E537FD9}" type="slidenum">
              <a:rPr lang="de-DE" smtClean="0"/>
              <a:t>246</a:t>
            </a:fld>
            <a:endParaRPr lang="de-DE"/>
          </a:p>
        </p:txBody>
      </p:sp>
    </p:spTree>
    <p:extLst>
      <p:ext uri="{BB962C8B-B14F-4D97-AF65-F5344CB8AC3E}">
        <p14:creationId xmlns:p14="http://schemas.microsoft.com/office/powerpoint/2010/main" val="2440363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animEffect transition="in" filter="wipe(down)">
                                      <p:cBhvr>
                                        <p:cTn id="7" dur="500"/>
                                        <p:tgtEl>
                                          <p:spTgt spid="7">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xEl>
                                              <p:pRg st="4" end="4"/>
                                            </p:txEl>
                                          </p:spTgt>
                                        </p:tgtEl>
                                        <p:attrNameLst>
                                          <p:attrName>style.visibility</p:attrName>
                                        </p:attrNameLst>
                                      </p:cBhvr>
                                      <p:to>
                                        <p:strVal val="visible"/>
                                      </p:to>
                                    </p:set>
                                    <p:animEffect transition="in" filter="wipe(down)">
                                      <p:cBhvr>
                                        <p:cTn id="12" dur="500"/>
                                        <p:tgtEl>
                                          <p:spTgt spid="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animEffect transition="in" filter="wipe(down)">
                                      <p:cBhvr>
                                        <p:cTn id="17" dur="500"/>
                                        <p:tgtEl>
                                          <p:spTgt spid="7">
                                            <p:txEl>
                                              <p:pRg st="5" end="5"/>
                                            </p:txEl>
                                          </p:spTgt>
                                        </p:tgtEl>
                                      </p:cBhvr>
                                    </p:animEffect>
                                  </p:childTnLst>
                                </p:cTn>
                              </p:par>
                              <p:par>
                                <p:cTn id="18" presetID="22" presetClass="entr" presetSubtype="4" fill="hold" nodeType="withEffect">
                                  <p:stCondLst>
                                    <p:cond delay="0"/>
                                  </p:stCondLst>
                                  <p:childTnLst>
                                    <p:set>
                                      <p:cBhvr>
                                        <p:cTn id="19" dur="1" fill="hold">
                                          <p:stCondLst>
                                            <p:cond delay="0"/>
                                          </p:stCondLst>
                                        </p:cTn>
                                        <p:tgtEl>
                                          <p:spTgt spid="7">
                                            <p:txEl>
                                              <p:pRg st="6" end="6"/>
                                            </p:txEl>
                                          </p:spTgt>
                                        </p:tgtEl>
                                        <p:attrNameLst>
                                          <p:attrName>style.visibility</p:attrName>
                                        </p:attrNameLst>
                                      </p:cBhvr>
                                      <p:to>
                                        <p:strVal val="visible"/>
                                      </p:to>
                                    </p:set>
                                    <p:animEffect transition="in" filter="wipe(down)">
                                      <p:cBhvr>
                                        <p:cTn id="20" dur="500"/>
                                        <p:tgtEl>
                                          <p:spTgt spid="7">
                                            <p:txEl>
                                              <p:pRg st="6" end="6"/>
                                            </p:txEl>
                                          </p:spTgt>
                                        </p:tgtEl>
                                      </p:cBhvr>
                                    </p:animEffect>
                                  </p:childTnLst>
                                </p:cTn>
                              </p:par>
                              <p:par>
                                <p:cTn id="21" presetID="22" presetClass="entr" presetSubtype="4" fill="hold" nodeType="withEffect">
                                  <p:stCondLst>
                                    <p:cond delay="0"/>
                                  </p:stCondLst>
                                  <p:childTnLst>
                                    <p:set>
                                      <p:cBhvr>
                                        <p:cTn id="22" dur="1" fill="hold">
                                          <p:stCondLst>
                                            <p:cond delay="0"/>
                                          </p:stCondLst>
                                        </p:cTn>
                                        <p:tgtEl>
                                          <p:spTgt spid="7">
                                            <p:txEl>
                                              <p:pRg st="7" end="7"/>
                                            </p:txEl>
                                          </p:spTgt>
                                        </p:tgtEl>
                                        <p:attrNameLst>
                                          <p:attrName>style.visibility</p:attrName>
                                        </p:attrNameLst>
                                      </p:cBhvr>
                                      <p:to>
                                        <p:strVal val="visible"/>
                                      </p:to>
                                    </p:set>
                                    <p:animEffect transition="in" filter="wipe(down)">
                                      <p:cBhvr>
                                        <p:cTn id="23" dur="500"/>
                                        <p:tgtEl>
                                          <p:spTgt spid="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fontScale="90000"/>
          </a:bodyPr>
          <a:lstStyle/>
          <a:p>
            <a:pPr algn="l"/>
            <a:r>
              <a:rPr lang="de-DE" sz="4000" dirty="0"/>
              <a:t>Konferenzen</a:t>
            </a:r>
            <a:br>
              <a:rPr lang="de-DE" sz="4000" dirty="0"/>
            </a:br>
            <a:r>
              <a:rPr lang="de-DE" sz="3100" dirty="0" smtClean="0">
                <a:solidFill>
                  <a:schemeClr val="tx1"/>
                </a:solidFill>
              </a:rPr>
              <a:t>Umfang                                                    -1-</a:t>
            </a:r>
            <a:endParaRPr lang="de-DE" sz="3100" dirty="0">
              <a:solidFill>
                <a:schemeClr val="tx1"/>
              </a:solidFill>
            </a:endParaRPr>
          </a:p>
        </p:txBody>
      </p:sp>
      <p:sp>
        <p:nvSpPr>
          <p:cNvPr id="7" name="Textplatzhalter 6"/>
          <p:cNvSpPr>
            <a:spLocks noGrp="1"/>
          </p:cNvSpPr>
          <p:nvPr>
            <p:ph idx="1"/>
          </p:nvPr>
        </p:nvSpPr>
        <p:spPr/>
        <p:txBody>
          <a:bodyPr>
            <a:noAutofit/>
          </a:bodyPr>
          <a:lstStyle/>
          <a:p>
            <a:pPr>
              <a:buNone/>
            </a:pPr>
            <a:r>
              <a:rPr lang="de-DE" b="1" dirty="0"/>
              <a:t>RDA </a:t>
            </a:r>
            <a:r>
              <a:rPr lang="de-DE" b="1" dirty="0" smtClean="0"/>
              <a:t>11.0, ERL 2: </a:t>
            </a:r>
            <a:endParaRPr lang="de-DE" b="1" dirty="0"/>
          </a:p>
          <a:p>
            <a:pPr marL="0" indent="0">
              <a:spcBef>
                <a:spcPts val="600"/>
              </a:spcBef>
              <a:buNone/>
            </a:pPr>
            <a:r>
              <a:rPr lang="de-DE" dirty="0" smtClean="0"/>
              <a:t>Bis </a:t>
            </a:r>
            <a:r>
              <a:rPr lang="de-DE" dirty="0"/>
              <a:t>zum RDA-Vollumstieg erfassen Sie Körperschaften und </a:t>
            </a:r>
            <a:r>
              <a:rPr lang="de-DE" dirty="0" smtClean="0"/>
              <a:t>Konferenzen </a:t>
            </a:r>
            <a:r>
              <a:rPr lang="de-DE" dirty="0"/>
              <a:t>nur in dem jetzigen Umfang von Formal- und Sacherschließung. </a:t>
            </a:r>
          </a:p>
          <a:p>
            <a:pPr marL="0" indent="0">
              <a:spcBef>
                <a:spcPts val="600"/>
              </a:spcBef>
              <a:buNone/>
            </a:pPr>
            <a:r>
              <a:rPr lang="de-DE" dirty="0"/>
              <a:t>D. h. bis zum Vollumstieg: Erfassung von </a:t>
            </a:r>
            <a:r>
              <a:rPr lang="de-DE" dirty="0" smtClean="0"/>
              <a:t>Konferenzen </a:t>
            </a:r>
            <a:r>
              <a:rPr lang="de-DE" dirty="0"/>
              <a:t>in der Formalerschließung weiterhin nur im Umfang gemäß RAK § 680 </a:t>
            </a:r>
            <a:r>
              <a:rPr lang="de-DE" dirty="0" smtClean="0"/>
              <a:t>– 682</a:t>
            </a:r>
          </a:p>
          <a:p>
            <a:pPr marL="0" lvl="0" indent="0">
              <a:spcBef>
                <a:spcPts val="600"/>
              </a:spcBef>
              <a:buNone/>
            </a:pPr>
            <a:r>
              <a:rPr lang="de-DE" sz="2000" dirty="0">
                <a:solidFill>
                  <a:prstClr val="black"/>
                </a:solidFill>
              </a:rPr>
              <a:t>(Anm.: Auf dieser Folie geht es nur um Konferenzen. Aber die ERL 2 zu RDA 11.0 bezieht sich grundsätzlich auf alle Körperschaftsarten, also auch auf die Körperschaften)</a:t>
            </a:r>
          </a:p>
          <a:p>
            <a:pPr marL="0" indent="0">
              <a:spcBef>
                <a:spcPts val="600"/>
              </a:spcBef>
              <a:buNone/>
            </a:pPr>
            <a:endParaRPr lang="de-DE" dirty="0"/>
          </a:p>
        </p:txBody>
      </p:sp>
      <p:sp>
        <p:nvSpPr>
          <p:cNvPr id="11" name="Fußzeilenplatzhalter 10"/>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2" name="Foliennummernplatzhalter 1"/>
          <p:cNvSpPr>
            <a:spLocks noGrp="1"/>
          </p:cNvSpPr>
          <p:nvPr>
            <p:ph type="sldNum" sz="quarter" idx="12"/>
          </p:nvPr>
        </p:nvSpPr>
        <p:spPr/>
        <p:txBody>
          <a:bodyPr/>
          <a:lstStyle/>
          <a:p>
            <a:fld id="{E1CD70CF-68CB-451A-AC93-71942E537FD9}" type="slidenum">
              <a:rPr lang="de-DE" smtClean="0"/>
              <a:t>247</a:t>
            </a:fld>
            <a:endParaRPr lang="de-DE"/>
          </a:p>
        </p:txBody>
      </p:sp>
    </p:spTree>
    <p:extLst>
      <p:ext uri="{BB962C8B-B14F-4D97-AF65-F5344CB8AC3E}">
        <p14:creationId xmlns:p14="http://schemas.microsoft.com/office/powerpoint/2010/main" val="1456964706"/>
      </p:ext>
    </p:extLst>
  </p:cSld>
  <p:clrMapOvr>
    <a:masterClrMapping/>
  </p:clrMapOvr>
  <p:timing>
    <p:tnLst>
      <p:par>
        <p:cTn id="1" dur="indefinite" restart="never" nodeType="tmRoot"/>
      </p:par>
    </p:tnLst>
  </p:timing>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dirty="0">
                <a:solidFill>
                  <a:srgbClr val="4F81BD">
                    <a:lumMod val="75000"/>
                  </a:srgbClr>
                </a:solidFill>
              </a:rPr>
              <a:t>Konferenzen</a:t>
            </a:r>
            <a:br>
              <a:rPr lang="de-DE" dirty="0">
                <a:solidFill>
                  <a:srgbClr val="4F81BD">
                    <a:lumMod val="75000"/>
                  </a:srgbClr>
                </a:solidFill>
              </a:rPr>
            </a:br>
            <a:r>
              <a:rPr lang="de-DE" sz="2800" dirty="0">
                <a:solidFill>
                  <a:prstClr val="black"/>
                </a:solidFill>
              </a:rPr>
              <a:t>Umfang                                                    </a:t>
            </a:r>
            <a:r>
              <a:rPr lang="de-DE" sz="2800" dirty="0" smtClean="0">
                <a:solidFill>
                  <a:prstClr val="black"/>
                </a:solidFill>
              </a:rPr>
              <a:t>-2-</a:t>
            </a:r>
            <a:endParaRPr lang="de-DE" dirty="0"/>
          </a:p>
        </p:txBody>
      </p:sp>
      <p:sp>
        <p:nvSpPr>
          <p:cNvPr id="3" name="Inhaltsplatzhalter 2"/>
          <p:cNvSpPr>
            <a:spLocks noGrp="1"/>
          </p:cNvSpPr>
          <p:nvPr>
            <p:ph idx="1"/>
          </p:nvPr>
        </p:nvSpPr>
        <p:spPr/>
        <p:txBody>
          <a:bodyPr/>
          <a:lstStyle/>
          <a:p>
            <a:r>
              <a:rPr lang="de-DE" dirty="0" smtClean="0"/>
              <a:t>Elektronische Konferenzen werden wie physische Konferenzen angesetzt </a:t>
            </a:r>
            <a:r>
              <a:rPr lang="de-DE" sz="2400" dirty="0" smtClean="0"/>
              <a:t>(ERL 5 zu RDA 11.0)</a:t>
            </a:r>
          </a:p>
          <a:p>
            <a:pPr marL="0" indent="0">
              <a:buNone/>
            </a:pPr>
            <a:r>
              <a:rPr lang="de-DE" i="1" dirty="0" smtClean="0"/>
              <a:t>Beispiel:</a:t>
            </a:r>
          </a:p>
          <a:p>
            <a:pPr marL="0" indent="0">
              <a:buNone/>
            </a:pPr>
            <a:r>
              <a:rPr lang="en-US" i="1" dirty="0" smtClean="0">
                <a:solidFill>
                  <a:schemeClr val="accent3">
                    <a:lumMod val="50000"/>
                  </a:schemeClr>
                </a:solidFill>
              </a:rPr>
              <a:t>Electronic </a:t>
            </a:r>
            <a:r>
              <a:rPr lang="en-US" i="1" dirty="0">
                <a:solidFill>
                  <a:schemeClr val="accent3">
                    <a:lumMod val="50000"/>
                  </a:schemeClr>
                </a:solidFill>
              </a:rPr>
              <a:t>Conference on Land Use and Land Cover Change in </a:t>
            </a:r>
            <a:r>
              <a:rPr lang="en-US" i="1" dirty="0" smtClean="0">
                <a:solidFill>
                  <a:schemeClr val="accent3">
                    <a:lumMod val="50000"/>
                  </a:schemeClr>
                </a:solidFill>
              </a:rPr>
              <a:t>Europe (1997 : Online)</a:t>
            </a:r>
            <a:endParaRPr lang="de-DE" i="1" dirty="0">
              <a:solidFill>
                <a:schemeClr val="accent3">
                  <a:lumMod val="50000"/>
                </a:schemeClr>
              </a:solidFill>
            </a:endParaRP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248</a:t>
            </a:fld>
            <a:endParaRPr lang="de-DE"/>
          </a:p>
        </p:txBody>
      </p:sp>
    </p:spTree>
    <p:extLst>
      <p:ext uri="{BB962C8B-B14F-4D97-AF65-F5344CB8AC3E}">
        <p14:creationId xmlns:p14="http://schemas.microsoft.com/office/powerpoint/2010/main" val="2748506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609600" y="274637"/>
            <a:ext cx="8726760" cy="994123"/>
          </a:xfrm>
        </p:spPr>
        <p:txBody>
          <a:bodyPr>
            <a:normAutofit fontScale="90000"/>
          </a:bodyPr>
          <a:lstStyle/>
          <a:p>
            <a:pPr algn="l"/>
            <a:r>
              <a:rPr lang="de-DE" dirty="0" smtClean="0"/>
              <a:t/>
            </a:r>
            <a:br>
              <a:rPr lang="de-DE" dirty="0" smtClean="0"/>
            </a:br>
            <a:r>
              <a:rPr lang="de-DE" sz="4000" dirty="0">
                <a:solidFill>
                  <a:srgbClr val="4F81BD">
                    <a:lumMod val="75000"/>
                  </a:srgbClr>
                </a:solidFill>
              </a:rPr>
              <a:t>Konferenzen</a:t>
            </a:r>
            <a:br>
              <a:rPr lang="de-DE" sz="4000" dirty="0">
                <a:solidFill>
                  <a:srgbClr val="4F81BD">
                    <a:lumMod val="75000"/>
                  </a:srgbClr>
                </a:solidFill>
              </a:rPr>
            </a:br>
            <a:r>
              <a:rPr lang="de-DE" sz="3100" dirty="0" smtClean="0">
                <a:solidFill>
                  <a:prstClr val="black"/>
                </a:solidFill>
              </a:rPr>
              <a:t>Bevorzugter Name                                  -1-</a:t>
            </a:r>
            <a:br>
              <a:rPr lang="de-DE" sz="3100" dirty="0" smtClean="0">
                <a:solidFill>
                  <a:prstClr val="black"/>
                </a:solidFill>
              </a:rPr>
            </a:br>
            <a:r>
              <a:rPr lang="de-DE" dirty="0" smtClean="0"/>
              <a:t> </a:t>
            </a:r>
            <a:endParaRPr lang="de-DE" dirty="0"/>
          </a:p>
        </p:txBody>
      </p:sp>
      <p:sp>
        <p:nvSpPr>
          <p:cNvPr id="7" name="Textplatzhalter 6"/>
          <p:cNvSpPr>
            <a:spLocks noGrp="1"/>
          </p:cNvSpPr>
          <p:nvPr>
            <p:ph idx="1"/>
          </p:nvPr>
        </p:nvSpPr>
        <p:spPr>
          <a:xfrm>
            <a:off x="609600" y="1988840"/>
            <a:ext cx="10972800" cy="4137324"/>
          </a:xfrm>
        </p:spPr>
        <p:txBody>
          <a:bodyPr>
            <a:normAutofit fontScale="92500" lnSpcReduction="20000"/>
          </a:bodyPr>
          <a:lstStyle/>
          <a:p>
            <a:pPr lvl="0">
              <a:lnSpc>
                <a:spcPct val="120000"/>
              </a:lnSpc>
              <a:spcBef>
                <a:spcPts val="600"/>
              </a:spcBef>
            </a:pPr>
            <a:r>
              <a:rPr lang="de-DE" sz="3000" dirty="0">
                <a:solidFill>
                  <a:prstClr val="black"/>
                </a:solidFill>
              </a:rPr>
              <a:t>Ansetzung nach den allgemeinen Regeln für Körperschaften </a:t>
            </a:r>
            <a:r>
              <a:rPr lang="de-DE" sz="2600" dirty="0">
                <a:solidFill>
                  <a:prstClr val="black"/>
                </a:solidFill>
              </a:rPr>
              <a:t>(RDA 11.2.2)</a:t>
            </a:r>
            <a:r>
              <a:rPr lang="de-DE" sz="3000" dirty="0">
                <a:solidFill>
                  <a:prstClr val="black"/>
                </a:solidFill>
              </a:rPr>
              <a:t>, d.h. wie Vorlage bzw. selbstgebrauchte Form </a:t>
            </a:r>
          </a:p>
          <a:p>
            <a:pPr lvl="0">
              <a:lnSpc>
                <a:spcPct val="120000"/>
              </a:lnSpc>
              <a:spcBef>
                <a:spcPts val="600"/>
              </a:spcBef>
            </a:pPr>
            <a:r>
              <a:rPr lang="de-DE" sz="3000" dirty="0">
                <a:solidFill>
                  <a:srgbClr val="C0504D">
                    <a:lumMod val="75000"/>
                  </a:srgbClr>
                </a:solidFill>
              </a:rPr>
              <a:t>Neu:</a:t>
            </a:r>
            <a:r>
              <a:rPr lang="de-DE" sz="3000" dirty="0">
                <a:solidFill>
                  <a:prstClr val="black"/>
                </a:solidFill>
              </a:rPr>
              <a:t> Angaben zur Periodizität werden zum bevorzugten Namen mitgenommen</a:t>
            </a:r>
          </a:p>
          <a:p>
            <a:pPr lvl="0">
              <a:lnSpc>
                <a:spcPct val="120000"/>
              </a:lnSpc>
              <a:spcBef>
                <a:spcPts val="600"/>
              </a:spcBef>
            </a:pPr>
            <a:r>
              <a:rPr lang="de-DE" sz="3000" dirty="0">
                <a:solidFill>
                  <a:prstClr val="black"/>
                </a:solidFill>
              </a:rPr>
              <a:t>Zählung, Jahr weiterhin nicht Teil des Namens, sondern getrennte Elemente </a:t>
            </a:r>
            <a:r>
              <a:rPr lang="de-DE" sz="2400" dirty="0">
                <a:solidFill>
                  <a:prstClr val="black"/>
                </a:solidFill>
              </a:rPr>
              <a:t>(RDA 11.2.2.11)</a:t>
            </a:r>
            <a:r>
              <a:rPr lang="de-DE" sz="3000" dirty="0">
                <a:solidFill>
                  <a:prstClr val="black"/>
                </a:solidFill>
              </a:rPr>
              <a:t> </a:t>
            </a:r>
          </a:p>
          <a:p>
            <a:pPr lvl="0">
              <a:lnSpc>
                <a:spcPct val="120000"/>
              </a:lnSpc>
              <a:spcBef>
                <a:spcPts val="600"/>
              </a:spcBef>
            </a:pPr>
            <a:r>
              <a:rPr lang="de-DE" sz="3000" dirty="0">
                <a:solidFill>
                  <a:prstClr val="black"/>
                </a:solidFill>
              </a:rPr>
              <a:t>Ortsangabe weiterhin zusätzlich als getrenntes Element </a:t>
            </a:r>
          </a:p>
          <a:p>
            <a:pPr marL="0" lvl="0" indent="0">
              <a:lnSpc>
                <a:spcPct val="120000"/>
              </a:lnSpc>
              <a:spcBef>
                <a:spcPts val="600"/>
              </a:spcBef>
              <a:buNone/>
            </a:pPr>
            <a:endParaRPr lang="de-DE" sz="3000" dirty="0">
              <a:solidFill>
                <a:prstClr val="black"/>
              </a:solidFill>
            </a:endParaRPr>
          </a:p>
          <a:p>
            <a:pPr>
              <a:buNone/>
            </a:pPr>
            <a:endParaRPr lang="de-DE" dirty="0" smtClean="0"/>
          </a:p>
          <a:p>
            <a:endParaRPr lang="de-DE" dirty="0"/>
          </a:p>
          <a:p>
            <a:endParaRPr lang="de-DE" dirty="0" smtClean="0"/>
          </a:p>
          <a:p>
            <a:endParaRPr lang="de-DE" dirty="0"/>
          </a:p>
        </p:txBody>
      </p:sp>
      <p:sp>
        <p:nvSpPr>
          <p:cNvPr id="11" name="Fußzeilenplatzhalter 10"/>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2" name="Foliennummernplatzhalter 1"/>
          <p:cNvSpPr>
            <a:spLocks noGrp="1"/>
          </p:cNvSpPr>
          <p:nvPr>
            <p:ph type="sldNum" sz="quarter" idx="12"/>
          </p:nvPr>
        </p:nvSpPr>
        <p:spPr/>
        <p:txBody>
          <a:bodyPr/>
          <a:lstStyle/>
          <a:p>
            <a:fld id="{E1CD70CF-68CB-451A-AC93-71942E537FD9}" type="slidenum">
              <a:rPr lang="de-DE" smtClean="0"/>
              <a:t>249</a:t>
            </a:fld>
            <a:endParaRPr lang="de-DE"/>
          </a:p>
        </p:txBody>
      </p:sp>
    </p:spTree>
    <p:extLst>
      <p:ext uri="{BB962C8B-B14F-4D97-AF65-F5344CB8AC3E}">
        <p14:creationId xmlns:p14="http://schemas.microsoft.com/office/powerpoint/2010/main" val="14243512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095376"/>
          </a:xfrm>
        </p:spPr>
        <p:txBody>
          <a:bodyPr/>
          <a:lstStyle/>
          <a:p>
            <a:pPr algn="l"/>
            <a:r>
              <a:rPr lang="de-DE" sz="3200" b="1" dirty="0" smtClean="0">
                <a:solidFill>
                  <a:srgbClr val="4F81BD">
                    <a:lumMod val="75000"/>
                  </a:srgbClr>
                </a:solidFill>
                <a:latin typeface="Verdana" panose="020B0604030504040204" pitchFamily="34" charset="0"/>
              </a:rPr>
              <a:t>Körperschaften </a:t>
            </a:r>
            <a:r>
              <a:rPr lang="de-DE" sz="3200" b="1" dirty="0">
                <a:solidFill>
                  <a:srgbClr val="4F81BD">
                    <a:lumMod val="75000"/>
                  </a:srgbClr>
                </a:solidFill>
                <a:latin typeface="Verdana" panose="020B0604030504040204" pitchFamily="34" charset="0"/>
              </a:rPr>
              <a:t>allgemein</a:t>
            </a:r>
            <a:r>
              <a:rPr lang="de-DE" sz="3600" b="1" dirty="0">
                <a:solidFill>
                  <a:prstClr val="black"/>
                </a:solidFill>
                <a:latin typeface="Verdana" panose="020B0604030504040204" pitchFamily="34" charset="0"/>
              </a:rPr>
              <a:t/>
            </a:r>
            <a:br>
              <a:rPr lang="de-DE" sz="3600" b="1" dirty="0">
                <a:solidFill>
                  <a:prstClr val="black"/>
                </a:solidFill>
                <a:latin typeface="Verdana" panose="020B0604030504040204" pitchFamily="34" charset="0"/>
              </a:rPr>
            </a:br>
            <a:r>
              <a:rPr lang="de-DE" sz="2600" b="1" dirty="0" smtClean="0">
                <a:solidFill>
                  <a:prstClr val="black"/>
                </a:solidFill>
              </a:rPr>
              <a:t>Definition</a:t>
            </a:r>
            <a:r>
              <a:rPr lang="de-DE" sz="2600" dirty="0" smtClean="0">
                <a:solidFill>
                  <a:prstClr val="black"/>
                </a:solidFill>
              </a:rPr>
              <a:t> </a:t>
            </a:r>
            <a:r>
              <a:rPr lang="de-DE" sz="2600" b="1" dirty="0" smtClean="0">
                <a:solidFill>
                  <a:prstClr val="black"/>
                </a:solidFill>
              </a:rPr>
              <a:t>Körperschaften                            </a:t>
            </a:r>
            <a:r>
              <a:rPr lang="de-DE" sz="2600" dirty="0" smtClean="0">
                <a:solidFill>
                  <a:prstClr val="black"/>
                </a:solidFill>
              </a:rPr>
              <a:t>-3-</a:t>
            </a:r>
            <a:endParaRPr lang="de-DE" sz="2600" dirty="0"/>
          </a:p>
        </p:txBody>
      </p:sp>
      <p:sp>
        <p:nvSpPr>
          <p:cNvPr id="3" name="Inhaltsplatzhalter 2"/>
          <p:cNvSpPr>
            <a:spLocks noGrp="1"/>
          </p:cNvSpPr>
          <p:nvPr>
            <p:ph idx="1"/>
          </p:nvPr>
        </p:nvSpPr>
        <p:spPr/>
        <p:txBody>
          <a:bodyPr/>
          <a:lstStyle/>
          <a:p>
            <a:pPr marL="0" indent="0">
              <a:buNone/>
            </a:pPr>
            <a:r>
              <a:rPr lang="de-DE" sz="2400" dirty="0">
                <a:latin typeface="Verdana" panose="020B0604030504040204" pitchFamily="34" charset="0"/>
              </a:rPr>
              <a:t>Typische Beispiele sind:</a:t>
            </a:r>
          </a:p>
          <a:p>
            <a:pPr>
              <a:buFontTx/>
              <a:buChar char="-"/>
            </a:pPr>
            <a:r>
              <a:rPr lang="de-DE" sz="2400" dirty="0">
                <a:latin typeface="Verdana" panose="020B0604030504040204" pitchFamily="34" charset="0"/>
              </a:rPr>
              <a:t>Verbände</a:t>
            </a:r>
          </a:p>
          <a:p>
            <a:pPr>
              <a:buFontTx/>
              <a:buChar char="-"/>
            </a:pPr>
            <a:r>
              <a:rPr lang="de-DE" sz="2400" dirty="0">
                <a:latin typeface="Verdana" panose="020B0604030504040204" pitchFamily="34" charset="0"/>
              </a:rPr>
              <a:t>Institutionen</a:t>
            </a:r>
          </a:p>
          <a:p>
            <a:pPr>
              <a:buFontTx/>
              <a:buChar char="-"/>
            </a:pPr>
            <a:r>
              <a:rPr lang="de-DE" sz="2400" dirty="0">
                <a:latin typeface="Verdana" panose="020B0604030504040204" pitchFamily="34" charset="0"/>
              </a:rPr>
              <a:t>Firmen</a:t>
            </a:r>
          </a:p>
          <a:p>
            <a:pPr>
              <a:buFontTx/>
              <a:buChar char="-"/>
            </a:pPr>
            <a:r>
              <a:rPr lang="de-DE" sz="2400" dirty="0">
                <a:latin typeface="Verdana" panose="020B0604030504040204" pitchFamily="34" charset="0"/>
              </a:rPr>
              <a:t>gemeinnützige Unternehmen</a:t>
            </a:r>
          </a:p>
          <a:p>
            <a:pPr>
              <a:buFontTx/>
              <a:buChar char="-"/>
            </a:pPr>
            <a:r>
              <a:rPr lang="de-DE" sz="2400" dirty="0" smtClean="0">
                <a:latin typeface="Verdana" panose="020B0604030504040204" pitchFamily="34" charset="0"/>
              </a:rPr>
              <a:t>Gebietskörperschaften und ihre Organe</a:t>
            </a:r>
            <a:endParaRPr lang="de-DE" sz="2400" dirty="0">
              <a:latin typeface="Verdana" panose="020B0604030504040204" pitchFamily="34" charset="0"/>
            </a:endParaRPr>
          </a:p>
          <a:p>
            <a:pPr>
              <a:buFontTx/>
              <a:buChar char="-"/>
            </a:pPr>
            <a:r>
              <a:rPr lang="de-DE" sz="2400" dirty="0">
                <a:latin typeface="Verdana" panose="020B0604030504040204" pitchFamily="34" charset="0"/>
              </a:rPr>
              <a:t>religiöse Gruppen, lokale Kirchengemeinden</a:t>
            </a:r>
          </a:p>
          <a:p>
            <a:pPr>
              <a:buFontTx/>
              <a:buChar char="-"/>
            </a:pPr>
            <a:r>
              <a:rPr lang="de-DE" sz="2400" dirty="0">
                <a:latin typeface="Verdana" panose="020B0604030504040204" pitchFamily="34" charset="0"/>
              </a:rPr>
              <a:t>Konferenzen</a:t>
            </a:r>
          </a:p>
          <a:p>
            <a:pPr>
              <a:buFontTx/>
              <a:buChar char="-"/>
            </a:pPr>
            <a:r>
              <a:rPr lang="de-DE" sz="2400" dirty="0">
                <a:latin typeface="Verdana" panose="020B0604030504040204" pitchFamily="34" charset="0"/>
              </a:rPr>
              <a:t>Ad-hoc-Ereignisse (z. B. Ausstellungen, Sportwettkämpfe)</a:t>
            </a:r>
          </a:p>
          <a:p>
            <a:pPr marL="0" indent="0">
              <a:buNone/>
            </a:pPr>
            <a:r>
              <a:rPr lang="de-DE" sz="2000" dirty="0" smtClean="0"/>
              <a:t>(ERL </a:t>
            </a:r>
            <a:r>
              <a:rPr lang="de-DE" sz="2000" dirty="0"/>
              <a:t>1 </a:t>
            </a:r>
            <a:r>
              <a:rPr lang="de-DE" sz="2000" dirty="0" smtClean="0"/>
              <a:t>zu </a:t>
            </a:r>
            <a:r>
              <a:rPr lang="de-DE" sz="2000" dirty="0"/>
              <a:t>RDA </a:t>
            </a:r>
            <a:r>
              <a:rPr lang="de-DE" sz="2000" dirty="0" smtClean="0"/>
              <a:t>11.0, </a:t>
            </a:r>
            <a:r>
              <a:rPr lang="de-DE" sz="2000" dirty="0"/>
              <a:t>ERL 2 </a:t>
            </a:r>
            <a:r>
              <a:rPr lang="de-DE" sz="2000" dirty="0" smtClean="0"/>
              <a:t>zu </a:t>
            </a:r>
            <a:r>
              <a:rPr lang="de-DE" sz="2000" dirty="0"/>
              <a:t>RDA 11.0)</a:t>
            </a: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25</a:t>
            </a:fld>
            <a:endParaRPr lang="de-DE"/>
          </a:p>
        </p:txBody>
      </p:sp>
    </p:spTree>
    <p:extLst>
      <p:ext uri="{BB962C8B-B14F-4D97-AF65-F5344CB8AC3E}">
        <p14:creationId xmlns:p14="http://schemas.microsoft.com/office/powerpoint/2010/main" val="614637922"/>
      </p:ext>
    </p:extLst>
  </p:cSld>
  <p:clrMapOvr>
    <a:masterClrMapping/>
  </p:clrMapOvr>
  <p:timing>
    <p:tnLst>
      <p:par>
        <p:cTn id="1" dur="indefinite" restart="never" nodeType="tmRoot"/>
      </p:par>
    </p:tnLst>
  </p:timing>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dirty="0">
                <a:solidFill>
                  <a:srgbClr val="4F81BD">
                    <a:lumMod val="75000"/>
                  </a:srgbClr>
                </a:solidFill>
              </a:rPr>
              <a:t>Konferenzen</a:t>
            </a:r>
            <a:br>
              <a:rPr lang="de-DE" dirty="0">
                <a:solidFill>
                  <a:srgbClr val="4F81BD">
                    <a:lumMod val="75000"/>
                  </a:srgbClr>
                </a:solidFill>
              </a:rPr>
            </a:br>
            <a:r>
              <a:rPr lang="de-DE" sz="2800" dirty="0">
                <a:solidFill>
                  <a:prstClr val="black"/>
                </a:solidFill>
              </a:rPr>
              <a:t>Bevorzugter Name                                  </a:t>
            </a:r>
            <a:r>
              <a:rPr lang="de-DE" sz="2800" dirty="0" smtClean="0">
                <a:solidFill>
                  <a:prstClr val="black"/>
                </a:solidFill>
              </a:rPr>
              <a:t>-2-</a:t>
            </a:r>
            <a:endParaRPr lang="de-DE" dirty="0"/>
          </a:p>
        </p:txBody>
      </p:sp>
      <p:sp>
        <p:nvSpPr>
          <p:cNvPr id="3" name="Inhaltsplatzhalter 2"/>
          <p:cNvSpPr>
            <a:spLocks noGrp="1"/>
          </p:cNvSpPr>
          <p:nvPr>
            <p:ph idx="1"/>
          </p:nvPr>
        </p:nvSpPr>
        <p:spPr/>
        <p:txBody>
          <a:bodyPr/>
          <a:lstStyle/>
          <a:p>
            <a:pPr marL="0" indent="0">
              <a:lnSpc>
                <a:spcPct val="120000"/>
              </a:lnSpc>
              <a:spcBef>
                <a:spcPts val="1200"/>
              </a:spcBef>
              <a:buNone/>
            </a:pPr>
            <a:r>
              <a:rPr lang="de-DE" i="1" dirty="0" smtClean="0"/>
              <a:t>Beispiele:</a:t>
            </a:r>
            <a:r>
              <a:rPr lang="de-DE" dirty="0" smtClean="0"/>
              <a:t> </a:t>
            </a:r>
            <a:endParaRPr lang="de-DE" dirty="0"/>
          </a:p>
          <a:p>
            <a:pPr marL="0" indent="0">
              <a:lnSpc>
                <a:spcPct val="120000"/>
              </a:lnSpc>
              <a:spcBef>
                <a:spcPts val="600"/>
              </a:spcBef>
              <a:buNone/>
            </a:pPr>
            <a:r>
              <a:rPr lang="en-US" i="1" dirty="0">
                <a:solidFill>
                  <a:schemeClr val="accent3">
                    <a:lumMod val="50000"/>
                  </a:schemeClr>
                </a:solidFill>
              </a:rPr>
              <a:t>Annual Alcoholism Conference (</a:t>
            </a:r>
            <a:r>
              <a:rPr lang="en-US" i="1" dirty="0" smtClean="0">
                <a:solidFill>
                  <a:schemeClr val="accent3">
                    <a:lumMod val="50000"/>
                  </a:schemeClr>
                </a:solidFill>
              </a:rPr>
              <a:t>2. </a:t>
            </a:r>
            <a:r>
              <a:rPr lang="en-US" i="1" dirty="0">
                <a:solidFill>
                  <a:schemeClr val="accent3">
                    <a:lumMod val="50000"/>
                  </a:schemeClr>
                </a:solidFill>
              </a:rPr>
              <a:t>: 1972 : Washington, DC</a:t>
            </a:r>
            <a:r>
              <a:rPr lang="en-US" i="1" dirty="0" smtClean="0">
                <a:solidFill>
                  <a:schemeClr val="accent3">
                    <a:lumMod val="50000"/>
                  </a:schemeClr>
                </a:solidFill>
              </a:rPr>
              <a:t>)</a:t>
            </a:r>
          </a:p>
          <a:p>
            <a:pPr marL="0" indent="0">
              <a:spcBef>
                <a:spcPts val="0"/>
              </a:spcBef>
              <a:buNone/>
            </a:pPr>
            <a:endParaRPr lang="en-US" i="1" dirty="0" smtClean="0">
              <a:solidFill>
                <a:schemeClr val="accent3">
                  <a:lumMod val="50000"/>
                </a:schemeClr>
              </a:solidFill>
            </a:endParaRPr>
          </a:p>
          <a:p>
            <a:pPr marL="0" indent="0">
              <a:spcBef>
                <a:spcPts val="0"/>
              </a:spcBef>
              <a:buNone/>
            </a:pPr>
            <a:r>
              <a:rPr lang="en-US" i="1" dirty="0" smtClean="0">
                <a:solidFill>
                  <a:schemeClr val="accent3">
                    <a:lumMod val="50000"/>
                  </a:schemeClr>
                </a:solidFill>
              </a:rPr>
              <a:t>San </a:t>
            </a:r>
            <a:r>
              <a:rPr lang="en-US" i="1" dirty="0">
                <a:solidFill>
                  <a:schemeClr val="accent3">
                    <a:lumMod val="50000"/>
                  </a:schemeClr>
                </a:solidFill>
              </a:rPr>
              <a:t>Francisco Radiation Oncology </a:t>
            </a:r>
            <a:r>
              <a:rPr lang="en-US" i="1" dirty="0" smtClean="0">
                <a:solidFill>
                  <a:schemeClr val="accent3">
                    <a:lumMod val="50000"/>
                  </a:schemeClr>
                </a:solidFill>
              </a:rPr>
              <a:t>Conference (2009 : San </a:t>
            </a:r>
            <a:r>
              <a:rPr lang="en-US" i="1" dirty="0">
                <a:solidFill>
                  <a:schemeClr val="accent3">
                    <a:lumMod val="50000"/>
                  </a:schemeClr>
                </a:solidFill>
              </a:rPr>
              <a:t>Francisco, Calif</a:t>
            </a:r>
            <a:r>
              <a:rPr lang="en-US" i="1" dirty="0" smtClean="0">
                <a:solidFill>
                  <a:schemeClr val="accent3">
                    <a:lumMod val="50000"/>
                  </a:schemeClr>
                </a:solidFill>
              </a:rPr>
              <a:t>.)</a:t>
            </a:r>
          </a:p>
          <a:p>
            <a:pPr marL="0" indent="0">
              <a:lnSpc>
                <a:spcPct val="120000"/>
              </a:lnSpc>
              <a:spcBef>
                <a:spcPts val="600"/>
              </a:spcBef>
              <a:buNone/>
            </a:pPr>
            <a:endParaRPr lang="de-DE" i="1" dirty="0">
              <a:solidFill>
                <a:schemeClr val="accent3">
                  <a:lumMod val="50000"/>
                </a:schemeClr>
              </a:solidFill>
            </a:endParaRP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250</a:t>
            </a:fld>
            <a:endParaRPr lang="de-DE"/>
          </a:p>
        </p:txBody>
      </p:sp>
    </p:spTree>
    <p:extLst>
      <p:ext uri="{BB962C8B-B14F-4D97-AF65-F5344CB8AC3E}">
        <p14:creationId xmlns:p14="http://schemas.microsoft.com/office/powerpoint/2010/main" val="1431406633"/>
      </p:ext>
    </p:extLst>
  </p:cSld>
  <p:clrMapOvr>
    <a:masterClrMapping/>
  </p:clrMapOvr>
  <p:timing>
    <p:tnLst>
      <p:par>
        <p:cTn id="1" dur="indefinite" restart="never" nodeType="tmRoot"/>
      </p:par>
    </p:tnLst>
  </p:timing>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dirty="0">
                <a:solidFill>
                  <a:srgbClr val="4F81BD">
                    <a:lumMod val="75000"/>
                  </a:srgbClr>
                </a:solidFill>
              </a:rPr>
              <a:t>Konferenzen</a:t>
            </a:r>
            <a:br>
              <a:rPr lang="de-DE" dirty="0">
                <a:solidFill>
                  <a:srgbClr val="4F81BD">
                    <a:lumMod val="75000"/>
                  </a:srgbClr>
                </a:solidFill>
              </a:rPr>
            </a:br>
            <a:r>
              <a:rPr lang="de-DE" sz="2800" dirty="0">
                <a:solidFill>
                  <a:prstClr val="black"/>
                </a:solidFill>
              </a:rPr>
              <a:t>Bevorzugter Name                                  </a:t>
            </a:r>
            <a:r>
              <a:rPr lang="de-DE" sz="2800" dirty="0" smtClean="0">
                <a:solidFill>
                  <a:prstClr val="black"/>
                </a:solidFill>
              </a:rPr>
              <a:t>-3-</a:t>
            </a:r>
            <a:endParaRPr lang="de-DE" dirty="0"/>
          </a:p>
        </p:txBody>
      </p:sp>
      <p:sp>
        <p:nvSpPr>
          <p:cNvPr id="3" name="Inhaltsplatzhalter 2"/>
          <p:cNvSpPr>
            <a:spLocks noGrp="1"/>
          </p:cNvSpPr>
          <p:nvPr>
            <p:ph idx="1"/>
          </p:nvPr>
        </p:nvSpPr>
        <p:spPr/>
        <p:txBody>
          <a:bodyPr/>
          <a:lstStyle/>
          <a:p>
            <a:pPr lvl="0">
              <a:lnSpc>
                <a:spcPct val="120000"/>
              </a:lnSpc>
            </a:pPr>
            <a:r>
              <a:rPr lang="de-DE" sz="2700" dirty="0">
                <a:solidFill>
                  <a:prstClr val="black"/>
                </a:solidFill>
              </a:rPr>
              <a:t>Verschiedene Formen desselben Namens </a:t>
            </a:r>
            <a:r>
              <a:rPr lang="de-DE" sz="2400" dirty="0">
                <a:solidFill>
                  <a:prstClr val="black"/>
                </a:solidFill>
              </a:rPr>
              <a:t>(RDA 11.2.2.5)</a:t>
            </a:r>
            <a:r>
              <a:rPr lang="de-DE" sz="2700" dirty="0">
                <a:solidFill>
                  <a:prstClr val="black"/>
                </a:solidFill>
              </a:rPr>
              <a:t>: </a:t>
            </a:r>
          </a:p>
          <a:p>
            <a:pPr lvl="1">
              <a:lnSpc>
                <a:spcPct val="120000"/>
              </a:lnSpc>
            </a:pPr>
            <a:r>
              <a:rPr lang="de-DE" sz="2700" dirty="0">
                <a:solidFill>
                  <a:prstClr val="black"/>
                </a:solidFill>
                <a:latin typeface="Verdana" panose="020B0604030504040204" pitchFamily="34" charset="0"/>
                <a:ea typeface="Verdana" panose="020B0604030504040204" pitchFamily="34" charset="0"/>
                <a:cs typeface="Verdana" panose="020B0604030504040204" pitchFamily="34" charset="0"/>
              </a:rPr>
              <a:t>Name wie er in den bevorzugten Informationsquellen erscheint</a:t>
            </a:r>
          </a:p>
          <a:p>
            <a:pPr lvl="1">
              <a:lnSpc>
                <a:spcPct val="120000"/>
              </a:lnSpc>
            </a:pPr>
            <a:r>
              <a:rPr lang="de-DE" sz="2700" dirty="0">
                <a:solidFill>
                  <a:prstClr val="black"/>
                </a:solidFill>
                <a:latin typeface="Verdana" panose="020B0604030504040204" pitchFamily="34" charset="0"/>
                <a:ea typeface="Verdana" panose="020B0604030504040204" pitchFamily="34" charset="0"/>
                <a:cs typeface="Verdana" panose="020B0604030504040204" pitchFamily="34" charset="0"/>
              </a:rPr>
              <a:t>Förmlich präsentierter Name</a:t>
            </a:r>
          </a:p>
          <a:p>
            <a:pPr lvl="1">
              <a:lnSpc>
                <a:spcPct val="120000"/>
              </a:lnSpc>
            </a:pPr>
            <a:r>
              <a:rPr lang="de-DE" sz="2700" dirty="0">
                <a:solidFill>
                  <a:prstClr val="black"/>
                </a:solidFill>
                <a:latin typeface="Verdana" panose="020B0604030504040204" pitchFamily="34" charset="0"/>
                <a:ea typeface="Verdana" panose="020B0604030504040204" pitchFamily="34" charset="0"/>
                <a:cs typeface="Verdana" panose="020B0604030504040204" pitchFamily="34" charset="0"/>
              </a:rPr>
              <a:t>Am häufigsten gefundene Form des Namens</a:t>
            </a:r>
          </a:p>
          <a:p>
            <a:pPr lvl="1">
              <a:lnSpc>
                <a:spcPct val="120000"/>
              </a:lnSpc>
            </a:pPr>
            <a:r>
              <a:rPr lang="de-DE" sz="2700" dirty="0">
                <a:solidFill>
                  <a:prstClr val="black"/>
                </a:solidFill>
                <a:latin typeface="Verdana" panose="020B0604030504040204" pitchFamily="34" charset="0"/>
                <a:ea typeface="Verdana" panose="020B0604030504040204" pitchFamily="34" charset="0"/>
                <a:cs typeface="Verdana" panose="020B0604030504040204" pitchFamily="34" charset="0"/>
              </a:rPr>
              <a:t>Kurzform, die sich von anderen Körperschaften unterscheidet</a:t>
            </a:r>
            <a:endParaRPr lang="de-DE" sz="28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251</a:t>
            </a:fld>
            <a:endParaRPr lang="de-DE"/>
          </a:p>
        </p:txBody>
      </p:sp>
    </p:spTree>
    <p:extLst>
      <p:ext uri="{BB962C8B-B14F-4D97-AF65-F5344CB8AC3E}">
        <p14:creationId xmlns:p14="http://schemas.microsoft.com/office/powerpoint/2010/main" val="3018834089"/>
      </p:ext>
    </p:extLst>
  </p:cSld>
  <p:clrMapOvr>
    <a:masterClrMapping/>
  </p:clrMapOvr>
  <p:timing>
    <p:tnLst>
      <p:par>
        <p:cTn id="1" dur="indefinite" restart="never" nodeType="tmRoot"/>
      </p:par>
    </p:tnLst>
  </p:timing>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dirty="0">
                <a:solidFill>
                  <a:srgbClr val="4F81BD">
                    <a:lumMod val="75000"/>
                  </a:srgbClr>
                </a:solidFill>
              </a:rPr>
              <a:t>Konferenzen</a:t>
            </a:r>
            <a:br>
              <a:rPr lang="de-DE" dirty="0">
                <a:solidFill>
                  <a:srgbClr val="4F81BD">
                    <a:lumMod val="75000"/>
                  </a:srgbClr>
                </a:solidFill>
              </a:rPr>
            </a:br>
            <a:r>
              <a:rPr lang="de-DE" sz="2800" dirty="0">
                <a:solidFill>
                  <a:prstClr val="black"/>
                </a:solidFill>
              </a:rPr>
              <a:t>Bevorzugter Name                                  </a:t>
            </a:r>
            <a:r>
              <a:rPr lang="de-DE" sz="2800" dirty="0" smtClean="0">
                <a:solidFill>
                  <a:prstClr val="black"/>
                </a:solidFill>
              </a:rPr>
              <a:t>-4-</a:t>
            </a:r>
            <a:endParaRPr lang="de-DE" dirty="0"/>
          </a:p>
        </p:txBody>
      </p:sp>
      <p:sp>
        <p:nvSpPr>
          <p:cNvPr id="3" name="Inhaltsplatzhalter 2"/>
          <p:cNvSpPr>
            <a:spLocks noGrp="1"/>
          </p:cNvSpPr>
          <p:nvPr>
            <p:ph idx="1"/>
          </p:nvPr>
        </p:nvSpPr>
        <p:spPr/>
        <p:txBody>
          <a:bodyPr/>
          <a:lstStyle/>
          <a:p>
            <a:pPr marL="0" indent="0">
              <a:spcBef>
                <a:spcPts val="0"/>
              </a:spcBef>
              <a:spcAft>
                <a:spcPts val="600"/>
              </a:spcAft>
              <a:buNone/>
            </a:pPr>
            <a:r>
              <a:rPr lang="de-DE" i="1" dirty="0" smtClean="0"/>
              <a:t>Beispiele</a:t>
            </a:r>
          </a:p>
          <a:p>
            <a:pPr marL="0" indent="0">
              <a:spcBef>
                <a:spcPts val="0"/>
              </a:spcBef>
              <a:buNone/>
            </a:pPr>
            <a:r>
              <a:rPr lang="en-US" i="1" dirty="0" smtClean="0">
                <a:solidFill>
                  <a:schemeClr val="accent3">
                    <a:lumMod val="50000"/>
                  </a:schemeClr>
                </a:solidFill>
              </a:rPr>
              <a:t>International </a:t>
            </a:r>
            <a:r>
              <a:rPr lang="en-US" i="1" dirty="0">
                <a:solidFill>
                  <a:schemeClr val="accent3">
                    <a:lumMod val="50000"/>
                  </a:schemeClr>
                </a:solidFill>
              </a:rPr>
              <a:t>Symposium on Medicinal and Aromatic </a:t>
            </a:r>
          </a:p>
          <a:p>
            <a:pPr marL="0" indent="0">
              <a:spcBef>
                <a:spcPts val="0"/>
              </a:spcBef>
              <a:buNone/>
            </a:pPr>
            <a:r>
              <a:rPr lang="en-US" i="1" dirty="0">
                <a:solidFill>
                  <a:schemeClr val="accent3">
                    <a:lumMod val="50000"/>
                  </a:schemeClr>
                </a:solidFill>
              </a:rPr>
              <a:t>Plants </a:t>
            </a:r>
            <a:r>
              <a:rPr lang="en-US" i="1" dirty="0" smtClean="0">
                <a:solidFill>
                  <a:schemeClr val="accent3">
                    <a:lumMod val="50000"/>
                  </a:schemeClr>
                </a:solidFill>
              </a:rPr>
              <a:t>– SIPAM (2012)</a:t>
            </a:r>
          </a:p>
          <a:p>
            <a:pPr marL="0" indent="0">
              <a:spcBef>
                <a:spcPts val="0"/>
              </a:spcBef>
              <a:buNone/>
            </a:pPr>
            <a:r>
              <a:rPr lang="en-US" sz="2000" i="1" dirty="0" smtClean="0"/>
              <a:t>(</a:t>
            </a:r>
            <a:r>
              <a:rPr lang="en-US" sz="2000" i="1" dirty="0" err="1" smtClean="0"/>
              <a:t>förmlich</a:t>
            </a:r>
            <a:r>
              <a:rPr lang="en-US" sz="2000" i="1" dirty="0" smtClean="0"/>
              <a:t> </a:t>
            </a:r>
            <a:r>
              <a:rPr lang="en-US" sz="2000" i="1" dirty="0" err="1" smtClean="0"/>
              <a:t>präsentierter</a:t>
            </a:r>
            <a:r>
              <a:rPr lang="en-US" sz="2000" i="1" dirty="0" smtClean="0"/>
              <a:t>) </a:t>
            </a:r>
            <a:r>
              <a:rPr lang="en-US" i="1" dirty="0" smtClean="0"/>
              <a:t>Name: International Symposium on Medicinal and Aromatic Plants - SIPAM 2012</a:t>
            </a:r>
          </a:p>
          <a:p>
            <a:pPr marL="0" indent="0">
              <a:spcBef>
                <a:spcPts val="0"/>
              </a:spcBef>
              <a:buNone/>
            </a:pPr>
            <a:r>
              <a:rPr lang="en-US" sz="2000" i="1" dirty="0" smtClean="0"/>
              <a:t>(</a:t>
            </a:r>
            <a:r>
              <a:rPr lang="en-US" sz="2000" i="1" dirty="0" err="1" smtClean="0"/>
              <a:t>Kurz</a:t>
            </a:r>
            <a:r>
              <a:rPr lang="en-US" sz="2000" i="1" dirty="0" smtClean="0"/>
              <a:t>- und </a:t>
            </a:r>
            <a:r>
              <a:rPr lang="en-US" sz="2000" i="1" dirty="0" err="1" smtClean="0"/>
              <a:t>Langform</a:t>
            </a:r>
            <a:r>
              <a:rPr lang="en-US" sz="2000" i="1" dirty="0" smtClean="0"/>
              <a:t> </a:t>
            </a:r>
            <a:r>
              <a:rPr lang="en-US" sz="2000" i="1" dirty="0" err="1" smtClean="0"/>
              <a:t>im</a:t>
            </a:r>
            <a:r>
              <a:rPr lang="en-US" sz="2000" i="1" dirty="0" smtClean="0"/>
              <a:t> </a:t>
            </a:r>
            <a:r>
              <a:rPr lang="en-US" sz="2000" i="1" dirty="0" err="1" smtClean="0"/>
              <a:t>Namen</a:t>
            </a:r>
            <a:r>
              <a:rPr lang="en-US" sz="2000" i="1" dirty="0" smtClean="0"/>
              <a:t> </a:t>
            </a:r>
            <a:r>
              <a:rPr lang="en-US" sz="2000" i="1" dirty="0" err="1" smtClean="0"/>
              <a:t>enthalten</a:t>
            </a:r>
            <a:r>
              <a:rPr lang="en-US" sz="2000" i="1" dirty="0" smtClean="0"/>
              <a:t> -&gt; so </a:t>
            </a:r>
            <a:r>
              <a:rPr lang="en-US" sz="2000" i="1" dirty="0" err="1" smtClean="0"/>
              <a:t>ansetzen</a:t>
            </a:r>
            <a:r>
              <a:rPr lang="en-US" sz="2000" i="1" dirty="0" smtClean="0"/>
              <a:t>)</a:t>
            </a:r>
          </a:p>
          <a:p>
            <a:pPr marL="0" indent="0">
              <a:spcBef>
                <a:spcPts val="0"/>
              </a:spcBef>
              <a:buNone/>
            </a:pPr>
            <a:endParaRPr lang="en-US" i="1" dirty="0"/>
          </a:p>
          <a:p>
            <a:pPr marL="0" indent="0">
              <a:spcBef>
                <a:spcPts val="0"/>
              </a:spcBef>
              <a:buNone/>
            </a:pPr>
            <a:endParaRPr lang="en-US" i="1" dirty="0"/>
          </a:p>
          <a:p>
            <a:pPr marL="0" indent="0">
              <a:spcBef>
                <a:spcPts val="0"/>
              </a:spcBef>
              <a:buNone/>
            </a:pPr>
            <a:r>
              <a:rPr lang="en-US" i="1" dirty="0" smtClean="0">
                <a:solidFill>
                  <a:schemeClr val="accent3">
                    <a:lumMod val="50000"/>
                  </a:schemeClr>
                </a:solidFill>
              </a:rPr>
              <a:t>PTM (1993 : Dresden)</a:t>
            </a:r>
          </a:p>
          <a:p>
            <a:pPr marL="0" indent="0">
              <a:spcBef>
                <a:spcPts val="0"/>
              </a:spcBef>
              <a:buNone/>
            </a:pPr>
            <a:r>
              <a:rPr lang="en-US" i="1" dirty="0" smtClean="0"/>
              <a:t>Name: PTM ‘93, Dresden, Germany</a:t>
            </a:r>
          </a:p>
          <a:p>
            <a:pPr marL="0" indent="0">
              <a:spcBef>
                <a:spcPts val="0"/>
              </a:spcBef>
              <a:buNone/>
            </a:pPr>
            <a:endParaRPr lang="en-US" i="1" dirty="0"/>
          </a:p>
          <a:p>
            <a:pPr marL="0" indent="0">
              <a:spcBef>
                <a:spcPts val="0"/>
              </a:spcBef>
              <a:buNone/>
            </a:pPr>
            <a:endParaRPr lang="en-US" i="1" dirty="0"/>
          </a:p>
          <a:p>
            <a:pPr marL="0" indent="0">
              <a:spcBef>
                <a:spcPts val="0"/>
              </a:spcBef>
              <a:buNone/>
            </a:pPr>
            <a:endParaRPr lang="en-US" i="1" dirty="0" smtClean="0"/>
          </a:p>
          <a:p>
            <a:pPr marL="0" indent="0">
              <a:buNone/>
            </a:pPr>
            <a:endParaRPr lang="de-DE"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252</a:t>
            </a:fld>
            <a:endParaRPr lang="de-DE"/>
          </a:p>
        </p:txBody>
      </p:sp>
    </p:spTree>
    <p:extLst>
      <p:ext uri="{BB962C8B-B14F-4D97-AF65-F5344CB8AC3E}">
        <p14:creationId xmlns:p14="http://schemas.microsoft.com/office/powerpoint/2010/main" val="3774876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fade">
                                      <p:cBhvr>
                                        <p:cTn id="7" dur="1000"/>
                                        <p:tgtEl>
                                          <p:spTgt spid="3">
                                            <p:txEl>
                                              <p:pRg st="7" end="7"/>
                                            </p:txEl>
                                          </p:spTgt>
                                        </p:tgtEl>
                                      </p:cBhvr>
                                    </p:animEffect>
                                    <p:anim calcmode="lin" valueType="num">
                                      <p:cBhvr>
                                        <p:cTn id="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7" end="7"/>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8" end="8"/>
                                            </p:txEl>
                                          </p:spTgt>
                                        </p:tgtEl>
                                        <p:attrNameLst>
                                          <p:attrName>style.visibility</p:attrName>
                                        </p:attrNameLst>
                                      </p:cBhvr>
                                      <p:to>
                                        <p:strVal val="visible"/>
                                      </p:to>
                                    </p:set>
                                    <p:animEffect transition="in" filter="fade">
                                      <p:cBhvr>
                                        <p:cTn id="12" dur="1000"/>
                                        <p:tgtEl>
                                          <p:spTgt spid="3">
                                            <p:txEl>
                                              <p:pRg st="8" end="8"/>
                                            </p:txEl>
                                          </p:spTgt>
                                        </p:tgtEl>
                                      </p:cBhvr>
                                    </p:animEffect>
                                    <p:anim calcmode="lin" valueType="num">
                                      <p:cBhvr>
                                        <p:cTn id="1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dirty="0">
                <a:solidFill>
                  <a:srgbClr val="4F81BD">
                    <a:lumMod val="75000"/>
                  </a:srgbClr>
                </a:solidFill>
              </a:rPr>
              <a:t>Konferenzen</a:t>
            </a:r>
            <a:br>
              <a:rPr lang="de-DE" dirty="0">
                <a:solidFill>
                  <a:srgbClr val="4F81BD">
                    <a:lumMod val="75000"/>
                  </a:srgbClr>
                </a:solidFill>
              </a:rPr>
            </a:br>
            <a:r>
              <a:rPr lang="de-DE" sz="2800" dirty="0">
                <a:solidFill>
                  <a:prstClr val="black"/>
                </a:solidFill>
              </a:rPr>
              <a:t>Bevorzugter Name                                  </a:t>
            </a:r>
            <a:r>
              <a:rPr lang="de-DE" sz="2800" dirty="0" smtClean="0">
                <a:solidFill>
                  <a:prstClr val="black"/>
                </a:solidFill>
              </a:rPr>
              <a:t>-5-</a:t>
            </a:r>
            <a:endParaRPr lang="de-DE" dirty="0"/>
          </a:p>
        </p:txBody>
      </p:sp>
      <p:sp>
        <p:nvSpPr>
          <p:cNvPr id="3" name="Inhaltsplatzhalter 2"/>
          <p:cNvSpPr>
            <a:spLocks noGrp="1"/>
          </p:cNvSpPr>
          <p:nvPr>
            <p:ph idx="1"/>
          </p:nvPr>
        </p:nvSpPr>
        <p:spPr/>
        <p:txBody>
          <a:bodyPr/>
          <a:lstStyle/>
          <a:p>
            <a:r>
              <a:rPr lang="de-DE" dirty="0" smtClean="0"/>
              <a:t>Ausnahme: Kurzform = einzige Namensform und gleichbedeutend </a:t>
            </a:r>
            <a:r>
              <a:rPr lang="de-DE" dirty="0"/>
              <a:t>mit </a:t>
            </a:r>
            <a:r>
              <a:rPr lang="de-DE" dirty="0" smtClean="0"/>
              <a:t>anderer Körperschaft (z.B. Veranstalter) oder Wort/Schlagwort </a:t>
            </a:r>
          </a:p>
          <a:p>
            <a:pPr marL="0" indent="0">
              <a:buNone/>
            </a:pPr>
            <a:r>
              <a:rPr lang="de-DE" dirty="0">
                <a:sym typeface="Wingdings" panose="05000000000000000000" pitchFamily="2" charset="2"/>
              </a:rPr>
              <a:t> </a:t>
            </a:r>
            <a:r>
              <a:rPr lang="de-DE" dirty="0" smtClean="0">
                <a:sym typeface="Wingdings" panose="05000000000000000000" pitchFamily="2" charset="2"/>
              </a:rPr>
              <a:t>   </a:t>
            </a:r>
            <a:r>
              <a:rPr lang="de-DE" dirty="0" smtClean="0"/>
              <a:t>Kennzeichnung </a:t>
            </a:r>
            <a:r>
              <a:rPr lang="de-DE" dirty="0"/>
              <a:t>„Veranstaltung“ </a:t>
            </a:r>
            <a:r>
              <a:rPr lang="de-DE" dirty="0" smtClean="0"/>
              <a:t>verwenden</a:t>
            </a:r>
          </a:p>
          <a:p>
            <a:pPr marL="0" indent="0">
              <a:buNone/>
            </a:pPr>
            <a:endParaRPr lang="de-DE" dirty="0" smtClean="0"/>
          </a:p>
          <a:p>
            <a:pPr marL="0" indent="0">
              <a:buNone/>
            </a:pPr>
            <a:r>
              <a:rPr lang="de-DE" i="1" dirty="0" smtClean="0"/>
              <a:t>Beispiele:</a:t>
            </a:r>
            <a:r>
              <a:rPr lang="de-DE" dirty="0" smtClean="0"/>
              <a:t> </a:t>
            </a:r>
          </a:p>
          <a:p>
            <a:pPr marL="0" indent="0">
              <a:buNone/>
            </a:pPr>
            <a:r>
              <a:rPr lang="en-US" i="1" dirty="0" smtClean="0">
                <a:solidFill>
                  <a:schemeClr val="accent3">
                    <a:lumMod val="50000"/>
                  </a:schemeClr>
                </a:solidFill>
              </a:rPr>
              <a:t>SIGIR (</a:t>
            </a:r>
            <a:r>
              <a:rPr lang="en-US" i="1" dirty="0" err="1" smtClean="0">
                <a:solidFill>
                  <a:schemeClr val="accent3">
                    <a:lumMod val="50000"/>
                  </a:schemeClr>
                </a:solidFill>
              </a:rPr>
              <a:t>Veranstaltung</a:t>
            </a:r>
            <a:r>
              <a:rPr lang="en-US" i="1" dirty="0" smtClean="0">
                <a:solidFill>
                  <a:schemeClr val="accent3">
                    <a:lumMod val="50000"/>
                  </a:schemeClr>
                </a:solidFill>
              </a:rPr>
              <a:t>) </a:t>
            </a:r>
            <a:r>
              <a:rPr lang="en-US" sz="2000" i="1" dirty="0" smtClean="0"/>
              <a:t>(</a:t>
            </a:r>
            <a:r>
              <a:rPr lang="en-US" sz="2000" i="1" dirty="0" err="1" smtClean="0"/>
              <a:t>Konferenzfolge</a:t>
            </a:r>
            <a:r>
              <a:rPr lang="en-US" sz="2000" i="1" dirty="0" smtClean="0"/>
              <a:t>)</a:t>
            </a:r>
          </a:p>
          <a:p>
            <a:pPr marL="0" indent="0">
              <a:buNone/>
            </a:pPr>
            <a:r>
              <a:rPr lang="en-US" i="1" dirty="0" smtClean="0">
                <a:solidFill>
                  <a:schemeClr val="accent3">
                    <a:lumMod val="50000"/>
                  </a:schemeClr>
                </a:solidFill>
              </a:rPr>
              <a:t>SIGIR (</a:t>
            </a:r>
            <a:r>
              <a:rPr lang="en-US" i="1" dirty="0" err="1" smtClean="0">
                <a:solidFill>
                  <a:schemeClr val="accent3">
                    <a:lumMod val="50000"/>
                  </a:schemeClr>
                </a:solidFill>
              </a:rPr>
              <a:t>Körperschaft</a:t>
            </a:r>
            <a:r>
              <a:rPr lang="en-US" i="1" dirty="0" smtClean="0">
                <a:solidFill>
                  <a:schemeClr val="accent3">
                    <a:lumMod val="50000"/>
                  </a:schemeClr>
                </a:solidFill>
              </a:rPr>
              <a:t>) </a:t>
            </a:r>
            <a:r>
              <a:rPr lang="en-US" sz="2000" i="1" dirty="0" smtClean="0"/>
              <a:t>(</a:t>
            </a:r>
            <a:r>
              <a:rPr lang="en-US" sz="2000" i="1" dirty="0" err="1" smtClean="0"/>
              <a:t>Veranstalter</a:t>
            </a:r>
            <a:r>
              <a:rPr lang="en-US" sz="2000" i="1" dirty="0" smtClean="0"/>
              <a:t>)</a:t>
            </a:r>
            <a:endParaRPr lang="en-US" i="1" dirty="0" smtClean="0">
              <a:solidFill>
                <a:schemeClr val="accent3">
                  <a:lumMod val="50000"/>
                </a:schemeClr>
              </a:solidFill>
            </a:endParaRPr>
          </a:p>
          <a:p>
            <a:pPr marL="0" indent="0">
              <a:buNone/>
            </a:pPr>
            <a:r>
              <a:rPr lang="en-US" i="1" dirty="0" smtClean="0">
                <a:solidFill>
                  <a:schemeClr val="accent3">
                    <a:lumMod val="50000"/>
                  </a:schemeClr>
                </a:solidFill>
              </a:rPr>
              <a:t>SIGIR (</a:t>
            </a:r>
            <a:r>
              <a:rPr lang="en-US" i="1" dirty="0" err="1" smtClean="0">
                <a:solidFill>
                  <a:schemeClr val="accent3">
                    <a:lumMod val="50000"/>
                  </a:schemeClr>
                </a:solidFill>
              </a:rPr>
              <a:t>Veranstaltung</a:t>
            </a:r>
            <a:r>
              <a:rPr lang="en-US" i="1" dirty="0" smtClean="0">
                <a:solidFill>
                  <a:schemeClr val="accent3">
                    <a:lumMod val="50000"/>
                  </a:schemeClr>
                </a:solidFill>
              </a:rPr>
              <a:t>) (35. : 2012 : Portland, Or.</a:t>
            </a:r>
            <a:r>
              <a:rPr lang="de-DE" i="1" dirty="0" smtClean="0">
                <a:solidFill>
                  <a:schemeClr val="accent3">
                    <a:lumMod val="50000"/>
                  </a:schemeClr>
                </a:solidFill>
              </a:rPr>
              <a:t>)</a:t>
            </a: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253</a:t>
            </a:fld>
            <a:endParaRPr lang="de-DE"/>
          </a:p>
        </p:txBody>
      </p:sp>
    </p:spTree>
    <p:extLst>
      <p:ext uri="{BB962C8B-B14F-4D97-AF65-F5344CB8AC3E}">
        <p14:creationId xmlns:p14="http://schemas.microsoft.com/office/powerpoint/2010/main" val="3830158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1000"/>
                                        <p:tgtEl>
                                          <p:spTgt spid="3">
                                            <p:txEl>
                                              <p:pRg st="5" end="5"/>
                                            </p:txEl>
                                          </p:spTgt>
                                        </p:tgtEl>
                                      </p:cBhvr>
                                    </p:animEffect>
                                    <p:anim calcmode="lin" valueType="num">
                                      <p:cBhvr>
                                        <p:cTn id="1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1000"/>
                                        <p:tgtEl>
                                          <p:spTgt spid="3">
                                            <p:txEl>
                                              <p:pRg st="6" end="6"/>
                                            </p:txEl>
                                          </p:spTgt>
                                        </p:tgtEl>
                                      </p:cBhvr>
                                    </p:animEffect>
                                    <p:anim calcmode="lin" valueType="num">
                                      <p:cBhvr>
                                        <p:cTn id="2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dirty="0">
                <a:solidFill>
                  <a:srgbClr val="4F81BD">
                    <a:lumMod val="75000"/>
                  </a:srgbClr>
                </a:solidFill>
              </a:rPr>
              <a:t>Konferenzen</a:t>
            </a:r>
            <a:br>
              <a:rPr lang="de-DE" dirty="0">
                <a:solidFill>
                  <a:srgbClr val="4F81BD">
                    <a:lumMod val="75000"/>
                  </a:srgbClr>
                </a:solidFill>
              </a:rPr>
            </a:br>
            <a:r>
              <a:rPr lang="de-DE" sz="2800" dirty="0">
                <a:solidFill>
                  <a:prstClr val="black"/>
                </a:solidFill>
              </a:rPr>
              <a:t>Bevorzugter Name                                  </a:t>
            </a:r>
            <a:r>
              <a:rPr lang="de-DE" sz="2800" dirty="0" smtClean="0">
                <a:solidFill>
                  <a:prstClr val="black"/>
                </a:solidFill>
              </a:rPr>
              <a:t>-6-</a:t>
            </a:r>
            <a:endParaRPr lang="de-DE" dirty="0"/>
          </a:p>
        </p:txBody>
      </p:sp>
      <p:sp>
        <p:nvSpPr>
          <p:cNvPr id="3" name="Inhaltsplatzhalter 2"/>
          <p:cNvSpPr>
            <a:spLocks noGrp="1"/>
          </p:cNvSpPr>
          <p:nvPr>
            <p:ph idx="1"/>
          </p:nvPr>
        </p:nvSpPr>
        <p:spPr/>
        <p:txBody>
          <a:bodyPr/>
          <a:lstStyle/>
          <a:p>
            <a:pPr marL="0" indent="0">
              <a:buNone/>
            </a:pPr>
            <a:r>
              <a:rPr lang="de-DE" dirty="0" smtClean="0">
                <a:solidFill>
                  <a:schemeClr val="accent2">
                    <a:lumMod val="75000"/>
                  </a:schemeClr>
                </a:solidFill>
              </a:rPr>
              <a:t>Neu: </a:t>
            </a:r>
            <a:r>
              <a:rPr lang="de-DE" dirty="0" smtClean="0"/>
              <a:t>Enthaltene Namen von Körperschaften (volle oder abgekürzte Form) werden im Namen der Konferenz beibehalten </a:t>
            </a:r>
            <a:r>
              <a:rPr lang="de-DE" sz="2000" dirty="0" smtClean="0"/>
              <a:t>(Ausnahme: Untergeordnete Konferenz gemäß RDA 11.2.2.14 – erst beim Vollumstieg 2015) </a:t>
            </a:r>
            <a:r>
              <a:rPr lang="de-DE" sz="2400" dirty="0" smtClean="0"/>
              <a:t>(RDA 11.2.2.5.4, Ausnahme Konferenzen)</a:t>
            </a:r>
          </a:p>
          <a:p>
            <a:pPr marL="0" indent="0">
              <a:buNone/>
            </a:pPr>
            <a:endParaRPr lang="de-DE" sz="2000" dirty="0">
              <a:solidFill>
                <a:schemeClr val="accent2">
                  <a:lumMod val="75000"/>
                </a:schemeClr>
              </a:solidFill>
            </a:endParaRPr>
          </a:p>
          <a:p>
            <a:pPr marL="0" indent="0">
              <a:buNone/>
            </a:pPr>
            <a:r>
              <a:rPr lang="de-DE" i="1" dirty="0" smtClean="0"/>
              <a:t>Beispiele:</a:t>
            </a:r>
          </a:p>
          <a:p>
            <a:pPr marL="0" indent="0">
              <a:spcBef>
                <a:spcPts val="600"/>
              </a:spcBef>
              <a:buNone/>
            </a:pPr>
            <a:r>
              <a:rPr lang="en-US" i="1" dirty="0">
                <a:solidFill>
                  <a:schemeClr val="accent3">
                    <a:lumMod val="50000"/>
                  </a:schemeClr>
                </a:solidFill>
              </a:rPr>
              <a:t>FAO Technical Meeting on Coffee Production and </a:t>
            </a:r>
            <a:r>
              <a:rPr lang="en-US" i="1" dirty="0" smtClean="0">
                <a:solidFill>
                  <a:schemeClr val="accent3">
                    <a:lumMod val="50000"/>
                  </a:schemeClr>
                </a:solidFill>
              </a:rPr>
              <a:t>Protection (1. : 1960 : Abidjan)</a:t>
            </a:r>
          </a:p>
          <a:p>
            <a:pPr marL="0" indent="0">
              <a:spcBef>
                <a:spcPts val="600"/>
              </a:spcBef>
              <a:buNone/>
            </a:pPr>
            <a:r>
              <a:rPr lang="en-US" i="1" dirty="0" smtClean="0">
                <a:solidFill>
                  <a:schemeClr val="accent3">
                    <a:lumMod val="50000"/>
                  </a:schemeClr>
                </a:solidFill>
              </a:rPr>
              <a:t>AMS </a:t>
            </a:r>
            <a:r>
              <a:rPr lang="en-US" i="1" dirty="0">
                <a:solidFill>
                  <a:schemeClr val="accent3">
                    <a:lumMod val="50000"/>
                  </a:schemeClr>
                </a:solidFill>
              </a:rPr>
              <a:t>Special Session on Computational Algebra, Groups</a:t>
            </a:r>
            <a:r>
              <a:rPr lang="en-US" i="1" dirty="0" smtClean="0">
                <a:solidFill>
                  <a:schemeClr val="accent3">
                    <a:lumMod val="50000"/>
                  </a:schemeClr>
                </a:solidFill>
              </a:rPr>
              <a:t>, </a:t>
            </a:r>
            <a:r>
              <a:rPr lang="en-US" i="1" dirty="0">
                <a:solidFill>
                  <a:schemeClr val="accent3">
                    <a:lumMod val="50000"/>
                  </a:schemeClr>
                </a:solidFill>
              </a:rPr>
              <a:t>and Applications </a:t>
            </a:r>
            <a:r>
              <a:rPr lang="en-US" i="1" dirty="0" smtClean="0">
                <a:solidFill>
                  <a:schemeClr val="accent3">
                    <a:lumMod val="50000"/>
                  </a:schemeClr>
                </a:solidFill>
              </a:rPr>
              <a:t>(2011 : Las Vegas, Nev.)</a:t>
            </a:r>
            <a:endParaRPr lang="en-US" i="1" dirty="0">
              <a:solidFill>
                <a:schemeClr val="accent3">
                  <a:lumMod val="50000"/>
                </a:schemeClr>
              </a:solidFill>
            </a:endParaRPr>
          </a:p>
          <a:p>
            <a:pPr marL="0" indent="0">
              <a:buNone/>
            </a:pPr>
            <a:endParaRPr lang="de-DE"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254</a:t>
            </a:fld>
            <a:endParaRPr lang="de-DE"/>
          </a:p>
        </p:txBody>
      </p:sp>
    </p:spTree>
    <p:extLst>
      <p:ext uri="{BB962C8B-B14F-4D97-AF65-F5344CB8AC3E}">
        <p14:creationId xmlns:p14="http://schemas.microsoft.com/office/powerpoint/2010/main" val="3673558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dirty="0">
                <a:solidFill>
                  <a:srgbClr val="4F81BD">
                    <a:lumMod val="75000"/>
                  </a:srgbClr>
                </a:solidFill>
              </a:rPr>
              <a:t>Konferenzen</a:t>
            </a:r>
            <a:br>
              <a:rPr lang="de-DE" dirty="0">
                <a:solidFill>
                  <a:srgbClr val="4F81BD">
                    <a:lumMod val="75000"/>
                  </a:srgbClr>
                </a:solidFill>
              </a:rPr>
            </a:br>
            <a:r>
              <a:rPr lang="de-DE" sz="2800" dirty="0">
                <a:solidFill>
                  <a:prstClr val="black"/>
                </a:solidFill>
              </a:rPr>
              <a:t>Bevorzugter Name                                  </a:t>
            </a:r>
            <a:r>
              <a:rPr lang="de-DE" sz="2800" dirty="0" smtClean="0">
                <a:solidFill>
                  <a:prstClr val="black"/>
                </a:solidFill>
              </a:rPr>
              <a:t>-7-</a:t>
            </a:r>
            <a:endParaRPr lang="de-DE" dirty="0"/>
          </a:p>
        </p:txBody>
      </p:sp>
      <p:sp>
        <p:nvSpPr>
          <p:cNvPr id="3" name="Inhaltsplatzhalter 2"/>
          <p:cNvSpPr>
            <a:spLocks noGrp="1"/>
          </p:cNvSpPr>
          <p:nvPr>
            <p:ph idx="1"/>
          </p:nvPr>
        </p:nvSpPr>
        <p:spPr/>
        <p:txBody>
          <a:bodyPr/>
          <a:lstStyle/>
          <a:p>
            <a:r>
              <a:rPr lang="de-DE" dirty="0" smtClean="0"/>
              <a:t>Spezifischer Name weiterhin Vorrang vor allgemeinerem Namen </a:t>
            </a:r>
            <a:r>
              <a:rPr lang="de-DE" sz="2400" dirty="0" smtClean="0"/>
              <a:t>(RDA 11.2.2.5.4, Ausnahme Konferenzen)</a:t>
            </a:r>
            <a:endParaRPr lang="de-DE" dirty="0" smtClean="0"/>
          </a:p>
          <a:p>
            <a:r>
              <a:rPr lang="de-DE" dirty="0" smtClean="0"/>
              <a:t>Name mit Konferenzbegriff + Name nur mit Thema/Motto</a:t>
            </a:r>
          </a:p>
          <a:p>
            <a:pPr marL="0" indent="0">
              <a:buNone/>
            </a:pPr>
            <a:r>
              <a:rPr lang="de-DE" dirty="0"/>
              <a:t> </a:t>
            </a:r>
            <a:r>
              <a:rPr lang="de-DE" dirty="0" smtClean="0"/>
              <a:t>  -&gt; BN = Name mit Konferenzbegriff</a:t>
            </a:r>
          </a:p>
          <a:p>
            <a:pPr marL="0" indent="0">
              <a:buNone/>
            </a:pPr>
            <a:r>
              <a:rPr lang="de-DE" dirty="0"/>
              <a:t> </a:t>
            </a:r>
            <a:r>
              <a:rPr lang="de-DE" dirty="0" smtClean="0"/>
              <a:t>  -&gt; Name mit Thema/Motto = zusätzlicher Namenseintrag</a:t>
            </a:r>
          </a:p>
          <a:p>
            <a:pPr marL="0" indent="0">
              <a:buNone/>
            </a:pPr>
            <a:r>
              <a:rPr lang="de-DE" i="1" dirty="0" smtClean="0"/>
              <a:t>Beispiel:</a:t>
            </a:r>
          </a:p>
          <a:p>
            <a:pPr marL="0" indent="0">
              <a:buNone/>
            </a:pPr>
            <a:r>
              <a:rPr lang="de-DE" i="1" dirty="0" smtClean="0">
                <a:solidFill>
                  <a:schemeClr val="accent3">
                    <a:lumMod val="50000"/>
                  </a:schemeClr>
                </a:solidFill>
              </a:rPr>
              <a:t>Deutscher </a:t>
            </a:r>
            <a:r>
              <a:rPr lang="de-DE" i="1" dirty="0" err="1" smtClean="0">
                <a:solidFill>
                  <a:schemeClr val="accent3">
                    <a:lumMod val="50000"/>
                  </a:schemeClr>
                </a:solidFill>
              </a:rPr>
              <a:t>Bibliothekartag</a:t>
            </a:r>
            <a:r>
              <a:rPr lang="de-DE" i="1" dirty="0" smtClean="0">
                <a:solidFill>
                  <a:schemeClr val="accent3">
                    <a:lumMod val="50000"/>
                  </a:schemeClr>
                </a:solidFill>
              </a:rPr>
              <a:t> (101. : 2012 : Hamburg)</a:t>
            </a:r>
          </a:p>
          <a:p>
            <a:pPr marL="0" indent="0">
              <a:buNone/>
            </a:pPr>
            <a:r>
              <a:rPr lang="de-DE" sz="2000" i="1" dirty="0" smtClean="0"/>
              <a:t>(zusätzlicher Eintrag: Bibliotheken – Tore zur Welt des Wissens (2012 : Hamburg))</a:t>
            </a:r>
          </a:p>
          <a:p>
            <a:pPr marL="0" indent="0">
              <a:buNone/>
            </a:pPr>
            <a:endParaRPr lang="de-DE" i="1" dirty="0" smtClean="0"/>
          </a:p>
          <a:p>
            <a:endParaRPr lang="de-DE" sz="2400" dirty="0" smtClean="0"/>
          </a:p>
          <a:p>
            <a:endParaRPr lang="de-DE" sz="2400"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255</a:t>
            </a:fld>
            <a:endParaRPr lang="de-DE"/>
          </a:p>
        </p:txBody>
      </p:sp>
    </p:spTree>
    <p:extLst>
      <p:ext uri="{BB962C8B-B14F-4D97-AF65-F5344CB8AC3E}">
        <p14:creationId xmlns:p14="http://schemas.microsoft.com/office/powerpoint/2010/main" val="3757067735"/>
      </p:ext>
    </p:extLst>
  </p:cSld>
  <p:clrMapOvr>
    <a:masterClrMapping/>
  </p:clrMapOvr>
  <p:timing>
    <p:tnLst>
      <p:par>
        <p:cTn id="1" dur="indefinite" restart="never" nodeType="tmRoot"/>
      </p:par>
    </p:tnLst>
  </p:timing>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354162"/>
          </a:xfrm>
        </p:spPr>
        <p:txBody>
          <a:bodyPr/>
          <a:lstStyle/>
          <a:p>
            <a:pPr algn="l"/>
            <a:r>
              <a:rPr lang="de-DE" sz="3200" dirty="0" smtClean="0">
                <a:solidFill>
                  <a:srgbClr val="4F81BD">
                    <a:lumMod val="75000"/>
                  </a:srgbClr>
                </a:solidFill>
              </a:rPr>
              <a:t>Konferenzen</a:t>
            </a:r>
            <a:br>
              <a:rPr lang="de-DE" sz="3200" dirty="0" smtClean="0">
                <a:solidFill>
                  <a:srgbClr val="4F81BD">
                    <a:lumMod val="75000"/>
                  </a:srgbClr>
                </a:solidFill>
              </a:rPr>
            </a:br>
            <a:r>
              <a:rPr lang="de-DE" sz="2800" dirty="0" smtClean="0">
                <a:solidFill>
                  <a:schemeClr val="tx1"/>
                </a:solidFill>
              </a:rPr>
              <a:t>Bevorzugter Name</a:t>
            </a:r>
            <a:r>
              <a:rPr lang="de-DE" sz="2800" dirty="0">
                <a:solidFill>
                  <a:schemeClr val="tx1"/>
                </a:solidFill>
              </a:rPr>
              <a:t/>
            </a:r>
            <a:br>
              <a:rPr lang="de-DE" sz="2800" dirty="0">
                <a:solidFill>
                  <a:schemeClr val="tx1"/>
                </a:solidFill>
              </a:rPr>
            </a:br>
            <a:r>
              <a:rPr lang="de-DE" sz="2600" dirty="0" smtClean="0">
                <a:solidFill>
                  <a:prstClr val="black"/>
                </a:solidFill>
              </a:rPr>
              <a:t>Internationale Konferenzen</a:t>
            </a:r>
            <a:endParaRPr lang="de-DE" sz="2600" dirty="0"/>
          </a:p>
        </p:txBody>
      </p:sp>
      <p:sp>
        <p:nvSpPr>
          <p:cNvPr id="3" name="Inhaltsplatzhalter 2"/>
          <p:cNvSpPr>
            <a:spLocks noGrp="1"/>
          </p:cNvSpPr>
          <p:nvPr>
            <p:ph idx="1"/>
          </p:nvPr>
        </p:nvSpPr>
        <p:spPr>
          <a:xfrm>
            <a:off x="609600" y="1772815"/>
            <a:ext cx="10972800" cy="4583535"/>
          </a:xfrm>
        </p:spPr>
        <p:txBody>
          <a:bodyPr/>
          <a:lstStyle/>
          <a:p>
            <a:pPr>
              <a:buNone/>
            </a:pPr>
            <a:r>
              <a:rPr lang="de-DE" sz="2700" dirty="0" smtClean="0">
                <a:solidFill>
                  <a:schemeClr val="accent2">
                    <a:lumMod val="75000"/>
                  </a:schemeClr>
                </a:solidFill>
              </a:rPr>
              <a:t>Internationale Konferenzen</a:t>
            </a:r>
          </a:p>
          <a:p>
            <a:pPr>
              <a:buNone/>
            </a:pPr>
            <a:r>
              <a:rPr lang="de-DE" sz="2700" dirty="0" smtClean="0"/>
              <a:t>BN = im Deutschen gebräuchliche Form </a:t>
            </a:r>
            <a:r>
              <a:rPr lang="de-DE" sz="2000" dirty="0" smtClean="0"/>
              <a:t>(lt. NSW, Website) </a:t>
            </a:r>
            <a:r>
              <a:rPr lang="de-DE" sz="2400" dirty="0" smtClean="0"/>
              <a:t>(RDA 11.2.2.5.4, Ausnahme Konferenzen, 11.2.2.5.3)</a:t>
            </a:r>
          </a:p>
          <a:p>
            <a:pPr indent="0">
              <a:buNone/>
            </a:pPr>
            <a:r>
              <a:rPr lang="de-DE" sz="2000" dirty="0" smtClean="0"/>
              <a:t>(In 11.2.2.5.4 historisch bedeutsame internationale Konferenzen aufgeführt. Für alle übrigen internationalen Konferenzen gilt 11.2.2.5.3)</a:t>
            </a:r>
            <a:endParaRPr lang="de-DE" sz="2000" dirty="0"/>
          </a:p>
          <a:p>
            <a:pPr>
              <a:buNone/>
            </a:pPr>
            <a:r>
              <a:rPr lang="de-DE" sz="2700" i="1" dirty="0" smtClean="0"/>
              <a:t>Beispiele:</a:t>
            </a:r>
            <a:r>
              <a:rPr lang="de-DE" sz="2700" dirty="0"/>
              <a:t>	</a:t>
            </a:r>
          </a:p>
          <a:p>
            <a:pPr>
              <a:buNone/>
            </a:pPr>
            <a:r>
              <a:rPr lang="de-DE" sz="2700" dirty="0" smtClean="0">
                <a:solidFill>
                  <a:schemeClr val="accent3">
                    <a:lumMod val="50000"/>
                  </a:schemeClr>
                </a:solidFill>
              </a:rPr>
              <a:t>Jalta-Konferenz (1945 : Jalta)</a:t>
            </a:r>
            <a:endParaRPr lang="de-DE" sz="2700" dirty="0">
              <a:solidFill>
                <a:schemeClr val="accent3">
                  <a:lumMod val="50000"/>
                </a:schemeClr>
              </a:solidFill>
            </a:endParaRPr>
          </a:p>
          <a:p>
            <a:pPr>
              <a:buNone/>
            </a:pPr>
            <a:r>
              <a:rPr lang="de-DE" sz="2700" dirty="0" smtClean="0">
                <a:solidFill>
                  <a:schemeClr val="accent3">
                    <a:lumMod val="50000"/>
                  </a:schemeClr>
                </a:solidFill>
              </a:rPr>
              <a:t>Pariser Friedenskonferenz (1919-1920 : Paris)</a:t>
            </a:r>
          </a:p>
          <a:p>
            <a:pPr marL="0" indent="0">
              <a:buNone/>
            </a:pPr>
            <a:r>
              <a:rPr lang="de-DE" sz="2700" dirty="0" smtClean="0">
                <a:solidFill>
                  <a:schemeClr val="accent3">
                    <a:lumMod val="50000"/>
                  </a:schemeClr>
                </a:solidFill>
              </a:rPr>
              <a:t>Internationaler </a:t>
            </a:r>
            <a:r>
              <a:rPr lang="de-DE" sz="2700" dirty="0">
                <a:solidFill>
                  <a:schemeClr val="accent3">
                    <a:lumMod val="50000"/>
                  </a:schemeClr>
                </a:solidFill>
              </a:rPr>
              <a:t>Kongress Elektronik </a:t>
            </a:r>
            <a:r>
              <a:rPr lang="de-DE" sz="2700" dirty="0" smtClean="0">
                <a:solidFill>
                  <a:schemeClr val="accent3">
                    <a:lumMod val="50000"/>
                  </a:schemeClr>
                </a:solidFill>
              </a:rPr>
              <a:t>im Fahrzeug (16. : 2013 : Baden-Baden)</a:t>
            </a:r>
            <a:endParaRPr lang="de-DE" sz="2700" dirty="0">
              <a:solidFill>
                <a:schemeClr val="accent3">
                  <a:lumMod val="50000"/>
                </a:schemeClr>
              </a:solidFill>
            </a:endParaRPr>
          </a:p>
          <a:p>
            <a:pPr>
              <a:buNone/>
            </a:pPr>
            <a:r>
              <a:rPr lang="de-DE" dirty="0"/>
              <a:t>   </a:t>
            </a: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256</a:t>
            </a:fld>
            <a:endParaRPr lang="de-DE"/>
          </a:p>
        </p:txBody>
      </p:sp>
    </p:spTree>
    <p:extLst>
      <p:ext uri="{BB962C8B-B14F-4D97-AF65-F5344CB8AC3E}">
        <p14:creationId xmlns:p14="http://schemas.microsoft.com/office/powerpoint/2010/main" val="171831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1000"/>
                                        <p:tgtEl>
                                          <p:spTgt spid="3">
                                            <p:txEl>
                                              <p:pRg st="6" end="6"/>
                                            </p:txEl>
                                          </p:spTgt>
                                        </p:tgtEl>
                                      </p:cBhvr>
                                    </p:animEffect>
                                    <p:anim calcmode="lin" valueType="num">
                                      <p:cBhvr>
                                        <p:cTn id="1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609600" y="274638"/>
            <a:ext cx="8726760" cy="1282154"/>
          </a:xfrm>
        </p:spPr>
        <p:txBody>
          <a:bodyPr>
            <a:normAutofit fontScale="90000"/>
          </a:bodyPr>
          <a:lstStyle/>
          <a:p>
            <a:pPr algn="l"/>
            <a:r>
              <a:rPr lang="de-DE" dirty="0" smtClean="0"/>
              <a:t/>
            </a:r>
            <a:br>
              <a:rPr lang="de-DE" dirty="0" smtClean="0"/>
            </a:br>
            <a:r>
              <a:rPr lang="de-DE" dirty="0" smtClean="0">
                <a:solidFill>
                  <a:srgbClr val="4F81BD">
                    <a:lumMod val="75000"/>
                  </a:srgbClr>
                </a:solidFill>
              </a:rPr>
              <a:t>Konferenzen</a:t>
            </a:r>
            <a:br>
              <a:rPr lang="de-DE" dirty="0" smtClean="0">
                <a:solidFill>
                  <a:srgbClr val="4F81BD">
                    <a:lumMod val="75000"/>
                  </a:srgbClr>
                </a:solidFill>
              </a:rPr>
            </a:br>
            <a:r>
              <a:rPr lang="de-DE" sz="3100" dirty="0" smtClean="0">
                <a:solidFill>
                  <a:schemeClr val="tx1"/>
                </a:solidFill>
              </a:rPr>
              <a:t>Abweichender Name</a:t>
            </a:r>
            <a:br>
              <a:rPr lang="de-DE" sz="3100" dirty="0" smtClean="0">
                <a:solidFill>
                  <a:schemeClr val="tx1"/>
                </a:solidFill>
              </a:rPr>
            </a:br>
            <a:r>
              <a:rPr lang="de-DE" sz="2900" dirty="0" smtClean="0"/>
              <a:t>RDA 11.2.3 </a:t>
            </a:r>
            <a:br>
              <a:rPr lang="de-DE" sz="2900" dirty="0" smtClean="0"/>
            </a:br>
            <a:r>
              <a:rPr lang="de-DE" dirty="0" smtClean="0"/>
              <a:t> </a:t>
            </a:r>
            <a:endParaRPr lang="de-DE" dirty="0"/>
          </a:p>
        </p:txBody>
      </p:sp>
      <p:sp>
        <p:nvSpPr>
          <p:cNvPr id="7" name="Textplatzhalter 6"/>
          <p:cNvSpPr>
            <a:spLocks noGrp="1"/>
          </p:cNvSpPr>
          <p:nvPr>
            <p:ph idx="1"/>
          </p:nvPr>
        </p:nvSpPr>
        <p:spPr>
          <a:xfrm>
            <a:off x="609600" y="1988840"/>
            <a:ext cx="10972800" cy="4248472"/>
          </a:xfrm>
        </p:spPr>
        <p:txBody>
          <a:bodyPr>
            <a:normAutofit lnSpcReduction="10000"/>
          </a:bodyPr>
          <a:lstStyle/>
          <a:p>
            <a:pPr lvl="0">
              <a:buNone/>
            </a:pPr>
            <a:r>
              <a:rPr lang="de-DE" sz="2700" dirty="0" smtClean="0">
                <a:solidFill>
                  <a:schemeClr val="accent2">
                    <a:lumMod val="75000"/>
                  </a:schemeClr>
                </a:solidFill>
              </a:rPr>
              <a:t>Abweichender Name</a:t>
            </a:r>
          </a:p>
          <a:p>
            <a:pPr lvl="0">
              <a:buNone/>
            </a:pPr>
            <a:r>
              <a:rPr lang="de-DE" sz="2700" dirty="0" smtClean="0"/>
              <a:t>Regeln </a:t>
            </a:r>
            <a:r>
              <a:rPr lang="de-DE" sz="2700" dirty="0"/>
              <a:t>aus RDA 11.2.3.3 – 11.2.3.7: </a:t>
            </a:r>
          </a:p>
          <a:p>
            <a:pPr lvl="0"/>
            <a:r>
              <a:rPr lang="de-DE" sz="2700" dirty="0"/>
              <a:t>Name oder </a:t>
            </a:r>
            <a:r>
              <a:rPr lang="de-DE" sz="2700" dirty="0" smtClean="0"/>
              <a:t>Form, </a:t>
            </a:r>
            <a:r>
              <a:rPr lang="de-DE" sz="2700" dirty="0"/>
              <a:t>die nicht als bevorzugter Name gewählt wurde</a:t>
            </a:r>
          </a:p>
          <a:p>
            <a:pPr lvl="0"/>
            <a:r>
              <a:rPr lang="de-DE" sz="2700" dirty="0"/>
              <a:t>Name oder </a:t>
            </a:r>
            <a:r>
              <a:rPr lang="de-DE" sz="2700" dirty="0" smtClean="0"/>
              <a:t>Form, </a:t>
            </a:r>
            <a:r>
              <a:rPr lang="de-DE" sz="2700" dirty="0"/>
              <a:t>die von der Körperschaft verwendet wird</a:t>
            </a:r>
          </a:p>
          <a:p>
            <a:pPr lvl="0"/>
            <a:r>
              <a:rPr lang="de-DE" sz="2700" dirty="0"/>
              <a:t>Name oder </a:t>
            </a:r>
            <a:r>
              <a:rPr lang="de-DE" sz="2700" dirty="0" smtClean="0"/>
              <a:t>Form, </a:t>
            </a:r>
            <a:r>
              <a:rPr lang="de-DE" sz="2700" dirty="0"/>
              <a:t>die in den Nachschlagequellen gefunden wird</a:t>
            </a:r>
          </a:p>
          <a:p>
            <a:pPr lvl="0"/>
            <a:r>
              <a:rPr lang="de-DE" sz="2700" dirty="0"/>
              <a:t>Form oder Name von einer anderen Transliteration</a:t>
            </a:r>
          </a:p>
          <a:p>
            <a:pPr lvl="0"/>
            <a:r>
              <a:rPr lang="de-DE" sz="2700" dirty="0" smtClean="0"/>
              <a:t>Sonstige Formen, die </a:t>
            </a:r>
            <a:r>
              <a:rPr lang="de-DE" sz="2700" dirty="0"/>
              <a:t>wichtig zur Identifizierung bzw. nach denen evtl. gesucht werden </a:t>
            </a:r>
            <a:r>
              <a:rPr lang="de-DE" sz="2700" dirty="0" smtClean="0"/>
              <a:t>könnte </a:t>
            </a:r>
            <a:endParaRPr lang="de-DE" sz="2700" dirty="0"/>
          </a:p>
          <a:p>
            <a:pPr>
              <a:buNone/>
            </a:pPr>
            <a:endParaRPr lang="de-DE" sz="2600" dirty="0"/>
          </a:p>
          <a:p>
            <a:endParaRPr lang="de-DE" sz="2600" dirty="0"/>
          </a:p>
          <a:p>
            <a:endParaRPr lang="de-DE" dirty="0" smtClean="0"/>
          </a:p>
          <a:p>
            <a:endParaRPr lang="de-DE" dirty="0"/>
          </a:p>
        </p:txBody>
      </p:sp>
      <p:sp>
        <p:nvSpPr>
          <p:cNvPr id="11" name="Fußzeilenplatzhalter 10"/>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2" name="Foliennummernplatzhalter 1"/>
          <p:cNvSpPr>
            <a:spLocks noGrp="1"/>
          </p:cNvSpPr>
          <p:nvPr>
            <p:ph type="sldNum" sz="quarter" idx="12"/>
          </p:nvPr>
        </p:nvSpPr>
        <p:spPr/>
        <p:txBody>
          <a:bodyPr/>
          <a:lstStyle/>
          <a:p>
            <a:fld id="{E1CD70CF-68CB-451A-AC93-71942E537FD9}" type="slidenum">
              <a:rPr lang="de-DE" smtClean="0"/>
              <a:t>257</a:t>
            </a:fld>
            <a:endParaRPr lang="de-DE"/>
          </a:p>
        </p:txBody>
      </p:sp>
    </p:spTree>
    <p:extLst>
      <p:ext uri="{BB962C8B-B14F-4D97-AF65-F5344CB8AC3E}">
        <p14:creationId xmlns:p14="http://schemas.microsoft.com/office/powerpoint/2010/main" val="38259842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609600" y="274638"/>
            <a:ext cx="8726760" cy="994122"/>
          </a:xfrm>
        </p:spPr>
        <p:txBody>
          <a:bodyPr>
            <a:normAutofit fontScale="90000"/>
          </a:bodyPr>
          <a:lstStyle/>
          <a:p>
            <a:pPr algn="l"/>
            <a:r>
              <a:rPr lang="de-DE" dirty="0" smtClean="0"/>
              <a:t/>
            </a:r>
            <a:br>
              <a:rPr lang="de-DE" dirty="0" smtClean="0"/>
            </a:br>
            <a:r>
              <a:rPr lang="de-DE" sz="4000" dirty="0">
                <a:solidFill>
                  <a:srgbClr val="4F81BD">
                    <a:lumMod val="75000"/>
                  </a:srgbClr>
                </a:solidFill>
              </a:rPr>
              <a:t>Konferenzen</a:t>
            </a:r>
            <a:r>
              <a:rPr lang="de-DE" dirty="0" smtClean="0"/>
              <a:t/>
            </a:r>
            <a:br>
              <a:rPr lang="de-DE" dirty="0" smtClean="0"/>
            </a:br>
            <a:r>
              <a:rPr lang="de-DE" sz="3100" dirty="0" smtClean="0">
                <a:solidFill>
                  <a:schemeClr val="tx1"/>
                </a:solidFill>
              </a:rPr>
              <a:t>Zählung, Jahr, Ort, sonstige Zusätze</a:t>
            </a:r>
            <a:r>
              <a:rPr lang="de-DE" sz="3100" dirty="0">
                <a:solidFill>
                  <a:schemeClr val="tx1"/>
                </a:solidFill>
              </a:rPr>
              <a:t>	 </a:t>
            </a:r>
            <a:r>
              <a:rPr lang="de-DE" sz="3100" dirty="0" smtClean="0">
                <a:solidFill>
                  <a:schemeClr val="tx1"/>
                </a:solidFill>
              </a:rPr>
              <a:t>    -1-</a:t>
            </a:r>
            <a:r>
              <a:rPr lang="de-DE" dirty="0" smtClean="0"/>
              <a:t/>
            </a:r>
            <a:br>
              <a:rPr lang="de-DE" dirty="0" smtClean="0"/>
            </a:br>
            <a:r>
              <a:rPr lang="de-DE" dirty="0" smtClean="0"/>
              <a:t> </a:t>
            </a:r>
            <a:endParaRPr lang="de-DE" dirty="0"/>
          </a:p>
        </p:txBody>
      </p:sp>
      <p:sp>
        <p:nvSpPr>
          <p:cNvPr id="7" name="Textplatzhalter 6"/>
          <p:cNvSpPr>
            <a:spLocks noGrp="1"/>
          </p:cNvSpPr>
          <p:nvPr>
            <p:ph idx="1"/>
          </p:nvPr>
        </p:nvSpPr>
        <p:spPr/>
        <p:txBody>
          <a:bodyPr>
            <a:normAutofit lnSpcReduction="10000"/>
          </a:bodyPr>
          <a:lstStyle/>
          <a:p>
            <a:pPr lvl="0"/>
            <a:r>
              <a:rPr lang="de-DE" b="1" dirty="0" smtClean="0"/>
              <a:t>Zählung </a:t>
            </a:r>
            <a:r>
              <a:rPr lang="de-DE" sz="2400" dirty="0"/>
              <a:t>(RDA 11.6): </a:t>
            </a:r>
            <a:endParaRPr lang="de-DE" sz="2400" dirty="0" smtClean="0"/>
          </a:p>
          <a:p>
            <a:pPr marL="324000" lvl="0" indent="-457200">
              <a:buNone/>
            </a:pPr>
            <a:r>
              <a:rPr lang="de-DE" dirty="0">
                <a:solidFill>
                  <a:schemeClr val="accent2">
                    <a:lumMod val="75000"/>
                  </a:schemeClr>
                </a:solidFill>
              </a:rPr>
              <a:t> </a:t>
            </a:r>
            <a:r>
              <a:rPr lang="de-DE" dirty="0" smtClean="0">
                <a:solidFill>
                  <a:schemeClr val="accent2">
                    <a:lumMod val="75000"/>
                  </a:schemeClr>
                </a:solidFill>
              </a:rPr>
              <a:t>  Neu</a:t>
            </a:r>
            <a:r>
              <a:rPr lang="de-DE" dirty="0">
                <a:solidFill>
                  <a:schemeClr val="accent2">
                    <a:lumMod val="75000"/>
                  </a:schemeClr>
                </a:solidFill>
              </a:rPr>
              <a:t>:</a:t>
            </a:r>
            <a:r>
              <a:rPr lang="de-DE" b="1" dirty="0">
                <a:solidFill>
                  <a:schemeClr val="accent2">
                    <a:lumMod val="75000"/>
                  </a:schemeClr>
                </a:solidFill>
              </a:rPr>
              <a:t> </a:t>
            </a:r>
            <a:r>
              <a:rPr lang="de-DE" dirty="0" smtClean="0"/>
              <a:t>Erfassung </a:t>
            </a:r>
            <a:r>
              <a:rPr lang="de-DE" dirty="0"/>
              <a:t>als </a:t>
            </a:r>
            <a:r>
              <a:rPr lang="de-DE" dirty="0" smtClean="0"/>
              <a:t>Ordinalzahl mit abschließendem Punkt (z.B</a:t>
            </a:r>
            <a:r>
              <a:rPr lang="de-DE" dirty="0"/>
              <a:t>.: </a:t>
            </a:r>
            <a:r>
              <a:rPr lang="de-DE" dirty="0" smtClean="0"/>
              <a:t>6.) </a:t>
            </a:r>
            <a:r>
              <a:rPr lang="de-DE" sz="2400" dirty="0" smtClean="0"/>
              <a:t>(ERL zu RDA 11.6)</a:t>
            </a:r>
          </a:p>
          <a:p>
            <a:pPr marL="324000" lvl="0" indent="-457200">
              <a:buNone/>
            </a:pPr>
            <a:endParaRPr lang="de-DE" sz="2400" dirty="0" smtClean="0"/>
          </a:p>
          <a:p>
            <a:pPr marL="324000" lvl="0" indent="-457200">
              <a:buNone/>
            </a:pPr>
            <a:r>
              <a:rPr lang="de-DE" i="1" dirty="0" smtClean="0"/>
              <a:t>Beispiel: </a:t>
            </a:r>
          </a:p>
          <a:p>
            <a:pPr marL="324000" lvl="0" indent="-457200">
              <a:buNone/>
            </a:pPr>
            <a:r>
              <a:rPr lang="de-DE" i="1" dirty="0">
                <a:solidFill>
                  <a:schemeClr val="accent3">
                    <a:lumMod val="50000"/>
                  </a:schemeClr>
                </a:solidFill>
              </a:rPr>
              <a:t>Internationale Konferenz über die Datenverarbeitung in der Sozialen </a:t>
            </a:r>
            <a:r>
              <a:rPr lang="de-DE" i="1" dirty="0" smtClean="0">
                <a:solidFill>
                  <a:schemeClr val="accent3">
                    <a:lumMod val="50000"/>
                  </a:schemeClr>
                </a:solidFill>
              </a:rPr>
              <a:t>Sicherheit (6. : 1991 : Helsinki)</a:t>
            </a:r>
          </a:p>
          <a:p>
            <a:pPr marL="324000" lvl="0" indent="-457200">
              <a:buNone/>
            </a:pPr>
            <a:endParaRPr lang="de-DE" sz="2800" i="1" dirty="0">
              <a:solidFill>
                <a:schemeClr val="accent3">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324000" lvl="0" indent="-457200">
              <a:buNone/>
            </a:pPr>
            <a:r>
              <a:rPr lang="de-DE" sz="2400" i="1" dirty="0" smtClean="0"/>
              <a:t>Hinweis zu Altdaten:</a:t>
            </a:r>
          </a:p>
          <a:p>
            <a:pPr marL="324000" lvl="0" indent="-457200">
              <a:buNone/>
            </a:pPr>
            <a:r>
              <a:rPr lang="de-DE" sz="2400" i="1" dirty="0" smtClean="0">
                <a:latin typeface="Verdana" panose="020B0604030504040204" pitchFamily="34" charset="0"/>
                <a:ea typeface="Verdana" panose="020B0604030504040204" pitchFamily="34" charset="0"/>
                <a:cs typeface="Verdana" panose="020B0604030504040204" pitchFamily="34" charset="0"/>
              </a:rPr>
              <a:t>Verzicht </a:t>
            </a:r>
            <a:r>
              <a:rPr lang="de-DE" sz="2400" i="1" smtClean="0">
                <a:latin typeface="Verdana" panose="020B0604030504040204" pitchFamily="34" charset="0"/>
                <a:ea typeface="Verdana" panose="020B0604030504040204" pitchFamily="34" charset="0"/>
                <a:cs typeface="Verdana" panose="020B0604030504040204" pitchFamily="34" charset="0"/>
              </a:rPr>
              <a:t>auf Korrekturanträge, </a:t>
            </a:r>
            <a:r>
              <a:rPr lang="de-DE" sz="2400" i="1" dirty="0" smtClean="0">
                <a:latin typeface="Verdana" panose="020B0604030504040204" pitchFamily="34" charset="0"/>
                <a:ea typeface="Verdana" panose="020B0604030504040204" pitchFamily="34" charset="0"/>
                <a:cs typeface="Verdana" panose="020B0604030504040204" pitchFamily="34" charset="0"/>
              </a:rPr>
              <a:t>die sich nur auf die Einfügung des Ordnungspunktes beziehen</a:t>
            </a: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lvl="0" indent="0">
              <a:buNone/>
            </a:pPr>
            <a:endParaRPr lang="de-DE" sz="2400" dirty="0"/>
          </a:p>
          <a:p>
            <a:pPr>
              <a:buNone/>
            </a:pPr>
            <a:endParaRPr lang="de-DE" sz="2200" dirty="0"/>
          </a:p>
          <a:p>
            <a:endParaRPr lang="de-DE" dirty="0"/>
          </a:p>
          <a:p>
            <a:endParaRPr lang="de-DE" dirty="0" smtClean="0"/>
          </a:p>
          <a:p>
            <a:endParaRPr lang="de-DE" dirty="0"/>
          </a:p>
        </p:txBody>
      </p:sp>
      <p:sp>
        <p:nvSpPr>
          <p:cNvPr id="11" name="Fußzeilenplatzhalter 10"/>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2" name="Foliennummernplatzhalter 1"/>
          <p:cNvSpPr>
            <a:spLocks noGrp="1"/>
          </p:cNvSpPr>
          <p:nvPr>
            <p:ph type="sldNum" sz="quarter" idx="12"/>
          </p:nvPr>
        </p:nvSpPr>
        <p:spPr/>
        <p:txBody>
          <a:bodyPr/>
          <a:lstStyle/>
          <a:p>
            <a:fld id="{E1CD70CF-68CB-451A-AC93-71942E537FD9}" type="slidenum">
              <a:rPr lang="de-DE" smtClean="0"/>
              <a:t>258</a:t>
            </a:fld>
            <a:endParaRPr lang="de-DE"/>
          </a:p>
        </p:txBody>
      </p:sp>
    </p:spTree>
    <p:extLst>
      <p:ext uri="{BB962C8B-B14F-4D97-AF65-F5344CB8AC3E}">
        <p14:creationId xmlns:p14="http://schemas.microsoft.com/office/powerpoint/2010/main" val="1926036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animEffect transition="in" filter="fade">
                                      <p:cBhvr>
                                        <p:cTn id="7" dur="1000"/>
                                        <p:tgtEl>
                                          <p:spTgt spid="7">
                                            <p:txEl>
                                              <p:pRg st="3" end="3"/>
                                            </p:txEl>
                                          </p:spTgt>
                                        </p:tgtEl>
                                      </p:cBhvr>
                                    </p:animEffect>
                                    <p:anim calcmode="lin" valueType="num">
                                      <p:cBhvr>
                                        <p:cTn id="8"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xEl>
                                              <p:pRg st="4" end="4"/>
                                            </p:txEl>
                                          </p:spTgt>
                                        </p:tgtEl>
                                        <p:attrNameLst>
                                          <p:attrName>style.visibility</p:attrName>
                                        </p:attrNameLst>
                                      </p:cBhvr>
                                      <p:to>
                                        <p:strVal val="visible"/>
                                      </p:to>
                                    </p:set>
                                    <p:animEffect transition="in" filter="fade">
                                      <p:cBhvr>
                                        <p:cTn id="12" dur="1000"/>
                                        <p:tgtEl>
                                          <p:spTgt spid="7">
                                            <p:txEl>
                                              <p:pRg st="4" end="4"/>
                                            </p:txEl>
                                          </p:spTgt>
                                        </p:tgtEl>
                                      </p:cBhvr>
                                    </p:animEffect>
                                    <p:anim calcmode="lin" valueType="num">
                                      <p:cBhvr>
                                        <p:cTn id="13"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xEl>
                                              <p:pRg st="6" end="6"/>
                                            </p:txEl>
                                          </p:spTgt>
                                        </p:tgtEl>
                                        <p:attrNameLst>
                                          <p:attrName>style.visibility</p:attrName>
                                        </p:attrNameLst>
                                      </p:cBhvr>
                                      <p:to>
                                        <p:strVal val="visible"/>
                                      </p:to>
                                    </p:set>
                                    <p:animEffect transition="in" filter="fade">
                                      <p:cBhvr>
                                        <p:cTn id="17" dur="1000"/>
                                        <p:tgtEl>
                                          <p:spTgt spid="7">
                                            <p:txEl>
                                              <p:pRg st="6" end="6"/>
                                            </p:txEl>
                                          </p:spTgt>
                                        </p:tgtEl>
                                      </p:cBhvr>
                                    </p:animEffect>
                                    <p:anim calcmode="lin" valueType="num">
                                      <p:cBhvr>
                                        <p:cTn id="18"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7">
                                            <p:txEl>
                                              <p:pRg st="6" end="6"/>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xEl>
                                              <p:pRg st="7" end="7"/>
                                            </p:txEl>
                                          </p:spTgt>
                                        </p:tgtEl>
                                        <p:attrNameLst>
                                          <p:attrName>style.visibility</p:attrName>
                                        </p:attrNameLst>
                                      </p:cBhvr>
                                      <p:to>
                                        <p:strVal val="visible"/>
                                      </p:to>
                                    </p:set>
                                    <p:animEffect transition="in" filter="fade">
                                      <p:cBhvr>
                                        <p:cTn id="22" dur="1000"/>
                                        <p:tgtEl>
                                          <p:spTgt spid="7">
                                            <p:txEl>
                                              <p:pRg st="7" end="7"/>
                                            </p:txEl>
                                          </p:spTgt>
                                        </p:tgtEl>
                                      </p:cBhvr>
                                    </p:animEffect>
                                    <p:anim calcmode="lin" valueType="num">
                                      <p:cBhvr>
                                        <p:cTn id="23" dur="1000" fill="hold"/>
                                        <p:tgtEl>
                                          <p:spTgt spid="7">
                                            <p:txEl>
                                              <p:pRg st="7" end="7"/>
                                            </p:txEl>
                                          </p:spTgt>
                                        </p:tgtEl>
                                        <p:attrNameLst>
                                          <p:attrName>ppt_x</p:attrName>
                                        </p:attrNameLst>
                                      </p:cBhvr>
                                      <p:tavLst>
                                        <p:tav tm="0">
                                          <p:val>
                                            <p:strVal val="#ppt_x"/>
                                          </p:val>
                                        </p:tav>
                                        <p:tav tm="100000">
                                          <p:val>
                                            <p:strVal val="#ppt_x"/>
                                          </p:val>
                                        </p:tav>
                                      </p:tavLst>
                                    </p:anim>
                                    <p:anim calcmode="lin" valueType="num">
                                      <p:cBhvr>
                                        <p:cTn id="24" dur="1000" fill="hold"/>
                                        <p:tgtEl>
                                          <p:spTgt spid="7">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dirty="0">
                <a:solidFill>
                  <a:srgbClr val="4F81BD">
                    <a:lumMod val="75000"/>
                  </a:srgbClr>
                </a:solidFill>
              </a:rPr>
              <a:t>Konferenzen</a:t>
            </a:r>
            <a:r>
              <a:rPr lang="de-DE" sz="3200" dirty="0">
                <a:solidFill>
                  <a:srgbClr val="4F81BD">
                    <a:lumMod val="75000"/>
                  </a:srgbClr>
                </a:solidFill>
              </a:rPr>
              <a:t/>
            </a:r>
            <a:br>
              <a:rPr lang="de-DE" sz="3200" dirty="0">
                <a:solidFill>
                  <a:srgbClr val="4F81BD">
                    <a:lumMod val="75000"/>
                  </a:srgbClr>
                </a:solidFill>
              </a:rPr>
            </a:br>
            <a:r>
              <a:rPr lang="de-DE" sz="2800" dirty="0">
                <a:solidFill>
                  <a:prstClr val="black"/>
                </a:solidFill>
              </a:rPr>
              <a:t>Zählung, Jahr, Ort, sonstige Zusätze	     </a:t>
            </a:r>
            <a:r>
              <a:rPr lang="de-DE" sz="2800" dirty="0" smtClean="0">
                <a:solidFill>
                  <a:prstClr val="black"/>
                </a:solidFill>
              </a:rPr>
              <a:t>-2-</a:t>
            </a:r>
            <a:endParaRPr lang="de-DE" dirty="0"/>
          </a:p>
        </p:txBody>
      </p:sp>
      <p:sp>
        <p:nvSpPr>
          <p:cNvPr id="3" name="Inhaltsplatzhalter 2"/>
          <p:cNvSpPr>
            <a:spLocks noGrp="1"/>
          </p:cNvSpPr>
          <p:nvPr>
            <p:ph idx="1"/>
          </p:nvPr>
        </p:nvSpPr>
        <p:spPr/>
        <p:txBody>
          <a:bodyPr/>
          <a:lstStyle/>
          <a:p>
            <a:pPr lvl="0"/>
            <a:r>
              <a:rPr lang="de-DE" b="1" dirty="0"/>
              <a:t>Jahr</a:t>
            </a:r>
            <a:r>
              <a:rPr lang="de-DE" sz="2400" b="1" dirty="0"/>
              <a:t> </a:t>
            </a:r>
            <a:r>
              <a:rPr lang="de-DE" sz="2400" dirty="0"/>
              <a:t>(RDA 11.4.2.3, ERL 3 zu RDA 11.13.1.8.1):  </a:t>
            </a:r>
          </a:p>
          <a:p>
            <a:pPr marL="0" lvl="0" indent="0">
              <a:buNone/>
            </a:pPr>
            <a:r>
              <a:rPr lang="de-DE" sz="2400" dirty="0"/>
              <a:t>   </a:t>
            </a:r>
            <a:r>
              <a:rPr lang="de-DE" dirty="0"/>
              <a:t>Wie bisher</a:t>
            </a:r>
          </a:p>
          <a:p>
            <a:pPr lvl="1"/>
            <a:r>
              <a:rPr lang="de-DE" sz="2800" dirty="0">
                <a:latin typeface="Verdana" panose="020B0604030504040204" pitchFamily="34" charset="0"/>
                <a:ea typeface="Verdana" panose="020B0604030504040204" pitchFamily="34" charset="0"/>
                <a:cs typeface="Verdana" panose="020B0604030504040204" pitchFamily="34" charset="0"/>
              </a:rPr>
              <a:t>Zur Unterscheidung gleichnamiger Konferenzen im gleichen Jahr </a:t>
            </a:r>
            <a:r>
              <a:rPr lang="de-DE" sz="2800" dirty="0" smtClean="0">
                <a:latin typeface="Verdana" panose="020B0604030504040204" pitchFamily="34" charset="0"/>
                <a:ea typeface="Verdana" panose="020B0604030504040204" pitchFamily="34" charset="0"/>
                <a:cs typeface="Verdana" panose="020B0604030504040204" pitchFamily="34" charset="0"/>
              </a:rPr>
              <a:t>werden die genauen Datumsangaben der Vorlage angegeben, standardisiert als Ziffern</a:t>
            </a:r>
            <a:endParaRPr lang="de-DE" sz="2800" dirty="0">
              <a:latin typeface="Verdana" panose="020B0604030504040204" pitchFamily="34" charset="0"/>
              <a:ea typeface="Verdana" panose="020B0604030504040204" pitchFamily="34" charset="0"/>
              <a:cs typeface="Verdana" panose="020B0604030504040204" pitchFamily="34" charset="0"/>
            </a:endParaRPr>
          </a:p>
          <a:p>
            <a:pPr lvl="1"/>
            <a:r>
              <a:rPr lang="de-DE" sz="2800" dirty="0" smtClean="0">
                <a:latin typeface="Verdana" panose="020B0604030504040204" pitchFamily="34" charset="0"/>
                <a:ea typeface="Verdana" panose="020B0604030504040204" pitchFamily="34" charset="0"/>
                <a:cs typeface="Verdana" panose="020B0604030504040204" pitchFamily="34" charset="0"/>
              </a:rPr>
              <a:t>Zusätzlich wird in Feld 548 die genaue Datumsangabe in der Form TT.MM.JJJJ angegeben</a:t>
            </a: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259</a:t>
            </a:fld>
            <a:endParaRPr lang="de-DE"/>
          </a:p>
        </p:txBody>
      </p:sp>
    </p:spTree>
    <p:extLst>
      <p:ext uri="{BB962C8B-B14F-4D97-AF65-F5344CB8AC3E}">
        <p14:creationId xmlns:p14="http://schemas.microsoft.com/office/powerpoint/2010/main" val="9912556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095376"/>
          </a:xfrm>
        </p:spPr>
        <p:txBody>
          <a:bodyPr/>
          <a:lstStyle/>
          <a:p>
            <a:pPr algn="l"/>
            <a:r>
              <a:rPr lang="de-DE" sz="3200" b="1" dirty="0" smtClean="0">
                <a:solidFill>
                  <a:srgbClr val="4F81BD">
                    <a:lumMod val="75000"/>
                  </a:srgbClr>
                </a:solidFill>
                <a:latin typeface="Verdana" panose="020B0604030504040204" pitchFamily="34" charset="0"/>
              </a:rPr>
              <a:t/>
            </a:r>
            <a:br>
              <a:rPr lang="de-DE" sz="3200" b="1" dirty="0" smtClean="0">
                <a:solidFill>
                  <a:srgbClr val="4F81BD">
                    <a:lumMod val="75000"/>
                  </a:srgbClr>
                </a:solidFill>
                <a:latin typeface="Verdana" panose="020B0604030504040204" pitchFamily="34" charset="0"/>
              </a:rPr>
            </a:br>
            <a:r>
              <a:rPr lang="de-DE" sz="3200" b="1" dirty="0" smtClean="0">
                <a:solidFill>
                  <a:srgbClr val="4F81BD">
                    <a:lumMod val="75000"/>
                  </a:srgbClr>
                </a:solidFill>
                <a:latin typeface="Verdana" panose="020B0604030504040204" pitchFamily="34" charset="0"/>
              </a:rPr>
              <a:t>Körperschaften </a:t>
            </a:r>
            <a:r>
              <a:rPr lang="de-DE" sz="3200" b="1" dirty="0">
                <a:solidFill>
                  <a:srgbClr val="4F81BD">
                    <a:lumMod val="75000"/>
                  </a:srgbClr>
                </a:solidFill>
                <a:latin typeface="Verdana" panose="020B0604030504040204" pitchFamily="34" charset="0"/>
              </a:rPr>
              <a:t>allgemein</a:t>
            </a:r>
            <a:r>
              <a:rPr lang="de-DE" sz="3600" b="1" dirty="0">
                <a:solidFill>
                  <a:prstClr val="black"/>
                </a:solidFill>
                <a:latin typeface="Verdana" panose="020B0604030504040204" pitchFamily="34" charset="0"/>
              </a:rPr>
              <a:t/>
            </a:r>
            <a:br>
              <a:rPr lang="de-DE" sz="3600" b="1" dirty="0">
                <a:solidFill>
                  <a:prstClr val="black"/>
                </a:solidFill>
                <a:latin typeface="Verdana" panose="020B0604030504040204" pitchFamily="34" charset="0"/>
              </a:rPr>
            </a:br>
            <a:r>
              <a:rPr lang="de-DE" sz="2600" b="1" dirty="0" smtClean="0">
                <a:solidFill>
                  <a:prstClr val="black"/>
                </a:solidFill>
              </a:rPr>
              <a:t>Definition</a:t>
            </a:r>
            <a:r>
              <a:rPr lang="de-DE" sz="2600" dirty="0" smtClean="0">
                <a:solidFill>
                  <a:prstClr val="black"/>
                </a:solidFill>
              </a:rPr>
              <a:t> </a:t>
            </a:r>
            <a:r>
              <a:rPr lang="de-DE" sz="2600" b="1" dirty="0" smtClean="0">
                <a:solidFill>
                  <a:prstClr val="black"/>
                </a:solidFill>
              </a:rPr>
              <a:t>Körperschaften</a:t>
            </a:r>
            <a:r>
              <a:rPr lang="de-DE" sz="2600" dirty="0">
                <a:solidFill>
                  <a:prstClr val="black"/>
                </a:solidFill>
              </a:rPr>
              <a:t> </a:t>
            </a:r>
            <a:r>
              <a:rPr lang="de-DE" sz="2600" dirty="0" smtClean="0">
                <a:solidFill>
                  <a:prstClr val="black"/>
                </a:solidFill>
              </a:rPr>
              <a:t>                           -4-</a:t>
            </a:r>
            <a:r>
              <a:rPr lang="de-DE" sz="3200" dirty="0">
                <a:solidFill>
                  <a:prstClr val="black"/>
                </a:solidFill>
                <a:latin typeface="Verdana" panose="020B0604030504040204" pitchFamily="34" charset="0"/>
              </a:rPr>
              <a:t>	</a:t>
            </a:r>
            <a:endParaRPr lang="de-DE" dirty="0"/>
          </a:p>
        </p:txBody>
      </p:sp>
      <p:sp>
        <p:nvSpPr>
          <p:cNvPr id="3" name="Inhaltsplatzhalter 2"/>
          <p:cNvSpPr>
            <a:spLocks noGrp="1"/>
          </p:cNvSpPr>
          <p:nvPr>
            <p:ph idx="1"/>
          </p:nvPr>
        </p:nvSpPr>
        <p:spPr/>
        <p:txBody>
          <a:bodyPr/>
          <a:lstStyle/>
          <a:p>
            <a:pPr marL="0" indent="0">
              <a:buNone/>
            </a:pPr>
            <a:r>
              <a:rPr lang="de-DE" sz="2800" i="1" dirty="0">
                <a:latin typeface="Verdana" panose="020B0604030504040204" pitchFamily="34" charset="0"/>
              </a:rPr>
              <a:t>Beispiele:</a:t>
            </a:r>
          </a:p>
          <a:p>
            <a:pPr marL="0" indent="0">
              <a:buNone/>
            </a:pPr>
            <a:r>
              <a:rPr lang="de-DE" sz="2800" dirty="0" smtClean="0">
                <a:latin typeface="Verdana" panose="020B0604030504040204" pitchFamily="34" charset="0"/>
              </a:rPr>
              <a:t>a)</a:t>
            </a:r>
            <a:r>
              <a:rPr lang="de-DE" sz="2800" dirty="0" smtClean="0">
                <a:solidFill>
                  <a:srgbClr val="00B050"/>
                </a:solidFill>
                <a:latin typeface="Verdana" panose="020B0604030504040204" pitchFamily="34" charset="0"/>
              </a:rPr>
              <a:t>	</a:t>
            </a:r>
            <a:r>
              <a:rPr lang="de-DE" sz="2800" i="1" dirty="0" smtClean="0">
                <a:solidFill>
                  <a:schemeClr val="accent3">
                    <a:lumMod val="50000"/>
                  </a:schemeClr>
                </a:solidFill>
                <a:latin typeface="Verdana" panose="020B0604030504040204" pitchFamily="34" charset="0"/>
              </a:rPr>
              <a:t>Nationaler </a:t>
            </a:r>
            <a:r>
              <a:rPr lang="de-DE" sz="2800" i="1" dirty="0">
                <a:solidFill>
                  <a:schemeClr val="accent3">
                    <a:lumMod val="50000"/>
                  </a:schemeClr>
                </a:solidFill>
                <a:latin typeface="Verdana" panose="020B0604030504040204" pitchFamily="34" charset="0"/>
              </a:rPr>
              <a:t>Verband gegen die Schnapsgefahr </a:t>
            </a:r>
          </a:p>
          <a:p>
            <a:pPr marL="0" indent="0">
              <a:buNone/>
            </a:pPr>
            <a:r>
              <a:rPr lang="de-DE" sz="2800" dirty="0" smtClean="0">
                <a:latin typeface="Verdana" panose="020B0604030504040204" pitchFamily="34" charset="0"/>
              </a:rPr>
              <a:t>b)</a:t>
            </a:r>
            <a:r>
              <a:rPr lang="de-DE" sz="2800" i="1" dirty="0" smtClean="0">
                <a:solidFill>
                  <a:schemeClr val="accent3">
                    <a:lumMod val="50000"/>
                  </a:schemeClr>
                </a:solidFill>
                <a:latin typeface="Verdana" panose="020B0604030504040204" pitchFamily="34" charset="0"/>
              </a:rPr>
              <a:t>	Gesellschaft </a:t>
            </a:r>
            <a:r>
              <a:rPr lang="de-DE" sz="2800" i="1" dirty="0">
                <a:solidFill>
                  <a:schemeClr val="accent3">
                    <a:lumMod val="50000"/>
                  </a:schemeClr>
                </a:solidFill>
                <a:latin typeface="Verdana" panose="020B0604030504040204" pitchFamily="34" charset="0"/>
              </a:rPr>
              <a:t>zur Erforschung der Musik des Orients </a:t>
            </a:r>
          </a:p>
          <a:p>
            <a:pPr marL="0" indent="0">
              <a:buNone/>
            </a:pPr>
            <a:r>
              <a:rPr lang="de-DE" sz="2800" dirty="0">
                <a:latin typeface="Verdana" panose="020B0604030504040204" pitchFamily="34" charset="0"/>
              </a:rPr>
              <a:t>c)</a:t>
            </a:r>
            <a:r>
              <a:rPr lang="de-DE" sz="2800" i="1" dirty="0">
                <a:solidFill>
                  <a:schemeClr val="accent3">
                    <a:lumMod val="50000"/>
                  </a:schemeClr>
                </a:solidFill>
                <a:latin typeface="Verdana" panose="020B0604030504040204" pitchFamily="34" charset="0"/>
              </a:rPr>
              <a:t>	Deutsches Buchmuseum </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26</a:t>
            </a:fld>
            <a:endParaRPr lang="de-DE"/>
          </a:p>
        </p:txBody>
      </p:sp>
    </p:spTree>
    <p:extLst>
      <p:ext uri="{BB962C8B-B14F-4D97-AF65-F5344CB8AC3E}">
        <p14:creationId xmlns:p14="http://schemas.microsoft.com/office/powerpoint/2010/main" val="37123910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095376"/>
          </a:xfrm>
        </p:spPr>
        <p:txBody>
          <a:bodyPr/>
          <a:lstStyle/>
          <a:p>
            <a:pPr algn="l"/>
            <a:r>
              <a:rPr lang="de-DE" dirty="0" smtClean="0">
                <a:solidFill>
                  <a:srgbClr val="4F81BD">
                    <a:lumMod val="75000"/>
                  </a:srgbClr>
                </a:solidFill>
              </a:rPr>
              <a:t>Konferenzen</a:t>
            </a:r>
            <a:r>
              <a:rPr lang="de-DE" sz="3200" dirty="0">
                <a:solidFill>
                  <a:srgbClr val="4F81BD">
                    <a:lumMod val="75000"/>
                  </a:srgbClr>
                </a:solidFill>
              </a:rPr>
              <a:t/>
            </a:r>
            <a:br>
              <a:rPr lang="de-DE" sz="3200" dirty="0">
                <a:solidFill>
                  <a:srgbClr val="4F81BD">
                    <a:lumMod val="75000"/>
                  </a:srgbClr>
                </a:solidFill>
              </a:rPr>
            </a:br>
            <a:r>
              <a:rPr lang="de-DE" sz="2800" dirty="0">
                <a:solidFill>
                  <a:prstClr val="black"/>
                </a:solidFill>
              </a:rPr>
              <a:t>Zählung, Jahr, Ort, sonstige Zusätze	     </a:t>
            </a:r>
            <a:r>
              <a:rPr lang="de-DE" sz="2800" dirty="0" smtClean="0">
                <a:solidFill>
                  <a:prstClr val="black"/>
                </a:solidFill>
              </a:rPr>
              <a:t>-3-</a:t>
            </a:r>
            <a:endParaRPr lang="de-DE" dirty="0"/>
          </a:p>
        </p:txBody>
      </p:sp>
      <p:sp>
        <p:nvSpPr>
          <p:cNvPr id="3" name="Inhaltsplatzhalter 2"/>
          <p:cNvSpPr>
            <a:spLocks noGrp="1"/>
          </p:cNvSpPr>
          <p:nvPr>
            <p:ph idx="1"/>
          </p:nvPr>
        </p:nvSpPr>
        <p:spPr/>
        <p:txBody>
          <a:bodyPr>
            <a:normAutofit/>
          </a:bodyPr>
          <a:lstStyle/>
          <a:p>
            <a:pPr marL="0" lvl="0" indent="0">
              <a:buNone/>
            </a:pPr>
            <a:r>
              <a:rPr lang="de-DE" sz="2400" i="1" dirty="0" smtClean="0"/>
              <a:t>Forts.</a:t>
            </a:r>
            <a:r>
              <a:rPr lang="de-DE" sz="2400" b="1" i="1" dirty="0" smtClean="0"/>
              <a:t> Jahr </a:t>
            </a:r>
            <a:r>
              <a:rPr lang="de-DE" sz="2400" i="1" dirty="0"/>
              <a:t>(RDA 11.4.2.3, ERL 3 zu RDA 11.13.1.8.1): </a:t>
            </a:r>
            <a:endParaRPr lang="de-DE" i="1" dirty="0" smtClean="0"/>
          </a:p>
          <a:p>
            <a:pPr marL="0" lvl="0" indent="0">
              <a:buNone/>
            </a:pPr>
            <a:r>
              <a:rPr lang="de-DE" i="1" dirty="0" smtClean="0"/>
              <a:t>Beispiel:</a:t>
            </a:r>
          </a:p>
          <a:p>
            <a:pPr marL="0" lvl="0" indent="0">
              <a:buNone/>
            </a:pPr>
            <a:r>
              <a:rPr lang="en-US" i="1" dirty="0">
                <a:solidFill>
                  <a:schemeClr val="accent3">
                    <a:lumMod val="50000"/>
                  </a:schemeClr>
                </a:solidFill>
              </a:rPr>
              <a:t>Federal-Provincial Conference of First Ministers (13</a:t>
            </a:r>
            <a:r>
              <a:rPr lang="en-US" i="1" dirty="0" smtClean="0">
                <a:solidFill>
                  <a:schemeClr val="accent3">
                    <a:lumMod val="50000"/>
                  </a:schemeClr>
                </a:solidFill>
              </a:rPr>
              <a:t>.-</a:t>
            </a:r>
            <a:r>
              <a:rPr lang="en-US" i="1" dirty="0">
                <a:solidFill>
                  <a:schemeClr val="accent3">
                    <a:lumMod val="50000"/>
                  </a:schemeClr>
                </a:solidFill>
              </a:rPr>
              <a:t>15.02.1978 : Ottawa)</a:t>
            </a:r>
          </a:p>
          <a:p>
            <a:pPr marL="0" lvl="0" indent="0">
              <a:buNone/>
            </a:pPr>
            <a:endParaRPr lang="en-US" i="1" dirty="0">
              <a:solidFill>
                <a:schemeClr val="accent3">
                  <a:lumMod val="50000"/>
                </a:schemeClr>
              </a:solidFill>
            </a:endParaRPr>
          </a:p>
          <a:p>
            <a:pPr marL="0" lvl="0" indent="0">
              <a:buNone/>
            </a:pPr>
            <a:r>
              <a:rPr lang="en-US" i="1" dirty="0">
                <a:solidFill>
                  <a:schemeClr val="accent3">
                    <a:lumMod val="50000"/>
                  </a:schemeClr>
                </a:solidFill>
              </a:rPr>
              <a:t>Federal-Provincial Conference of First Ministers (27</a:t>
            </a:r>
            <a:r>
              <a:rPr lang="en-US" i="1" dirty="0" smtClean="0">
                <a:solidFill>
                  <a:schemeClr val="accent3">
                    <a:lumMod val="50000"/>
                  </a:schemeClr>
                </a:solidFill>
              </a:rPr>
              <a:t>.-</a:t>
            </a:r>
            <a:r>
              <a:rPr lang="en-US" i="1" dirty="0">
                <a:solidFill>
                  <a:schemeClr val="accent3">
                    <a:lumMod val="50000"/>
                  </a:schemeClr>
                </a:solidFill>
              </a:rPr>
              <a:t>29.11.1978 : Ottawa)</a:t>
            </a:r>
          </a:p>
          <a:p>
            <a:pPr marL="0" lvl="0" indent="0">
              <a:buNone/>
            </a:pPr>
            <a:endParaRPr lang="en-US" i="1" dirty="0">
              <a:solidFill>
                <a:schemeClr val="accent3">
                  <a:lumMod val="50000"/>
                </a:schemeClr>
              </a:solidFill>
            </a:endParaRPr>
          </a:p>
          <a:p>
            <a:pPr marL="0" lvl="0" indent="0">
              <a:buNone/>
            </a:pPr>
            <a:r>
              <a:rPr lang="de-DE" sz="2400" i="1" dirty="0" smtClean="0"/>
              <a:t> </a:t>
            </a:r>
          </a:p>
          <a:p>
            <a:pPr marL="0" indent="0">
              <a:buNone/>
            </a:pPr>
            <a:endParaRPr lang="de-DE" sz="2400"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260</a:t>
            </a:fld>
            <a:endParaRPr lang="de-DE"/>
          </a:p>
        </p:txBody>
      </p:sp>
    </p:spTree>
    <p:extLst>
      <p:ext uri="{BB962C8B-B14F-4D97-AF65-F5344CB8AC3E}">
        <p14:creationId xmlns:p14="http://schemas.microsoft.com/office/powerpoint/2010/main" val="1471153168"/>
      </p:ext>
    </p:extLst>
  </p:cSld>
  <p:clrMapOvr>
    <a:masterClrMapping/>
  </p:clrMapOvr>
  <p:timing>
    <p:tnLst>
      <p:par>
        <p:cTn id="1" dur="indefinite" restart="never" nodeType="tmRoot"/>
      </p:par>
    </p:tnLst>
  </p:timing>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dirty="0">
                <a:solidFill>
                  <a:srgbClr val="4F81BD">
                    <a:lumMod val="75000"/>
                  </a:srgbClr>
                </a:solidFill>
              </a:rPr>
              <a:t>Konferenzen</a:t>
            </a:r>
            <a:r>
              <a:rPr lang="de-DE" sz="3200" dirty="0">
                <a:solidFill>
                  <a:srgbClr val="4F81BD">
                    <a:lumMod val="75000"/>
                  </a:srgbClr>
                </a:solidFill>
              </a:rPr>
              <a:t/>
            </a:r>
            <a:br>
              <a:rPr lang="de-DE" sz="3200" dirty="0">
                <a:solidFill>
                  <a:srgbClr val="4F81BD">
                    <a:lumMod val="75000"/>
                  </a:srgbClr>
                </a:solidFill>
              </a:rPr>
            </a:br>
            <a:r>
              <a:rPr lang="de-DE" sz="2800" dirty="0">
                <a:solidFill>
                  <a:prstClr val="black"/>
                </a:solidFill>
              </a:rPr>
              <a:t>Zählung, Jahr, Ort, sonstige Zusätze	     </a:t>
            </a:r>
            <a:r>
              <a:rPr lang="de-DE" sz="2800" dirty="0" smtClean="0">
                <a:solidFill>
                  <a:prstClr val="black"/>
                </a:solidFill>
              </a:rPr>
              <a:t>-4-</a:t>
            </a:r>
            <a:endParaRPr lang="de-DE" dirty="0"/>
          </a:p>
        </p:txBody>
      </p:sp>
      <p:sp>
        <p:nvSpPr>
          <p:cNvPr id="3" name="Inhaltsplatzhalter 2"/>
          <p:cNvSpPr>
            <a:spLocks noGrp="1"/>
          </p:cNvSpPr>
          <p:nvPr>
            <p:ph idx="1"/>
          </p:nvPr>
        </p:nvSpPr>
        <p:spPr/>
        <p:txBody>
          <a:bodyPr/>
          <a:lstStyle/>
          <a:p>
            <a:pPr marL="0" indent="0">
              <a:buNone/>
            </a:pPr>
            <a:r>
              <a:rPr lang="de-DE" i="1" dirty="0" smtClean="0"/>
              <a:t>Beispiele im Aleph-Erfassungsformat:</a:t>
            </a:r>
          </a:p>
          <a:p>
            <a:pPr marL="0" indent="0">
              <a:buNone/>
            </a:pPr>
            <a:r>
              <a:rPr lang="de-DE" b="1" dirty="0" smtClean="0"/>
              <a:t>111 $e </a:t>
            </a:r>
            <a:r>
              <a:rPr lang="en-US" dirty="0"/>
              <a:t>Federal-Provincial Conference of First Ministers </a:t>
            </a:r>
            <a:r>
              <a:rPr lang="en-US" b="1" dirty="0" smtClean="0"/>
              <a:t>$</a:t>
            </a:r>
            <a:r>
              <a:rPr lang="en-US" b="1" dirty="0"/>
              <a:t>d </a:t>
            </a:r>
            <a:r>
              <a:rPr lang="en-US" dirty="0"/>
              <a:t>13.-</a:t>
            </a:r>
            <a:r>
              <a:rPr lang="en-US" dirty="0" smtClean="0"/>
              <a:t>15.02.1978 </a:t>
            </a:r>
            <a:r>
              <a:rPr lang="en-US" b="1" dirty="0" smtClean="0"/>
              <a:t>$c </a:t>
            </a:r>
            <a:r>
              <a:rPr lang="en-US" dirty="0" smtClean="0"/>
              <a:t>Ottawa</a:t>
            </a:r>
          </a:p>
          <a:p>
            <a:pPr marL="0" indent="0">
              <a:buNone/>
            </a:pPr>
            <a:r>
              <a:rPr lang="en-US" b="1" dirty="0" smtClean="0"/>
              <a:t>548 $a </a:t>
            </a:r>
            <a:r>
              <a:rPr lang="en-US" dirty="0" smtClean="0"/>
              <a:t>13.02.1978-15.02.1978</a:t>
            </a:r>
          </a:p>
          <a:p>
            <a:pPr marL="0" indent="0">
              <a:buNone/>
            </a:pPr>
            <a:endParaRPr lang="en-US" b="1" dirty="0"/>
          </a:p>
          <a:p>
            <a:pPr marL="0" indent="0">
              <a:buNone/>
            </a:pPr>
            <a:r>
              <a:rPr lang="en-US" b="1" dirty="0" smtClean="0"/>
              <a:t>111 $e </a:t>
            </a:r>
            <a:r>
              <a:rPr lang="en-US" dirty="0"/>
              <a:t>Federal-Provincial Conference of First Ministers </a:t>
            </a:r>
            <a:r>
              <a:rPr lang="en-US" b="1" dirty="0"/>
              <a:t>$d </a:t>
            </a:r>
            <a:r>
              <a:rPr lang="en-US" dirty="0" smtClean="0"/>
              <a:t>27.-29.11.1978 </a:t>
            </a:r>
            <a:r>
              <a:rPr lang="en-US" b="1" dirty="0"/>
              <a:t>$c </a:t>
            </a:r>
            <a:r>
              <a:rPr lang="en-US" dirty="0"/>
              <a:t>Ottawa</a:t>
            </a:r>
          </a:p>
          <a:p>
            <a:pPr marL="0" indent="0">
              <a:buNone/>
            </a:pPr>
            <a:r>
              <a:rPr lang="en-US" b="1" dirty="0"/>
              <a:t>548 $a </a:t>
            </a:r>
            <a:r>
              <a:rPr lang="en-US" dirty="0" smtClean="0"/>
              <a:t>27.11.1978-29.11.1978</a:t>
            </a:r>
            <a:endParaRPr lang="en-US" dirty="0"/>
          </a:p>
          <a:p>
            <a:pPr marL="0" indent="0">
              <a:buNone/>
            </a:pPr>
            <a:endParaRPr lang="de-DE" b="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261</a:t>
            </a:fld>
            <a:endParaRPr lang="de-DE"/>
          </a:p>
        </p:txBody>
      </p:sp>
    </p:spTree>
    <p:extLst>
      <p:ext uri="{BB962C8B-B14F-4D97-AF65-F5344CB8AC3E}">
        <p14:creationId xmlns:p14="http://schemas.microsoft.com/office/powerpoint/2010/main" val="89857509"/>
      </p:ext>
    </p:extLst>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200" dirty="0" smtClean="0">
                <a:solidFill>
                  <a:srgbClr val="4F81BD">
                    <a:lumMod val="75000"/>
                  </a:srgbClr>
                </a:solidFill>
              </a:rPr>
              <a:t/>
            </a:r>
            <a:br>
              <a:rPr lang="de-DE" sz="3200" dirty="0" smtClean="0">
                <a:solidFill>
                  <a:srgbClr val="4F81BD">
                    <a:lumMod val="75000"/>
                  </a:srgbClr>
                </a:solidFill>
              </a:rPr>
            </a:br>
            <a:r>
              <a:rPr lang="de-DE" dirty="0" smtClean="0">
                <a:solidFill>
                  <a:srgbClr val="4F81BD">
                    <a:lumMod val="75000"/>
                  </a:srgbClr>
                </a:solidFill>
              </a:rPr>
              <a:t>Konferenzen</a:t>
            </a:r>
            <a:r>
              <a:rPr lang="de-DE" sz="3200" dirty="0">
                <a:solidFill>
                  <a:srgbClr val="4F81BD">
                    <a:lumMod val="75000"/>
                  </a:srgbClr>
                </a:solidFill>
              </a:rPr>
              <a:t/>
            </a:r>
            <a:br>
              <a:rPr lang="de-DE" sz="3200" dirty="0">
                <a:solidFill>
                  <a:srgbClr val="4F81BD">
                    <a:lumMod val="75000"/>
                  </a:srgbClr>
                </a:solidFill>
              </a:rPr>
            </a:br>
            <a:r>
              <a:rPr lang="de-DE" sz="2800" dirty="0">
                <a:solidFill>
                  <a:prstClr val="black"/>
                </a:solidFill>
              </a:rPr>
              <a:t>Zählung, Jahr, Ort, sonstige Zusätze	     </a:t>
            </a:r>
            <a:r>
              <a:rPr lang="de-DE" sz="2800" dirty="0" smtClean="0">
                <a:solidFill>
                  <a:prstClr val="black"/>
                </a:solidFill>
              </a:rPr>
              <a:t>-5-</a:t>
            </a:r>
            <a:r>
              <a:rPr lang="de-DE" sz="3200" dirty="0">
                <a:solidFill>
                  <a:srgbClr val="4F81BD">
                    <a:lumMod val="75000"/>
                  </a:srgbClr>
                </a:solidFill>
              </a:rPr>
              <a:t/>
            </a:r>
            <a:br>
              <a:rPr lang="de-DE" sz="3200" dirty="0">
                <a:solidFill>
                  <a:srgbClr val="4F81BD">
                    <a:lumMod val="75000"/>
                  </a:srgbClr>
                </a:solidFill>
              </a:rPr>
            </a:br>
            <a:endParaRPr lang="de-DE" dirty="0"/>
          </a:p>
        </p:txBody>
      </p:sp>
      <p:sp>
        <p:nvSpPr>
          <p:cNvPr id="3" name="Inhaltsplatzhalter 2"/>
          <p:cNvSpPr>
            <a:spLocks noGrp="1"/>
          </p:cNvSpPr>
          <p:nvPr>
            <p:ph idx="1"/>
          </p:nvPr>
        </p:nvSpPr>
        <p:spPr>
          <a:xfrm>
            <a:off x="609600" y="1916832"/>
            <a:ext cx="10972800" cy="4209332"/>
          </a:xfrm>
        </p:spPr>
        <p:txBody>
          <a:bodyPr/>
          <a:lstStyle/>
          <a:p>
            <a:pPr lvl="0"/>
            <a:r>
              <a:rPr lang="de-DE" b="1" dirty="0" smtClean="0"/>
              <a:t>Ort </a:t>
            </a:r>
            <a:r>
              <a:rPr lang="de-DE" sz="2400" dirty="0"/>
              <a:t>(RDA </a:t>
            </a:r>
            <a:r>
              <a:rPr lang="de-DE" sz="2400" dirty="0" smtClean="0"/>
              <a:t>11.3.2.3 + ERL, RDA 11.13.1.8.1 + ERL): </a:t>
            </a:r>
          </a:p>
          <a:p>
            <a:pPr marL="0" lvl="0" indent="0">
              <a:buNone/>
            </a:pPr>
            <a:r>
              <a:rPr lang="de-DE" sz="2400" dirty="0" smtClean="0"/>
              <a:t>    </a:t>
            </a:r>
            <a:r>
              <a:rPr lang="de-DE" dirty="0" smtClean="0"/>
              <a:t>Wie bisher</a:t>
            </a:r>
          </a:p>
          <a:p>
            <a:pPr marL="857250" lvl="1" indent="-457200"/>
            <a:r>
              <a:rPr lang="de-DE" sz="2800" dirty="0" smtClean="0">
                <a:latin typeface="Verdana" panose="020B0604030504040204" pitchFamily="34" charset="0"/>
                <a:ea typeface="Verdana" panose="020B0604030504040204" pitchFamily="34" charset="0"/>
                <a:cs typeface="Verdana" panose="020B0604030504040204" pitchFamily="34" charset="0"/>
              </a:rPr>
              <a:t>auch </a:t>
            </a:r>
            <a:r>
              <a:rPr lang="de-DE" sz="2800" dirty="0">
                <a:latin typeface="Verdana" panose="020B0604030504040204" pitchFamily="34" charset="0"/>
                <a:ea typeface="Verdana" panose="020B0604030504040204" pitchFamily="34" charset="0"/>
                <a:cs typeface="Verdana" panose="020B0604030504040204" pitchFamily="34" charset="0"/>
              </a:rPr>
              <a:t>Bauwerke </a:t>
            </a:r>
            <a:r>
              <a:rPr lang="de-DE" sz="2800" dirty="0" smtClean="0">
                <a:latin typeface="Verdana" panose="020B0604030504040204" pitchFamily="34" charset="0"/>
                <a:ea typeface="Verdana" panose="020B0604030504040204" pitchFamily="34" charset="0"/>
                <a:cs typeface="Verdana" panose="020B0604030504040204" pitchFamily="34" charset="0"/>
              </a:rPr>
              <a:t>als </a:t>
            </a:r>
            <a:r>
              <a:rPr lang="de-DE" sz="2800" dirty="0">
                <a:latin typeface="Verdana" panose="020B0604030504040204" pitchFamily="34" charset="0"/>
                <a:ea typeface="Verdana" panose="020B0604030504040204" pitchFamily="34" charset="0"/>
                <a:cs typeface="Verdana" panose="020B0604030504040204" pitchFamily="34" charset="0"/>
              </a:rPr>
              <a:t>Veranstaltungsorte </a:t>
            </a:r>
            <a:r>
              <a:rPr lang="de-DE" sz="2800" dirty="0" smtClean="0">
                <a:latin typeface="Verdana" panose="020B0604030504040204" pitchFamily="34" charset="0"/>
                <a:ea typeface="Verdana" panose="020B0604030504040204" pitchFamily="34" charset="0"/>
                <a:cs typeface="Verdana" panose="020B0604030504040204" pitchFamily="34" charset="0"/>
              </a:rPr>
              <a:t>angeben, </a:t>
            </a:r>
            <a:r>
              <a:rPr lang="de-DE" sz="2800" dirty="0">
                <a:latin typeface="Verdana" panose="020B0604030504040204" pitchFamily="34" charset="0"/>
                <a:ea typeface="Verdana" panose="020B0604030504040204" pitchFamily="34" charset="0"/>
                <a:cs typeface="Verdana" panose="020B0604030504040204" pitchFamily="34" charset="0"/>
              </a:rPr>
              <a:t>wenn </a:t>
            </a:r>
            <a:r>
              <a:rPr lang="de-DE" sz="2800" dirty="0" smtClean="0">
                <a:latin typeface="Verdana" panose="020B0604030504040204" pitchFamily="34" charset="0"/>
                <a:ea typeface="Verdana" panose="020B0604030504040204" pitchFamily="34" charset="0"/>
                <a:cs typeface="Verdana" panose="020B0604030504040204" pitchFamily="34" charset="0"/>
              </a:rPr>
              <a:t>Angabe </a:t>
            </a:r>
            <a:r>
              <a:rPr lang="de-DE" sz="2800" dirty="0">
                <a:latin typeface="Verdana" panose="020B0604030504040204" pitchFamily="34" charset="0"/>
                <a:ea typeface="Verdana" panose="020B0604030504040204" pitchFamily="34" charset="0"/>
                <a:cs typeface="Verdana" panose="020B0604030504040204" pitchFamily="34" charset="0"/>
              </a:rPr>
              <a:t>eines Ortes nicht </a:t>
            </a:r>
            <a:r>
              <a:rPr lang="de-DE" sz="2800" dirty="0" smtClean="0">
                <a:latin typeface="Verdana" panose="020B0604030504040204" pitchFamily="34" charset="0"/>
                <a:ea typeface="Verdana" panose="020B0604030504040204" pitchFamily="34" charset="0"/>
                <a:cs typeface="Verdana" panose="020B0604030504040204" pitchFamily="34" charset="0"/>
              </a:rPr>
              <a:t>möglich</a:t>
            </a:r>
            <a:endParaRPr lang="de-DE" sz="2800" dirty="0">
              <a:latin typeface="Verdana" panose="020B0604030504040204" pitchFamily="34" charset="0"/>
              <a:ea typeface="Verdana" panose="020B0604030504040204" pitchFamily="34" charset="0"/>
              <a:cs typeface="Verdana" panose="020B0604030504040204" pitchFamily="34" charset="0"/>
            </a:endParaRPr>
          </a:p>
          <a:p>
            <a:pPr lvl="0">
              <a:buNone/>
            </a:pPr>
            <a:r>
              <a:rPr lang="de-DE" dirty="0"/>
              <a:t>	</a:t>
            </a:r>
            <a:endParaRPr lang="de-DE" dirty="0" smtClean="0"/>
          </a:p>
          <a:p>
            <a:pPr lvl="0">
              <a:buNone/>
            </a:pPr>
            <a:r>
              <a:rPr lang="de-DE" i="1" dirty="0" smtClean="0"/>
              <a:t>Beispiel</a:t>
            </a:r>
            <a:r>
              <a:rPr lang="de-DE" i="1" dirty="0"/>
              <a:t>:</a:t>
            </a:r>
            <a:r>
              <a:rPr lang="de-DE" dirty="0"/>
              <a:t> </a:t>
            </a:r>
          </a:p>
          <a:p>
            <a:pPr marL="0" lvl="0" indent="0">
              <a:buNone/>
            </a:pPr>
            <a:r>
              <a:rPr lang="en-US" i="1" dirty="0" smtClean="0">
                <a:solidFill>
                  <a:schemeClr val="accent3">
                    <a:lumMod val="50000"/>
                  </a:schemeClr>
                </a:solidFill>
              </a:rPr>
              <a:t>Marine </a:t>
            </a:r>
            <a:r>
              <a:rPr lang="en-US" i="1" dirty="0">
                <a:solidFill>
                  <a:schemeClr val="accent3">
                    <a:lumMod val="50000"/>
                  </a:schemeClr>
                </a:solidFill>
              </a:rPr>
              <a:t>Awareness Workshop for </a:t>
            </a:r>
            <a:r>
              <a:rPr lang="en-US" i="1" dirty="0" err="1">
                <a:solidFill>
                  <a:schemeClr val="accent3">
                    <a:lumMod val="50000"/>
                  </a:schemeClr>
                </a:solidFill>
              </a:rPr>
              <a:t>Beqa</a:t>
            </a:r>
            <a:r>
              <a:rPr lang="en-US" i="1" dirty="0">
                <a:solidFill>
                  <a:schemeClr val="accent3">
                    <a:lumMod val="50000"/>
                  </a:schemeClr>
                </a:solidFill>
              </a:rPr>
              <a:t> Lagoon (1996 : Pacific </a:t>
            </a:r>
            <a:r>
              <a:rPr lang="en-US" i="1" dirty="0" err="1">
                <a:solidFill>
                  <a:schemeClr val="accent3">
                    <a:lumMod val="50000"/>
                  </a:schemeClr>
                </a:solidFill>
              </a:rPr>
              <a:t>Harbour</a:t>
            </a:r>
            <a:r>
              <a:rPr lang="en-US" i="1" dirty="0">
                <a:solidFill>
                  <a:schemeClr val="accent3">
                    <a:lumMod val="50000"/>
                  </a:schemeClr>
                </a:solidFill>
              </a:rPr>
              <a:t> International Hotel)</a:t>
            </a:r>
            <a:endParaRPr lang="de-DE" i="1" dirty="0">
              <a:solidFill>
                <a:schemeClr val="accent3">
                  <a:lumMod val="50000"/>
                </a:schemeClr>
              </a:solidFill>
            </a:endParaRP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262</a:t>
            </a:fld>
            <a:endParaRPr lang="de-DE"/>
          </a:p>
        </p:txBody>
      </p:sp>
    </p:spTree>
    <p:extLst>
      <p:ext uri="{BB962C8B-B14F-4D97-AF65-F5344CB8AC3E}">
        <p14:creationId xmlns:p14="http://schemas.microsoft.com/office/powerpoint/2010/main" val="2997757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095376"/>
          </a:xfrm>
        </p:spPr>
        <p:txBody>
          <a:bodyPr/>
          <a:lstStyle/>
          <a:p>
            <a:pPr algn="l"/>
            <a:r>
              <a:rPr lang="de-DE" dirty="0">
                <a:solidFill>
                  <a:srgbClr val="4F81BD">
                    <a:lumMod val="75000"/>
                  </a:srgbClr>
                </a:solidFill>
              </a:rPr>
              <a:t>Konferenzen</a:t>
            </a:r>
            <a:r>
              <a:rPr lang="de-DE" sz="3200" dirty="0">
                <a:solidFill>
                  <a:srgbClr val="4F81BD">
                    <a:lumMod val="75000"/>
                  </a:srgbClr>
                </a:solidFill>
              </a:rPr>
              <a:t/>
            </a:r>
            <a:br>
              <a:rPr lang="de-DE" sz="3200" dirty="0">
                <a:solidFill>
                  <a:srgbClr val="4F81BD">
                    <a:lumMod val="75000"/>
                  </a:srgbClr>
                </a:solidFill>
              </a:rPr>
            </a:br>
            <a:r>
              <a:rPr lang="de-DE" sz="2800" dirty="0">
                <a:solidFill>
                  <a:prstClr val="black"/>
                </a:solidFill>
              </a:rPr>
              <a:t>Zählung, Jahr, Ort, sonstige Zusätze	     </a:t>
            </a:r>
            <a:r>
              <a:rPr lang="de-DE" sz="2800" dirty="0" smtClean="0">
                <a:solidFill>
                  <a:prstClr val="black"/>
                </a:solidFill>
              </a:rPr>
              <a:t>-6-</a:t>
            </a:r>
            <a:endParaRPr lang="de-DE" dirty="0"/>
          </a:p>
        </p:txBody>
      </p:sp>
      <p:sp>
        <p:nvSpPr>
          <p:cNvPr id="3" name="Inhaltsplatzhalter 2"/>
          <p:cNvSpPr>
            <a:spLocks noGrp="1"/>
          </p:cNvSpPr>
          <p:nvPr>
            <p:ph idx="1"/>
          </p:nvPr>
        </p:nvSpPr>
        <p:spPr/>
        <p:txBody>
          <a:bodyPr/>
          <a:lstStyle/>
          <a:p>
            <a:pPr marL="0" lvl="0" indent="0">
              <a:buNone/>
            </a:pPr>
            <a:r>
              <a:rPr lang="de-DE" sz="2400" i="1" dirty="0" smtClean="0"/>
              <a:t>Forts. </a:t>
            </a:r>
            <a:r>
              <a:rPr lang="de-DE" sz="2400" b="1" i="1" dirty="0"/>
              <a:t>Ort </a:t>
            </a:r>
            <a:r>
              <a:rPr lang="de-DE" sz="2400" i="1" dirty="0"/>
              <a:t>(RDA 11.3.2.3 + ERL, RDA </a:t>
            </a:r>
            <a:r>
              <a:rPr lang="de-DE" sz="2400" i="1" dirty="0" smtClean="0"/>
              <a:t>11.13.1.8.1 + ERL): </a:t>
            </a:r>
          </a:p>
          <a:p>
            <a:pPr lvl="1"/>
            <a:r>
              <a:rPr lang="de-DE" sz="2800" dirty="0" smtClean="0">
                <a:latin typeface="Verdana" panose="020B0604030504040204" pitchFamily="34" charset="0"/>
                <a:ea typeface="Verdana" panose="020B0604030504040204" pitchFamily="34" charset="0"/>
                <a:cs typeface="Verdana" panose="020B0604030504040204" pitchFamily="34" charset="0"/>
              </a:rPr>
              <a:t>Bis zu 3 Ortsangaben -&gt; aufführen</a:t>
            </a:r>
          </a:p>
          <a:p>
            <a:pPr lvl="1"/>
            <a:r>
              <a:rPr lang="de-DE" sz="2800" dirty="0" smtClean="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Neu: </a:t>
            </a:r>
            <a:r>
              <a:rPr lang="de-DE" sz="2800" dirty="0" smtClean="0">
                <a:latin typeface="Verdana" panose="020B0604030504040204" pitchFamily="34" charset="0"/>
                <a:ea typeface="Verdana" panose="020B0604030504040204" pitchFamily="34" charset="0"/>
                <a:cs typeface="Verdana" panose="020B0604030504040204" pitchFamily="34" charset="0"/>
              </a:rPr>
              <a:t>Mehr als 3 Ortsangaben -&gt; nur ersten angeben </a:t>
            </a:r>
            <a:r>
              <a:rPr lang="de-DE" sz="2000" dirty="0" smtClean="0">
                <a:latin typeface="Verdana" panose="020B0604030504040204" pitchFamily="34" charset="0"/>
                <a:ea typeface="Verdana" panose="020B0604030504040204" pitchFamily="34" charset="0"/>
                <a:cs typeface="Verdana" panose="020B0604030504040204" pitchFamily="34" charset="0"/>
              </a:rPr>
              <a:t>(ohne „u.a.“) </a:t>
            </a:r>
            <a:r>
              <a:rPr lang="de-DE" sz="2800" dirty="0" smtClean="0">
                <a:latin typeface="Verdana" panose="020B0604030504040204" pitchFamily="34" charset="0"/>
                <a:ea typeface="Verdana" panose="020B0604030504040204" pitchFamily="34" charset="0"/>
                <a:cs typeface="Verdana" panose="020B0604030504040204" pitchFamily="34" charset="0"/>
              </a:rPr>
              <a:t>oder Land angeben </a:t>
            </a:r>
            <a:r>
              <a:rPr lang="de-DE" sz="2400" dirty="0" smtClean="0">
                <a:latin typeface="Verdana" panose="020B0604030504040204" pitchFamily="34" charset="0"/>
                <a:ea typeface="Verdana" panose="020B0604030504040204" pitchFamily="34" charset="0"/>
                <a:cs typeface="Verdana" panose="020B0604030504040204" pitchFamily="34" charset="0"/>
              </a:rPr>
              <a:t>(ERL 2 zu RDA 11.13.1.8.1)</a:t>
            </a:r>
          </a:p>
          <a:p>
            <a:pPr marL="57150" indent="0">
              <a:buNone/>
            </a:pPr>
            <a:endParaRPr lang="de-DE" i="1" dirty="0" smtClean="0">
              <a:latin typeface="Verdana" panose="020B0604030504040204" pitchFamily="34" charset="0"/>
              <a:ea typeface="Verdana" panose="020B0604030504040204" pitchFamily="34" charset="0"/>
              <a:cs typeface="Verdana" panose="020B0604030504040204" pitchFamily="34" charset="0"/>
            </a:endParaRPr>
          </a:p>
          <a:p>
            <a:pPr marL="57150" indent="0">
              <a:buNone/>
            </a:pPr>
            <a:r>
              <a:rPr lang="de-DE" i="1" dirty="0" smtClean="0">
                <a:latin typeface="Verdana" panose="020B0604030504040204" pitchFamily="34" charset="0"/>
                <a:ea typeface="Verdana" panose="020B0604030504040204" pitchFamily="34" charset="0"/>
                <a:cs typeface="Verdana" panose="020B0604030504040204" pitchFamily="34" charset="0"/>
              </a:rPr>
              <a:t>Beispiel:</a:t>
            </a:r>
          </a:p>
          <a:p>
            <a:pPr marL="57150" indent="0">
              <a:buNone/>
            </a:pPr>
            <a:r>
              <a:rPr lang="de-DE" i="1" dirty="0">
                <a:solidFill>
                  <a:schemeClr val="accent3">
                    <a:lumMod val="50000"/>
                  </a:schemeClr>
                </a:solidFill>
              </a:rPr>
              <a:t>Ausstellung: Obsessionen. </a:t>
            </a:r>
            <a:r>
              <a:rPr lang="de-DE" i="1" dirty="0" smtClean="0">
                <a:solidFill>
                  <a:schemeClr val="accent3">
                    <a:lumMod val="50000"/>
                  </a:schemeClr>
                </a:solidFill>
              </a:rPr>
              <a:t>R.B</a:t>
            </a:r>
            <a:r>
              <a:rPr lang="de-DE" i="1" dirty="0">
                <a:solidFill>
                  <a:schemeClr val="accent3">
                    <a:lumMod val="50000"/>
                  </a:schemeClr>
                </a:solidFill>
              </a:rPr>
              <a:t>. </a:t>
            </a:r>
            <a:r>
              <a:rPr lang="de-DE" i="1" dirty="0" err="1">
                <a:solidFill>
                  <a:schemeClr val="accent3">
                    <a:lumMod val="50000"/>
                  </a:schemeClr>
                </a:solidFill>
              </a:rPr>
              <a:t>Kitaj</a:t>
            </a:r>
            <a:r>
              <a:rPr lang="de-DE" i="1" dirty="0">
                <a:solidFill>
                  <a:schemeClr val="accent3">
                    <a:lumMod val="50000"/>
                  </a:schemeClr>
                </a:solidFill>
              </a:rPr>
              <a:t> (</a:t>
            </a:r>
            <a:r>
              <a:rPr lang="de-DE" i="1" dirty="0" smtClean="0">
                <a:solidFill>
                  <a:schemeClr val="accent3">
                    <a:lumMod val="50000"/>
                  </a:schemeClr>
                </a:solidFill>
              </a:rPr>
              <a:t>1932-2007</a:t>
            </a:r>
            <a:r>
              <a:rPr lang="de-DE" i="1" dirty="0">
                <a:solidFill>
                  <a:schemeClr val="accent3">
                    <a:lumMod val="50000"/>
                  </a:schemeClr>
                </a:solidFill>
              </a:rPr>
              <a:t>) (2012-2013 : London; </a:t>
            </a:r>
            <a:r>
              <a:rPr lang="de-DE" i="1" dirty="0" err="1">
                <a:solidFill>
                  <a:schemeClr val="accent3">
                    <a:lumMod val="50000"/>
                  </a:schemeClr>
                </a:solidFill>
              </a:rPr>
              <a:t>Chichester</a:t>
            </a:r>
            <a:r>
              <a:rPr lang="de-DE" i="1" dirty="0">
                <a:solidFill>
                  <a:schemeClr val="accent3">
                    <a:lumMod val="50000"/>
                  </a:schemeClr>
                </a:solidFill>
              </a:rPr>
              <a:t>; Hamburg)</a:t>
            </a:r>
          </a:p>
          <a:p>
            <a:pPr marL="57150" indent="0">
              <a:buNone/>
            </a:pPr>
            <a:endParaRPr lang="de-DE" i="1" dirty="0" smtClean="0">
              <a:latin typeface="Verdana" panose="020B0604030504040204" pitchFamily="34" charset="0"/>
              <a:ea typeface="Verdana" panose="020B0604030504040204" pitchFamily="34" charset="0"/>
              <a:cs typeface="Verdana" panose="020B0604030504040204" pitchFamily="34" charset="0"/>
            </a:endParaRPr>
          </a:p>
          <a:p>
            <a:pPr marL="57150" indent="0">
              <a:buNone/>
            </a:pPr>
            <a:endParaRPr lang="de-DE" sz="3000" i="1" dirty="0" smtClean="0">
              <a:latin typeface="Verdana" panose="020B0604030504040204" pitchFamily="34" charset="0"/>
              <a:ea typeface="Verdana" panose="020B0604030504040204" pitchFamily="34" charset="0"/>
              <a:cs typeface="Verdana" panose="020B0604030504040204" pitchFamily="34" charset="0"/>
            </a:endParaRPr>
          </a:p>
          <a:p>
            <a:pPr marL="457200" lvl="1" indent="0">
              <a:buNone/>
            </a:pPr>
            <a:endParaRPr lang="de-DE" sz="28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263</a:t>
            </a:fld>
            <a:endParaRPr lang="de-DE"/>
          </a:p>
        </p:txBody>
      </p:sp>
    </p:spTree>
    <p:extLst>
      <p:ext uri="{BB962C8B-B14F-4D97-AF65-F5344CB8AC3E}">
        <p14:creationId xmlns:p14="http://schemas.microsoft.com/office/powerpoint/2010/main" val="3552956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1000"/>
                                        <p:tgtEl>
                                          <p:spTgt spid="3">
                                            <p:txEl>
                                              <p:pRg st="5" end="5"/>
                                            </p:txEl>
                                          </p:spTgt>
                                        </p:tgtEl>
                                      </p:cBhvr>
                                    </p:animEffect>
                                    <p:anim calcmode="lin" valueType="num">
                                      <p:cBhvr>
                                        <p:cTn id="1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dirty="0">
                <a:solidFill>
                  <a:srgbClr val="4F81BD">
                    <a:lumMod val="75000"/>
                  </a:srgbClr>
                </a:solidFill>
              </a:rPr>
              <a:t>Konferenzen</a:t>
            </a:r>
            <a:r>
              <a:rPr lang="de-DE" sz="3200" dirty="0">
                <a:solidFill>
                  <a:srgbClr val="4F81BD">
                    <a:lumMod val="75000"/>
                  </a:srgbClr>
                </a:solidFill>
              </a:rPr>
              <a:t/>
            </a:r>
            <a:br>
              <a:rPr lang="de-DE" sz="3200" dirty="0">
                <a:solidFill>
                  <a:srgbClr val="4F81BD">
                    <a:lumMod val="75000"/>
                  </a:srgbClr>
                </a:solidFill>
              </a:rPr>
            </a:br>
            <a:r>
              <a:rPr lang="de-DE" sz="2800" dirty="0">
                <a:solidFill>
                  <a:prstClr val="black"/>
                </a:solidFill>
              </a:rPr>
              <a:t>Zählung, Jahr, Ort, sonstige Zusätze	     </a:t>
            </a:r>
            <a:r>
              <a:rPr lang="de-DE" sz="2800" dirty="0" smtClean="0">
                <a:solidFill>
                  <a:prstClr val="black"/>
                </a:solidFill>
              </a:rPr>
              <a:t>-7-</a:t>
            </a:r>
            <a:endParaRPr lang="de-DE" dirty="0"/>
          </a:p>
        </p:txBody>
      </p:sp>
      <p:sp>
        <p:nvSpPr>
          <p:cNvPr id="3" name="Inhaltsplatzhalter 2"/>
          <p:cNvSpPr>
            <a:spLocks noGrp="1"/>
          </p:cNvSpPr>
          <p:nvPr>
            <p:ph idx="1"/>
          </p:nvPr>
        </p:nvSpPr>
        <p:spPr/>
        <p:txBody>
          <a:bodyPr/>
          <a:lstStyle/>
          <a:p>
            <a:pPr marL="0" lvl="0" indent="0">
              <a:buNone/>
            </a:pPr>
            <a:r>
              <a:rPr lang="de-DE" sz="2400" i="1" dirty="0">
                <a:solidFill>
                  <a:prstClr val="black"/>
                </a:solidFill>
              </a:rPr>
              <a:t>Forts. </a:t>
            </a:r>
            <a:r>
              <a:rPr lang="de-DE" sz="2400" b="1" i="1" dirty="0">
                <a:solidFill>
                  <a:prstClr val="black"/>
                </a:solidFill>
              </a:rPr>
              <a:t>Ort </a:t>
            </a:r>
            <a:r>
              <a:rPr lang="de-DE" sz="2400" i="1" dirty="0">
                <a:solidFill>
                  <a:prstClr val="black"/>
                </a:solidFill>
              </a:rPr>
              <a:t>(RDA 11.3.2.3 + ERL, RDA 11.13.1.8.1 + ERL</a:t>
            </a:r>
            <a:r>
              <a:rPr lang="de-DE" sz="2400" i="1" dirty="0" smtClean="0">
                <a:solidFill>
                  <a:prstClr val="black"/>
                </a:solidFill>
              </a:rPr>
              <a:t>):</a:t>
            </a:r>
          </a:p>
          <a:p>
            <a:r>
              <a:rPr lang="de-DE" dirty="0" smtClean="0">
                <a:solidFill>
                  <a:prstClr val="black"/>
                </a:solidFill>
              </a:rPr>
              <a:t>Bei elektronischen Konferenzen wird als Ortsangabe „Online“ erfasst</a:t>
            </a:r>
            <a:r>
              <a:rPr lang="de-DE" sz="2400" i="1" dirty="0" smtClean="0">
                <a:solidFill>
                  <a:prstClr val="black"/>
                </a:solidFill>
              </a:rPr>
              <a:t> </a:t>
            </a:r>
          </a:p>
          <a:p>
            <a:pPr marL="0" lvl="0" indent="0">
              <a:buNone/>
            </a:pPr>
            <a:endParaRPr lang="de-DE" i="1" dirty="0" smtClean="0">
              <a:solidFill>
                <a:prstClr val="black"/>
              </a:solidFill>
            </a:endParaRPr>
          </a:p>
          <a:p>
            <a:pPr marL="0" lvl="0" indent="0">
              <a:buNone/>
            </a:pPr>
            <a:r>
              <a:rPr lang="de-DE" i="1" dirty="0" smtClean="0">
                <a:solidFill>
                  <a:prstClr val="black"/>
                </a:solidFill>
              </a:rPr>
              <a:t>Beispiel</a:t>
            </a:r>
            <a:r>
              <a:rPr lang="de-DE" i="1" dirty="0">
                <a:solidFill>
                  <a:prstClr val="black"/>
                </a:solidFill>
              </a:rPr>
              <a:t>:</a:t>
            </a:r>
          </a:p>
          <a:p>
            <a:pPr marL="0" lvl="0" indent="0">
              <a:buNone/>
            </a:pPr>
            <a:r>
              <a:rPr lang="en-US" i="1" dirty="0">
                <a:solidFill>
                  <a:srgbClr val="9BBB59">
                    <a:lumMod val="50000"/>
                  </a:srgbClr>
                </a:solidFill>
              </a:rPr>
              <a:t>Electronic Conference on Land Use and Land Cover Change in Europe (1997 : Online)</a:t>
            </a:r>
            <a:endParaRPr lang="de-DE" i="1" dirty="0">
              <a:solidFill>
                <a:srgbClr val="9BBB59">
                  <a:lumMod val="50000"/>
                </a:srgbClr>
              </a:solidFill>
            </a:endParaRPr>
          </a:p>
          <a:p>
            <a:pPr marL="0" indent="0">
              <a:buNone/>
            </a:pPr>
            <a:endParaRPr lang="de-DE" sz="2400" i="1" dirty="0" smtClean="0">
              <a:solidFill>
                <a:prstClr val="black"/>
              </a:solidFill>
            </a:endParaRP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264</a:t>
            </a:fld>
            <a:endParaRPr lang="de-DE"/>
          </a:p>
        </p:txBody>
      </p:sp>
      <p:sp>
        <p:nvSpPr>
          <p:cNvPr id="6" name="Textfeld 5"/>
          <p:cNvSpPr txBox="1">
            <a:spLocks noChangeArrowheads="1"/>
          </p:cNvSpPr>
          <p:nvPr/>
        </p:nvSpPr>
        <p:spPr bwMode="auto">
          <a:xfrm>
            <a:off x="9552384" y="5686427"/>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solidFill>
                  <a:srgbClr val="000000"/>
                </a:solidFill>
              </a:rPr>
              <a:t>Vgl. </a:t>
            </a:r>
            <a:r>
              <a:rPr lang="de-DE" altLang="de-DE" sz="1800" dirty="0" smtClean="0">
                <a:solidFill>
                  <a:srgbClr val="000000"/>
                </a:solidFill>
              </a:rPr>
              <a:t>EH-K-08</a:t>
            </a:r>
            <a:endParaRPr lang="de-DE" altLang="de-DE" sz="1800" dirty="0">
              <a:solidFill>
                <a:srgbClr val="000000"/>
              </a:solidFill>
            </a:endParaRPr>
          </a:p>
        </p:txBody>
      </p:sp>
    </p:spTree>
    <p:extLst>
      <p:ext uri="{BB962C8B-B14F-4D97-AF65-F5344CB8AC3E}">
        <p14:creationId xmlns:p14="http://schemas.microsoft.com/office/powerpoint/2010/main" val="3087076672"/>
      </p:ext>
    </p:extLst>
  </p:cSld>
  <p:clrMapOvr>
    <a:masterClrMapping/>
  </p:clrMapOvr>
  <p:timing>
    <p:tnLst>
      <p:par>
        <p:cTn id="1" dur="indefinite" restart="never" nodeType="tmRoot"/>
      </p:par>
    </p:tnLst>
  </p:timing>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dirty="0">
                <a:solidFill>
                  <a:srgbClr val="4F81BD">
                    <a:lumMod val="75000"/>
                  </a:srgbClr>
                </a:solidFill>
              </a:rPr>
              <a:t>Konferenzen</a:t>
            </a:r>
            <a:r>
              <a:rPr lang="de-DE" sz="3200" dirty="0">
                <a:solidFill>
                  <a:srgbClr val="4F81BD">
                    <a:lumMod val="75000"/>
                  </a:srgbClr>
                </a:solidFill>
              </a:rPr>
              <a:t/>
            </a:r>
            <a:br>
              <a:rPr lang="de-DE" sz="3200" dirty="0">
                <a:solidFill>
                  <a:srgbClr val="4F81BD">
                    <a:lumMod val="75000"/>
                  </a:srgbClr>
                </a:solidFill>
              </a:rPr>
            </a:br>
            <a:r>
              <a:rPr lang="de-DE" sz="2800" dirty="0">
                <a:solidFill>
                  <a:prstClr val="black"/>
                </a:solidFill>
              </a:rPr>
              <a:t>Zählung, Jahr, Ort, sonstige Zusätze	     </a:t>
            </a:r>
            <a:r>
              <a:rPr lang="de-DE" sz="2800" dirty="0" smtClean="0">
                <a:solidFill>
                  <a:prstClr val="black"/>
                </a:solidFill>
              </a:rPr>
              <a:t>-8-</a:t>
            </a:r>
            <a:endParaRPr lang="de-DE" dirty="0"/>
          </a:p>
        </p:txBody>
      </p:sp>
      <p:sp>
        <p:nvSpPr>
          <p:cNvPr id="3" name="Inhaltsplatzhalter 2"/>
          <p:cNvSpPr>
            <a:spLocks noGrp="1"/>
          </p:cNvSpPr>
          <p:nvPr>
            <p:ph idx="1"/>
          </p:nvPr>
        </p:nvSpPr>
        <p:spPr/>
        <p:txBody>
          <a:bodyPr/>
          <a:lstStyle/>
          <a:p>
            <a:pPr marL="0" lvl="0" indent="0">
              <a:buNone/>
            </a:pPr>
            <a:r>
              <a:rPr lang="de-DE" sz="2400" i="1" dirty="0">
                <a:solidFill>
                  <a:prstClr val="black"/>
                </a:solidFill>
              </a:rPr>
              <a:t>Forts. </a:t>
            </a:r>
            <a:r>
              <a:rPr lang="de-DE" sz="2400" b="1" i="1" dirty="0">
                <a:solidFill>
                  <a:prstClr val="black"/>
                </a:solidFill>
              </a:rPr>
              <a:t>Ort </a:t>
            </a:r>
            <a:r>
              <a:rPr lang="de-DE" sz="2400" i="1" dirty="0">
                <a:solidFill>
                  <a:prstClr val="black"/>
                </a:solidFill>
              </a:rPr>
              <a:t>(RDA 11.3.2.3 + ERL, RDA 11.13.1.8.1 + ERL</a:t>
            </a:r>
            <a:r>
              <a:rPr lang="de-DE" sz="2400" i="1" dirty="0" smtClean="0">
                <a:solidFill>
                  <a:prstClr val="black"/>
                </a:solidFill>
              </a:rPr>
              <a:t>):</a:t>
            </a:r>
          </a:p>
          <a:p>
            <a:pPr marL="0" lvl="0" indent="0">
              <a:buNone/>
            </a:pPr>
            <a:endParaRPr lang="de-DE" i="1" dirty="0" smtClean="0">
              <a:solidFill>
                <a:prstClr val="black"/>
              </a:solidFill>
            </a:endParaRPr>
          </a:p>
          <a:p>
            <a:pPr marL="0" lvl="0" indent="0">
              <a:buNone/>
            </a:pPr>
            <a:r>
              <a:rPr lang="de-DE" i="1" dirty="0" smtClean="0">
                <a:solidFill>
                  <a:prstClr val="black"/>
                </a:solidFill>
              </a:rPr>
              <a:t>Beispiel im Aleph-Erfassungsformat:</a:t>
            </a:r>
          </a:p>
          <a:p>
            <a:pPr marL="0" lvl="0" indent="0">
              <a:buNone/>
            </a:pPr>
            <a:r>
              <a:rPr lang="de-DE" b="1" dirty="0" smtClean="0">
                <a:solidFill>
                  <a:prstClr val="black"/>
                </a:solidFill>
              </a:rPr>
              <a:t>111 $e</a:t>
            </a:r>
            <a:r>
              <a:rPr lang="de-DE" dirty="0" smtClean="0">
                <a:solidFill>
                  <a:prstClr val="black"/>
                </a:solidFill>
              </a:rPr>
              <a:t> </a:t>
            </a:r>
            <a:r>
              <a:rPr lang="en-US" dirty="0">
                <a:solidFill>
                  <a:prstClr val="black"/>
                </a:solidFill>
              </a:rPr>
              <a:t>Electronic Conference on Land Use and Land Cover Change in Europe </a:t>
            </a:r>
            <a:r>
              <a:rPr lang="en-US" b="1" dirty="0" smtClean="0">
                <a:solidFill>
                  <a:prstClr val="black"/>
                </a:solidFill>
              </a:rPr>
              <a:t>$d</a:t>
            </a:r>
            <a:r>
              <a:rPr lang="en-US" dirty="0" smtClean="0">
                <a:solidFill>
                  <a:prstClr val="black"/>
                </a:solidFill>
              </a:rPr>
              <a:t> 1997 </a:t>
            </a:r>
            <a:r>
              <a:rPr lang="en-US" b="1" dirty="0" smtClean="0">
                <a:solidFill>
                  <a:prstClr val="black"/>
                </a:solidFill>
              </a:rPr>
              <a:t>$c</a:t>
            </a:r>
            <a:r>
              <a:rPr lang="en-US" dirty="0" smtClean="0">
                <a:solidFill>
                  <a:prstClr val="black"/>
                </a:solidFill>
              </a:rPr>
              <a:t> Online</a:t>
            </a:r>
            <a:endParaRPr lang="de-DE" dirty="0" smtClean="0">
              <a:solidFill>
                <a:prstClr val="black"/>
              </a:solidFill>
            </a:endParaRPr>
          </a:p>
          <a:p>
            <a:pPr marL="0" lvl="0" indent="0">
              <a:buNone/>
            </a:pPr>
            <a:endParaRPr lang="de-DE" dirty="0">
              <a:solidFill>
                <a:prstClr val="black"/>
              </a:solidFill>
            </a:endParaRP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265</a:t>
            </a:fld>
            <a:endParaRPr lang="de-DE"/>
          </a:p>
        </p:txBody>
      </p:sp>
    </p:spTree>
    <p:extLst>
      <p:ext uri="{BB962C8B-B14F-4D97-AF65-F5344CB8AC3E}">
        <p14:creationId xmlns:p14="http://schemas.microsoft.com/office/powerpoint/2010/main" val="3411592615"/>
      </p:ext>
    </p:extLst>
  </p:cSld>
  <p:clrMapOvr>
    <a:masterClrMapping/>
  </p:clrMapOvr>
  <p:timing>
    <p:tnLst>
      <p:par>
        <p:cTn id="1" dur="indefinite" restart="never" nodeType="tmRoot"/>
      </p:par>
    </p:tnLst>
  </p:timing>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609600" y="274638"/>
            <a:ext cx="8726760" cy="994122"/>
          </a:xfrm>
        </p:spPr>
        <p:txBody>
          <a:bodyPr>
            <a:normAutofit fontScale="90000"/>
          </a:bodyPr>
          <a:lstStyle/>
          <a:p>
            <a:pPr algn="l"/>
            <a:r>
              <a:rPr lang="de-DE" dirty="0" smtClean="0"/>
              <a:t/>
            </a:r>
            <a:br>
              <a:rPr lang="de-DE" dirty="0" smtClean="0"/>
            </a:br>
            <a:r>
              <a:rPr lang="de-DE" dirty="0" smtClean="0"/>
              <a:t/>
            </a:r>
            <a:br>
              <a:rPr lang="de-DE" dirty="0" smtClean="0"/>
            </a:br>
            <a:r>
              <a:rPr lang="de-DE" sz="4000" dirty="0" smtClean="0">
                <a:solidFill>
                  <a:srgbClr val="4F81BD">
                    <a:lumMod val="75000"/>
                  </a:srgbClr>
                </a:solidFill>
              </a:rPr>
              <a:t>Konferenzen</a:t>
            </a:r>
            <a:r>
              <a:rPr lang="de-DE" sz="3200" dirty="0">
                <a:solidFill>
                  <a:srgbClr val="4F81BD">
                    <a:lumMod val="75000"/>
                  </a:srgbClr>
                </a:solidFill>
              </a:rPr>
              <a:t/>
            </a:r>
            <a:br>
              <a:rPr lang="de-DE" sz="3200" dirty="0">
                <a:solidFill>
                  <a:srgbClr val="4F81BD">
                    <a:lumMod val="75000"/>
                  </a:srgbClr>
                </a:solidFill>
              </a:rPr>
            </a:br>
            <a:r>
              <a:rPr lang="de-DE" sz="3100" dirty="0" smtClean="0">
                <a:solidFill>
                  <a:prstClr val="black"/>
                </a:solidFill>
              </a:rPr>
              <a:t>Zählung, Jahr, Ort, sonstige Zusätze     -9-</a:t>
            </a:r>
            <a:r>
              <a:rPr lang="de-DE" sz="3100" dirty="0" smtClean="0">
                <a:solidFill>
                  <a:srgbClr val="4F81BD">
                    <a:lumMod val="75000"/>
                  </a:srgbClr>
                </a:solidFill>
              </a:rPr>
              <a:t/>
            </a:r>
            <a:br>
              <a:rPr lang="de-DE" sz="3100" dirty="0" smtClean="0">
                <a:solidFill>
                  <a:srgbClr val="4F81BD">
                    <a:lumMod val="75000"/>
                  </a:srgbClr>
                </a:solidFill>
              </a:rPr>
            </a:br>
            <a:r>
              <a:rPr lang="de-DE" sz="3100" dirty="0" smtClean="0"/>
              <a:t/>
            </a:r>
            <a:br>
              <a:rPr lang="de-DE" sz="3100" dirty="0" smtClean="0"/>
            </a:br>
            <a:r>
              <a:rPr lang="de-DE" dirty="0" smtClean="0"/>
              <a:t> </a:t>
            </a:r>
            <a:endParaRPr lang="de-DE" dirty="0"/>
          </a:p>
        </p:txBody>
      </p:sp>
      <p:sp>
        <p:nvSpPr>
          <p:cNvPr id="7" name="Textplatzhalter 6"/>
          <p:cNvSpPr>
            <a:spLocks noGrp="1"/>
          </p:cNvSpPr>
          <p:nvPr>
            <p:ph idx="1"/>
          </p:nvPr>
        </p:nvSpPr>
        <p:spPr>
          <a:xfrm>
            <a:off x="609600" y="1844824"/>
            <a:ext cx="10972800" cy="4281340"/>
          </a:xfrm>
        </p:spPr>
        <p:txBody>
          <a:bodyPr>
            <a:normAutofit fontScale="92500" lnSpcReduction="10000"/>
          </a:bodyPr>
          <a:lstStyle/>
          <a:p>
            <a:pPr lvl="0"/>
            <a:r>
              <a:rPr lang="de-DE" sz="3000" b="1" dirty="0" smtClean="0"/>
              <a:t>In Verbindung stehende Institution </a:t>
            </a:r>
            <a:r>
              <a:rPr lang="de-DE" sz="2600" dirty="0" smtClean="0"/>
              <a:t>(RDA 11.5): </a:t>
            </a:r>
          </a:p>
          <a:p>
            <a:pPr lvl="1"/>
            <a:r>
              <a:rPr lang="de-DE" sz="3000" dirty="0" smtClean="0">
                <a:latin typeface="Verdana" panose="020B0604030504040204" pitchFamily="34" charset="0"/>
                <a:ea typeface="Verdana" panose="020B0604030504040204" pitchFamily="34" charset="0"/>
                <a:cs typeface="Verdana" panose="020B0604030504040204" pitchFamily="34" charset="0"/>
              </a:rPr>
              <a:t>Zur Unterscheidung von gleichnamigen Konferenznamen</a:t>
            </a:r>
          </a:p>
          <a:p>
            <a:pPr marL="57150" indent="0">
              <a:buNone/>
            </a:pPr>
            <a:endParaRPr lang="de-DE" sz="3200" dirty="0"/>
          </a:p>
          <a:p>
            <a:pPr marL="57150" indent="0">
              <a:buNone/>
            </a:pPr>
            <a:r>
              <a:rPr lang="de-DE" sz="3200" i="1" dirty="0" smtClean="0">
                <a:latin typeface="Verdana" panose="020B0604030504040204" pitchFamily="34" charset="0"/>
                <a:ea typeface="Verdana" panose="020B0604030504040204" pitchFamily="34" charset="0"/>
                <a:cs typeface="Verdana" panose="020B0604030504040204" pitchFamily="34" charset="0"/>
              </a:rPr>
              <a:t>Beispiel:</a:t>
            </a:r>
          </a:p>
          <a:p>
            <a:pPr marL="0" indent="0">
              <a:buNone/>
            </a:pPr>
            <a:r>
              <a:rPr lang="de-DE" sz="3000" i="1" dirty="0">
                <a:solidFill>
                  <a:schemeClr val="accent3">
                    <a:lumMod val="50000"/>
                  </a:schemeClr>
                </a:solidFill>
              </a:rPr>
              <a:t>WM (Gesellschaft für Informatik) (6. : 2011 : Innsbruck)</a:t>
            </a:r>
          </a:p>
          <a:p>
            <a:pPr marL="0" indent="0">
              <a:buNone/>
            </a:pPr>
            <a:endParaRPr lang="de-DE" sz="3000" i="1" dirty="0" smtClean="0">
              <a:latin typeface="Verdana" panose="020B0604030504040204" pitchFamily="34" charset="0"/>
              <a:ea typeface="Verdana" panose="020B0604030504040204" pitchFamily="34" charset="0"/>
              <a:cs typeface="Verdana" panose="020B0604030504040204" pitchFamily="34" charset="0"/>
            </a:endParaRPr>
          </a:p>
          <a:p>
            <a:pPr marL="457200" lvl="1" indent="0">
              <a:buNone/>
            </a:pPr>
            <a:endParaRPr lang="de-DE" sz="28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200" dirty="0"/>
          </a:p>
          <a:p>
            <a:endParaRPr lang="de-DE" dirty="0"/>
          </a:p>
          <a:p>
            <a:endParaRPr lang="de-DE" dirty="0" smtClean="0"/>
          </a:p>
          <a:p>
            <a:endParaRPr lang="de-DE" dirty="0"/>
          </a:p>
        </p:txBody>
      </p:sp>
      <p:sp>
        <p:nvSpPr>
          <p:cNvPr id="11" name="Fußzeilenplatzhalter 10"/>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10" name="Foliennummernplatzhalter 9"/>
          <p:cNvSpPr>
            <a:spLocks noGrp="1"/>
          </p:cNvSpPr>
          <p:nvPr>
            <p:ph type="sldNum" sz="quarter" idx="12"/>
          </p:nvPr>
        </p:nvSpPr>
        <p:spPr>
          <a:prstGeom prst="rect">
            <a:avLst/>
          </a:prstGeom>
        </p:spPr>
        <p:txBody>
          <a:bodyPr/>
          <a:lstStyle/>
          <a:p>
            <a:fld id="{8A6690F1-7CA1-4166-A522-500460961984}" type="slidenum">
              <a:rPr lang="de-DE" smtClean="0"/>
              <a:pPr/>
              <a:t>266</a:t>
            </a:fld>
            <a:endParaRPr lang="de-DE"/>
          </a:p>
        </p:txBody>
      </p:sp>
    </p:spTree>
    <p:extLst>
      <p:ext uri="{BB962C8B-B14F-4D97-AF65-F5344CB8AC3E}">
        <p14:creationId xmlns:p14="http://schemas.microsoft.com/office/powerpoint/2010/main" val="1548658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animEffect transition="in" filter="fade">
                                      <p:cBhvr>
                                        <p:cTn id="7" dur="1000"/>
                                        <p:tgtEl>
                                          <p:spTgt spid="7">
                                            <p:txEl>
                                              <p:pRg st="3" end="3"/>
                                            </p:txEl>
                                          </p:spTgt>
                                        </p:tgtEl>
                                      </p:cBhvr>
                                    </p:animEffect>
                                    <p:anim calcmode="lin" valueType="num">
                                      <p:cBhvr>
                                        <p:cTn id="8"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xEl>
                                              <p:pRg st="4" end="4"/>
                                            </p:txEl>
                                          </p:spTgt>
                                        </p:tgtEl>
                                        <p:attrNameLst>
                                          <p:attrName>style.visibility</p:attrName>
                                        </p:attrNameLst>
                                      </p:cBhvr>
                                      <p:to>
                                        <p:strVal val="visible"/>
                                      </p:to>
                                    </p:set>
                                    <p:animEffect transition="in" filter="fade">
                                      <p:cBhvr>
                                        <p:cTn id="12" dur="1000"/>
                                        <p:tgtEl>
                                          <p:spTgt spid="7">
                                            <p:txEl>
                                              <p:pRg st="4" end="4"/>
                                            </p:txEl>
                                          </p:spTgt>
                                        </p:tgtEl>
                                      </p:cBhvr>
                                    </p:animEffect>
                                    <p:anim calcmode="lin" valueType="num">
                                      <p:cBhvr>
                                        <p:cTn id="13"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066130"/>
          </a:xfrm>
        </p:spPr>
        <p:txBody>
          <a:bodyPr/>
          <a:lstStyle/>
          <a:p>
            <a:pPr algn="l"/>
            <a:r>
              <a:rPr lang="de-DE" sz="3200" dirty="0" smtClean="0">
                <a:solidFill>
                  <a:srgbClr val="4F81BD">
                    <a:lumMod val="75000"/>
                  </a:srgbClr>
                </a:solidFill>
              </a:rPr>
              <a:t/>
            </a:r>
            <a:br>
              <a:rPr lang="de-DE" sz="3200" dirty="0" smtClean="0">
                <a:solidFill>
                  <a:srgbClr val="4F81BD">
                    <a:lumMod val="75000"/>
                  </a:srgbClr>
                </a:solidFill>
              </a:rPr>
            </a:br>
            <a:r>
              <a:rPr lang="de-DE" dirty="0" smtClean="0">
                <a:solidFill>
                  <a:srgbClr val="4F81BD">
                    <a:lumMod val="75000"/>
                  </a:srgbClr>
                </a:solidFill>
              </a:rPr>
              <a:t>Konferenzen</a:t>
            </a:r>
            <a:r>
              <a:rPr lang="de-DE" sz="2900" dirty="0">
                <a:solidFill>
                  <a:srgbClr val="4F81BD">
                    <a:lumMod val="75000"/>
                  </a:srgbClr>
                </a:solidFill>
              </a:rPr>
              <a:t/>
            </a:r>
            <a:br>
              <a:rPr lang="de-DE" sz="2900" dirty="0">
                <a:solidFill>
                  <a:srgbClr val="4F81BD">
                    <a:lumMod val="75000"/>
                  </a:srgbClr>
                </a:solidFill>
              </a:rPr>
            </a:br>
            <a:r>
              <a:rPr lang="de-DE" sz="2800" dirty="0">
                <a:solidFill>
                  <a:prstClr val="black"/>
                </a:solidFill>
              </a:rPr>
              <a:t>Zählung, Jahr, Ort, sonstige </a:t>
            </a:r>
            <a:r>
              <a:rPr lang="de-DE" sz="2800" dirty="0" smtClean="0">
                <a:solidFill>
                  <a:prstClr val="black"/>
                </a:solidFill>
              </a:rPr>
              <a:t>Zusätze   -10-</a:t>
            </a:r>
            <a:r>
              <a:rPr lang="de-DE" sz="2800" dirty="0">
                <a:solidFill>
                  <a:srgbClr val="4F81BD">
                    <a:lumMod val="75000"/>
                  </a:srgbClr>
                </a:solidFill>
              </a:rPr>
              <a:t/>
            </a:r>
            <a:br>
              <a:rPr lang="de-DE" sz="2800" dirty="0">
                <a:solidFill>
                  <a:srgbClr val="4F81BD">
                    <a:lumMod val="75000"/>
                  </a:srgbClr>
                </a:solidFill>
              </a:rPr>
            </a:br>
            <a:endParaRPr lang="de-DE" dirty="0"/>
          </a:p>
        </p:txBody>
      </p:sp>
      <p:sp>
        <p:nvSpPr>
          <p:cNvPr id="3" name="Inhaltsplatzhalter 2"/>
          <p:cNvSpPr>
            <a:spLocks noGrp="1"/>
          </p:cNvSpPr>
          <p:nvPr>
            <p:ph idx="1"/>
          </p:nvPr>
        </p:nvSpPr>
        <p:spPr>
          <a:xfrm>
            <a:off x="609600" y="1700808"/>
            <a:ext cx="10972800" cy="4425356"/>
          </a:xfrm>
        </p:spPr>
        <p:txBody>
          <a:bodyPr/>
          <a:lstStyle/>
          <a:p>
            <a:pPr lvl="0"/>
            <a:r>
              <a:rPr lang="de-DE" b="1" dirty="0"/>
              <a:t>Sonstige zur Körperschaft gehörende Kennzeichnung </a:t>
            </a:r>
            <a:r>
              <a:rPr lang="de-DE" sz="2400" dirty="0"/>
              <a:t>(RDA </a:t>
            </a:r>
            <a:r>
              <a:rPr lang="de-DE" sz="2400" dirty="0" smtClean="0"/>
              <a:t>11.7): </a:t>
            </a:r>
            <a:endParaRPr lang="de-DE" sz="2400" dirty="0"/>
          </a:p>
          <a:p>
            <a:pPr lvl="1"/>
            <a:r>
              <a:rPr lang="de-DE" sz="2800" dirty="0">
                <a:latin typeface="Verdana" panose="020B0604030504040204" pitchFamily="34" charset="0"/>
                <a:ea typeface="Verdana" panose="020B0604030504040204" pitchFamily="34" charset="0"/>
                <a:cs typeface="Verdana" panose="020B0604030504040204" pitchFamily="34" charset="0"/>
                <a:sym typeface="Wingdings" pitchFamily="2" charset="2"/>
              </a:rPr>
              <a:t>Zusatz „Veranstaltung“ zur Unterscheidung von gleichnamigen anderen </a:t>
            </a:r>
            <a:r>
              <a:rPr lang="de-DE" sz="2800" dirty="0" smtClean="0">
                <a:latin typeface="Verdana" panose="020B0604030504040204" pitchFamily="34" charset="0"/>
                <a:ea typeface="Verdana" panose="020B0604030504040204" pitchFamily="34" charset="0"/>
                <a:cs typeface="Verdana" panose="020B0604030504040204" pitchFamily="34" charset="0"/>
                <a:sym typeface="Wingdings" pitchFamily="2" charset="2"/>
              </a:rPr>
              <a:t>Entitäten</a:t>
            </a:r>
            <a:endParaRPr lang="de-DE" sz="2800" dirty="0">
              <a:latin typeface="Verdana" panose="020B0604030504040204" pitchFamily="34" charset="0"/>
              <a:ea typeface="Verdana" panose="020B0604030504040204" pitchFamily="34" charset="0"/>
              <a:cs typeface="Verdana" panose="020B0604030504040204" pitchFamily="34" charset="0"/>
              <a:sym typeface="Wingdings" pitchFamily="2" charset="2"/>
            </a:endParaRPr>
          </a:p>
          <a:p>
            <a:pPr lvl="0">
              <a:buNone/>
            </a:pPr>
            <a:endParaRPr lang="en-US" sz="2900" i="1" dirty="0" smtClean="0"/>
          </a:p>
          <a:p>
            <a:pPr lvl="0">
              <a:buNone/>
            </a:pPr>
            <a:r>
              <a:rPr lang="en-US" i="1" dirty="0" smtClean="0"/>
              <a:t>Beispiel</a:t>
            </a:r>
            <a:r>
              <a:rPr lang="en-US" i="1" dirty="0"/>
              <a:t>: </a:t>
            </a:r>
          </a:p>
          <a:p>
            <a:pPr lvl="0">
              <a:buNone/>
            </a:pPr>
            <a:r>
              <a:rPr lang="en-US" i="1" dirty="0" smtClean="0">
                <a:solidFill>
                  <a:schemeClr val="accent3">
                    <a:lumMod val="50000"/>
                  </a:schemeClr>
                </a:solidFill>
              </a:rPr>
              <a:t>SIGIR </a:t>
            </a:r>
            <a:r>
              <a:rPr lang="en-US" i="1" dirty="0">
                <a:solidFill>
                  <a:schemeClr val="accent3">
                    <a:lumMod val="50000"/>
                  </a:schemeClr>
                </a:solidFill>
              </a:rPr>
              <a:t>(</a:t>
            </a:r>
            <a:r>
              <a:rPr lang="en-US" i="1" dirty="0" err="1">
                <a:solidFill>
                  <a:schemeClr val="accent3">
                    <a:lumMod val="50000"/>
                  </a:schemeClr>
                </a:solidFill>
              </a:rPr>
              <a:t>Veranstaltung</a:t>
            </a:r>
            <a:r>
              <a:rPr lang="en-US" i="1" dirty="0">
                <a:solidFill>
                  <a:schemeClr val="accent3">
                    <a:lumMod val="50000"/>
                  </a:schemeClr>
                </a:solidFill>
              </a:rPr>
              <a:t>) </a:t>
            </a:r>
            <a:r>
              <a:rPr lang="en-US" sz="2000" i="1" dirty="0"/>
              <a:t>(</a:t>
            </a:r>
            <a:r>
              <a:rPr lang="en-US" sz="2000" i="1" dirty="0" err="1" smtClean="0"/>
              <a:t>Konferenzfolge</a:t>
            </a:r>
            <a:r>
              <a:rPr lang="en-US" sz="2000" i="1" dirty="0" smtClean="0"/>
              <a:t>) (</a:t>
            </a:r>
            <a:r>
              <a:rPr lang="en-US" sz="2000" i="1" dirty="0" err="1" smtClean="0"/>
              <a:t>gleichnamig</a:t>
            </a:r>
            <a:r>
              <a:rPr lang="en-US" sz="2000" i="1" dirty="0" smtClean="0"/>
              <a:t> </a:t>
            </a:r>
            <a:r>
              <a:rPr lang="en-US" sz="2000" i="1" dirty="0" err="1" smtClean="0"/>
              <a:t>zu</a:t>
            </a:r>
            <a:r>
              <a:rPr lang="en-US" sz="2000" i="1" dirty="0" smtClean="0"/>
              <a:t> </a:t>
            </a:r>
            <a:r>
              <a:rPr lang="en-US" sz="2000" i="1" dirty="0" err="1" smtClean="0"/>
              <a:t>Veranstalter</a:t>
            </a:r>
            <a:r>
              <a:rPr lang="en-US" sz="2000" i="1" dirty="0" smtClean="0"/>
              <a:t>)</a:t>
            </a:r>
            <a:endParaRPr lang="de-DE" sz="2000" i="1" dirty="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267</a:t>
            </a:fld>
            <a:endParaRPr lang="de-DE"/>
          </a:p>
        </p:txBody>
      </p:sp>
    </p:spTree>
    <p:extLst>
      <p:ext uri="{BB962C8B-B14F-4D97-AF65-F5344CB8AC3E}">
        <p14:creationId xmlns:p14="http://schemas.microsoft.com/office/powerpoint/2010/main" val="1268379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609600" y="274638"/>
            <a:ext cx="8726760" cy="1354162"/>
          </a:xfrm>
        </p:spPr>
        <p:txBody>
          <a:bodyPr>
            <a:normAutofit fontScale="90000"/>
          </a:bodyPr>
          <a:lstStyle/>
          <a:p>
            <a:pPr algn="l"/>
            <a:r>
              <a:rPr lang="de-DE" dirty="0" smtClean="0"/>
              <a:t/>
            </a:r>
            <a:br>
              <a:rPr lang="de-DE" dirty="0" smtClean="0"/>
            </a:br>
            <a:r>
              <a:rPr lang="de-DE" dirty="0" smtClean="0"/>
              <a:t>Konferenzen</a:t>
            </a:r>
            <a:br>
              <a:rPr lang="de-DE" dirty="0" smtClean="0"/>
            </a:br>
            <a:r>
              <a:rPr lang="de-DE" sz="3100" dirty="0" smtClean="0">
                <a:solidFill>
                  <a:schemeClr val="tx1"/>
                </a:solidFill>
              </a:rPr>
              <a:t>Untergeordnete Körperschaften</a:t>
            </a:r>
            <a:r>
              <a:rPr lang="de-DE" dirty="0" smtClean="0"/>
              <a:t>	           </a:t>
            </a:r>
            <a:r>
              <a:rPr lang="de-DE" sz="3100" dirty="0" smtClean="0">
                <a:solidFill>
                  <a:schemeClr val="tx1"/>
                </a:solidFill>
              </a:rPr>
              <a:t>-1- </a:t>
            </a:r>
            <a:r>
              <a:rPr lang="de-DE" dirty="0" smtClean="0"/>
              <a:t/>
            </a:r>
            <a:br>
              <a:rPr lang="de-DE" dirty="0" smtClean="0"/>
            </a:br>
            <a:r>
              <a:rPr lang="de-DE" sz="2900" dirty="0" smtClean="0"/>
              <a:t>(RDA 11.2.2.14) </a:t>
            </a:r>
            <a:br>
              <a:rPr lang="de-DE" sz="2900" dirty="0" smtClean="0"/>
            </a:br>
            <a:r>
              <a:rPr lang="de-DE" dirty="0" smtClean="0"/>
              <a:t> </a:t>
            </a:r>
            <a:endParaRPr lang="de-DE" dirty="0"/>
          </a:p>
        </p:txBody>
      </p:sp>
      <p:sp>
        <p:nvSpPr>
          <p:cNvPr id="7" name="Textplatzhalter 6"/>
          <p:cNvSpPr>
            <a:spLocks noGrp="1"/>
          </p:cNvSpPr>
          <p:nvPr>
            <p:ph idx="1"/>
          </p:nvPr>
        </p:nvSpPr>
        <p:spPr>
          <a:xfrm>
            <a:off x="609600" y="1988840"/>
            <a:ext cx="10972800" cy="4137324"/>
          </a:xfrm>
        </p:spPr>
        <p:txBody>
          <a:bodyPr>
            <a:normAutofit fontScale="77500" lnSpcReduction="20000"/>
          </a:bodyPr>
          <a:lstStyle/>
          <a:p>
            <a:pPr>
              <a:lnSpc>
                <a:spcPct val="120000"/>
              </a:lnSpc>
              <a:spcBef>
                <a:spcPts val="600"/>
              </a:spcBef>
            </a:pPr>
            <a:r>
              <a:rPr lang="de-DE" sz="3400" dirty="0" smtClean="0">
                <a:sym typeface="Wingdings" pitchFamily="2" charset="2"/>
              </a:rPr>
              <a:t>Untergeordnete Einheiten von Konferenzen = z.B. Komitees</a:t>
            </a:r>
          </a:p>
          <a:p>
            <a:pPr marL="540000" indent="-720000">
              <a:lnSpc>
                <a:spcPct val="120000"/>
              </a:lnSpc>
              <a:spcBef>
                <a:spcPts val="600"/>
              </a:spcBef>
              <a:buNone/>
            </a:pPr>
            <a:r>
              <a:rPr lang="de-DE" sz="3400" dirty="0">
                <a:sym typeface="Wingdings" pitchFamily="2" charset="2"/>
              </a:rPr>
              <a:t> </a:t>
            </a:r>
            <a:r>
              <a:rPr lang="de-DE" sz="3400" dirty="0" smtClean="0">
                <a:sym typeface="Wingdings" pitchFamily="2" charset="2"/>
              </a:rPr>
              <a:t>  -&gt; Behandlung nach den allgemeinen Regeln für  untergeordnete Körperschaften </a:t>
            </a:r>
            <a:r>
              <a:rPr lang="de-DE" sz="3100" dirty="0" smtClean="0">
                <a:sym typeface="Wingdings" pitchFamily="2" charset="2"/>
              </a:rPr>
              <a:t>(RDA 11.2.2.14)</a:t>
            </a:r>
          </a:p>
          <a:p>
            <a:pPr lvl="1">
              <a:lnSpc>
                <a:spcPct val="120000"/>
              </a:lnSpc>
              <a:spcBef>
                <a:spcPts val="600"/>
              </a:spcBef>
            </a:pPr>
            <a:r>
              <a:rPr lang="de-DE" sz="3400" dirty="0" smtClean="0">
                <a:latin typeface="Verdana" panose="020B0604030504040204" pitchFamily="34" charset="0"/>
                <a:ea typeface="Verdana" panose="020B0604030504040204" pitchFamily="34" charset="0"/>
                <a:cs typeface="Verdana" panose="020B0604030504040204" pitchFamily="34" charset="0"/>
                <a:sym typeface="Wingdings" pitchFamily="2" charset="2"/>
              </a:rPr>
              <a:t>z.B. RDA 11.2.2.14.6 (Name Überordnung vollständig im Namen der Unterordnung enthalten)</a:t>
            </a:r>
          </a:p>
          <a:p>
            <a:pPr marL="57150" indent="0">
              <a:lnSpc>
                <a:spcPct val="120000"/>
              </a:lnSpc>
              <a:spcBef>
                <a:spcPts val="600"/>
              </a:spcBef>
              <a:buNone/>
            </a:pPr>
            <a:r>
              <a:rPr lang="de-DE" sz="3400" i="1" dirty="0" smtClean="0">
                <a:sym typeface="Wingdings" pitchFamily="2" charset="2"/>
              </a:rPr>
              <a:t>Beispiel:</a:t>
            </a:r>
          </a:p>
          <a:p>
            <a:pPr marL="57150" indent="0">
              <a:lnSpc>
                <a:spcPct val="120000"/>
              </a:lnSpc>
              <a:spcBef>
                <a:spcPts val="600"/>
              </a:spcBef>
              <a:buNone/>
            </a:pPr>
            <a:r>
              <a:rPr lang="de-DE" sz="3400" i="1" dirty="0">
                <a:solidFill>
                  <a:schemeClr val="accent3">
                    <a:lumMod val="50000"/>
                  </a:schemeClr>
                </a:solidFill>
                <a:sym typeface="Wingdings" pitchFamily="2" charset="2"/>
              </a:rPr>
              <a:t>Deutsches Turnfest </a:t>
            </a:r>
            <a:r>
              <a:rPr lang="de-DE" sz="3400" i="1" dirty="0" smtClean="0">
                <a:solidFill>
                  <a:schemeClr val="accent3">
                    <a:lumMod val="50000"/>
                  </a:schemeClr>
                </a:solidFill>
                <a:sym typeface="Wingdings" pitchFamily="2" charset="2"/>
              </a:rPr>
              <a:t>(1994 : Hamburg). Organisationskomitee</a:t>
            </a:r>
          </a:p>
          <a:p>
            <a:pPr marL="57150" indent="0">
              <a:lnSpc>
                <a:spcPct val="120000"/>
              </a:lnSpc>
              <a:spcBef>
                <a:spcPts val="600"/>
              </a:spcBef>
              <a:buNone/>
            </a:pPr>
            <a:r>
              <a:rPr lang="en-US" sz="3400" i="1" dirty="0" smtClean="0">
                <a:sym typeface="Wingdings" pitchFamily="2" charset="2"/>
              </a:rPr>
              <a:t>Name: </a:t>
            </a:r>
            <a:r>
              <a:rPr lang="de-DE" sz="3400" i="1" dirty="0">
                <a:sym typeface="Wingdings" pitchFamily="2" charset="2"/>
              </a:rPr>
              <a:t>Organisationskomitee Deutsches Turnfest 1994 </a:t>
            </a:r>
            <a:r>
              <a:rPr lang="de-DE" sz="3400" i="1" dirty="0" smtClean="0">
                <a:sym typeface="Wingdings" pitchFamily="2" charset="2"/>
              </a:rPr>
              <a:t>Hamburg e.V.</a:t>
            </a:r>
            <a:endParaRPr lang="de-DE" sz="3400" i="1" dirty="0">
              <a:sym typeface="Wingdings" pitchFamily="2" charset="2"/>
            </a:endParaRPr>
          </a:p>
          <a:p>
            <a:endParaRPr lang="de-DE" b="1" dirty="0">
              <a:sym typeface="Wingdings" pitchFamily="2" charset="2"/>
            </a:endParaRPr>
          </a:p>
          <a:p>
            <a:pPr>
              <a:buNone/>
            </a:pPr>
            <a:endParaRPr lang="de-DE" dirty="0" smtClean="0"/>
          </a:p>
          <a:p>
            <a:endParaRPr lang="de-DE" dirty="0"/>
          </a:p>
          <a:p>
            <a:endParaRPr lang="de-DE" dirty="0" smtClean="0"/>
          </a:p>
          <a:p>
            <a:endParaRPr lang="de-DE" dirty="0"/>
          </a:p>
        </p:txBody>
      </p:sp>
      <p:sp>
        <p:nvSpPr>
          <p:cNvPr id="11" name="Fußzeilenplatzhalter 10"/>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2" name="Foliennummernplatzhalter 1"/>
          <p:cNvSpPr>
            <a:spLocks noGrp="1"/>
          </p:cNvSpPr>
          <p:nvPr>
            <p:ph type="sldNum" sz="quarter" idx="12"/>
          </p:nvPr>
        </p:nvSpPr>
        <p:spPr/>
        <p:txBody>
          <a:bodyPr/>
          <a:lstStyle/>
          <a:p>
            <a:fld id="{E1CD70CF-68CB-451A-AC93-71942E537FD9}" type="slidenum">
              <a:rPr lang="de-DE" smtClean="0"/>
              <a:t>268</a:t>
            </a:fld>
            <a:endParaRPr lang="de-DE"/>
          </a:p>
        </p:txBody>
      </p:sp>
    </p:spTree>
    <p:extLst>
      <p:ext uri="{BB962C8B-B14F-4D97-AF65-F5344CB8AC3E}">
        <p14:creationId xmlns:p14="http://schemas.microsoft.com/office/powerpoint/2010/main" val="13940266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wipe(down)">
                                      <p:cBhvr>
                                        <p:cTn id="7" dur="500"/>
                                        <p:tgtEl>
                                          <p:spTgt spid="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xEl>
                                              <p:pRg st="3" end="3"/>
                                            </p:txEl>
                                          </p:spTgt>
                                        </p:tgtEl>
                                        <p:attrNameLst>
                                          <p:attrName>style.visibility</p:attrName>
                                        </p:attrNameLst>
                                      </p:cBhvr>
                                      <p:to>
                                        <p:strVal val="visible"/>
                                      </p:to>
                                    </p:set>
                                    <p:animEffect transition="in" filter="fade">
                                      <p:cBhvr>
                                        <p:cTn id="12" dur="1000"/>
                                        <p:tgtEl>
                                          <p:spTgt spid="7">
                                            <p:txEl>
                                              <p:pRg st="3" end="3"/>
                                            </p:txEl>
                                          </p:spTgt>
                                        </p:tgtEl>
                                      </p:cBhvr>
                                    </p:animEffect>
                                    <p:anim calcmode="lin" valueType="num">
                                      <p:cBhvr>
                                        <p:cTn id="13"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animEffect transition="in" filter="fade">
                                      <p:cBhvr>
                                        <p:cTn id="17" dur="1000"/>
                                        <p:tgtEl>
                                          <p:spTgt spid="7">
                                            <p:txEl>
                                              <p:pRg st="4" end="4"/>
                                            </p:txEl>
                                          </p:spTgt>
                                        </p:tgtEl>
                                      </p:cBhvr>
                                    </p:animEffect>
                                    <p:anim calcmode="lin" valueType="num">
                                      <p:cBhvr>
                                        <p:cTn id="18"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7">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xEl>
                                              <p:pRg st="5" end="5"/>
                                            </p:txEl>
                                          </p:spTgt>
                                        </p:tgtEl>
                                        <p:attrNameLst>
                                          <p:attrName>style.visibility</p:attrName>
                                        </p:attrNameLst>
                                      </p:cBhvr>
                                      <p:to>
                                        <p:strVal val="visible"/>
                                      </p:to>
                                    </p:set>
                                    <p:animEffect transition="in" filter="fade">
                                      <p:cBhvr>
                                        <p:cTn id="22" dur="1000"/>
                                        <p:tgtEl>
                                          <p:spTgt spid="7">
                                            <p:txEl>
                                              <p:pRg st="5" end="5"/>
                                            </p:txEl>
                                          </p:spTgt>
                                        </p:tgtEl>
                                      </p:cBhvr>
                                    </p:animEffect>
                                    <p:anim calcmode="lin" valueType="num">
                                      <p:cBhvr>
                                        <p:cTn id="23"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24" dur="10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98178"/>
          </a:xfrm>
        </p:spPr>
        <p:txBody>
          <a:bodyPr/>
          <a:lstStyle/>
          <a:p>
            <a:pPr algn="l"/>
            <a:r>
              <a:rPr lang="de-DE" sz="3200" dirty="0" smtClean="0">
                <a:solidFill>
                  <a:srgbClr val="4F81BD">
                    <a:lumMod val="75000"/>
                  </a:srgbClr>
                </a:solidFill>
              </a:rPr>
              <a:t/>
            </a:r>
            <a:br>
              <a:rPr lang="de-DE" sz="3200" dirty="0" smtClean="0">
                <a:solidFill>
                  <a:srgbClr val="4F81BD">
                    <a:lumMod val="75000"/>
                  </a:srgbClr>
                </a:solidFill>
              </a:rPr>
            </a:br>
            <a:r>
              <a:rPr lang="de-DE" sz="3200" dirty="0" smtClean="0">
                <a:solidFill>
                  <a:srgbClr val="4F81BD">
                    <a:lumMod val="75000"/>
                  </a:srgbClr>
                </a:solidFill>
              </a:rPr>
              <a:t>Konferenzen</a:t>
            </a:r>
            <a:r>
              <a:rPr lang="de-DE" sz="3200" dirty="0">
                <a:solidFill>
                  <a:srgbClr val="4F81BD">
                    <a:lumMod val="75000"/>
                  </a:srgbClr>
                </a:solidFill>
              </a:rPr>
              <a:t/>
            </a:r>
            <a:br>
              <a:rPr lang="de-DE" sz="3200" dirty="0">
                <a:solidFill>
                  <a:srgbClr val="4F81BD">
                    <a:lumMod val="75000"/>
                  </a:srgbClr>
                </a:solidFill>
              </a:rPr>
            </a:br>
            <a:r>
              <a:rPr lang="de-DE" sz="2800" dirty="0">
                <a:solidFill>
                  <a:prstClr val="black"/>
                </a:solidFill>
              </a:rPr>
              <a:t>Untergeordnete Körperschaften</a:t>
            </a:r>
            <a:r>
              <a:rPr lang="de-DE" sz="3200" dirty="0">
                <a:solidFill>
                  <a:srgbClr val="4F81BD">
                    <a:lumMod val="75000"/>
                  </a:srgbClr>
                </a:solidFill>
              </a:rPr>
              <a:t>	           </a:t>
            </a:r>
            <a:r>
              <a:rPr lang="de-DE" sz="2800" dirty="0" smtClean="0">
                <a:solidFill>
                  <a:prstClr val="black"/>
                </a:solidFill>
              </a:rPr>
              <a:t>-2- </a:t>
            </a:r>
            <a:r>
              <a:rPr lang="de-DE" sz="3200" dirty="0">
                <a:solidFill>
                  <a:srgbClr val="4F81BD">
                    <a:lumMod val="75000"/>
                  </a:srgbClr>
                </a:solidFill>
              </a:rPr>
              <a:t/>
            </a:r>
            <a:br>
              <a:rPr lang="de-DE" sz="3200" dirty="0">
                <a:solidFill>
                  <a:srgbClr val="4F81BD">
                    <a:lumMod val="75000"/>
                  </a:srgbClr>
                </a:solidFill>
              </a:rPr>
            </a:br>
            <a:r>
              <a:rPr lang="de-DE" sz="2600" dirty="0" smtClean="0">
                <a:solidFill>
                  <a:srgbClr val="4F81BD">
                    <a:lumMod val="75000"/>
                  </a:srgbClr>
                </a:solidFill>
              </a:rPr>
              <a:t>RDA 11.2.2.14 </a:t>
            </a:r>
            <a:r>
              <a:rPr lang="de-DE" sz="2600" dirty="0">
                <a:solidFill>
                  <a:srgbClr val="4F81BD">
                    <a:lumMod val="75000"/>
                  </a:srgbClr>
                </a:solidFill>
              </a:rPr>
              <a:t/>
            </a:r>
            <a:br>
              <a:rPr lang="de-DE" sz="2600" dirty="0">
                <a:solidFill>
                  <a:srgbClr val="4F81BD">
                    <a:lumMod val="75000"/>
                  </a:srgbClr>
                </a:solidFill>
              </a:rPr>
            </a:br>
            <a:endParaRPr lang="de-DE" dirty="0"/>
          </a:p>
        </p:txBody>
      </p:sp>
      <p:sp>
        <p:nvSpPr>
          <p:cNvPr id="3" name="Inhaltsplatzhalter 2"/>
          <p:cNvSpPr>
            <a:spLocks noGrp="1"/>
          </p:cNvSpPr>
          <p:nvPr>
            <p:ph idx="1"/>
          </p:nvPr>
        </p:nvSpPr>
        <p:spPr>
          <a:xfrm>
            <a:off x="609600" y="1916832"/>
            <a:ext cx="10972800" cy="4439519"/>
          </a:xfrm>
        </p:spPr>
        <p:txBody>
          <a:bodyPr/>
          <a:lstStyle/>
          <a:p>
            <a:pPr marL="0" indent="0">
              <a:buNone/>
            </a:pPr>
            <a:r>
              <a:rPr lang="de-DE" sz="2400" i="1" dirty="0" smtClean="0">
                <a:solidFill>
                  <a:srgbClr val="FF0000"/>
                </a:solidFill>
              </a:rPr>
              <a:t>Vorliegende Form (111 $e + 410 $k innerhalb eines Datensatzes) wird von GND-ONS abgewiesen -&gt; DNB-Validation wird angepasst</a:t>
            </a:r>
          </a:p>
          <a:p>
            <a:pPr marL="0" indent="0">
              <a:buNone/>
            </a:pPr>
            <a:r>
              <a:rPr lang="de-DE" sz="2400" i="1" dirty="0" smtClean="0"/>
              <a:t>Beispiel im Aleph-Erfassungsformat:</a:t>
            </a:r>
          </a:p>
          <a:p>
            <a:pPr marL="0" indent="0">
              <a:buNone/>
            </a:pPr>
            <a:r>
              <a:rPr lang="de-DE" sz="2400" dirty="0" smtClean="0"/>
              <a:t>111 </a:t>
            </a:r>
            <a:r>
              <a:rPr lang="de-DE" sz="2400" b="1" dirty="0" smtClean="0"/>
              <a:t>$e</a:t>
            </a:r>
            <a:r>
              <a:rPr lang="de-DE" sz="2400" dirty="0" smtClean="0"/>
              <a:t> </a:t>
            </a:r>
            <a:r>
              <a:rPr lang="de-DE" sz="2400" dirty="0"/>
              <a:t>Deutsches Turnfest </a:t>
            </a:r>
            <a:r>
              <a:rPr lang="de-DE" sz="2400" b="1" dirty="0" smtClean="0"/>
              <a:t>$d</a:t>
            </a:r>
            <a:r>
              <a:rPr lang="de-DE" sz="2400" dirty="0" smtClean="0"/>
              <a:t> 1994 </a:t>
            </a:r>
            <a:r>
              <a:rPr lang="de-DE" sz="2400" b="1" dirty="0" smtClean="0"/>
              <a:t>$c</a:t>
            </a:r>
            <a:r>
              <a:rPr lang="de-DE" sz="2400" dirty="0" smtClean="0"/>
              <a:t> Hamburg </a:t>
            </a:r>
            <a:r>
              <a:rPr lang="de-DE" sz="2400" b="1" dirty="0" smtClean="0"/>
              <a:t>$b</a:t>
            </a:r>
            <a:r>
              <a:rPr lang="de-DE" sz="2400" dirty="0" smtClean="0"/>
              <a:t>  Organisationskomitee</a:t>
            </a:r>
          </a:p>
          <a:p>
            <a:pPr marL="0" indent="0">
              <a:buNone/>
            </a:pPr>
            <a:r>
              <a:rPr lang="de-DE" sz="2400" dirty="0" smtClean="0"/>
              <a:t>410 </a:t>
            </a:r>
            <a:r>
              <a:rPr lang="de-DE" sz="2400" b="1" dirty="0" smtClean="0"/>
              <a:t>$k</a:t>
            </a:r>
            <a:r>
              <a:rPr lang="de-DE" sz="2400" dirty="0" smtClean="0"/>
              <a:t> Organisationskomitee </a:t>
            </a:r>
            <a:r>
              <a:rPr lang="de-DE" sz="2400" b="1" dirty="0" smtClean="0"/>
              <a:t>$h</a:t>
            </a:r>
            <a:r>
              <a:rPr lang="de-DE" sz="2400" dirty="0" smtClean="0"/>
              <a:t> </a:t>
            </a:r>
            <a:r>
              <a:rPr lang="de-DE" sz="2400" dirty="0">
                <a:sym typeface="Wingdings" pitchFamily="2" charset="2"/>
              </a:rPr>
              <a:t>Deutsches Turnfest </a:t>
            </a:r>
            <a:r>
              <a:rPr lang="de-DE" sz="2400" dirty="0" smtClean="0">
                <a:sym typeface="Wingdings" pitchFamily="2" charset="2"/>
              </a:rPr>
              <a:t>: 1994 : Hamburg</a:t>
            </a:r>
            <a:endParaRPr lang="de-DE" sz="2400" dirty="0" smtClean="0"/>
          </a:p>
          <a:p>
            <a:pPr marL="0" indent="0">
              <a:buNone/>
            </a:pPr>
            <a:r>
              <a:rPr lang="de-DE" sz="2400" dirty="0" smtClean="0"/>
              <a:t>410 </a:t>
            </a:r>
            <a:r>
              <a:rPr lang="de-DE" sz="2400" b="1" dirty="0" smtClean="0"/>
              <a:t>$k</a:t>
            </a:r>
            <a:r>
              <a:rPr lang="de-DE" sz="2400" dirty="0" smtClean="0"/>
              <a:t> </a:t>
            </a:r>
            <a:r>
              <a:rPr lang="de-DE" sz="2400" dirty="0">
                <a:sym typeface="Wingdings" pitchFamily="2" charset="2"/>
              </a:rPr>
              <a:t>Organisationskomitee Deutsches Turnfest 1994 Hamburg e.V</a:t>
            </a:r>
            <a:r>
              <a:rPr lang="de-DE" sz="2400" dirty="0" smtClean="0">
                <a:sym typeface="Wingdings" pitchFamily="2" charset="2"/>
              </a:rPr>
              <a:t>. </a:t>
            </a:r>
            <a:r>
              <a:rPr lang="de-DE" sz="2400" b="1" dirty="0" smtClean="0">
                <a:sym typeface="Wingdings" pitchFamily="2" charset="2"/>
              </a:rPr>
              <a:t>$4</a:t>
            </a:r>
            <a:r>
              <a:rPr lang="de-DE" sz="2400" dirty="0" smtClean="0">
                <a:sym typeface="Wingdings" pitchFamily="2" charset="2"/>
              </a:rPr>
              <a:t> nauv</a:t>
            </a:r>
          </a:p>
          <a:p>
            <a:pPr marL="0" indent="0">
              <a:buNone/>
            </a:pPr>
            <a:r>
              <a:rPr lang="de-DE" sz="2000" i="1" dirty="0" smtClean="0">
                <a:sym typeface="Wingdings" pitchFamily="2" charset="2"/>
              </a:rPr>
              <a:t>(Organisationskomitee muss hier als Konferenz in Feld 111 $e angegeben werden, da in Format KF (Feld 110) keine Unterfelder $n, $d, $c vorgesehen sind)</a:t>
            </a:r>
            <a:endParaRPr lang="de-DE" sz="2000" i="1" dirty="0">
              <a:sym typeface="Wingdings" pitchFamily="2" charset="2"/>
            </a:endParaRPr>
          </a:p>
          <a:p>
            <a:pPr marL="0" indent="0">
              <a:buNone/>
            </a:pPr>
            <a:endParaRPr lang="de-DE"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269</a:t>
            </a:fld>
            <a:endParaRPr lang="de-DE"/>
          </a:p>
        </p:txBody>
      </p:sp>
    </p:spTree>
    <p:extLst>
      <p:ext uri="{BB962C8B-B14F-4D97-AF65-F5344CB8AC3E}">
        <p14:creationId xmlns:p14="http://schemas.microsoft.com/office/powerpoint/2010/main" val="4908384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200" dirty="0">
                <a:solidFill>
                  <a:srgbClr val="4F81BD">
                    <a:lumMod val="75000"/>
                  </a:srgbClr>
                </a:solidFill>
              </a:rPr>
              <a:t>Körperschaften allgemein</a:t>
            </a:r>
            <a:r>
              <a:rPr lang="de-DE" dirty="0">
                <a:solidFill>
                  <a:prstClr val="black"/>
                </a:solidFill>
              </a:rPr>
              <a:t/>
            </a:r>
            <a:br>
              <a:rPr lang="de-DE" dirty="0">
                <a:solidFill>
                  <a:prstClr val="black"/>
                </a:solidFill>
              </a:rPr>
            </a:br>
            <a:r>
              <a:rPr lang="de-DE" sz="2600" dirty="0">
                <a:solidFill>
                  <a:prstClr val="black"/>
                </a:solidFill>
              </a:rPr>
              <a:t>Definition Körperschaften                            </a:t>
            </a:r>
            <a:r>
              <a:rPr lang="de-DE" sz="2600" dirty="0" smtClean="0">
                <a:solidFill>
                  <a:prstClr val="black"/>
                </a:solidFill>
              </a:rPr>
              <a:t>-5-</a:t>
            </a:r>
            <a:endParaRPr lang="de-DE" dirty="0"/>
          </a:p>
        </p:txBody>
      </p:sp>
      <p:sp>
        <p:nvSpPr>
          <p:cNvPr id="3" name="Inhaltsplatzhalter 2"/>
          <p:cNvSpPr>
            <a:spLocks noGrp="1"/>
          </p:cNvSpPr>
          <p:nvPr>
            <p:ph idx="1"/>
          </p:nvPr>
        </p:nvSpPr>
        <p:spPr/>
        <p:txBody>
          <a:bodyPr/>
          <a:lstStyle/>
          <a:p>
            <a:pPr marL="0" indent="0">
              <a:buNone/>
            </a:pPr>
            <a:r>
              <a:rPr lang="de-DE" dirty="0"/>
              <a:t>Auch virtuelle Körperschaften gehören </a:t>
            </a:r>
            <a:r>
              <a:rPr lang="de-DE" dirty="0" smtClean="0"/>
              <a:t>dazu </a:t>
            </a:r>
            <a:endParaRPr lang="de-DE" dirty="0"/>
          </a:p>
          <a:p>
            <a:pPr marL="0" indent="0">
              <a:buNone/>
            </a:pPr>
            <a:r>
              <a:rPr lang="de-DE" sz="2400" dirty="0"/>
              <a:t>(ERL 4 zu RDA 11.0)</a:t>
            </a:r>
            <a:r>
              <a:rPr lang="de-DE" u="sng" dirty="0">
                <a:solidFill>
                  <a:srgbClr val="0070C0"/>
                </a:solidFill>
              </a:rPr>
              <a:t/>
            </a:r>
            <a:br>
              <a:rPr lang="de-DE" u="sng" dirty="0">
                <a:solidFill>
                  <a:srgbClr val="0070C0"/>
                </a:solidFill>
              </a:rPr>
            </a:br>
            <a:endParaRPr lang="de-DE" u="sng" dirty="0">
              <a:solidFill>
                <a:srgbClr val="0070C0"/>
              </a:solidFill>
            </a:endParaRPr>
          </a:p>
          <a:p>
            <a:pPr marL="0" indent="0">
              <a:buNone/>
            </a:pPr>
            <a:r>
              <a:rPr lang="de-DE" i="1" dirty="0"/>
              <a:t>Beispiel</a:t>
            </a:r>
            <a:r>
              <a:rPr lang="de-DE" dirty="0"/>
              <a:t>:</a:t>
            </a:r>
          </a:p>
          <a:p>
            <a:pPr marL="0" indent="0">
              <a:buNone/>
            </a:pPr>
            <a:r>
              <a:rPr lang="de-DE" i="1" dirty="0" smtClean="0">
                <a:solidFill>
                  <a:schemeClr val="accent3">
                    <a:lumMod val="50000"/>
                  </a:schemeClr>
                </a:solidFill>
              </a:rPr>
              <a:t>Hexenbrenner-Museum.com </a:t>
            </a:r>
            <a:r>
              <a:rPr lang="de-DE" sz="2000" dirty="0" smtClean="0"/>
              <a:t>(hat </a:t>
            </a:r>
            <a:r>
              <a:rPr lang="de-DE" sz="2000" dirty="0"/>
              <a:t>keine physisch existierenden Ausstellungsräume)</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27</a:t>
            </a:fld>
            <a:endParaRPr lang="de-DE"/>
          </a:p>
        </p:txBody>
      </p:sp>
    </p:spTree>
    <p:extLst>
      <p:ext uri="{BB962C8B-B14F-4D97-AF65-F5344CB8AC3E}">
        <p14:creationId xmlns:p14="http://schemas.microsoft.com/office/powerpoint/2010/main" val="4006170176"/>
      </p:ext>
    </p:extLst>
  </p:cSld>
  <p:clrMapOvr>
    <a:masterClrMapping/>
  </p:clrMapOvr>
  <p:timing>
    <p:tnLst>
      <p:par>
        <p:cTn id="1" dur="indefinite" restart="never" nodeType="tmRoot"/>
      </p:par>
    </p:tnLst>
  </p:timing>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altLang="de-DE" sz="3200" dirty="0">
                <a:solidFill>
                  <a:srgbClr val="4F81BD">
                    <a:lumMod val="75000"/>
                  </a:srgbClr>
                </a:solidFill>
              </a:rPr>
              <a:t>Was ist neu mit RDA?</a:t>
            </a:r>
            <a:br>
              <a:rPr lang="de-DE" altLang="de-DE" sz="3200" dirty="0">
                <a:solidFill>
                  <a:srgbClr val="4F81BD">
                    <a:lumMod val="75000"/>
                  </a:srgbClr>
                </a:solidFill>
              </a:rPr>
            </a:br>
            <a:r>
              <a:rPr lang="de-DE" altLang="de-DE" sz="2600" dirty="0">
                <a:solidFill>
                  <a:srgbClr val="4F81BD">
                    <a:lumMod val="75000"/>
                  </a:srgbClr>
                </a:solidFill>
              </a:rPr>
              <a:t>(für den </a:t>
            </a:r>
            <a:r>
              <a:rPr lang="de-DE" altLang="de-DE" sz="2600" dirty="0" smtClean="0">
                <a:solidFill>
                  <a:srgbClr val="4F81BD">
                    <a:lumMod val="75000"/>
                  </a:srgbClr>
                </a:solidFill>
              </a:rPr>
              <a:t>Bereich Konferenzen)                    -1-</a:t>
            </a:r>
            <a:endParaRPr lang="de-DE" dirty="0"/>
          </a:p>
        </p:txBody>
      </p:sp>
      <p:sp>
        <p:nvSpPr>
          <p:cNvPr id="3" name="Fußzeilenplatzhalter 2"/>
          <p:cNvSpPr>
            <a:spLocks noGrp="1"/>
          </p:cNvSpPr>
          <p:nvPr>
            <p:ph type="ftr" sz="quarter" idx="11"/>
          </p:nvPr>
        </p:nvSpPr>
        <p:spPr/>
        <p:txBody>
          <a:bodyPr/>
          <a:lstStyle/>
          <a:p>
            <a:r>
              <a:rPr lang="de-DE" smtClean="0"/>
              <a:t>Schulungsunterlagen der AG RDA – Modul GND: KorKonGeo | hbz | Stand: 15.01.2015</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2789152204"/>
              </p:ext>
            </p:extLst>
          </p:nvPr>
        </p:nvGraphicFramePr>
        <p:xfrm>
          <a:off x="767408" y="1772816"/>
          <a:ext cx="8928992" cy="3977640"/>
        </p:xfrm>
        <a:graphic>
          <a:graphicData uri="http://schemas.openxmlformats.org/drawingml/2006/table">
            <a:tbl>
              <a:tblPr firstRow="1" bandRow="1">
                <a:tableStyleId>{5C22544A-7EE6-4342-B048-85BDC9FD1C3A}</a:tableStyleId>
              </a:tblPr>
              <a:tblGrid>
                <a:gridCol w="4464496"/>
                <a:gridCol w="4464496"/>
              </a:tblGrid>
              <a:tr h="370840">
                <a:tc>
                  <a:txBody>
                    <a:bodyPr/>
                    <a:lstStyle/>
                    <a:p>
                      <a:pPr algn="ctr"/>
                      <a:r>
                        <a:rPr lang="de-DE" sz="1600" dirty="0" smtClean="0">
                          <a:solidFill>
                            <a:schemeClr val="bg1"/>
                          </a:solidFill>
                          <a:latin typeface="Verdana" panose="020B0604030504040204" pitchFamily="34" charset="0"/>
                        </a:rPr>
                        <a:t>RAK / GND-Übergangsregeln</a:t>
                      </a:r>
                      <a:endParaRPr lang="de-DE" sz="1600" dirty="0">
                        <a:solidFill>
                          <a:schemeClr val="bg1"/>
                        </a:solidFill>
                        <a:latin typeface="Verdana" panose="020B0604030504040204" pitchFamily="34" charset="0"/>
                      </a:endParaRPr>
                    </a:p>
                  </a:txBody>
                  <a:tcPr marT="45722" marB="45722"/>
                </a:tc>
                <a:tc>
                  <a:txBody>
                    <a:bodyPr/>
                    <a:lstStyle/>
                    <a:p>
                      <a:pPr algn="ctr"/>
                      <a:r>
                        <a:rPr lang="de-DE" sz="1600" dirty="0" smtClean="0">
                          <a:latin typeface="Verdana" panose="020B0604030504040204" pitchFamily="34" charset="0"/>
                        </a:rPr>
                        <a:t>RDA</a:t>
                      </a:r>
                      <a:endParaRPr lang="de-DE" sz="1600" dirty="0">
                        <a:latin typeface="Verdana" panose="020B0604030504040204" pitchFamily="34" charset="0"/>
                      </a:endParaRPr>
                    </a:p>
                  </a:txBody>
                  <a:tcPr marT="45722" marB="45722"/>
                </a:tc>
              </a:tr>
              <a:tr h="370840">
                <a:tc gridSpan="2">
                  <a:txBody>
                    <a:bodyPr/>
                    <a:lstStyle/>
                    <a:p>
                      <a:pPr algn="ct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Veranstalter</a:t>
                      </a:r>
                      <a:r>
                        <a:rPr lang="de-DE" sz="16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im Konferenznamen</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p>
                  </a:txBody>
                  <a:tcPr/>
                </a:tc>
              </a:tr>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RAK-WB § 480, 1b: </a:t>
                      </a:r>
                    </a:p>
                    <a:p>
                      <a:r>
                        <a:rPr lang="de-DE" sz="1600" dirty="0" smtClean="0">
                          <a:latin typeface="Verdana" panose="020B0604030504040204" pitchFamily="34" charset="0"/>
                          <a:ea typeface="Verdana" panose="020B0604030504040204" pitchFamily="34" charset="0"/>
                          <a:cs typeface="Verdana" panose="020B0604030504040204" pitchFamily="34" charset="0"/>
                        </a:rPr>
                        <a:t>Abhaltende oder veranstaltende</a:t>
                      </a:r>
                      <a:r>
                        <a:rPr lang="de-DE" sz="1600" baseline="0" dirty="0" smtClean="0">
                          <a:latin typeface="Verdana" panose="020B0604030504040204" pitchFamily="34" charset="0"/>
                          <a:ea typeface="Verdana" panose="020B0604030504040204" pitchFamily="34" charset="0"/>
                          <a:cs typeface="Verdana" panose="020B0604030504040204" pitchFamily="34" charset="0"/>
                        </a:rPr>
                        <a:t> Körperschaften werden im Kongressnamen weggelassen, es sei denn, sie werden mit dem Kongressnamen in ununterbrochener Buchstabenfolge geschrieben.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 11.2.2.5.4,</a:t>
                      </a:r>
                      <a:r>
                        <a:rPr lang="de-DE" sz="1600" baseline="0" dirty="0" smtClean="0">
                          <a:latin typeface="Verdana" panose="020B0604030504040204" pitchFamily="34" charset="0"/>
                          <a:ea typeface="Verdana" panose="020B0604030504040204" pitchFamily="34" charset="0"/>
                          <a:cs typeface="Verdana" panose="020B0604030504040204" pitchFamily="34" charset="0"/>
                        </a:rPr>
                        <a:t> Ausnahme Konferenzen:</a:t>
                      </a:r>
                    </a:p>
                    <a:p>
                      <a:r>
                        <a:rPr lang="de-DE" sz="1600" baseline="0" dirty="0" smtClean="0">
                          <a:latin typeface="Verdana" panose="020B0604030504040204" pitchFamily="34" charset="0"/>
                          <a:ea typeface="Verdana" panose="020B0604030504040204" pitchFamily="34" charset="0"/>
                          <a:cs typeface="Verdana" panose="020B0604030504040204" pitchFamily="34" charset="0"/>
                        </a:rPr>
                        <a:t>Enthaltene Namen von Körperschaften oder deren Abkürzungen werden im Konferenznamen beibehalten. Bei mehreren vorhandenen Namensformen wird die Namensform mit enthaltenem Körperschaftsnamen bevorzugt.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gridSpan="2">
                  <a:txBody>
                    <a:bodyPr/>
                    <a:lstStyle/>
                    <a:p>
                      <a:pPr algn="ctr"/>
                      <a:r>
                        <a:rPr lang="de-DE" sz="1600" dirty="0" smtClean="0">
                          <a:latin typeface="Verdana" panose="020B0604030504040204" pitchFamily="34" charset="0"/>
                          <a:ea typeface="Verdana" panose="020B0604030504040204" pitchFamily="34" charset="0"/>
                          <a:cs typeface="Verdana" panose="020B0604030504040204" pitchFamily="34" charset="0"/>
                        </a:rPr>
                        <a:t>Konferenzzählung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p>
                  </a:txBody>
                  <a:tcPr/>
                </a:tc>
              </a:tr>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GND-ÜR C7:</a:t>
                      </a:r>
                    </a:p>
                    <a:p>
                      <a:r>
                        <a:rPr lang="de-DE" sz="1600" dirty="0" smtClean="0">
                          <a:latin typeface="Verdana" panose="020B0604030504040204" pitchFamily="34" charset="0"/>
                          <a:ea typeface="Verdana" panose="020B0604030504040204" pitchFamily="34" charset="0"/>
                          <a:cs typeface="Verdana" panose="020B0604030504040204" pitchFamily="34" charset="0"/>
                        </a:rPr>
                        <a:t>Eine</a:t>
                      </a:r>
                      <a:r>
                        <a:rPr lang="de-DE" sz="1600" baseline="0" dirty="0" smtClean="0">
                          <a:latin typeface="Verdana" panose="020B0604030504040204" pitchFamily="34" charset="0"/>
                          <a:ea typeface="Verdana" panose="020B0604030504040204" pitchFamily="34" charset="0"/>
                          <a:cs typeface="Verdana" panose="020B0604030504040204" pitchFamily="34" charset="0"/>
                        </a:rPr>
                        <a:t> vorhandene Zählung wird als identifizierendes Merkmal in normierter Form (= als Kardinalzahl) angegeben.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ERL</a:t>
                      </a:r>
                      <a:r>
                        <a:rPr lang="de-DE" sz="1600" baseline="0" dirty="0" smtClean="0">
                          <a:latin typeface="Verdana" panose="020B0604030504040204" pitchFamily="34" charset="0"/>
                          <a:ea typeface="Verdana" panose="020B0604030504040204" pitchFamily="34" charset="0"/>
                          <a:cs typeface="Verdana" panose="020B0604030504040204" pitchFamily="34" charset="0"/>
                        </a:rPr>
                        <a:t> zu RDA 11.6: Konferenzzählungen werden als Ordinalzahlen mit abschließendem Punkt angegeben.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4" name="Foliennummernplatzhalter 3"/>
          <p:cNvSpPr>
            <a:spLocks noGrp="1"/>
          </p:cNvSpPr>
          <p:nvPr>
            <p:ph type="sldNum" sz="quarter" idx="12"/>
          </p:nvPr>
        </p:nvSpPr>
        <p:spPr/>
        <p:txBody>
          <a:bodyPr/>
          <a:lstStyle/>
          <a:p>
            <a:fld id="{E1CD70CF-68CB-451A-AC93-71942E537FD9}" type="slidenum">
              <a:rPr lang="de-DE" smtClean="0"/>
              <a:t>270</a:t>
            </a:fld>
            <a:endParaRPr lang="de-DE"/>
          </a:p>
        </p:txBody>
      </p:sp>
    </p:spTree>
    <p:extLst>
      <p:ext uri="{BB962C8B-B14F-4D97-AF65-F5344CB8AC3E}">
        <p14:creationId xmlns:p14="http://schemas.microsoft.com/office/powerpoint/2010/main" val="2567473395"/>
      </p:ext>
    </p:extLst>
  </p:cSld>
  <p:clrMapOvr>
    <a:masterClrMapping/>
  </p:clrMapOvr>
  <p:timing>
    <p:tnLst>
      <p:par>
        <p:cTn id="1" dur="indefinite" restart="never" nodeType="tmRoot"/>
      </p:par>
    </p:tnLst>
  </p:timing>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altLang="de-DE" sz="3200" dirty="0">
                <a:solidFill>
                  <a:srgbClr val="4F81BD">
                    <a:lumMod val="75000"/>
                  </a:srgbClr>
                </a:solidFill>
              </a:rPr>
              <a:t>Was ist neu mit RDA?</a:t>
            </a:r>
            <a:br>
              <a:rPr lang="de-DE" altLang="de-DE" sz="3200" dirty="0">
                <a:solidFill>
                  <a:srgbClr val="4F81BD">
                    <a:lumMod val="75000"/>
                  </a:srgbClr>
                </a:solidFill>
              </a:rPr>
            </a:br>
            <a:r>
              <a:rPr lang="de-DE" altLang="de-DE" sz="2600" dirty="0">
                <a:solidFill>
                  <a:srgbClr val="4F81BD">
                    <a:lumMod val="75000"/>
                  </a:srgbClr>
                </a:solidFill>
              </a:rPr>
              <a:t>(für den Bereich Konferenzen)                    </a:t>
            </a:r>
            <a:r>
              <a:rPr lang="de-DE" altLang="de-DE" sz="2600" dirty="0" smtClean="0">
                <a:solidFill>
                  <a:srgbClr val="4F81BD">
                    <a:lumMod val="75000"/>
                  </a:srgbClr>
                </a:solidFill>
              </a:rPr>
              <a:t>-2-</a:t>
            </a:r>
            <a:endParaRPr lang="de-DE" dirty="0"/>
          </a:p>
        </p:txBody>
      </p:sp>
      <p:sp>
        <p:nvSpPr>
          <p:cNvPr id="3" name="Fußzeilenplatzhalter 2"/>
          <p:cNvSpPr>
            <a:spLocks noGrp="1"/>
          </p:cNvSpPr>
          <p:nvPr>
            <p:ph type="ftr" sz="quarter" idx="11"/>
          </p:nvPr>
        </p:nvSpPr>
        <p:spPr/>
        <p:txBody>
          <a:bodyPr/>
          <a:lstStyle/>
          <a:p>
            <a:r>
              <a:rPr lang="de-DE" smtClean="0"/>
              <a:t>Schulungsunterlagen der AG RDA – Modul GND: KorKonGeo | hbz | Stand: 15.01.2015</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559983606"/>
              </p:ext>
            </p:extLst>
          </p:nvPr>
        </p:nvGraphicFramePr>
        <p:xfrm>
          <a:off x="767408" y="1916832"/>
          <a:ext cx="8856984" cy="4003040"/>
        </p:xfrm>
        <a:graphic>
          <a:graphicData uri="http://schemas.openxmlformats.org/drawingml/2006/table">
            <a:tbl>
              <a:tblPr firstRow="1" bandRow="1">
                <a:tableStyleId>{5C22544A-7EE6-4342-B048-85BDC9FD1C3A}</a:tableStyleId>
              </a:tblPr>
              <a:tblGrid>
                <a:gridCol w="4428492"/>
                <a:gridCol w="4428492"/>
              </a:tblGrid>
              <a:tr h="370840">
                <a:tc>
                  <a:txBody>
                    <a:bodyPr/>
                    <a:lstStyle/>
                    <a:p>
                      <a:pPr algn="ctr"/>
                      <a:r>
                        <a:rPr lang="de-DE" sz="1600" dirty="0" smtClean="0">
                          <a:solidFill>
                            <a:schemeClr val="bg1"/>
                          </a:solidFill>
                          <a:latin typeface="Verdana" panose="020B0604030504040204" pitchFamily="34" charset="0"/>
                        </a:rPr>
                        <a:t>RAK / GND-Übergangsregeln</a:t>
                      </a:r>
                      <a:endParaRPr lang="de-DE" sz="1600" dirty="0">
                        <a:solidFill>
                          <a:schemeClr val="bg1"/>
                        </a:solidFill>
                        <a:latin typeface="Verdana" panose="020B0604030504040204" pitchFamily="34" charset="0"/>
                      </a:endParaRPr>
                    </a:p>
                  </a:txBody>
                  <a:tcPr marT="45722" marB="45722"/>
                </a:tc>
                <a:tc>
                  <a:txBody>
                    <a:bodyPr/>
                    <a:lstStyle/>
                    <a:p>
                      <a:pPr algn="ctr"/>
                      <a:r>
                        <a:rPr lang="de-DE" sz="1600" dirty="0" smtClean="0">
                          <a:latin typeface="Verdana" panose="020B0604030504040204" pitchFamily="34" charset="0"/>
                        </a:rPr>
                        <a:t>RDA</a:t>
                      </a:r>
                      <a:endParaRPr lang="de-DE" sz="1600" dirty="0">
                        <a:latin typeface="Verdana" panose="020B0604030504040204" pitchFamily="34" charset="0"/>
                      </a:endParaRPr>
                    </a:p>
                  </a:txBody>
                  <a:tcPr marT="45722" marB="45722"/>
                </a:tc>
              </a:tr>
              <a:tr h="370840">
                <a:tc gridSpan="2">
                  <a:txBody>
                    <a:bodyPr/>
                    <a:lstStyle/>
                    <a:p>
                      <a:pPr algn="ctr"/>
                      <a:r>
                        <a:rPr lang="de-DE" sz="1600" dirty="0" smtClean="0">
                          <a:latin typeface="Verdana" panose="020B0604030504040204" pitchFamily="34" charset="0"/>
                          <a:ea typeface="Verdana" panose="020B0604030504040204" pitchFamily="34" charset="0"/>
                          <a:cs typeface="Verdana" panose="020B0604030504040204" pitchFamily="34" charset="0"/>
                        </a:rPr>
                        <a:t>Mehrere Veranstaltungsorte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p>
                  </a:txBody>
                  <a:tcPr/>
                </a:tc>
              </a:tr>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AWB</a:t>
                      </a:r>
                      <a:r>
                        <a:rPr lang="de-DE" sz="1600" baseline="0" dirty="0" smtClean="0">
                          <a:latin typeface="Verdana" panose="020B0604030504040204" pitchFamily="34" charset="0"/>
                          <a:ea typeface="Verdana" panose="020B0604030504040204" pitchFamily="34" charset="0"/>
                          <a:cs typeface="Verdana" panose="020B0604030504040204" pitchFamily="34" charset="0"/>
                        </a:rPr>
                        <a:t> zu C7 „Einzelkongress, mehrere Veranstaltungsorte“:</a:t>
                      </a:r>
                    </a:p>
                    <a:p>
                      <a:r>
                        <a:rPr lang="de-DE" sz="1600" baseline="0" dirty="0" smtClean="0">
                          <a:latin typeface="Verdana" panose="020B0604030504040204" pitchFamily="34" charset="0"/>
                          <a:ea typeface="Verdana" panose="020B0604030504040204" pitchFamily="34" charset="0"/>
                          <a:cs typeface="Verdana" panose="020B0604030504040204" pitchFamily="34" charset="0"/>
                        </a:rPr>
                        <a:t>Bis zu 2 Veranstaltungsorte werden angegeben. Bei mehr als 2 Veranstaltungsorten wird nur der erste oder besonders hervorgehobene erfasst (mit „u.a.“ für die übrigen Veranstaltungsorte). Sind anstelle von Tagungsorten größere geografische Einheiten genannt (z.B. Land, Region usw.), so werden diese nicht als Bestandteil des Namens in standardisierter Form angegeben.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ERL 2 zu RDA 11.13.1.8.1:</a:t>
                      </a:r>
                    </a:p>
                    <a:p>
                      <a:r>
                        <a:rPr lang="de-DE" sz="1600" dirty="0" smtClean="0">
                          <a:latin typeface="Verdana" panose="020B0604030504040204" pitchFamily="34" charset="0"/>
                          <a:ea typeface="Verdana" panose="020B0604030504040204" pitchFamily="34" charset="0"/>
                          <a:cs typeface="Verdana" panose="020B0604030504040204" pitchFamily="34" charset="0"/>
                        </a:rPr>
                        <a:t>Bis zu 3 Veranstaltungsorte</a:t>
                      </a:r>
                      <a:r>
                        <a:rPr lang="de-DE" sz="1600" baseline="0" dirty="0" smtClean="0">
                          <a:latin typeface="Verdana" panose="020B0604030504040204" pitchFamily="34" charset="0"/>
                          <a:ea typeface="Verdana" panose="020B0604030504040204" pitchFamily="34" charset="0"/>
                          <a:cs typeface="Verdana" panose="020B0604030504040204" pitchFamily="34" charset="0"/>
                        </a:rPr>
                        <a:t> werden angegeben. Bei mehr als 3 Veranstaltungsorten wird nur der erste angegeben (ohne „u.a.“) oder das Land wird angegeben.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4" name="Foliennummernplatzhalter 3"/>
          <p:cNvSpPr>
            <a:spLocks noGrp="1"/>
          </p:cNvSpPr>
          <p:nvPr>
            <p:ph type="sldNum" sz="quarter" idx="12"/>
          </p:nvPr>
        </p:nvSpPr>
        <p:spPr/>
        <p:txBody>
          <a:bodyPr/>
          <a:lstStyle/>
          <a:p>
            <a:fld id="{E1CD70CF-68CB-451A-AC93-71942E537FD9}" type="slidenum">
              <a:rPr lang="de-DE" smtClean="0"/>
              <a:t>271</a:t>
            </a:fld>
            <a:endParaRPr lang="de-DE"/>
          </a:p>
        </p:txBody>
      </p:sp>
    </p:spTree>
    <p:extLst>
      <p:ext uri="{BB962C8B-B14F-4D97-AF65-F5344CB8AC3E}">
        <p14:creationId xmlns:p14="http://schemas.microsoft.com/office/powerpoint/2010/main" val="1164918798"/>
      </p:ext>
    </p:extLst>
  </p:cSld>
  <p:clrMapOvr>
    <a:masterClrMapping/>
  </p:clrMapOvr>
  <p:timing>
    <p:tnLst>
      <p:par>
        <p:cTn id="1" dur="indefinite" restart="never" nodeType="tmRoot"/>
      </p:par>
    </p:tnLst>
  </p:timing>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altLang="de-DE" sz="3200" dirty="0">
                <a:solidFill>
                  <a:srgbClr val="4F81BD">
                    <a:lumMod val="75000"/>
                  </a:srgbClr>
                </a:solidFill>
              </a:rPr>
              <a:t>Was ist neu mit RDA?</a:t>
            </a:r>
            <a:br>
              <a:rPr lang="de-DE" altLang="de-DE" sz="3200" dirty="0">
                <a:solidFill>
                  <a:srgbClr val="4F81BD">
                    <a:lumMod val="75000"/>
                  </a:srgbClr>
                </a:solidFill>
              </a:rPr>
            </a:br>
            <a:r>
              <a:rPr lang="de-DE" altLang="de-DE" sz="2600" dirty="0">
                <a:solidFill>
                  <a:srgbClr val="4F81BD">
                    <a:lumMod val="75000"/>
                  </a:srgbClr>
                </a:solidFill>
              </a:rPr>
              <a:t>(für den Bereich Konferenzen)                    </a:t>
            </a:r>
            <a:r>
              <a:rPr lang="de-DE" altLang="de-DE" sz="2600" dirty="0" smtClean="0">
                <a:solidFill>
                  <a:srgbClr val="4F81BD">
                    <a:lumMod val="75000"/>
                  </a:srgbClr>
                </a:solidFill>
              </a:rPr>
              <a:t>-3-</a:t>
            </a:r>
            <a:endParaRPr lang="de-DE" dirty="0"/>
          </a:p>
        </p:txBody>
      </p:sp>
      <p:sp>
        <p:nvSpPr>
          <p:cNvPr id="3" name="Fußzeilenplatzhalter 2"/>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4" name="Foliennummernplatzhalter 3"/>
          <p:cNvSpPr>
            <a:spLocks noGrp="1"/>
          </p:cNvSpPr>
          <p:nvPr>
            <p:ph type="sldNum" sz="quarter" idx="12"/>
          </p:nvPr>
        </p:nvSpPr>
        <p:spPr/>
        <p:txBody>
          <a:bodyPr/>
          <a:lstStyle/>
          <a:p>
            <a:fld id="{E1CD70CF-68CB-451A-AC93-71942E537FD9}" type="slidenum">
              <a:rPr lang="de-DE" smtClean="0"/>
              <a:t>272</a:t>
            </a:fld>
            <a:endParaRPr lang="de-DE"/>
          </a:p>
        </p:txBody>
      </p:sp>
      <p:graphicFrame>
        <p:nvGraphicFramePr>
          <p:cNvPr id="5" name="Tabelle 4"/>
          <p:cNvGraphicFramePr>
            <a:graphicFrameLocks noGrp="1"/>
          </p:cNvGraphicFramePr>
          <p:nvPr>
            <p:extLst/>
          </p:nvPr>
        </p:nvGraphicFramePr>
        <p:xfrm>
          <a:off x="767408" y="1916832"/>
          <a:ext cx="8856984" cy="2052320"/>
        </p:xfrm>
        <a:graphic>
          <a:graphicData uri="http://schemas.openxmlformats.org/drawingml/2006/table">
            <a:tbl>
              <a:tblPr firstRow="1" bandRow="1">
                <a:tableStyleId>{5C22544A-7EE6-4342-B048-85BDC9FD1C3A}</a:tableStyleId>
              </a:tblPr>
              <a:tblGrid>
                <a:gridCol w="4428492"/>
                <a:gridCol w="4428492"/>
              </a:tblGrid>
              <a:tr h="370840">
                <a:tc>
                  <a:txBody>
                    <a:bodyPr/>
                    <a:lstStyle/>
                    <a:p>
                      <a:pPr algn="ctr"/>
                      <a:r>
                        <a:rPr lang="de-DE" sz="1600" dirty="0" smtClean="0">
                          <a:solidFill>
                            <a:schemeClr val="bg1"/>
                          </a:solidFill>
                          <a:latin typeface="Verdana" panose="020B0604030504040204" pitchFamily="34" charset="0"/>
                        </a:rPr>
                        <a:t>RAK / GND-Übergangsregeln</a:t>
                      </a:r>
                      <a:endParaRPr lang="de-DE" sz="1600" dirty="0">
                        <a:solidFill>
                          <a:schemeClr val="bg1"/>
                        </a:solidFill>
                        <a:latin typeface="Verdana" panose="020B0604030504040204" pitchFamily="34" charset="0"/>
                      </a:endParaRPr>
                    </a:p>
                  </a:txBody>
                  <a:tcPr marT="45722" marB="45722"/>
                </a:tc>
                <a:tc>
                  <a:txBody>
                    <a:bodyPr/>
                    <a:lstStyle/>
                    <a:p>
                      <a:pPr algn="ctr"/>
                      <a:r>
                        <a:rPr lang="de-DE" sz="1600" dirty="0" smtClean="0">
                          <a:latin typeface="Verdana" panose="020B0604030504040204" pitchFamily="34" charset="0"/>
                        </a:rPr>
                        <a:t>RDA</a:t>
                      </a:r>
                      <a:endParaRPr lang="de-DE" sz="1600" dirty="0">
                        <a:latin typeface="Verdana" panose="020B0604030504040204" pitchFamily="34" charset="0"/>
                      </a:endParaRPr>
                    </a:p>
                  </a:txBody>
                  <a:tcPr marT="45722" marB="45722"/>
                </a:tc>
              </a:tr>
              <a:tr h="370840">
                <a:tc gridSpan="2">
                  <a:txBody>
                    <a:bodyPr/>
                    <a:lstStyle/>
                    <a:p>
                      <a:pPr algn="ctr"/>
                      <a:r>
                        <a:rPr lang="de-DE" sz="1600" dirty="0" smtClean="0">
                          <a:latin typeface="Verdana" panose="020B0604030504040204" pitchFamily="34" charset="0"/>
                          <a:ea typeface="Verdana" panose="020B0604030504040204" pitchFamily="34" charset="0"/>
                          <a:cs typeface="Verdana" panose="020B0604030504040204" pitchFamily="34" charset="0"/>
                        </a:rPr>
                        <a:t>Online-Konferenzen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p>
                  </a:txBody>
                  <a:tcPr/>
                </a:tc>
              </a:tr>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GND-Übergangsregeln:</a:t>
                      </a:r>
                    </a:p>
                    <a:p>
                      <a:r>
                        <a:rPr lang="de-DE" sz="1600" dirty="0" smtClean="0">
                          <a:latin typeface="Verdana" panose="020B0604030504040204" pitchFamily="34" charset="0"/>
                          <a:ea typeface="Verdana" panose="020B0604030504040204" pitchFamily="34" charset="0"/>
                          <a:cs typeface="Verdana" panose="020B0604030504040204" pitchFamily="34" charset="0"/>
                        </a:rPr>
                        <a:t>Nicht</a:t>
                      </a:r>
                      <a:r>
                        <a:rPr lang="de-DE" sz="1600" baseline="0" dirty="0" smtClean="0">
                          <a:latin typeface="Verdana" panose="020B0604030504040204" pitchFamily="34" charset="0"/>
                          <a:ea typeface="Verdana" panose="020B0604030504040204" pitchFamily="34" charset="0"/>
                          <a:cs typeface="Verdana" panose="020B0604030504040204" pitchFamily="34" charset="0"/>
                        </a:rPr>
                        <a:t> berücksichtigt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 11.13.1.8.1, Ausnahme 2:</a:t>
                      </a:r>
                    </a:p>
                    <a:p>
                      <a:r>
                        <a:rPr lang="de-DE" sz="1600" baseline="0" dirty="0" smtClean="0">
                          <a:latin typeface="Verdana" panose="020B0604030504040204" pitchFamily="34" charset="0"/>
                          <a:ea typeface="Verdana" panose="020B0604030504040204" pitchFamily="34" charset="0"/>
                          <a:cs typeface="Verdana" panose="020B0604030504040204" pitchFamily="34" charset="0"/>
                        </a:rPr>
                        <a:t>Online-Konferenzen werden wie physische Konferenzen behandelt. Als Ortsangabe wird „Online“ angegeben.</a:t>
                      </a:r>
                    </a:p>
                    <a:p>
                      <a:endParaRPr lang="de-DE" sz="1600" baseline="0" dirty="0" smtClean="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912251848"/>
      </p:ext>
    </p:extLst>
  </p:cSld>
  <p:clrMapOvr>
    <a:masterClrMapping/>
  </p:clrMapOvr>
  <p:timing>
    <p:tnLst>
      <p:par>
        <p:cTn id="1" dur="indefinite" restart="never" nodeType="tmRoot"/>
      </p:par>
    </p:tnLst>
  </p:timing>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642194"/>
          </a:xfrm>
        </p:spPr>
        <p:txBody>
          <a:bodyPr/>
          <a:lstStyle/>
          <a:p>
            <a:pPr algn="l"/>
            <a:r>
              <a:rPr lang="de-DE" altLang="de-DE" sz="3200" dirty="0">
                <a:solidFill>
                  <a:srgbClr val="4F81BD">
                    <a:lumMod val="75000"/>
                  </a:srgbClr>
                </a:solidFill>
              </a:rPr>
              <a:t>Zusätzliche Neuerungen für die Formalerschließung ab dem RDA-Umstieg </a:t>
            </a:r>
            <a:r>
              <a:rPr lang="de-DE" altLang="de-DE" sz="3200" smtClean="0">
                <a:solidFill>
                  <a:srgbClr val="4F81BD">
                    <a:lumMod val="75000"/>
                  </a:srgbClr>
                </a:solidFill>
              </a:rPr>
              <a:t>2015                                  </a:t>
            </a:r>
            <a:r>
              <a:rPr lang="de-DE" altLang="de-DE" sz="2800" dirty="0" smtClean="0">
                <a:solidFill>
                  <a:srgbClr val="4F81BD">
                    <a:lumMod val="75000"/>
                  </a:srgbClr>
                </a:solidFill>
              </a:rPr>
              <a:t>-1-</a:t>
            </a:r>
            <a:endParaRPr lang="de-DE" sz="2800" dirty="0"/>
          </a:p>
        </p:txBody>
      </p:sp>
      <p:sp>
        <p:nvSpPr>
          <p:cNvPr id="3" name="Inhaltsplatzhalter 2"/>
          <p:cNvSpPr>
            <a:spLocks noGrp="1"/>
          </p:cNvSpPr>
          <p:nvPr>
            <p:ph idx="1"/>
          </p:nvPr>
        </p:nvSpPr>
        <p:spPr>
          <a:xfrm>
            <a:off x="609600" y="2204864"/>
            <a:ext cx="10972800" cy="3921300"/>
          </a:xfrm>
        </p:spPr>
        <p:txBody>
          <a:bodyPr/>
          <a:lstStyle/>
          <a:p>
            <a:r>
              <a:rPr lang="de-DE" dirty="0"/>
              <a:t>Konferenzen ohne </a:t>
            </a:r>
            <a:r>
              <a:rPr lang="de-DE" dirty="0" smtClean="0"/>
              <a:t>Konferenzbegriff</a:t>
            </a:r>
          </a:p>
          <a:p>
            <a:r>
              <a:rPr lang="de-DE" dirty="0" smtClean="0"/>
              <a:t>Expeditionen</a:t>
            </a:r>
          </a:p>
          <a:p>
            <a:r>
              <a:rPr lang="de-DE" dirty="0" smtClean="0"/>
              <a:t>Konferenzen</a:t>
            </a:r>
            <a:r>
              <a:rPr lang="de-DE" dirty="0"/>
              <a:t>, deren Namen nur aus Konferenzbegriff und Veranstalter </a:t>
            </a:r>
            <a:r>
              <a:rPr lang="de-DE" dirty="0" smtClean="0"/>
              <a:t>besteht </a:t>
            </a:r>
            <a:r>
              <a:rPr lang="de-DE" sz="2400" dirty="0" smtClean="0"/>
              <a:t>(RDA 11.2.2.14.6)</a:t>
            </a:r>
            <a:endParaRPr lang="de-DE" sz="2400" dirty="0"/>
          </a:p>
          <a:p>
            <a:r>
              <a:rPr lang="de-DE" dirty="0" smtClean="0"/>
              <a:t>Untergeordnete </a:t>
            </a:r>
            <a:r>
              <a:rPr lang="de-DE" dirty="0"/>
              <a:t>Konferenzen </a:t>
            </a:r>
            <a:r>
              <a:rPr lang="de-DE" dirty="0" smtClean="0"/>
              <a:t>(</a:t>
            </a:r>
            <a:r>
              <a:rPr lang="de-DE" sz="2400" dirty="0" smtClean="0"/>
              <a:t>RDA 11.2.2.14)</a:t>
            </a:r>
            <a:endParaRPr lang="de-DE" sz="2400" dirty="0"/>
          </a:p>
          <a:p>
            <a:r>
              <a:rPr lang="de-DE" dirty="0" smtClean="0"/>
              <a:t>Konferenzfolgen</a:t>
            </a:r>
          </a:p>
          <a:p>
            <a:r>
              <a:rPr lang="de-DE" dirty="0" smtClean="0"/>
              <a:t>Gemeinsame Publikationen mehrerer Einzelkonferenzen</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273</a:t>
            </a:fld>
            <a:endParaRPr lang="de-DE"/>
          </a:p>
        </p:txBody>
      </p:sp>
    </p:spTree>
    <p:extLst>
      <p:ext uri="{BB962C8B-B14F-4D97-AF65-F5344CB8AC3E}">
        <p14:creationId xmlns:p14="http://schemas.microsoft.com/office/powerpoint/2010/main" val="2584831175"/>
      </p:ext>
    </p:extLst>
  </p:cSld>
  <p:clrMapOvr>
    <a:masterClrMapping/>
  </p:clrMapOvr>
  <p:timing>
    <p:tnLst>
      <p:par>
        <p:cTn id="1" dur="indefinite" restart="never" nodeType="tmRoot"/>
      </p:par>
    </p:tnLst>
  </p:timing>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98178"/>
          </a:xfrm>
        </p:spPr>
        <p:txBody>
          <a:bodyPr/>
          <a:lstStyle/>
          <a:p>
            <a:pPr algn="l"/>
            <a:r>
              <a:rPr lang="de-DE" altLang="de-DE" sz="3200" dirty="0">
                <a:solidFill>
                  <a:srgbClr val="4F81BD">
                    <a:lumMod val="75000"/>
                  </a:srgbClr>
                </a:solidFill>
              </a:rPr>
              <a:t>Zusätzliche Neuerungen für die Formalerschließung ab dem RDA-Umstieg </a:t>
            </a:r>
            <a:r>
              <a:rPr lang="de-DE" altLang="de-DE" sz="3200" dirty="0" smtClean="0">
                <a:solidFill>
                  <a:srgbClr val="4F81BD">
                    <a:lumMod val="75000"/>
                  </a:srgbClr>
                </a:solidFill>
              </a:rPr>
              <a:t>2015                                  </a:t>
            </a:r>
            <a:r>
              <a:rPr lang="de-DE" altLang="de-DE" sz="2800" dirty="0" smtClean="0">
                <a:solidFill>
                  <a:srgbClr val="4F81BD">
                    <a:lumMod val="75000"/>
                  </a:srgbClr>
                </a:solidFill>
              </a:rPr>
              <a:t>-2-</a:t>
            </a:r>
            <a:endParaRPr lang="de-DE" sz="2800" dirty="0"/>
          </a:p>
        </p:txBody>
      </p:sp>
      <p:sp>
        <p:nvSpPr>
          <p:cNvPr id="3" name="Inhaltsplatzhalter 2"/>
          <p:cNvSpPr>
            <a:spLocks noGrp="1"/>
          </p:cNvSpPr>
          <p:nvPr>
            <p:ph idx="1"/>
          </p:nvPr>
        </p:nvSpPr>
        <p:spPr>
          <a:xfrm>
            <a:off x="609600" y="2348880"/>
            <a:ext cx="10972800" cy="3777284"/>
          </a:xfrm>
        </p:spPr>
        <p:txBody>
          <a:bodyPr/>
          <a:lstStyle/>
          <a:p>
            <a:r>
              <a:rPr lang="de-DE" dirty="0"/>
              <a:t>Alle Entitäten, die </a:t>
            </a:r>
            <a:r>
              <a:rPr lang="de-DE" dirty="0" smtClean="0"/>
              <a:t>nach RAK-WB </a:t>
            </a:r>
            <a:r>
              <a:rPr lang="de-DE" dirty="0"/>
              <a:t>§ 682 1, Anm. bisher nicht als Konferenzen behandelt wurden</a:t>
            </a:r>
          </a:p>
          <a:p>
            <a:r>
              <a:rPr lang="de-DE" dirty="0" smtClean="0"/>
              <a:t>Keine </a:t>
            </a:r>
            <a:r>
              <a:rPr lang="de-DE" dirty="0" smtClean="0"/>
              <a:t>Ansetzung mehr von Einzelausstellungen </a:t>
            </a:r>
            <a:r>
              <a:rPr lang="de-DE" sz="2000" dirty="0" smtClean="0"/>
              <a:t>(SE setzt bei Bedarf weiter an)</a:t>
            </a: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274</a:t>
            </a:fld>
            <a:endParaRPr lang="de-DE"/>
          </a:p>
        </p:txBody>
      </p:sp>
    </p:spTree>
    <p:extLst>
      <p:ext uri="{BB962C8B-B14F-4D97-AF65-F5344CB8AC3E}">
        <p14:creationId xmlns:p14="http://schemas.microsoft.com/office/powerpoint/2010/main" val="3055310035"/>
      </p:ext>
    </p:extLst>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b="1" dirty="0" smtClean="0">
                <a:solidFill>
                  <a:schemeClr val="accent1">
                    <a:lumMod val="75000"/>
                  </a:schemeClr>
                </a:solidFill>
              </a:rPr>
              <a:t>Geografika</a:t>
            </a:r>
            <a:endParaRPr lang="de-DE" b="1" dirty="0">
              <a:solidFill>
                <a:schemeClr val="accent1">
                  <a:lumMod val="75000"/>
                </a:schemeClr>
              </a:solidFill>
            </a:endParaRPr>
          </a:p>
        </p:txBody>
      </p:sp>
      <p:sp>
        <p:nvSpPr>
          <p:cNvPr id="3" name="Untertitel 2"/>
          <p:cNvSpPr>
            <a:spLocks noGrp="1"/>
          </p:cNvSpPr>
          <p:nvPr>
            <p:ph type="subTitle" idx="1"/>
          </p:nvPr>
        </p:nvSpPr>
        <p:spPr/>
        <p:txBody>
          <a:bodyPr>
            <a:normAutofit/>
          </a:bodyPr>
          <a:lstStyle/>
          <a:p>
            <a:endParaRPr lang="de-DE" sz="800" dirty="0">
              <a:solidFill>
                <a:srgbClr val="FF0000"/>
              </a:solidFill>
            </a:endParaRPr>
          </a:p>
        </p:txBody>
      </p:sp>
      <p:sp>
        <p:nvSpPr>
          <p:cNvPr id="4" name="Rechteck 3"/>
          <p:cNvSpPr/>
          <p:nvPr/>
        </p:nvSpPr>
        <p:spPr>
          <a:xfrm>
            <a:off x="1958319" y="548681"/>
            <a:ext cx="2362457" cy="432049"/>
          </a:xfrm>
          <a:prstGeom prst="rect">
            <a:avLst/>
          </a:prstGeom>
          <a:solidFill>
            <a:srgbClr val="1F497D">
              <a:lumMod val="20000"/>
              <a:lumOff val="80000"/>
            </a:srgbClr>
          </a:solidFill>
          <a:ln w="25400" cap="flat" cmpd="sng" algn="ctr">
            <a:solidFill>
              <a:srgbClr val="4F81BD">
                <a:shade val="50000"/>
              </a:srgbClr>
            </a:solidFill>
            <a:prstDash val="solid"/>
          </a:ln>
          <a:effectLst/>
        </p:spPr>
        <p:txBody>
          <a:bodyPr rtlCol="0" anchor="ctr"/>
          <a:lstStyle/>
          <a:p>
            <a:pPr algn="ctr">
              <a:defRPr/>
            </a:pPr>
            <a:r>
              <a:rPr lang="de-DE" b="1" kern="0" dirty="0">
                <a:solidFill>
                  <a:prstClr val="black"/>
                </a:solidFill>
                <a:latin typeface="+mj-lt"/>
                <a:ea typeface="Verdana" panose="020B0604030504040204" pitchFamily="34" charset="0"/>
                <a:cs typeface="Verdana" panose="020B0604030504040204" pitchFamily="34" charset="0"/>
              </a:rPr>
              <a:t>Modul GND</a:t>
            </a:r>
          </a:p>
        </p:txBody>
      </p:sp>
    </p:spTree>
    <p:extLst>
      <p:ext uri="{BB962C8B-B14F-4D97-AF65-F5344CB8AC3E}">
        <p14:creationId xmlns:p14="http://schemas.microsoft.com/office/powerpoint/2010/main" val="3806400666"/>
      </p:ext>
    </p:extLst>
  </p:cSld>
  <p:clrMapOvr>
    <a:masterClrMapping/>
  </p:clrMapOvr>
  <p:timing>
    <p:tnLst>
      <p:par>
        <p:cTn id="1" dur="indefinite" restart="never" nodeType="tmRoot"/>
      </p:par>
    </p:tnLst>
  </p:timing>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354162"/>
          </a:xfrm>
        </p:spPr>
        <p:txBody>
          <a:bodyPr/>
          <a:lstStyle/>
          <a:p>
            <a:pPr algn="l"/>
            <a:r>
              <a:rPr lang="de-DE" altLang="de-DE" sz="3200" dirty="0">
                <a:solidFill>
                  <a:srgbClr val="4F81BD">
                    <a:lumMod val="75000"/>
                  </a:srgbClr>
                </a:solidFill>
              </a:rPr>
              <a:t>RDA, AWR, ERL, EH</a:t>
            </a:r>
            <a:br>
              <a:rPr lang="de-DE" altLang="de-DE" sz="3200" dirty="0">
                <a:solidFill>
                  <a:srgbClr val="4F81BD">
                    <a:lumMod val="75000"/>
                  </a:srgbClr>
                </a:solidFill>
              </a:rPr>
            </a:br>
            <a:r>
              <a:rPr lang="de-DE" altLang="de-DE" sz="2600" dirty="0">
                <a:solidFill>
                  <a:srgbClr val="4F81BD">
                    <a:lumMod val="75000"/>
                  </a:srgbClr>
                </a:solidFill>
              </a:rPr>
              <a:t>Übersicht der in der Präsentation behandelten RDA-Stellen</a:t>
            </a:r>
            <a:endParaRPr lang="de-DE" dirty="0"/>
          </a:p>
        </p:txBody>
      </p:sp>
      <p:sp>
        <p:nvSpPr>
          <p:cNvPr id="3" name="Fußzeilenplatzhalter 2"/>
          <p:cNvSpPr>
            <a:spLocks noGrp="1"/>
          </p:cNvSpPr>
          <p:nvPr>
            <p:ph type="ftr" sz="quarter" idx="11"/>
          </p:nvPr>
        </p:nvSpPr>
        <p:spPr/>
        <p:txBody>
          <a:bodyPr/>
          <a:lstStyle/>
          <a:p>
            <a:r>
              <a:rPr lang="de-DE" smtClean="0"/>
              <a:t>Schulungsunterlagen der AG RDA – Modul GND: KorKonGeo | hbz | Stand: 15.01.2015</a:t>
            </a:r>
            <a:endParaRPr lang="de-DE" dirty="0"/>
          </a:p>
        </p:txBody>
      </p:sp>
      <p:graphicFrame>
        <p:nvGraphicFramePr>
          <p:cNvPr id="5" name="Inhaltsplatzhalter 4"/>
          <p:cNvGraphicFramePr>
            <a:graphicFrameLocks/>
          </p:cNvGraphicFramePr>
          <p:nvPr>
            <p:extLst>
              <p:ext uri="{D42A27DB-BD31-4B8C-83A1-F6EECF244321}">
                <p14:modId xmlns:p14="http://schemas.microsoft.com/office/powerpoint/2010/main" val="1597770248"/>
              </p:ext>
            </p:extLst>
          </p:nvPr>
        </p:nvGraphicFramePr>
        <p:xfrm>
          <a:off x="767409" y="1828068"/>
          <a:ext cx="8928990" cy="4559286"/>
        </p:xfrm>
        <a:graphic>
          <a:graphicData uri="http://schemas.openxmlformats.org/drawingml/2006/table">
            <a:tbl>
              <a:tblPr firstRow="1" bandRow="1">
                <a:tableStyleId>{5C22544A-7EE6-4342-B048-85BDC9FD1C3A}</a:tableStyleId>
              </a:tblPr>
              <a:tblGrid>
                <a:gridCol w="2111392"/>
                <a:gridCol w="1262517"/>
                <a:gridCol w="1262517"/>
                <a:gridCol w="4292564"/>
              </a:tblGrid>
              <a:tr h="597042">
                <a:tc>
                  <a:txBody>
                    <a:bodyPr/>
                    <a:lstStyle/>
                    <a:p>
                      <a:pPr algn="l"/>
                      <a:r>
                        <a:rPr lang="de-DE" sz="1200" dirty="0" smtClean="0">
                          <a:latin typeface="Verdana" panose="020B0604030504040204" pitchFamily="34" charset="0"/>
                        </a:rPr>
                        <a:t>RDA</a:t>
                      </a:r>
                      <a:endParaRPr lang="de-DE" sz="1200" dirty="0">
                        <a:latin typeface="Verdana" panose="020B0604030504040204" pitchFamily="34" charset="0"/>
                      </a:endParaRPr>
                    </a:p>
                  </a:txBody>
                  <a:tcPr marL="91428" marR="91428" marT="45714" marB="45714"/>
                </a:tc>
                <a:tc>
                  <a:txBody>
                    <a:bodyPr/>
                    <a:lstStyle/>
                    <a:p>
                      <a:pPr algn="ctr"/>
                      <a:r>
                        <a:rPr lang="de-DE" sz="1200" dirty="0" smtClean="0">
                          <a:latin typeface="Verdana" panose="020B0604030504040204" pitchFamily="34" charset="0"/>
                        </a:rPr>
                        <a:t>AWR</a:t>
                      </a:r>
                      <a:endParaRPr lang="de-DE" sz="1200" dirty="0">
                        <a:latin typeface="Verdana" panose="020B0604030504040204" pitchFamily="34" charset="0"/>
                      </a:endParaRPr>
                    </a:p>
                  </a:txBody>
                  <a:tcPr marL="91428" marR="91428" marT="45714" marB="45714"/>
                </a:tc>
                <a:tc>
                  <a:txBody>
                    <a:bodyPr/>
                    <a:lstStyle/>
                    <a:p>
                      <a:pPr algn="ctr"/>
                      <a:r>
                        <a:rPr lang="de-DE" sz="1200" dirty="0" smtClean="0">
                          <a:latin typeface="Verdana" panose="020B0604030504040204" pitchFamily="34" charset="0"/>
                        </a:rPr>
                        <a:t>ERL</a:t>
                      </a:r>
                      <a:endParaRPr lang="de-DE" sz="1200" dirty="0">
                        <a:latin typeface="Verdana" panose="020B0604030504040204" pitchFamily="34" charset="0"/>
                      </a:endParaRPr>
                    </a:p>
                  </a:txBody>
                  <a:tcPr marL="91428" marR="91428" marT="45714" marB="45714"/>
                </a:tc>
                <a:tc>
                  <a:txBody>
                    <a:bodyPr/>
                    <a:lstStyle/>
                    <a:p>
                      <a:pPr algn="l"/>
                      <a:r>
                        <a:rPr lang="de-DE" sz="1200" dirty="0" smtClean="0">
                          <a:latin typeface="Verdana" panose="020B0604030504040204" pitchFamily="34" charset="0"/>
                        </a:rPr>
                        <a:t>EH</a:t>
                      </a:r>
                      <a:endParaRPr lang="de-DE" sz="1200" dirty="0">
                        <a:latin typeface="Verdana" panose="020B0604030504040204" pitchFamily="34" charset="0"/>
                      </a:endParaRPr>
                    </a:p>
                  </a:txBody>
                  <a:tcPr marL="91428" marR="91428" marT="45714" marB="45714"/>
                </a:tc>
              </a:tr>
              <a:tr h="262138">
                <a:tc>
                  <a:txBody>
                    <a:bodyPr/>
                    <a:lstStyle/>
                    <a:p>
                      <a:pPr algn="l"/>
                      <a:r>
                        <a:rPr lang="de-DE" sz="1400" dirty="0" smtClean="0">
                          <a:latin typeface="Verdana" panose="020B0604030504040204" pitchFamily="34" charset="0"/>
                        </a:rPr>
                        <a:t>16.2.2.2</a:t>
                      </a:r>
                      <a:endParaRPr lang="de-DE" sz="1400" dirty="0">
                        <a:latin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rPr>
                        <a:t>x</a:t>
                      </a:r>
                      <a:endParaRPr lang="de-DE" sz="1400" dirty="0">
                        <a:latin typeface="Verdana" panose="020B0604030504040204" pitchFamily="34" charset="0"/>
                      </a:endParaRPr>
                    </a:p>
                  </a:txBody>
                  <a:tcPr marL="91428" marR="91428" marT="45714" marB="45714"/>
                </a:tc>
                <a:tc>
                  <a:txBody>
                    <a:bodyPr/>
                    <a:lstStyle/>
                    <a:p>
                      <a:pPr algn="l"/>
                      <a:endParaRPr lang="de-DE" sz="1400" dirty="0">
                        <a:latin typeface="Verdana" panose="020B0604030504040204" pitchFamily="34" charset="0"/>
                      </a:endParaRPr>
                    </a:p>
                  </a:txBody>
                  <a:tcPr marL="91428" marR="91428" marT="45714" marB="45714"/>
                </a:tc>
              </a:tr>
              <a:tr h="245736">
                <a:tc>
                  <a:txBody>
                    <a:bodyPr/>
                    <a:lstStyle/>
                    <a:p>
                      <a:pPr algn="l"/>
                      <a:r>
                        <a:rPr lang="de-DE" sz="1400" dirty="0" smtClean="0">
                          <a:latin typeface="Verdana" panose="020B0604030504040204" pitchFamily="34" charset="0"/>
                          <a:ea typeface="Verdana" panose="020B0604030504040204" pitchFamily="34" charset="0"/>
                          <a:cs typeface="Verdana" panose="020B0604030504040204" pitchFamily="34" charset="0"/>
                        </a:rPr>
                        <a:t>16.2.2.3</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l"/>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r h="245736">
                <a:tc>
                  <a:txBody>
                    <a:bodyPr/>
                    <a:lstStyle/>
                    <a:p>
                      <a:pPr algn="l"/>
                      <a:r>
                        <a:rPr lang="de-DE" sz="1400" dirty="0" smtClean="0">
                          <a:latin typeface="Verdana" panose="020B0604030504040204" pitchFamily="34" charset="0"/>
                          <a:ea typeface="Verdana" panose="020B0604030504040204" pitchFamily="34" charset="0"/>
                          <a:cs typeface="Verdana" panose="020B0604030504040204" pitchFamily="34" charset="0"/>
                        </a:rPr>
                        <a:t>16.2.2.4</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anose="020B0604030504040204" pitchFamily="34" charset="0"/>
                        </a:rPr>
                        <a:t>x</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x</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anose="020B0604030504040204" pitchFamily="34" charset="0"/>
                          <a:ea typeface="Verdana" panose="020B0604030504040204" pitchFamily="34" charset="0"/>
                          <a:cs typeface="Verdana" panose="020B0604030504040204" pitchFamily="34" charset="0"/>
                        </a:rPr>
                        <a:t>EH-G-01, EH-G-04</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r h="245736">
                <a:tc>
                  <a:txBody>
                    <a:bodyPr/>
                    <a:lstStyle/>
                    <a:p>
                      <a:pPr algn="l"/>
                      <a:r>
                        <a:rPr lang="de-DE" sz="1400" dirty="0" smtClean="0">
                          <a:latin typeface="Verdana" panose="020B0604030504040204" pitchFamily="34" charset="0"/>
                          <a:ea typeface="Verdana" panose="020B0604030504040204" pitchFamily="34" charset="0"/>
                          <a:cs typeface="Verdana" panose="020B0604030504040204" pitchFamily="34" charset="0"/>
                        </a:rPr>
                        <a:t>16.2.2.5</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x</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l"/>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r h="245736">
                <a:tc>
                  <a:txBody>
                    <a:bodyPr/>
                    <a:lstStyle/>
                    <a:p>
                      <a:pPr algn="l"/>
                      <a:r>
                        <a:rPr lang="de-DE" sz="1400" dirty="0" smtClean="0">
                          <a:latin typeface="Verdana" panose="020B0604030504040204" pitchFamily="34" charset="0"/>
                          <a:ea typeface="Verdana" panose="020B0604030504040204" pitchFamily="34" charset="0"/>
                          <a:cs typeface="Verdana" panose="020B0604030504040204" pitchFamily="34" charset="0"/>
                        </a:rPr>
                        <a:t>16.2.2.7</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x</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l"/>
                      <a:r>
                        <a:rPr lang="de-DE" sz="1400" dirty="0" smtClean="0">
                          <a:latin typeface="Verdana" panose="020B0604030504040204" pitchFamily="34" charset="0"/>
                          <a:ea typeface="Verdana" panose="020B0604030504040204" pitchFamily="34" charset="0"/>
                          <a:cs typeface="Verdana" panose="020B0604030504040204" pitchFamily="34" charset="0"/>
                        </a:rPr>
                        <a:t>EH-G-06</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r h="245736">
                <a:tc>
                  <a:txBody>
                    <a:bodyPr/>
                    <a:lstStyle/>
                    <a:p>
                      <a:pPr algn="l"/>
                      <a: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16.2.2.8</a:t>
                      </a:r>
                      <a:endParaRPr lang="de-DE" sz="14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X</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l"/>
                      <a:r>
                        <a:rPr lang="de-DE" sz="1400" dirty="0" smtClean="0">
                          <a:latin typeface="Verdana" panose="020B0604030504040204" pitchFamily="34" charset="0"/>
                          <a:ea typeface="Verdana" panose="020B0604030504040204" pitchFamily="34" charset="0"/>
                          <a:cs typeface="Verdana" panose="020B0604030504040204" pitchFamily="34" charset="0"/>
                        </a:rPr>
                        <a:t>EH-G-03</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r h="2457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anose="020B0604030504040204" pitchFamily="34" charset="0"/>
                          <a:ea typeface="Verdana" panose="020B0604030504040204" pitchFamily="34" charset="0"/>
                          <a:cs typeface="Verdana" panose="020B0604030504040204" pitchFamily="34" charset="0"/>
                        </a:rPr>
                        <a:t>16.2.2.13</a:t>
                      </a:r>
                      <a:endParaRPr lang="de-DE" sz="14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x</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l"/>
                      <a:r>
                        <a:rPr lang="de-DE" sz="1400" dirty="0" smtClean="0">
                          <a:latin typeface="Verdana" panose="020B0604030504040204" pitchFamily="34" charset="0"/>
                          <a:ea typeface="Verdana" panose="020B0604030504040204" pitchFamily="34" charset="0"/>
                          <a:cs typeface="Verdana" panose="020B0604030504040204" pitchFamily="34" charset="0"/>
                        </a:rPr>
                        <a:t>EH-G-02</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r h="245736">
                <a:tc>
                  <a:txBody>
                    <a:bodyPr/>
                    <a:lstStyle/>
                    <a:p>
                      <a:pPr algn="l"/>
                      <a: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16.2.2.14</a:t>
                      </a:r>
                      <a:endParaRPr lang="de-DE" sz="14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x</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l"/>
                      <a:r>
                        <a:rPr lang="de-DE" sz="1400" dirty="0" smtClean="0">
                          <a:latin typeface="Verdana" panose="020B0604030504040204" pitchFamily="34" charset="0"/>
                          <a:ea typeface="Verdana" panose="020B0604030504040204" pitchFamily="34" charset="0"/>
                          <a:cs typeface="Verdana" panose="020B0604030504040204" pitchFamily="34" charset="0"/>
                        </a:rPr>
                        <a:t>EH-G-05</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r h="245736">
                <a:tc>
                  <a:txBody>
                    <a:bodyPr/>
                    <a:lstStyle/>
                    <a:p>
                      <a:pPr algn="l"/>
                      <a: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16.2.3.3</a:t>
                      </a:r>
                      <a:endParaRPr lang="de-DE" sz="14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x</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l"/>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r h="245736">
                <a:tc>
                  <a:txBody>
                    <a:bodyPr/>
                    <a:lstStyle/>
                    <a:p>
                      <a:pPr algn="l"/>
                      <a: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16.2.3.5</a:t>
                      </a:r>
                      <a:endParaRPr lang="de-DE" sz="14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l"/>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r h="245736">
                <a:tc>
                  <a:txBody>
                    <a:bodyPr/>
                    <a:lstStyle/>
                    <a:p>
                      <a:pPr algn="l"/>
                      <a: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16.2.3.6</a:t>
                      </a:r>
                      <a:endParaRPr lang="de-DE" sz="14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l"/>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r h="245736">
                <a:tc>
                  <a:txBody>
                    <a:bodyPr/>
                    <a:lstStyle/>
                    <a:p>
                      <a:pPr algn="l"/>
                      <a: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16.2.3.7</a:t>
                      </a:r>
                      <a:endParaRPr lang="de-DE" sz="14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l"/>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r h="245736">
                <a:tc>
                  <a:txBody>
                    <a:bodyPr/>
                    <a:lstStyle/>
                    <a:p>
                      <a:pPr algn="l"/>
                      <a: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16.2.3.8</a:t>
                      </a:r>
                      <a:endParaRPr lang="de-DE" sz="14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ctr"/>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c>
                  <a:txBody>
                    <a:bodyPr/>
                    <a:lstStyle/>
                    <a:p>
                      <a:pPr algn="l"/>
                      <a:endParaRPr lang="de-DE" sz="1400" dirty="0">
                        <a:latin typeface="Verdana" panose="020B0604030504040204" pitchFamily="34" charset="0"/>
                        <a:ea typeface="Verdana" panose="020B0604030504040204" pitchFamily="34" charset="0"/>
                        <a:cs typeface="Verdana" panose="020B0604030504040204" pitchFamily="34" charset="0"/>
                      </a:endParaRPr>
                    </a:p>
                  </a:txBody>
                  <a:tcPr marL="91428" marR="91428" marT="45714" marB="45714"/>
                </a:tc>
              </a:tr>
            </a:tbl>
          </a:graphicData>
        </a:graphic>
      </p:graphicFrame>
      <p:sp>
        <p:nvSpPr>
          <p:cNvPr id="4" name="Foliennummernplatzhalter 3"/>
          <p:cNvSpPr>
            <a:spLocks noGrp="1"/>
          </p:cNvSpPr>
          <p:nvPr>
            <p:ph type="sldNum" sz="quarter" idx="12"/>
          </p:nvPr>
        </p:nvSpPr>
        <p:spPr/>
        <p:txBody>
          <a:bodyPr/>
          <a:lstStyle/>
          <a:p>
            <a:fld id="{E1CD70CF-68CB-451A-AC93-71942E537FD9}" type="slidenum">
              <a:rPr lang="de-DE" smtClean="0"/>
              <a:t>276</a:t>
            </a:fld>
            <a:endParaRPr lang="de-DE"/>
          </a:p>
        </p:txBody>
      </p:sp>
    </p:spTree>
    <p:extLst>
      <p:ext uri="{BB962C8B-B14F-4D97-AF65-F5344CB8AC3E}">
        <p14:creationId xmlns:p14="http://schemas.microsoft.com/office/powerpoint/2010/main" val="2597788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994122"/>
          </a:xfrm>
        </p:spPr>
        <p:txBody>
          <a:bodyPr>
            <a:normAutofit/>
          </a:bodyPr>
          <a:lstStyle/>
          <a:p>
            <a:pPr algn="l"/>
            <a:r>
              <a:rPr lang="de-AT" sz="3200" dirty="0" smtClean="0"/>
              <a:t>Geografika</a:t>
            </a:r>
            <a:br>
              <a:rPr lang="de-AT" sz="3200" dirty="0" smtClean="0"/>
            </a:br>
            <a:r>
              <a:rPr lang="de-AT" sz="2600" dirty="0" smtClean="0">
                <a:solidFill>
                  <a:schemeClr val="tx1"/>
                </a:solidFill>
              </a:rPr>
              <a:t>Grundsätzliches</a:t>
            </a:r>
            <a:endParaRPr lang="de-AT" sz="2600" dirty="0">
              <a:solidFill>
                <a:schemeClr val="tx1"/>
              </a:solidFill>
            </a:endParaRPr>
          </a:p>
        </p:txBody>
      </p:sp>
      <p:sp>
        <p:nvSpPr>
          <p:cNvPr id="3" name="Inhaltsplatzhalter 2"/>
          <p:cNvSpPr>
            <a:spLocks noGrp="1"/>
          </p:cNvSpPr>
          <p:nvPr>
            <p:ph idx="1"/>
          </p:nvPr>
        </p:nvSpPr>
        <p:spPr/>
        <p:txBody>
          <a:bodyPr/>
          <a:lstStyle/>
          <a:p>
            <a:r>
              <a:rPr lang="de-AT" dirty="0" smtClean="0"/>
              <a:t>Geografika –&gt; RDA-Kapitel 16</a:t>
            </a:r>
          </a:p>
          <a:p>
            <a:r>
              <a:rPr lang="de-AT" dirty="0"/>
              <a:t>Gebietskörperschaften als Urheber </a:t>
            </a:r>
            <a:r>
              <a:rPr lang="de-AT" dirty="0" smtClean="0"/>
              <a:t>-&gt; Behandlung als </a:t>
            </a:r>
            <a:r>
              <a:rPr lang="de-AT" dirty="0"/>
              <a:t>Körperschaften </a:t>
            </a:r>
            <a:r>
              <a:rPr lang="de-AT" sz="2000" dirty="0" smtClean="0"/>
              <a:t>(</a:t>
            </a:r>
            <a:r>
              <a:rPr lang="de-AT" sz="2000" dirty="0"/>
              <a:t>RDA-Kapitel 11, aber angesetzt gemäß RDA-Kapitel 16</a:t>
            </a:r>
            <a:r>
              <a:rPr lang="de-AT" sz="2000" dirty="0" smtClean="0"/>
              <a:t>)</a:t>
            </a:r>
          </a:p>
          <a:p>
            <a:r>
              <a:rPr lang="de-AT" dirty="0" smtClean="0"/>
              <a:t>Orte = Länder, Regionen, Städte, Ortsteile</a:t>
            </a:r>
            <a:endParaRPr lang="de-AT" dirty="0"/>
          </a:p>
          <a:p>
            <a:pPr>
              <a:buFont typeface="Arial" pitchFamily="34" charset="0"/>
              <a:buChar char="•"/>
            </a:pPr>
            <a:r>
              <a:rPr lang="de-AT" dirty="0" smtClean="0"/>
              <a:t>Weiterhin Aleph-Satztyp g</a:t>
            </a:r>
          </a:p>
          <a:p>
            <a:pPr>
              <a:buFont typeface="Arial" pitchFamily="34" charset="0"/>
              <a:buChar char="•"/>
            </a:pPr>
            <a:endParaRPr lang="de-AT" dirty="0" smtClean="0"/>
          </a:p>
          <a:p>
            <a:pPr>
              <a:buFont typeface="Arial" pitchFamily="34" charset="0"/>
              <a:buChar char="•"/>
            </a:pPr>
            <a:endParaRPr lang="de-AT" dirty="0"/>
          </a:p>
          <a:p>
            <a:endParaRPr lang="de-AT" sz="2200" dirty="0"/>
          </a:p>
          <a:p>
            <a:endParaRPr lang="de-AT" sz="2200"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277</a:t>
            </a:fld>
            <a:endParaRPr lang="de-DE"/>
          </a:p>
        </p:txBody>
      </p:sp>
    </p:spTree>
    <p:extLst>
      <p:ext uri="{BB962C8B-B14F-4D97-AF65-F5344CB8AC3E}">
        <p14:creationId xmlns:p14="http://schemas.microsoft.com/office/powerpoint/2010/main" val="2304169214"/>
      </p:ext>
    </p:extLst>
  </p:cSld>
  <p:clrMapOvr>
    <a:masterClrMapping/>
  </p:clrMapOvr>
  <p:timing>
    <p:tnLst>
      <p:par>
        <p:cTn id="1" dur="indefinite" restart="never" nodeType="tmRoot"/>
      </p:par>
    </p:tnLst>
  </p:timing>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325563"/>
          </a:xfrm>
        </p:spPr>
        <p:txBody>
          <a:bodyPr>
            <a:normAutofit/>
          </a:bodyPr>
          <a:lstStyle/>
          <a:p>
            <a:pPr algn="l"/>
            <a:r>
              <a:rPr lang="de-DE" sz="3200" dirty="0" smtClean="0"/>
              <a:t>Geografika</a:t>
            </a:r>
            <a:r>
              <a:rPr lang="de-DE" sz="2600" dirty="0" smtClean="0">
                <a:solidFill>
                  <a:schemeClr val="tx1"/>
                </a:solidFill>
              </a:rPr>
              <a:t/>
            </a:r>
            <a:br>
              <a:rPr lang="de-DE" sz="2600" dirty="0" smtClean="0">
                <a:solidFill>
                  <a:schemeClr val="tx1"/>
                </a:solidFill>
              </a:rPr>
            </a:br>
            <a:r>
              <a:rPr lang="de-DE" sz="2600" dirty="0" smtClean="0">
                <a:solidFill>
                  <a:schemeClr val="tx1"/>
                </a:solidFill>
              </a:rPr>
              <a:t>Informationsquellen</a:t>
            </a:r>
            <a:br>
              <a:rPr lang="de-DE" sz="2600" dirty="0" smtClean="0">
                <a:solidFill>
                  <a:schemeClr val="tx1"/>
                </a:solidFill>
              </a:rPr>
            </a:br>
            <a:r>
              <a:rPr lang="de-DE" sz="2400" dirty="0" smtClean="0"/>
              <a:t>RDA 16.2.2.2</a:t>
            </a:r>
            <a:endParaRPr lang="de-DE" sz="2600" dirty="0">
              <a:solidFill>
                <a:schemeClr val="tx1"/>
              </a:solidFill>
            </a:endParaRPr>
          </a:p>
        </p:txBody>
      </p:sp>
      <p:sp>
        <p:nvSpPr>
          <p:cNvPr id="3" name="Inhaltsplatzhalter 2"/>
          <p:cNvSpPr>
            <a:spLocks noGrp="1"/>
          </p:cNvSpPr>
          <p:nvPr>
            <p:ph idx="1"/>
          </p:nvPr>
        </p:nvSpPr>
        <p:spPr>
          <a:xfrm>
            <a:off x="609600" y="1844824"/>
            <a:ext cx="10972800" cy="4281340"/>
          </a:xfrm>
        </p:spPr>
        <p:txBody>
          <a:bodyPr/>
          <a:lstStyle/>
          <a:p>
            <a:pPr marL="0" indent="0">
              <a:buNone/>
            </a:pPr>
            <a:r>
              <a:rPr lang="de-DE" dirty="0" smtClean="0"/>
              <a:t>Nachschlagewerke gemäß Liste der Nachschlagewerke </a:t>
            </a:r>
            <a:r>
              <a:rPr lang="de-DE" sz="2400" dirty="0" smtClean="0"/>
              <a:t>(ERL zu RDA 16.2.2.2)</a:t>
            </a:r>
          </a:p>
          <a:p>
            <a:pPr marL="0" indent="0">
              <a:buNone/>
            </a:pPr>
            <a:endParaRPr lang="de-DE" dirty="0"/>
          </a:p>
          <a:p>
            <a:endParaRPr lang="de-DE" sz="2400"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278</a:t>
            </a:fld>
            <a:endParaRPr lang="de-DE"/>
          </a:p>
        </p:txBody>
      </p:sp>
    </p:spTree>
    <p:extLst>
      <p:ext uri="{BB962C8B-B14F-4D97-AF65-F5344CB8AC3E}">
        <p14:creationId xmlns:p14="http://schemas.microsoft.com/office/powerpoint/2010/main" val="3986988153"/>
      </p:ext>
    </p:extLst>
  </p:cSld>
  <p:clrMapOvr>
    <a:masterClrMapping/>
  </p:clrMapOvr>
  <p:timing>
    <p:tnLst>
      <p:par>
        <p:cTn id="1" dur="indefinite" restart="never" nodeType="tmRoot"/>
      </p:par>
    </p:tnLst>
  </p:timing>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339999"/>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smtClean="0">
                <a:solidFill>
                  <a:prstClr val="black"/>
                </a:solidFill>
              </a:rPr>
              <a:t>Bevorzugter Name                                        -1-</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16.2.2.3</a:t>
            </a:r>
            <a:endParaRPr lang="de-DE" dirty="0"/>
          </a:p>
        </p:txBody>
      </p:sp>
      <p:sp>
        <p:nvSpPr>
          <p:cNvPr id="3" name="Inhaltsplatzhalter 2"/>
          <p:cNvSpPr>
            <a:spLocks noGrp="1"/>
          </p:cNvSpPr>
          <p:nvPr>
            <p:ph idx="1"/>
          </p:nvPr>
        </p:nvSpPr>
        <p:spPr>
          <a:xfrm>
            <a:off x="609600" y="1844824"/>
            <a:ext cx="10972800" cy="4281340"/>
          </a:xfrm>
        </p:spPr>
        <p:txBody>
          <a:bodyPr/>
          <a:lstStyle/>
          <a:p>
            <a:pPr>
              <a:lnSpc>
                <a:spcPct val="110000"/>
              </a:lnSpc>
              <a:spcBef>
                <a:spcPts val="0"/>
              </a:spcBef>
              <a:defRPr/>
            </a:pPr>
            <a:r>
              <a:rPr lang="de-DE" dirty="0">
                <a:latin typeface="Arial" pitchFamily="34" charset="0"/>
                <a:cs typeface="Arial" pitchFamily="34" charset="0"/>
              </a:rPr>
              <a:t>BN = </a:t>
            </a:r>
            <a:r>
              <a:rPr lang="de-DE" dirty="0"/>
              <a:t>im Deutschen gebräuchliche Namensform gemäß den Nachschlagewerken</a:t>
            </a:r>
          </a:p>
          <a:p>
            <a:pPr>
              <a:lnSpc>
                <a:spcPct val="110000"/>
              </a:lnSpc>
              <a:spcBef>
                <a:spcPts val="0"/>
              </a:spcBef>
              <a:defRPr/>
            </a:pPr>
            <a:r>
              <a:rPr lang="de-DE" dirty="0">
                <a:cs typeface="Arial" pitchFamily="34" charset="0"/>
              </a:rPr>
              <a:t>Andere Namensformen sowie originalsprachige bzw. </a:t>
            </a:r>
            <a:r>
              <a:rPr lang="de-DE" dirty="0"/>
              <a:t>‑schriftliche</a:t>
            </a:r>
            <a:r>
              <a:rPr lang="de-DE" dirty="0">
                <a:cs typeface="Arial" pitchFamily="34" charset="0"/>
              </a:rPr>
              <a:t> Namen -&gt; abweichende Namensformen</a:t>
            </a:r>
          </a:p>
          <a:p>
            <a:pPr>
              <a:lnSpc>
                <a:spcPct val="110000"/>
              </a:lnSpc>
              <a:spcBef>
                <a:spcPts val="0"/>
              </a:spcBef>
              <a:defRPr/>
            </a:pPr>
            <a:endParaRPr lang="de-DE" dirty="0">
              <a:cs typeface="Arial" pitchFamily="34" charset="0"/>
            </a:endParaRPr>
          </a:p>
          <a:p>
            <a:pPr marL="0" indent="0">
              <a:lnSpc>
                <a:spcPct val="110000"/>
              </a:lnSpc>
              <a:spcBef>
                <a:spcPts val="0"/>
              </a:spcBef>
              <a:buNone/>
              <a:defRPr/>
            </a:pPr>
            <a:r>
              <a:rPr lang="de-DE" i="1" dirty="0">
                <a:cs typeface="Arial" pitchFamily="34" charset="0"/>
              </a:rPr>
              <a:t>Beispiele:</a:t>
            </a:r>
          </a:p>
          <a:p>
            <a:pPr marL="0" indent="0">
              <a:lnSpc>
                <a:spcPct val="110000"/>
              </a:lnSpc>
              <a:spcBef>
                <a:spcPts val="0"/>
              </a:spcBef>
              <a:buNone/>
              <a:defRPr/>
            </a:pPr>
            <a:r>
              <a:rPr lang="de-DE" i="1" dirty="0">
                <a:solidFill>
                  <a:schemeClr val="accent3">
                    <a:lumMod val="50000"/>
                  </a:schemeClr>
                </a:solidFill>
              </a:rPr>
              <a:t>Florenz                                      Kairo</a:t>
            </a:r>
          </a:p>
          <a:p>
            <a:pPr lvl="0">
              <a:lnSpc>
                <a:spcPct val="110000"/>
              </a:lnSpc>
              <a:spcBef>
                <a:spcPts val="0"/>
              </a:spcBef>
              <a:buNone/>
              <a:defRPr/>
            </a:pPr>
            <a:r>
              <a:rPr lang="de-DE" i="1" dirty="0"/>
              <a:t>Firenze</a:t>
            </a:r>
            <a:r>
              <a:rPr lang="de-DE" sz="2000" i="1" dirty="0"/>
              <a:t> (Abweichender Name)                     </a:t>
            </a:r>
            <a:r>
              <a:rPr lang="de-DE" i="1" dirty="0" err="1">
                <a:solidFill>
                  <a:prstClr val="black"/>
                </a:solidFill>
                <a:cs typeface="Arial" pitchFamily="34" charset="0"/>
              </a:rPr>
              <a:t>AlQāhira</a:t>
            </a:r>
            <a:r>
              <a:rPr lang="de-DE" sz="2600" i="1" dirty="0">
                <a:solidFill>
                  <a:prstClr val="black"/>
                </a:solidFill>
                <a:cs typeface="Arial" pitchFamily="34" charset="0"/>
              </a:rPr>
              <a:t> </a:t>
            </a:r>
            <a:r>
              <a:rPr lang="de-DE" sz="2000" i="1" dirty="0">
                <a:solidFill>
                  <a:prstClr val="black"/>
                </a:solidFill>
                <a:cs typeface="Arial" pitchFamily="34" charset="0"/>
              </a:rPr>
              <a:t>(abweichender Name)</a:t>
            </a:r>
            <a:endParaRPr lang="de-DE" sz="2600" i="1" dirty="0">
              <a:solidFill>
                <a:prstClr val="black"/>
              </a:solidFill>
              <a:cs typeface="Arial" pitchFamily="34" charset="0"/>
            </a:endParaRPr>
          </a:p>
          <a:p>
            <a:pPr lvl="0">
              <a:lnSpc>
                <a:spcPct val="110000"/>
              </a:lnSpc>
              <a:spcBef>
                <a:spcPts val="0"/>
              </a:spcBef>
              <a:buNone/>
              <a:defRPr/>
            </a:pPr>
            <a:r>
              <a:rPr lang="de-DE" i="1" dirty="0" err="1">
                <a:solidFill>
                  <a:prstClr val="black"/>
                </a:solidFill>
                <a:cs typeface="Arial" pitchFamily="34" charset="0"/>
              </a:rPr>
              <a:t>Città</a:t>
            </a:r>
            <a:r>
              <a:rPr lang="de-DE" i="1" dirty="0">
                <a:solidFill>
                  <a:prstClr val="black"/>
                </a:solidFill>
                <a:cs typeface="Arial" pitchFamily="34" charset="0"/>
              </a:rPr>
              <a:t> di Firenze </a:t>
            </a:r>
            <a:r>
              <a:rPr lang="de-DE" sz="2000" i="1" dirty="0"/>
              <a:t>(Abweichender Name)     </a:t>
            </a:r>
            <a:r>
              <a:rPr lang="de-DE" dirty="0">
                <a:solidFill>
                  <a:prstClr val="black"/>
                </a:solidFill>
                <a:cs typeface="Arial" pitchFamily="34" charset="0"/>
              </a:rPr>
              <a:t>Al-</a:t>
            </a:r>
            <a:r>
              <a:rPr lang="de-DE" dirty="0" err="1">
                <a:solidFill>
                  <a:prstClr val="black"/>
                </a:solidFill>
                <a:cs typeface="Arial" pitchFamily="34" charset="0"/>
              </a:rPr>
              <a:t>Qāhira</a:t>
            </a:r>
            <a:r>
              <a:rPr lang="de-DE" dirty="0">
                <a:solidFill>
                  <a:prstClr val="black"/>
                </a:solidFill>
                <a:cs typeface="Arial" pitchFamily="34" charset="0"/>
              </a:rPr>
              <a:t> </a:t>
            </a:r>
            <a:r>
              <a:rPr lang="de-DE" sz="2000" i="1" dirty="0">
                <a:solidFill>
                  <a:prstClr val="black"/>
                </a:solidFill>
                <a:cs typeface="Arial" pitchFamily="34" charset="0"/>
              </a:rPr>
              <a:t>(abweichender Name)</a:t>
            </a:r>
            <a:endParaRPr lang="de-DE" sz="2600" i="1" dirty="0">
              <a:solidFill>
                <a:prstClr val="black"/>
              </a:solidFill>
              <a:cs typeface="Arial" pitchFamily="34" charset="0"/>
            </a:endParaRP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279</a:t>
            </a:fld>
            <a:endParaRPr lang="de-DE"/>
          </a:p>
        </p:txBody>
      </p:sp>
    </p:spTree>
    <p:extLst>
      <p:ext uri="{BB962C8B-B14F-4D97-AF65-F5344CB8AC3E}">
        <p14:creationId xmlns:p14="http://schemas.microsoft.com/office/powerpoint/2010/main" val="971003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200" dirty="0">
                <a:solidFill>
                  <a:srgbClr val="4F81BD">
                    <a:lumMod val="75000"/>
                  </a:srgbClr>
                </a:solidFill>
              </a:rPr>
              <a:t>Körperschaften allgemein</a:t>
            </a:r>
            <a:r>
              <a:rPr lang="de-DE" dirty="0">
                <a:solidFill>
                  <a:prstClr val="black"/>
                </a:solidFill>
              </a:rPr>
              <a:t/>
            </a:r>
            <a:br>
              <a:rPr lang="de-DE" dirty="0">
                <a:solidFill>
                  <a:prstClr val="black"/>
                </a:solidFill>
              </a:rPr>
            </a:br>
            <a:r>
              <a:rPr lang="de-DE" sz="2600" dirty="0" smtClean="0">
                <a:solidFill>
                  <a:prstClr val="black"/>
                </a:solidFill>
              </a:rPr>
              <a:t>Informationsquellen                                     -1-</a:t>
            </a:r>
            <a:endParaRPr lang="de-DE" dirty="0"/>
          </a:p>
        </p:txBody>
      </p:sp>
      <p:sp>
        <p:nvSpPr>
          <p:cNvPr id="3" name="Inhaltsplatzhalter 2"/>
          <p:cNvSpPr>
            <a:spLocks noGrp="1"/>
          </p:cNvSpPr>
          <p:nvPr>
            <p:ph idx="1"/>
          </p:nvPr>
        </p:nvSpPr>
        <p:spPr/>
        <p:txBody>
          <a:bodyPr/>
          <a:lstStyle/>
          <a:p>
            <a:pPr marL="0" indent="0">
              <a:buNone/>
              <a:defRPr/>
            </a:pPr>
            <a:r>
              <a:rPr lang="de-DE" dirty="0" smtClean="0"/>
              <a:t>Informationsquellen</a:t>
            </a:r>
          </a:p>
          <a:p>
            <a:pPr marL="0" indent="0">
              <a:buNone/>
              <a:defRPr/>
            </a:pPr>
            <a:r>
              <a:rPr lang="de-DE" dirty="0" smtClean="0"/>
              <a:t>   Stehen </a:t>
            </a:r>
            <a:r>
              <a:rPr lang="de-DE" dirty="0"/>
              <a:t>in RDA an verschiedenen Stellen:</a:t>
            </a:r>
          </a:p>
          <a:p>
            <a:pPr>
              <a:defRPr/>
            </a:pPr>
            <a:r>
              <a:rPr lang="de-DE" dirty="0" smtClean="0"/>
              <a:t>RDA </a:t>
            </a:r>
            <a:r>
              <a:rPr lang="de-DE" dirty="0"/>
              <a:t>11.2.2.2, darin Verweis auf </a:t>
            </a:r>
          </a:p>
          <a:p>
            <a:pPr>
              <a:defRPr/>
            </a:pPr>
            <a:r>
              <a:rPr lang="de-DE" dirty="0" smtClean="0"/>
              <a:t>RDA </a:t>
            </a:r>
            <a:r>
              <a:rPr lang="de-DE" dirty="0"/>
              <a:t>2.2.2 (Kapitel zu Manifestationen)</a:t>
            </a:r>
          </a:p>
          <a:p>
            <a:pPr>
              <a:defRPr/>
            </a:pPr>
            <a:r>
              <a:rPr lang="de-DE" dirty="0" smtClean="0"/>
              <a:t>Erläuterung </a:t>
            </a:r>
            <a:r>
              <a:rPr lang="de-DE" dirty="0"/>
              <a:t>zu RDA 11.2.2.2 sowie die Erfassungshilfe EH-K-03</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Textfeld 2"/>
          <p:cNvSpPr txBox="1">
            <a:spLocks noChangeArrowheads="1"/>
          </p:cNvSpPr>
          <p:nvPr/>
        </p:nvSpPr>
        <p:spPr bwMode="auto">
          <a:xfrm>
            <a:off x="8832304" y="5373216"/>
            <a:ext cx="1920625" cy="40011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ts val="2400"/>
              </a:lnSpc>
              <a:spcBef>
                <a:spcPct val="70000"/>
              </a:spcBef>
              <a:buFont typeface="Verdana" pitchFamily="34" charset="0"/>
              <a:buChar char="–"/>
              <a:defRPr sz="2000">
                <a:solidFill>
                  <a:schemeClr val="tx1"/>
                </a:solidFill>
                <a:latin typeface="Verdana" pitchFamily="34" charset="0"/>
                <a:cs typeface="Arial" charset="0"/>
              </a:defRPr>
            </a:lvl1pPr>
            <a:lvl2pPr marL="742950" indent="-285750" eaLnBrk="0" hangingPunct="0">
              <a:lnSpc>
                <a:spcPts val="2000"/>
              </a:lnSpc>
              <a:spcBef>
                <a:spcPct val="20000"/>
              </a:spcBef>
              <a:buChar char="-"/>
              <a:defRPr sz="1600">
                <a:solidFill>
                  <a:schemeClr val="tx1"/>
                </a:solidFill>
                <a:latin typeface="Verdana" pitchFamily="34" charset="0"/>
                <a:cs typeface="Arial" charset="0"/>
              </a:defRPr>
            </a:lvl2pPr>
            <a:lvl3pPr marL="1143000" indent="-228600" eaLnBrk="0" hangingPunct="0">
              <a:lnSpc>
                <a:spcPts val="2000"/>
              </a:lnSpc>
              <a:spcBef>
                <a:spcPct val="20000"/>
              </a:spcBef>
              <a:buChar char="-"/>
              <a:defRPr sz="1600">
                <a:solidFill>
                  <a:schemeClr val="tx1"/>
                </a:solidFill>
                <a:latin typeface="Verdana" pitchFamily="34" charset="0"/>
                <a:cs typeface="Arial" charset="0"/>
              </a:defRPr>
            </a:lvl3pPr>
            <a:lvl4pPr marL="1600200" indent="-228600" eaLnBrk="0" hangingPunct="0">
              <a:lnSpc>
                <a:spcPts val="2000"/>
              </a:lnSpc>
              <a:spcBef>
                <a:spcPct val="20000"/>
              </a:spcBef>
              <a:buChar char="-"/>
              <a:defRPr sz="1600">
                <a:solidFill>
                  <a:schemeClr val="tx1"/>
                </a:solidFill>
                <a:latin typeface="Verdana" pitchFamily="34" charset="0"/>
                <a:cs typeface="Arial" charset="0"/>
              </a:defRPr>
            </a:lvl4pPr>
            <a:lvl5pPr marL="2057400" indent="-228600" eaLnBrk="0" hangingPunct="0">
              <a:lnSpc>
                <a:spcPts val="2000"/>
              </a:lnSpc>
              <a:spcBef>
                <a:spcPct val="20000"/>
              </a:spcBef>
              <a:buChar char="-"/>
              <a:defRPr sz="1600">
                <a:solidFill>
                  <a:schemeClr val="tx1"/>
                </a:solidFill>
                <a:latin typeface="Verdana" pitchFamily="34" charset="0"/>
                <a:cs typeface="Arial"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itchFamily="34" charset="0"/>
                <a:cs typeface="Arial"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itchFamily="34" charset="0"/>
                <a:cs typeface="Arial"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itchFamily="34" charset="0"/>
                <a:cs typeface="Arial"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itchFamily="34" charset="0"/>
                <a:cs typeface="Arial" charset="0"/>
              </a:defRPr>
            </a:lvl9pPr>
          </a:lstStyle>
          <a:p>
            <a:pPr eaLnBrk="1" hangingPunct="1">
              <a:lnSpc>
                <a:spcPct val="100000"/>
              </a:lnSpc>
              <a:spcBef>
                <a:spcPct val="0"/>
              </a:spcBef>
              <a:buFontTx/>
              <a:buNone/>
            </a:pPr>
            <a:r>
              <a:rPr lang="de-DE" altLang="de-DE" dirty="0"/>
              <a:t>vgl. EH-K-03</a:t>
            </a:r>
          </a:p>
        </p:txBody>
      </p:sp>
      <p:sp>
        <p:nvSpPr>
          <p:cNvPr id="5" name="Foliennummernplatzhalter 4"/>
          <p:cNvSpPr>
            <a:spLocks noGrp="1"/>
          </p:cNvSpPr>
          <p:nvPr>
            <p:ph type="sldNum" sz="quarter" idx="12"/>
          </p:nvPr>
        </p:nvSpPr>
        <p:spPr/>
        <p:txBody>
          <a:bodyPr/>
          <a:lstStyle/>
          <a:p>
            <a:fld id="{E1CD70CF-68CB-451A-AC93-71942E537FD9}" type="slidenum">
              <a:rPr lang="de-DE" smtClean="0"/>
              <a:t>28</a:t>
            </a:fld>
            <a:endParaRPr lang="de-DE"/>
          </a:p>
        </p:txBody>
      </p:sp>
    </p:spTree>
    <p:extLst>
      <p:ext uri="{BB962C8B-B14F-4D97-AF65-F5344CB8AC3E}">
        <p14:creationId xmlns:p14="http://schemas.microsoft.com/office/powerpoint/2010/main" val="9143798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26170"/>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a:solidFill>
                  <a:prstClr val="black"/>
                </a:solidFill>
              </a:rPr>
              <a:t>Bevorzugter </a:t>
            </a:r>
            <a:r>
              <a:rPr lang="de-DE" sz="2600" dirty="0" smtClean="0">
                <a:solidFill>
                  <a:prstClr val="black"/>
                </a:solidFill>
              </a:rPr>
              <a:t>Name                                        -2-</a:t>
            </a:r>
            <a:r>
              <a:rPr lang="de-DE" sz="2600" dirty="0">
                <a:solidFill>
                  <a:prstClr val="black"/>
                </a:solidFill>
              </a:rPr>
              <a:t/>
            </a:r>
            <a:br>
              <a:rPr lang="de-DE" sz="2600" dirty="0">
                <a:solidFill>
                  <a:prstClr val="black"/>
                </a:solidFill>
              </a:rPr>
            </a:br>
            <a:r>
              <a:rPr lang="de-DE" sz="2400" dirty="0">
                <a:solidFill>
                  <a:srgbClr val="4F81BD">
                    <a:lumMod val="75000"/>
                  </a:srgbClr>
                </a:solidFill>
              </a:rPr>
              <a:t>RDA 16.2.2.3</a:t>
            </a:r>
            <a:endParaRPr lang="de-DE" dirty="0"/>
          </a:p>
        </p:txBody>
      </p:sp>
      <p:sp>
        <p:nvSpPr>
          <p:cNvPr id="3" name="Inhaltsplatzhalter 2"/>
          <p:cNvSpPr>
            <a:spLocks noGrp="1"/>
          </p:cNvSpPr>
          <p:nvPr>
            <p:ph idx="1"/>
          </p:nvPr>
        </p:nvSpPr>
        <p:spPr>
          <a:xfrm>
            <a:off x="609600" y="2132856"/>
            <a:ext cx="10972800" cy="3993308"/>
          </a:xfrm>
        </p:spPr>
        <p:txBody>
          <a:bodyPr/>
          <a:lstStyle/>
          <a:p>
            <a:pPr marL="0" indent="0">
              <a:buNone/>
            </a:pPr>
            <a:r>
              <a:rPr lang="de-DE" sz="2400" i="1" dirty="0">
                <a:cs typeface="Arial" pitchFamily="34" charset="0"/>
              </a:rPr>
              <a:t>Forts. Beispiele:</a:t>
            </a:r>
          </a:p>
          <a:p>
            <a:pPr marL="0" indent="0">
              <a:buNone/>
            </a:pPr>
            <a:endParaRPr lang="de-DE" i="1" dirty="0">
              <a:solidFill>
                <a:schemeClr val="accent3">
                  <a:lumMod val="50000"/>
                </a:schemeClr>
              </a:solidFill>
            </a:endParaRPr>
          </a:p>
          <a:p>
            <a:pPr marL="0" indent="0">
              <a:buNone/>
            </a:pPr>
            <a:r>
              <a:rPr lang="de-DE" i="1" dirty="0">
                <a:solidFill>
                  <a:schemeClr val="accent3">
                    <a:lumMod val="50000"/>
                  </a:schemeClr>
                </a:solidFill>
              </a:rPr>
              <a:t>Sankt Gilgen			Bad Segeberg</a:t>
            </a:r>
          </a:p>
          <a:p>
            <a:pPr marL="0" indent="0">
              <a:buNone/>
            </a:pPr>
            <a:r>
              <a:rPr lang="de-DE" i="1" dirty="0">
                <a:solidFill>
                  <a:schemeClr val="accent3">
                    <a:lumMod val="50000"/>
                  </a:schemeClr>
                </a:solidFill>
              </a:rPr>
              <a:t>Markt Schwaben		Seebad </a:t>
            </a:r>
            <a:r>
              <a:rPr lang="de-DE" i="1" dirty="0" err="1">
                <a:solidFill>
                  <a:schemeClr val="accent3">
                    <a:lumMod val="50000"/>
                  </a:schemeClr>
                </a:solidFill>
              </a:rPr>
              <a:t>Ahlbeck</a:t>
            </a:r>
            <a:endParaRPr lang="de-DE" i="1" dirty="0">
              <a:solidFill>
                <a:schemeClr val="accent3">
                  <a:lumMod val="50000"/>
                </a:schemeClr>
              </a:solidFill>
            </a:endParaRPr>
          </a:p>
          <a:p>
            <a:pPr marL="0" indent="0">
              <a:buNone/>
            </a:pPr>
            <a:r>
              <a:rPr lang="de-DE" i="1" dirty="0">
                <a:solidFill>
                  <a:schemeClr val="accent3">
                    <a:lumMod val="50000"/>
                  </a:schemeClr>
                </a:solidFill>
              </a:rPr>
              <a:t>Saint-</a:t>
            </a:r>
            <a:r>
              <a:rPr lang="de-DE" i="1" dirty="0" err="1">
                <a:solidFill>
                  <a:schemeClr val="accent3">
                    <a:lumMod val="50000"/>
                  </a:schemeClr>
                </a:solidFill>
              </a:rPr>
              <a:t>Tropez</a:t>
            </a:r>
            <a:r>
              <a:rPr lang="de-DE" i="1" dirty="0">
                <a:solidFill>
                  <a:schemeClr val="accent3">
                    <a:lumMod val="50000"/>
                  </a:schemeClr>
                </a:solidFill>
              </a:rPr>
              <a:t>		       </a:t>
            </a:r>
            <a:r>
              <a:rPr lang="de-DE" i="1" dirty="0" err="1">
                <a:solidFill>
                  <a:schemeClr val="accent3">
                    <a:lumMod val="50000"/>
                  </a:schemeClr>
                </a:solidFill>
              </a:rPr>
              <a:t>Aix</a:t>
            </a:r>
            <a:r>
              <a:rPr lang="de-DE" i="1" dirty="0">
                <a:solidFill>
                  <a:schemeClr val="accent3">
                    <a:lumMod val="50000"/>
                  </a:schemeClr>
                </a:solidFill>
              </a:rPr>
              <a:t>-les-</a:t>
            </a:r>
            <a:r>
              <a:rPr lang="de-DE" i="1" dirty="0" err="1">
                <a:solidFill>
                  <a:schemeClr val="accent3">
                    <a:lumMod val="50000"/>
                  </a:schemeClr>
                </a:solidFill>
              </a:rPr>
              <a:t>Bains</a:t>
            </a:r>
            <a:endParaRPr lang="de-DE" i="1" dirty="0">
              <a:solidFill>
                <a:schemeClr val="accent3">
                  <a:lumMod val="50000"/>
                </a:schemeClr>
              </a:solidFill>
            </a:endParaRPr>
          </a:p>
          <a:p>
            <a:pPr marL="0" indent="0">
              <a:buNone/>
            </a:pPr>
            <a:r>
              <a:rPr lang="de-DE" i="1" dirty="0">
                <a:solidFill>
                  <a:schemeClr val="accent3">
                    <a:lumMod val="50000"/>
                  </a:schemeClr>
                </a:solidFill>
              </a:rPr>
              <a:t>St. Moritz			       </a:t>
            </a:r>
            <a:r>
              <a:rPr lang="de-DE" i="1" dirty="0" err="1">
                <a:solidFill>
                  <a:schemeClr val="accent3">
                    <a:lumMod val="50000"/>
                  </a:schemeClr>
                </a:solidFill>
              </a:rPr>
              <a:t>Evian</a:t>
            </a:r>
            <a:r>
              <a:rPr lang="de-DE" i="1" dirty="0">
                <a:solidFill>
                  <a:schemeClr val="accent3">
                    <a:lumMod val="50000"/>
                  </a:schemeClr>
                </a:solidFill>
              </a:rPr>
              <a:t>-les-</a:t>
            </a:r>
            <a:r>
              <a:rPr lang="de-DE" i="1" dirty="0" err="1">
                <a:solidFill>
                  <a:schemeClr val="accent3">
                    <a:lumMod val="50000"/>
                  </a:schemeClr>
                </a:solidFill>
              </a:rPr>
              <a:t>Bains</a:t>
            </a:r>
            <a:endParaRPr lang="de-DE" i="1" dirty="0">
              <a:solidFill>
                <a:schemeClr val="accent3">
                  <a:lumMod val="50000"/>
                </a:schemeClr>
              </a:solidFill>
            </a:endParaRPr>
          </a:p>
          <a:p>
            <a:pPr marL="0" indent="0">
              <a:buNone/>
            </a:pPr>
            <a:r>
              <a:rPr lang="de-DE" i="1" dirty="0">
                <a:solidFill>
                  <a:schemeClr val="accent3">
                    <a:lumMod val="50000"/>
                  </a:schemeClr>
                </a:solidFill>
              </a:rPr>
              <a:t>Frankfurt am Main	       Sankt Johann in Tirol</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280</a:t>
            </a:fld>
            <a:endParaRPr lang="de-DE"/>
          </a:p>
        </p:txBody>
      </p:sp>
    </p:spTree>
    <p:extLst>
      <p:ext uri="{BB962C8B-B14F-4D97-AF65-F5344CB8AC3E}">
        <p14:creationId xmlns:p14="http://schemas.microsoft.com/office/powerpoint/2010/main" val="4199184826"/>
      </p:ext>
    </p:extLst>
  </p:cSld>
  <p:clrMapOvr>
    <a:masterClrMapping/>
  </p:clrMapOvr>
  <p:timing>
    <p:tnLst>
      <p:par>
        <p:cTn id="1" dur="indefinite" restart="never" nodeType="tmRoot"/>
      </p:par>
    </p:tnLst>
  </p:timing>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339999"/>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a:solidFill>
                  <a:prstClr val="black"/>
                </a:solidFill>
              </a:rPr>
              <a:t>Bevorzugter Name                                        </a:t>
            </a:r>
            <a:r>
              <a:rPr lang="de-DE" sz="2600" dirty="0" smtClean="0">
                <a:solidFill>
                  <a:prstClr val="black"/>
                </a:solidFill>
              </a:rPr>
              <a:t>-3-</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16.2.2.4</a:t>
            </a:r>
            <a:endParaRPr lang="de-DE" dirty="0"/>
          </a:p>
        </p:txBody>
      </p:sp>
      <p:sp>
        <p:nvSpPr>
          <p:cNvPr id="3" name="Inhaltsplatzhalter 2"/>
          <p:cNvSpPr>
            <a:spLocks noGrp="1"/>
          </p:cNvSpPr>
          <p:nvPr>
            <p:ph idx="1"/>
          </p:nvPr>
        </p:nvSpPr>
        <p:spPr>
          <a:xfrm>
            <a:off x="609600" y="1844824"/>
            <a:ext cx="10972800" cy="4281340"/>
          </a:xfrm>
        </p:spPr>
        <p:txBody>
          <a:bodyPr/>
          <a:lstStyle/>
          <a:p>
            <a:r>
              <a:rPr lang="de-DE" sz="2600" dirty="0">
                <a:cs typeface="Arial" pitchFamily="34" charset="0"/>
              </a:rPr>
              <a:t>RDA verlangen das Erfassen des nächstgrößeren Geografikums  („</a:t>
            </a:r>
            <a:r>
              <a:rPr lang="de-DE" sz="2600" b="1" dirty="0">
                <a:cs typeface="Arial" pitchFamily="34" charset="0"/>
              </a:rPr>
              <a:t>larger </a:t>
            </a:r>
            <a:r>
              <a:rPr lang="de-DE" sz="2600" b="1" dirty="0" err="1">
                <a:cs typeface="Arial" pitchFamily="34" charset="0"/>
              </a:rPr>
              <a:t>place</a:t>
            </a:r>
            <a:r>
              <a:rPr lang="de-DE" sz="2600" dirty="0">
                <a:cs typeface="Arial" pitchFamily="34" charset="0"/>
              </a:rPr>
              <a:t>“) in </a:t>
            </a:r>
            <a:r>
              <a:rPr lang="de-DE" sz="2600" dirty="0" smtClean="0">
                <a:cs typeface="Arial" pitchFamily="34" charset="0"/>
              </a:rPr>
              <a:t>Textform</a:t>
            </a:r>
            <a:endParaRPr lang="de-DE" sz="2600" dirty="0">
              <a:cs typeface="Arial" pitchFamily="34" charset="0"/>
            </a:endParaRPr>
          </a:p>
          <a:p>
            <a:r>
              <a:rPr lang="de-DE" sz="2600" dirty="0">
                <a:cs typeface="Arial" pitchFamily="34" charset="0"/>
              </a:rPr>
              <a:t>Dazu wurde ein </a:t>
            </a:r>
            <a:r>
              <a:rPr lang="de-DE" sz="2600" b="1" dirty="0" err="1">
                <a:cs typeface="Arial" pitchFamily="34" charset="0"/>
              </a:rPr>
              <a:t>Proposal</a:t>
            </a:r>
            <a:r>
              <a:rPr lang="de-DE" sz="2600" dirty="0">
                <a:cs typeface="Arial" pitchFamily="34" charset="0"/>
              </a:rPr>
              <a:t> der deutsch-sprachigen Verbünde eingereicht, in dem vorgeschlagen wird, </a:t>
            </a:r>
            <a:r>
              <a:rPr lang="de-DE" sz="2600" b="1" dirty="0">
                <a:cs typeface="Arial" pitchFamily="34" charset="0"/>
              </a:rPr>
              <a:t>dies stattdessen auch als Code </a:t>
            </a:r>
            <a:r>
              <a:rPr lang="de-DE" sz="2600" dirty="0">
                <a:cs typeface="Arial" pitchFamily="34" charset="0"/>
              </a:rPr>
              <a:t>angeben zu können (</a:t>
            </a:r>
            <a:r>
              <a:rPr lang="de-DE" sz="2600" b="1" dirty="0">
                <a:cs typeface="Arial" pitchFamily="34" charset="0"/>
              </a:rPr>
              <a:t>Ländercode</a:t>
            </a:r>
            <a:r>
              <a:rPr lang="de-DE" sz="2600" dirty="0">
                <a:cs typeface="Arial" pitchFamily="34" charset="0"/>
              </a:rPr>
              <a:t>)</a:t>
            </a:r>
          </a:p>
          <a:p>
            <a:r>
              <a:rPr lang="de-DE" sz="2600" dirty="0"/>
              <a:t>Wird in einer </a:t>
            </a:r>
            <a:r>
              <a:rPr lang="de-DE" sz="2600" b="1" dirty="0"/>
              <a:t>Arbeitsgruppe des JSC </a:t>
            </a:r>
            <a:r>
              <a:rPr lang="de-DE" sz="2600" dirty="0"/>
              <a:t>diskutiert  </a:t>
            </a:r>
          </a:p>
          <a:p>
            <a:r>
              <a:rPr lang="de-DE" sz="2600" dirty="0"/>
              <a:t>Bis zu einer endgültigen Entscheidung werden Geografika </a:t>
            </a:r>
            <a:r>
              <a:rPr lang="de-DE" sz="2600" dirty="0" smtClean="0"/>
              <a:t>in diesem Punkt so </a:t>
            </a:r>
            <a:r>
              <a:rPr lang="de-DE" sz="2600" dirty="0"/>
              <a:t>wie bisher </a:t>
            </a:r>
            <a:r>
              <a:rPr lang="de-DE" sz="2600" dirty="0" smtClean="0"/>
              <a:t>erfasst </a:t>
            </a:r>
            <a:r>
              <a:rPr lang="de-DE" sz="2400" dirty="0" smtClean="0"/>
              <a:t>(AWR 2 zu RDA 16.2.2.4), </a:t>
            </a:r>
            <a:r>
              <a:rPr lang="de-DE" sz="2600" dirty="0" smtClean="0"/>
              <a:t>d.h. Ländercode statt grundsätzliche Ergänzung des Landes zum Namen     </a:t>
            </a:r>
            <a:r>
              <a:rPr lang="de-DE" sz="2700" dirty="0" smtClean="0"/>
              <a:t>                            </a:t>
            </a:r>
            <a:endParaRPr lang="de-DE" sz="2700" dirty="0"/>
          </a:p>
          <a:p>
            <a:pPr marL="0" indent="0">
              <a:buNone/>
            </a:pPr>
            <a:r>
              <a:rPr lang="de-DE" sz="2700" dirty="0" smtClean="0">
                <a:sym typeface="Wingdings" panose="05000000000000000000" pitchFamily="2" charset="2"/>
              </a:rPr>
              <a:t>  </a:t>
            </a: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Textfeld 5"/>
          <p:cNvSpPr txBox="1">
            <a:spLocks noChangeArrowheads="1"/>
          </p:cNvSpPr>
          <p:nvPr/>
        </p:nvSpPr>
        <p:spPr bwMode="auto">
          <a:xfrm>
            <a:off x="8976320" y="5756277"/>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solidFill>
                  <a:srgbClr val="000000"/>
                </a:solidFill>
              </a:rPr>
              <a:t>Vgl. </a:t>
            </a:r>
            <a:r>
              <a:rPr lang="de-DE" altLang="de-DE" sz="1800" dirty="0" smtClean="0">
                <a:solidFill>
                  <a:srgbClr val="000000"/>
                </a:solidFill>
              </a:rPr>
              <a:t>EH-G-01</a:t>
            </a:r>
            <a:endParaRPr lang="de-DE" altLang="de-DE" sz="1800" dirty="0">
              <a:solidFill>
                <a:srgbClr val="000000"/>
              </a:solidFill>
            </a:endParaRPr>
          </a:p>
        </p:txBody>
      </p:sp>
      <p:sp>
        <p:nvSpPr>
          <p:cNvPr id="5" name="Foliennummernplatzhalter 4"/>
          <p:cNvSpPr>
            <a:spLocks noGrp="1"/>
          </p:cNvSpPr>
          <p:nvPr>
            <p:ph type="sldNum" sz="quarter" idx="12"/>
          </p:nvPr>
        </p:nvSpPr>
        <p:spPr/>
        <p:txBody>
          <a:bodyPr/>
          <a:lstStyle/>
          <a:p>
            <a:fld id="{E1CD70CF-68CB-451A-AC93-71942E537FD9}" type="slidenum">
              <a:rPr lang="de-DE" smtClean="0"/>
              <a:t>281</a:t>
            </a:fld>
            <a:endParaRPr lang="de-DE"/>
          </a:p>
        </p:txBody>
      </p:sp>
    </p:spTree>
    <p:extLst>
      <p:ext uri="{BB962C8B-B14F-4D97-AF65-F5344CB8AC3E}">
        <p14:creationId xmlns:p14="http://schemas.microsoft.com/office/powerpoint/2010/main" val="3381250504"/>
      </p:ext>
    </p:extLst>
  </p:cSld>
  <p:clrMapOvr>
    <a:masterClrMapping/>
  </p:clrMapOvr>
  <p:timing>
    <p:tnLst>
      <p:par>
        <p:cTn id="1" dur="indefinite" restart="never" nodeType="tmRoot"/>
      </p:par>
    </p:tnLst>
  </p:timing>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26170"/>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a:solidFill>
                  <a:prstClr val="black"/>
                </a:solidFill>
              </a:rPr>
              <a:t>Bevorzugter Name                                        </a:t>
            </a:r>
            <a:r>
              <a:rPr lang="de-DE" sz="2600" dirty="0" smtClean="0">
                <a:solidFill>
                  <a:prstClr val="black"/>
                </a:solidFill>
              </a:rPr>
              <a:t>-4-</a:t>
            </a:r>
            <a:r>
              <a:rPr lang="de-DE" sz="2600" dirty="0">
                <a:solidFill>
                  <a:prstClr val="black"/>
                </a:solidFill>
              </a:rPr>
              <a:t/>
            </a:r>
            <a:br>
              <a:rPr lang="de-DE" sz="2600" dirty="0">
                <a:solidFill>
                  <a:prstClr val="black"/>
                </a:solidFill>
              </a:rPr>
            </a:br>
            <a:r>
              <a:rPr lang="de-DE" sz="2400" dirty="0" smtClean="0">
                <a:solidFill>
                  <a:srgbClr val="4F81BD">
                    <a:lumMod val="75000"/>
                  </a:srgbClr>
                </a:solidFill>
              </a:rPr>
              <a:t>RDA 16.2.2.4</a:t>
            </a:r>
            <a:endParaRPr lang="de-DE" dirty="0"/>
          </a:p>
        </p:txBody>
      </p:sp>
      <p:sp>
        <p:nvSpPr>
          <p:cNvPr id="3" name="Inhaltsplatzhalter 2"/>
          <p:cNvSpPr>
            <a:spLocks noGrp="1"/>
          </p:cNvSpPr>
          <p:nvPr>
            <p:ph idx="1"/>
          </p:nvPr>
        </p:nvSpPr>
        <p:spPr>
          <a:xfrm>
            <a:off x="609600" y="2492896"/>
            <a:ext cx="10972800" cy="3633268"/>
          </a:xfrm>
        </p:spPr>
        <p:txBody>
          <a:bodyPr/>
          <a:lstStyle/>
          <a:p>
            <a:r>
              <a:rPr lang="de-AT" dirty="0" smtClean="0"/>
              <a:t>Erfassung </a:t>
            </a:r>
            <a:r>
              <a:rPr lang="de-AT" dirty="0"/>
              <a:t>des Bundesstaates bei Geografika (Orten) in den </a:t>
            </a:r>
            <a:r>
              <a:rPr lang="de-AT" dirty="0" smtClean="0"/>
              <a:t>USA unverändert</a:t>
            </a:r>
            <a:endParaRPr lang="de-AT" dirty="0"/>
          </a:p>
          <a:p>
            <a:r>
              <a:rPr lang="de-AT" dirty="0" smtClean="0"/>
              <a:t>Bundesstaaten </a:t>
            </a:r>
            <a:r>
              <a:rPr lang="de-AT" dirty="0"/>
              <a:t>der USA </a:t>
            </a:r>
            <a:r>
              <a:rPr lang="de-AT" dirty="0" smtClean="0"/>
              <a:t>in </a:t>
            </a:r>
            <a:r>
              <a:rPr lang="de-AT" dirty="0"/>
              <a:t>der normierten Abkürzung mit Komma an den Ortsnamen </a:t>
            </a:r>
            <a:r>
              <a:rPr lang="de-AT" dirty="0" smtClean="0"/>
              <a:t>anfügen</a:t>
            </a:r>
            <a:endParaRPr lang="de-AT" dirty="0"/>
          </a:p>
          <a:p>
            <a:r>
              <a:rPr lang="de-AT" dirty="0"/>
              <a:t>Einleitende Artikel </a:t>
            </a:r>
            <a:r>
              <a:rPr lang="de-AT" dirty="0" smtClean="0"/>
              <a:t>nicht weglassen </a:t>
            </a:r>
            <a:r>
              <a:rPr lang="de-AT" sz="2400" dirty="0" smtClean="0"/>
              <a:t>(AWR </a:t>
            </a:r>
            <a:r>
              <a:rPr lang="de-AT" sz="2400" dirty="0"/>
              <a:t>1 zu RDA </a:t>
            </a:r>
            <a:r>
              <a:rPr lang="de-AT" sz="2400" dirty="0" smtClean="0"/>
              <a:t>16.2.2.4)</a:t>
            </a:r>
            <a:endParaRPr lang="de-AT" sz="2400"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Textfeld 5"/>
          <p:cNvSpPr txBox="1">
            <a:spLocks noChangeArrowheads="1"/>
          </p:cNvSpPr>
          <p:nvPr/>
        </p:nvSpPr>
        <p:spPr bwMode="auto">
          <a:xfrm>
            <a:off x="8976320" y="5756277"/>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solidFill>
                  <a:srgbClr val="000000"/>
                </a:solidFill>
              </a:rPr>
              <a:t>Vgl. </a:t>
            </a:r>
            <a:r>
              <a:rPr lang="de-DE" altLang="de-DE" sz="1800" dirty="0" smtClean="0">
                <a:solidFill>
                  <a:srgbClr val="000000"/>
                </a:solidFill>
              </a:rPr>
              <a:t>EH-G-04</a:t>
            </a:r>
            <a:endParaRPr lang="de-DE" altLang="de-DE" sz="1800" dirty="0">
              <a:solidFill>
                <a:srgbClr val="000000"/>
              </a:solidFill>
            </a:endParaRPr>
          </a:p>
        </p:txBody>
      </p:sp>
      <p:sp>
        <p:nvSpPr>
          <p:cNvPr id="5" name="Foliennummernplatzhalter 4"/>
          <p:cNvSpPr>
            <a:spLocks noGrp="1"/>
          </p:cNvSpPr>
          <p:nvPr>
            <p:ph type="sldNum" sz="quarter" idx="12"/>
          </p:nvPr>
        </p:nvSpPr>
        <p:spPr/>
        <p:txBody>
          <a:bodyPr/>
          <a:lstStyle/>
          <a:p>
            <a:fld id="{E1CD70CF-68CB-451A-AC93-71942E537FD9}" type="slidenum">
              <a:rPr lang="de-DE" smtClean="0"/>
              <a:t>282</a:t>
            </a:fld>
            <a:endParaRPr lang="de-DE"/>
          </a:p>
        </p:txBody>
      </p:sp>
    </p:spTree>
    <p:extLst>
      <p:ext uri="{BB962C8B-B14F-4D97-AF65-F5344CB8AC3E}">
        <p14:creationId xmlns:p14="http://schemas.microsoft.com/office/powerpoint/2010/main" val="18051301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a:solidFill>
                  <a:prstClr val="black"/>
                </a:solidFill>
              </a:rPr>
              <a:t>Bevorzugter Name                                        </a:t>
            </a:r>
            <a:r>
              <a:rPr lang="de-DE" sz="2600" dirty="0" smtClean="0">
                <a:solidFill>
                  <a:prstClr val="black"/>
                </a:solidFill>
              </a:rPr>
              <a:t>-5-</a:t>
            </a:r>
            <a:r>
              <a:rPr lang="de-DE" sz="2600" dirty="0">
                <a:solidFill>
                  <a:prstClr val="black"/>
                </a:solidFill>
              </a:rPr>
              <a:t/>
            </a:r>
            <a:br>
              <a:rPr lang="de-DE" sz="2600" dirty="0">
                <a:solidFill>
                  <a:prstClr val="black"/>
                </a:solidFill>
              </a:rPr>
            </a:br>
            <a:r>
              <a:rPr lang="de-DE" sz="2400" dirty="0">
                <a:solidFill>
                  <a:srgbClr val="4F81BD">
                    <a:lumMod val="75000"/>
                  </a:srgbClr>
                </a:solidFill>
              </a:rPr>
              <a:t>RDA 16.2.2.4</a:t>
            </a:r>
            <a:endParaRPr lang="de-DE" dirty="0"/>
          </a:p>
        </p:txBody>
      </p:sp>
      <p:sp>
        <p:nvSpPr>
          <p:cNvPr id="3" name="Inhaltsplatzhalter 2"/>
          <p:cNvSpPr>
            <a:spLocks noGrp="1"/>
          </p:cNvSpPr>
          <p:nvPr>
            <p:ph idx="1"/>
          </p:nvPr>
        </p:nvSpPr>
        <p:spPr/>
        <p:txBody>
          <a:bodyPr/>
          <a:lstStyle/>
          <a:p>
            <a:pPr marL="0" indent="0">
              <a:buNone/>
            </a:pPr>
            <a:r>
              <a:rPr lang="de-DE" i="1" dirty="0" smtClean="0"/>
              <a:t>Beispiele:</a:t>
            </a:r>
          </a:p>
          <a:p>
            <a:pPr marL="0" indent="0">
              <a:buNone/>
            </a:pPr>
            <a:r>
              <a:rPr lang="de-DE" dirty="0">
                <a:solidFill>
                  <a:schemeClr val="accent3">
                    <a:lumMod val="50000"/>
                  </a:schemeClr>
                </a:solidFill>
              </a:rPr>
              <a:t>Bad Segeberg</a:t>
            </a:r>
            <a:r>
              <a:rPr lang="de-DE" dirty="0"/>
              <a:t>		LC: XA-DE-SH 	 	</a:t>
            </a:r>
          </a:p>
          <a:p>
            <a:pPr marL="0" indent="0">
              <a:buNone/>
            </a:pPr>
            <a:r>
              <a:rPr lang="de-DE" dirty="0">
                <a:solidFill>
                  <a:schemeClr val="accent3">
                    <a:lumMod val="50000"/>
                  </a:schemeClr>
                </a:solidFill>
              </a:rPr>
              <a:t>Saint-</a:t>
            </a:r>
            <a:r>
              <a:rPr lang="de-DE" dirty="0" err="1">
                <a:solidFill>
                  <a:schemeClr val="accent3">
                    <a:lumMod val="50000"/>
                  </a:schemeClr>
                </a:solidFill>
              </a:rPr>
              <a:t>Tropez</a:t>
            </a:r>
            <a:r>
              <a:rPr lang="de-DE" dirty="0"/>
              <a:t>		LC: XA-FR		 	 </a:t>
            </a:r>
          </a:p>
          <a:p>
            <a:pPr marL="0" indent="0">
              <a:buNone/>
            </a:pPr>
            <a:r>
              <a:rPr lang="de-DE" dirty="0">
                <a:solidFill>
                  <a:schemeClr val="accent3">
                    <a:lumMod val="50000"/>
                  </a:schemeClr>
                </a:solidFill>
              </a:rPr>
              <a:t>St. Moritz</a:t>
            </a:r>
            <a:r>
              <a:rPr lang="de-DE" dirty="0"/>
              <a:t>			LC: XA-CH-GR		 </a:t>
            </a:r>
          </a:p>
          <a:p>
            <a:pPr marL="0" indent="0">
              <a:buNone/>
            </a:pPr>
            <a:r>
              <a:rPr lang="de-DE" dirty="0">
                <a:solidFill>
                  <a:schemeClr val="accent3">
                    <a:lumMod val="50000"/>
                  </a:schemeClr>
                </a:solidFill>
              </a:rPr>
              <a:t>Frankfurt am Main</a:t>
            </a:r>
            <a:r>
              <a:rPr lang="de-DE" dirty="0"/>
              <a:t>	</a:t>
            </a:r>
            <a:r>
              <a:rPr lang="de-DE" dirty="0" smtClean="0"/>
              <a:t>LC</a:t>
            </a:r>
            <a:r>
              <a:rPr lang="de-DE" dirty="0"/>
              <a:t>: XA-DE-HE 		</a:t>
            </a:r>
          </a:p>
          <a:p>
            <a:pPr marL="0" indent="0">
              <a:buNone/>
            </a:pPr>
            <a:r>
              <a:rPr lang="de-DE" dirty="0">
                <a:solidFill>
                  <a:schemeClr val="accent3">
                    <a:lumMod val="50000"/>
                  </a:schemeClr>
                </a:solidFill>
              </a:rPr>
              <a:t>New York, NY</a:t>
            </a:r>
            <a:r>
              <a:rPr lang="de-DE" dirty="0"/>
              <a:t>		LC: XD-US		</a:t>
            </a:r>
          </a:p>
          <a:p>
            <a:pPr marL="0" indent="0">
              <a:spcAft>
                <a:spcPts val="800"/>
              </a:spcAft>
              <a:buNone/>
            </a:pPr>
            <a:r>
              <a:rPr lang="de-DE" dirty="0">
                <a:solidFill>
                  <a:schemeClr val="accent3">
                    <a:lumMod val="50000"/>
                  </a:schemeClr>
                </a:solidFill>
              </a:rPr>
              <a:t>Las Vegas, </a:t>
            </a:r>
            <a:r>
              <a:rPr lang="de-DE" dirty="0" err="1">
                <a:solidFill>
                  <a:schemeClr val="accent3">
                    <a:lumMod val="50000"/>
                  </a:schemeClr>
                </a:solidFill>
              </a:rPr>
              <a:t>Nev</a:t>
            </a:r>
            <a:r>
              <a:rPr lang="de-DE" dirty="0">
                <a:solidFill>
                  <a:schemeClr val="accent3">
                    <a:lumMod val="50000"/>
                  </a:schemeClr>
                </a:solidFill>
              </a:rPr>
              <a:t>.</a:t>
            </a:r>
            <a:r>
              <a:rPr lang="de-DE" dirty="0"/>
              <a:t>	</a:t>
            </a:r>
            <a:r>
              <a:rPr lang="de-DE" dirty="0" smtClean="0"/>
              <a:t>LC</a:t>
            </a:r>
            <a:r>
              <a:rPr lang="de-DE" dirty="0"/>
              <a:t>: XD-US</a:t>
            </a:r>
            <a:endParaRPr lang="de-DE" i="1" dirty="0" smtClean="0"/>
          </a:p>
          <a:p>
            <a:pPr marL="0" indent="0">
              <a:buNone/>
            </a:pPr>
            <a:endParaRPr lang="de-DE"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283</a:t>
            </a:fld>
            <a:endParaRPr lang="de-DE"/>
          </a:p>
        </p:txBody>
      </p:sp>
    </p:spTree>
    <p:extLst>
      <p:ext uri="{BB962C8B-B14F-4D97-AF65-F5344CB8AC3E}">
        <p14:creationId xmlns:p14="http://schemas.microsoft.com/office/powerpoint/2010/main" val="13145760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700039"/>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a:solidFill>
                  <a:prstClr val="black"/>
                </a:solidFill>
              </a:rPr>
              <a:t>Bevorzugter Name </a:t>
            </a:r>
            <a:r>
              <a:rPr lang="de-DE" sz="2600" dirty="0" smtClean="0">
                <a:solidFill>
                  <a:prstClr val="black"/>
                </a:solidFill>
              </a:rPr>
              <a:t>                                       -</a:t>
            </a:r>
            <a:r>
              <a:rPr lang="de-DE" sz="2600" dirty="0">
                <a:solidFill>
                  <a:prstClr val="black"/>
                </a:solidFill>
              </a:rPr>
              <a:t>6-</a:t>
            </a:r>
            <a:br>
              <a:rPr lang="de-DE" sz="2600" dirty="0">
                <a:solidFill>
                  <a:prstClr val="black"/>
                </a:solidFill>
              </a:rPr>
            </a:br>
            <a:r>
              <a:rPr lang="de-DE" sz="2400" dirty="0" smtClean="0">
                <a:solidFill>
                  <a:prstClr val="black"/>
                </a:solidFill>
              </a:rPr>
              <a:t>Transliteration</a:t>
            </a:r>
            <a:r>
              <a:rPr lang="de-DE" sz="2600" dirty="0" smtClean="0">
                <a:solidFill>
                  <a:prstClr val="black"/>
                </a:solidFill>
              </a:rPr>
              <a:t>                                       </a:t>
            </a:r>
            <a:br>
              <a:rPr lang="de-DE" sz="2600" dirty="0" smtClean="0">
                <a:solidFill>
                  <a:prstClr val="black"/>
                </a:solidFill>
              </a:rPr>
            </a:br>
            <a:r>
              <a:rPr lang="de-DE" sz="2400" dirty="0" smtClean="0">
                <a:solidFill>
                  <a:srgbClr val="4F81BD">
                    <a:lumMod val="75000"/>
                  </a:srgbClr>
                </a:solidFill>
              </a:rPr>
              <a:t>RDA 16.2.2.5</a:t>
            </a:r>
            <a:endParaRPr lang="de-DE" dirty="0"/>
          </a:p>
        </p:txBody>
      </p:sp>
      <p:sp>
        <p:nvSpPr>
          <p:cNvPr id="3" name="Inhaltsplatzhalter 2"/>
          <p:cNvSpPr>
            <a:spLocks noGrp="1"/>
          </p:cNvSpPr>
          <p:nvPr>
            <p:ph idx="1"/>
          </p:nvPr>
        </p:nvSpPr>
        <p:spPr>
          <a:xfrm>
            <a:off x="609600" y="2204864"/>
            <a:ext cx="10972800" cy="4032448"/>
          </a:xfrm>
        </p:spPr>
        <p:txBody>
          <a:bodyPr/>
          <a:lstStyle/>
          <a:p>
            <a:r>
              <a:rPr lang="de-AT" dirty="0" smtClean="0"/>
              <a:t>Vorlage = Name </a:t>
            </a:r>
            <a:r>
              <a:rPr lang="de-AT" dirty="0"/>
              <a:t>des Geografikums sowohl in nicht-lateinischer als auch in lateinischer </a:t>
            </a:r>
            <a:r>
              <a:rPr lang="de-AT" dirty="0" smtClean="0"/>
              <a:t>Schrift</a:t>
            </a:r>
          </a:p>
          <a:p>
            <a:pPr marL="0" indent="0">
              <a:buNone/>
            </a:pPr>
            <a:r>
              <a:rPr lang="de-AT" dirty="0"/>
              <a:t> </a:t>
            </a:r>
            <a:r>
              <a:rPr lang="de-AT" dirty="0" smtClean="0"/>
              <a:t>  </a:t>
            </a:r>
            <a:r>
              <a:rPr lang="de-AT" dirty="0" smtClean="0">
                <a:sym typeface="Wingdings" panose="05000000000000000000" pitchFamily="2" charset="2"/>
              </a:rPr>
              <a:t> BN = </a:t>
            </a:r>
            <a:r>
              <a:rPr lang="de-AT" dirty="0" smtClean="0"/>
              <a:t>Name in Umschrift </a:t>
            </a:r>
            <a:r>
              <a:rPr lang="de-AT" sz="2400" dirty="0" smtClean="0"/>
              <a:t>(AWR </a:t>
            </a:r>
            <a:r>
              <a:rPr lang="de-AT" sz="2400" dirty="0"/>
              <a:t>zu RDA </a:t>
            </a:r>
            <a:r>
              <a:rPr lang="de-AT" sz="2400" dirty="0" smtClean="0"/>
              <a:t>16.2.2.5)</a:t>
            </a:r>
            <a:endParaRPr lang="de-AT" sz="2400" dirty="0"/>
          </a:p>
          <a:p>
            <a:r>
              <a:rPr lang="de-AT" dirty="0" smtClean="0"/>
              <a:t>Quelle = Liste </a:t>
            </a:r>
            <a:r>
              <a:rPr lang="de-AT" dirty="0"/>
              <a:t>der </a:t>
            </a:r>
            <a:r>
              <a:rPr lang="de-AT" dirty="0" smtClean="0"/>
              <a:t>Nachschlagewerke</a:t>
            </a:r>
          </a:p>
          <a:p>
            <a:pPr marL="0" indent="0">
              <a:spcBef>
                <a:spcPts val="1200"/>
              </a:spcBef>
              <a:buNone/>
            </a:pPr>
            <a:r>
              <a:rPr lang="de-AT" i="1" dirty="0" smtClean="0"/>
              <a:t>Beispiel: </a:t>
            </a:r>
            <a:endParaRPr lang="de-AT" i="1" dirty="0"/>
          </a:p>
          <a:p>
            <a:pPr marL="0" indent="0">
              <a:buNone/>
            </a:pPr>
            <a:r>
              <a:rPr lang="de-DE" i="1" dirty="0" smtClean="0">
                <a:solidFill>
                  <a:schemeClr val="accent3">
                    <a:lumMod val="50000"/>
                  </a:schemeClr>
                </a:solidFill>
                <a:cs typeface="Arial" pitchFamily="34" charset="0"/>
              </a:rPr>
              <a:t>Kairo</a:t>
            </a:r>
          </a:p>
          <a:p>
            <a:pPr marL="0" indent="0">
              <a:buNone/>
            </a:pPr>
            <a:r>
              <a:rPr lang="de-DE" sz="2000" i="1" dirty="0" smtClean="0">
                <a:cs typeface="Arial" pitchFamily="34" charset="0"/>
              </a:rPr>
              <a:t>Nicht:</a:t>
            </a:r>
            <a:r>
              <a:rPr lang="de-DE" sz="2000" i="1" dirty="0" smtClean="0">
                <a:solidFill>
                  <a:schemeClr val="accent3">
                    <a:lumMod val="50000"/>
                  </a:schemeClr>
                </a:solidFill>
                <a:cs typeface="Arial" pitchFamily="34" charset="0"/>
              </a:rPr>
              <a:t> </a:t>
            </a:r>
            <a:r>
              <a:rPr lang="de-DE" sz="2000" i="1" dirty="0" err="1" smtClean="0">
                <a:cs typeface="Arial" pitchFamily="34" charset="0"/>
              </a:rPr>
              <a:t>AlQāhira</a:t>
            </a:r>
            <a:endParaRPr lang="de-DE" sz="2000" i="1" dirty="0" smtClean="0">
              <a:cs typeface="Arial" pitchFamily="34" charset="0"/>
            </a:endParaRPr>
          </a:p>
          <a:p>
            <a:pPr marL="0" indent="0">
              <a:buNone/>
            </a:pPr>
            <a:r>
              <a:rPr lang="de-DE" sz="2000" i="1" dirty="0">
                <a:cs typeface="Arial" pitchFamily="34" charset="0"/>
              </a:rPr>
              <a:t>Nicht: Al-</a:t>
            </a:r>
            <a:r>
              <a:rPr lang="de-DE" sz="2000" i="1" dirty="0" err="1">
                <a:cs typeface="Arial" pitchFamily="34" charset="0"/>
              </a:rPr>
              <a:t>Qāhira</a:t>
            </a:r>
            <a:endParaRPr lang="de-DE" sz="2000" i="1" dirty="0">
              <a:cs typeface="Arial" pitchFamily="34" charset="0"/>
            </a:endParaRPr>
          </a:p>
          <a:p>
            <a:pPr marL="0" indent="0">
              <a:buNone/>
            </a:pPr>
            <a:endParaRPr lang="de-DE" sz="2000" i="1" dirty="0" smtClean="0">
              <a:solidFill>
                <a:schemeClr val="accent3">
                  <a:lumMod val="50000"/>
                </a:schemeClr>
              </a:solidFill>
              <a:cs typeface="Arial" pitchFamily="34" charset="0"/>
            </a:endParaRPr>
          </a:p>
          <a:p>
            <a:pPr>
              <a:lnSpc>
                <a:spcPct val="110000"/>
              </a:lnSpc>
              <a:spcBef>
                <a:spcPts val="0"/>
              </a:spcBef>
              <a:buNone/>
              <a:defRPr/>
            </a:pPr>
            <a:endParaRPr lang="de-DE" dirty="0" smtClean="0">
              <a:cs typeface="Arial" pitchFamily="34" charset="0"/>
            </a:endParaRPr>
          </a:p>
          <a:p>
            <a:pPr>
              <a:lnSpc>
                <a:spcPct val="110000"/>
              </a:lnSpc>
              <a:spcBef>
                <a:spcPts val="0"/>
              </a:spcBef>
              <a:buNone/>
              <a:defRPr/>
            </a:pPr>
            <a:endParaRPr lang="de-DE" dirty="0">
              <a:cs typeface="Arial" pitchFamily="34" charset="0"/>
            </a:endParaRPr>
          </a:p>
          <a:p>
            <a:pPr>
              <a:lnSpc>
                <a:spcPct val="110000"/>
              </a:lnSpc>
              <a:spcBef>
                <a:spcPts val="0"/>
              </a:spcBef>
              <a:buNone/>
              <a:defRPr/>
            </a:pPr>
            <a:r>
              <a:rPr lang="de-DE" dirty="0">
                <a:cs typeface="Arial" pitchFamily="34" charset="0"/>
              </a:rPr>
              <a:t>		</a:t>
            </a: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284</a:t>
            </a:fld>
            <a:endParaRPr lang="de-DE"/>
          </a:p>
        </p:txBody>
      </p:sp>
    </p:spTree>
    <p:extLst>
      <p:ext uri="{BB962C8B-B14F-4D97-AF65-F5344CB8AC3E}">
        <p14:creationId xmlns:p14="http://schemas.microsoft.com/office/powerpoint/2010/main" val="29113481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1000"/>
                                        <p:tgtEl>
                                          <p:spTgt spid="3">
                                            <p:txEl>
                                              <p:pRg st="5" end="5"/>
                                            </p:txEl>
                                          </p:spTgt>
                                        </p:tgtEl>
                                      </p:cBhvr>
                                    </p:animEffect>
                                    <p:anim calcmode="lin" valueType="num">
                                      <p:cBhvr>
                                        <p:cTn id="1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1000"/>
                                        <p:tgtEl>
                                          <p:spTgt spid="3">
                                            <p:txEl>
                                              <p:pRg st="6" end="6"/>
                                            </p:txEl>
                                          </p:spTgt>
                                        </p:tgtEl>
                                      </p:cBhvr>
                                    </p:animEffect>
                                    <p:anim calcmode="lin" valueType="num">
                                      <p:cBhvr>
                                        <p:cTn id="2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26170"/>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smtClean="0">
                <a:solidFill>
                  <a:prstClr val="black"/>
                </a:solidFill>
              </a:rPr>
              <a:t>Namensänderung                                         -1-</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16.2.2.7</a:t>
            </a:r>
            <a:endParaRPr lang="de-DE" dirty="0"/>
          </a:p>
        </p:txBody>
      </p:sp>
      <p:sp>
        <p:nvSpPr>
          <p:cNvPr id="3" name="Inhaltsplatzhalter 2"/>
          <p:cNvSpPr>
            <a:spLocks noGrp="1"/>
          </p:cNvSpPr>
          <p:nvPr>
            <p:ph idx="1"/>
          </p:nvPr>
        </p:nvSpPr>
        <p:spPr>
          <a:xfrm>
            <a:off x="609600" y="2060848"/>
            <a:ext cx="10972800" cy="4065316"/>
          </a:xfrm>
        </p:spPr>
        <p:txBody>
          <a:bodyPr/>
          <a:lstStyle/>
          <a:p>
            <a:r>
              <a:rPr lang="de-DE" dirty="0" smtClean="0"/>
              <a:t>Namensänderung anhand Nachschlagewerke bzw. Homepage</a:t>
            </a:r>
            <a:r>
              <a:rPr lang="de-DE" b="1" dirty="0" smtClean="0"/>
              <a:t> </a:t>
            </a:r>
            <a:r>
              <a:rPr lang="de-DE" dirty="0" smtClean="0"/>
              <a:t>feststellen </a:t>
            </a:r>
            <a:r>
              <a:rPr lang="de-DE" sz="2400" dirty="0" smtClean="0"/>
              <a:t>(ERL 1 zu RDA 16.2.2.7)</a:t>
            </a:r>
          </a:p>
          <a:p>
            <a:pPr>
              <a:spcAft>
                <a:spcPts val="600"/>
              </a:spcAft>
            </a:pPr>
            <a:r>
              <a:rPr lang="de-DE" dirty="0" smtClean="0"/>
              <a:t>Da die Regeln für Geografika grundsätzlich überarbeitet werden, gelten bis auf Weiteres die </a:t>
            </a:r>
            <a:r>
              <a:rPr lang="de-DE" dirty="0" err="1" smtClean="0"/>
              <a:t>Splitregeln</a:t>
            </a:r>
            <a:r>
              <a:rPr lang="de-DE" dirty="0" smtClean="0"/>
              <a:t> der GND weiter </a:t>
            </a:r>
          </a:p>
          <a:p>
            <a:pPr>
              <a:spcBef>
                <a:spcPts val="0"/>
              </a:spcBef>
            </a:pPr>
            <a:r>
              <a:rPr lang="de-DE" dirty="0" smtClean="0"/>
              <a:t>Änderung beim identifizierenden Zusatz</a:t>
            </a:r>
          </a:p>
          <a:p>
            <a:pPr marL="0" indent="0">
              <a:spcBef>
                <a:spcPts val="0"/>
              </a:spcBef>
              <a:buNone/>
            </a:pPr>
            <a:r>
              <a:rPr lang="de-DE" dirty="0"/>
              <a:t> </a:t>
            </a:r>
            <a:r>
              <a:rPr lang="de-DE" dirty="0" smtClean="0"/>
              <a:t>  -&gt; kein Split </a:t>
            </a:r>
            <a:r>
              <a:rPr lang="de-DE" sz="2400" dirty="0"/>
              <a:t>(analog </a:t>
            </a:r>
            <a:r>
              <a:rPr lang="de-DE" sz="2400" dirty="0" smtClean="0"/>
              <a:t>zu RDA 11.13.1.3)</a:t>
            </a:r>
            <a:endParaRPr lang="de-DE" sz="2400" dirty="0"/>
          </a:p>
          <a:p>
            <a:pPr marL="0" indent="0">
              <a:spcBef>
                <a:spcPts val="0"/>
              </a:spcBef>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Textfeld 5"/>
          <p:cNvSpPr txBox="1">
            <a:spLocks noChangeArrowheads="1"/>
          </p:cNvSpPr>
          <p:nvPr/>
        </p:nvSpPr>
        <p:spPr bwMode="auto">
          <a:xfrm>
            <a:off x="8976320" y="5756277"/>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solidFill>
                  <a:srgbClr val="000000"/>
                </a:solidFill>
              </a:rPr>
              <a:t>Vgl. </a:t>
            </a:r>
            <a:r>
              <a:rPr lang="de-DE" altLang="de-DE" sz="1800" dirty="0" smtClean="0">
                <a:solidFill>
                  <a:srgbClr val="000000"/>
                </a:solidFill>
              </a:rPr>
              <a:t>EH-G-06</a:t>
            </a:r>
            <a:endParaRPr lang="de-DE" altLang="de-DE" sz="1800" dirty="0">
              <a:solidFill>
                <a:srgbClr val="000000"/>
              </a:solidFill>
            </a:endParaRPr>
          </a:p>
        </p:txBody>
      </p:sp>
      <p:sp>
        <p:nvSpPr>
          <p:cNvPr id="5" name="Foliennummernplatzhalter 4"/>
          <p:cNvSpPr>
            <a:spLocks noGrp="1"/>
          </p:cNvSpPr>
          <p:nvPr>
            <p:ph type="sldNum" sz="quarter" idx="12"/>
          </p:nvPr>
        </p:nvSpPr>
        <p:spPr/>
        <p:txBody>
          <a:bodyPr/>
          <a:lstStyle/>
          <a:p>
            <a:fld id="{E1CD70CF-68CB-451A-AC93-71942E537FD9}" type="slidenum">
              <a:rPr lang="de-DE" smtClean="0"/>
              <a:t>285</a:t>
            </a:fld>
            <a:endParaRPr lang="de-DE"/>
          </a:p>
        </p:txBody>
      </p:sp>
    </p:spTree>
    <p:extLst>
      <p:ext uri="{BB962C8B-B14F-4D97-AF65-F5344CB8AC3E}">
        <p14:creationId xmlns:p14="http://schemas.microsoft.com/office/powerpoint/2010/main" val="2561659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wipe(down)">
                                      <p:cBhvr>
                                        <p:cTn id="1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98178"/>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a:solidFill>
                  <a:prstClr val="black"/>
                </a:solidFill>
              </a:rPr>
              <a:t>Namensänderung                                         </a:t>
            </a:r>
            <a:r>
              <a:rPr lang="de-DE" sz="2600" dirty="0" smtClean="0">
                <a:solidFill>
                  <a:prstClr val="black"/>
                </a:solidFill>
              </a:rPr>
              <a:t>-2-</a:t>
            </a:r>
            <a:r>
              <a:rPr lang="de-DE" sz="2600" dirty="0">
                <a:solidFill>
                  <a:prstClr val="black"/>
                </a:solidFill>
              </a:rPr>
              <a:t/>
            </a:r>
            <a:br>
              <a:rPr lang="de-DE" sz="2600" dirty="0">
                <a:solidFill>
                  <a:prstClr val="black"/>
                </a:solidFill>
              </a:rPr>
            </a:br>
            <a:r>
              <a:rPr lang="de-DE" sz="2400" dirty="0">
                <a:solidFill>
                  <a:srgbClr val="4F81BD">
                    <a:lumMod val="75000"/>
                  </a:srgbClr>
                </a:solidFill>
              </a:rPr>
              <a:t>RDA 16.2.2.7</a:t>
            </a:r>
            <a:endParaRPr lang="de-DE" dirty="0"/>
          </a:p>
        </p:txBody>
      </p:sp>
      <p:sp>
        <p:nvSpPr>
          <p:cNvPr id="3" name="Inhaltsplatzhalter 2"/>
          <p:cNvSpPr>
            <a:spLocks noGrp="1"/>
          </p:cNvSpPr>
          <p:nvPr>
            <p:ph idx="1"/>
          </p:nvPr>
        </p:nvSpPr>
        <p:spPr>
          <a:xfrm>
            <a:off x="609600" y="1916832"/>
            <a:ext cx="10972800" cy="4209332"/>
          </a:xfrm>
        </p:spPr>
        <p:txBody>
          <a:bodyPr/>
          <a:lstStyle/>
          <a:p>
            <a:pPr marL="0" indent="0">
              <a:buNone/>
            </a:pPr>
            <a:r>
              <a:rPr lang="de-DE" i="1" dirty="0" smtClean="0"/>
              <a:t>Beispiele:</a:t>
            </a:r>
          </a:p>
          <a:p>
            <a:pPr marL="0" indent="0">
              <a:buNone/>
            </a:pPr>
            <a:r>
              <a:rPr lang="de-DE" i="1" dirty="0">
                <a:solidFill>
                  <a:schemeClr val="accent3">
                    <a:lumMod val="50000"/>
                  </a:schemeClr>
                </a:solidFill>
                <a:cs typeface="Arial" pitchFamily="34" charset="0"/>
              </a:rPr>
              <a:t>Tschechoslowakei</a:t>
            </a:r>
          </a:p>
          <a:p>
            <a:pPr marL="914400" lvl="2" indent="0">
              <a:lnSpc>
                <a:spcPct val="110000"/>
              </a:lnSpc>
              <a:spcBef>
                <a:spcPts val="0"/>
              </a:spcBef>
              <a:buNone/>
              <a:defRPr/>
            </a:pPr>
            <a:endParaRPr lang="de-DE" i="1" dirty="0">
              <a:cs typeface="Arial" pitchFamily="34" charset="0"/>
            </a:endParaRPr>
          </a:p>
          <a:p>
            <a:pPr marL="0" indent="0">
              <a:lnSpc>
                <a:spcPct val="110000"/>
              </a:lnSpc>
              <a:spcBef>
                <a:spcPts val="0"/>
              </a:spcBef>
              <a:buNone/>
              <a:defRPr/>
            </a:pPr>
            <a:r>
              <a:rPr lang="de-DE" sz="2000" i="1" dirty="0" smtClean="0">
                <a:cs typeface="Arial" pitchFamily="34" charset="0"/>
              </a:rPr>
              <a:t>Nachfolger 1:</a:t>
            </a:r>
            <a:endParaRPr lang="de-DE" sz="2000" i="1" dirty="0">
              <a:cs typeface="Arial" pitchFamily="34" charset="0"/>
            </a:endParaRPr>
          </a:p>
          <a:p>
            <a:pPr marL="0" indent="0">
              <a:lnSpc>
                <a:spcPct val="110000"/>
              </a:lnSpc>
              <a:spcBef>
                <a:spcPts val="0"/>
              </a:spcBef>
              <a:buNone/>
              <a:defRPr/>
            </a:pPr>
            <a:r>
              <a:rPr lang="de-DE" i="1" dirty="0">
                <a:solidFill>
                  <a:schemeClr val="accent3">
                    <a:lumMod val="50000"/>
                  </a:schemeClr>
                </a:solidFill>
                <a:cs typeface="Arial" pitchFamily="34" charset="0"/>
              </a:rPr>
              <a:t>Tschechische </a:t>
            </a:r>
            <a:r>
              <a:rPr lang="de-DE" i="1" dirty="0" smtClean="0">
                <a:solidFill>
                  <a:schemeClr val="accent3">
                    <a:lumMod val="50000"/>
                  </a:schemeClr>
                </a:solidFill>
                <a:cs typeface="Arial" pitchFamily="34" charset="0"/>
              </a:rPr>
              <a:t>Republik</a:t>
            </a:r>
          </a:p>
          <a:p>
            <a:pPr marL="0" indent="0">
              <a:lnSpc>
                <a:spcPct val="110000"/>
              </a:lnSpc>
              <a:spcBef>
                <a:spcPts val="0"/>
              </a:spcBef>
              <a:buNone/>
              <a:defRPr/>
            </a:pPr>
            <a:endParaRPr lang="de-DE" i="1" dirty="0">
              <a:solidFill>
                <a:schemeClr val="accent3">
                  <a:lumMod val="50000"/>
                </a:schemeClr>
              </a:solidFill>
              <a:cs typeface="Arial" pitchFamily="34" charset="0"/>
            </a:endParaRPr>
          </a:p>
          <a:p>
            <a:pPr marL="0" indent="0">
              <a:lnSpc>
                <a:spcPct val="110000"/>
              </a:lnSpc>
              <a:spcBef>
                <a:spcPts val="0"/>
              </a:spcBef>
              <a:buNone/>
              <a:defRPr/>
            </a:pPr>
            <a:r>
              <a:rPr lang="de-DE" sz="2000" i="1" dirty="0" smtClean="0">
                <a:cs typeface="Arial" pitchFamily="34" charset="0"/>
              </a:rPr>
              <a:t>Nachfolger 2:</a:t>
            </a:r>
          </a:p>
          <a:p>
            <a:pPr marL="0" indent="0">
              <a:lnSpc>
                <a:spcPct val="110000"/>
              </a:lnSpc>
              <a:spcBef>
                <a:spcPts val="0"/>
              </a:spcBef>
              <a:buNone/>
              <a:defRPr/>
            </a:pPr>
            <a:r>
              <a:rPr lang="de-DE" i="1" dirty="0">
                <a:solidFill>
                  <a:schemeClr val="accent3">
                    <a:lumMod val="50000"/>
                  </a:schemeClr>
                </a:solidFill>
                <a:cs typeface="Arial" pitchFamily="34" charset="0"/>
              </a:rPr>
              <a:t>Slowakei</a:t>
            </a:r>
          </a:p>
          <a:p>
            <a:pPr marL="0" indent="0">
              <a:lnSpc>
                <a:spcPct val="110000"/>
              </a:lnSpc>
              <a:spcBef>
                <a:spcPts val="0"/>
              </a:spcBef>
              <a:buNone/>
              <a:defRPr/>
            </a:pPr>
            <a:endParaRPr lang="de-DE" i="1" dirty="0" smtClean="0">
              <a:cs typeface="Arial" pitchFamily="34" charset="0"/>
            </a:endParaRPr>
          </a:p>
          <a:p>
            <a:pPr marL="0" indent="0">
              <a:lnSpc>
                <a:spcPct val="110000"/>
              </a:lnSpc>
              <a:spcBef>
                <a:spcPts val="0"/>
              </a:spcBef>
              <a:buNone/>
              <a:defRPr/>
            </a:pPr>
            <a:endParaRPr lang="de-DE" sz="2000" i="1" dirty="0" smtClean="0">
              <a:solidFill>
                <a:schemeClr val="accent3">
                  <a:lumMod val="50000"/>
                </a:schemeClr>
              </a:solidFill>
              <a:cs typeface="Arial" pitchFamily="34" charset="0"/>
            </a:endParaRPr>
          </a:p>
          <a:p>
            <a:pPr marL="0" indent="0">
              <a:lnSpc>
                <a:spcPct val="110000"/>
              </a:lnSpc>
              <a:spcBef>
                <a:spcPts val="0"/>
              </a:spcBef>
              <a:buNone/>
              <a:defRPr/>
            </a:pPr>
            <a:r>
              <a:rPr lang="de-DE" i="1" dirty="0" smtClean="0">
                <a:solidFill>
                  <a:schemeClr val="accent3">
                    <a:lumMod val="50000"/>
                  </a:schemeClr>
                </a:solidFill>
                <a:cs typeface="Arial" pitchFamily="34" charset="0"/>
              </a:rPr>
              <a:t>   </a:t>
            </a:r>
            <a:r>
              <a:rPr lang="de-DE" i="1" dirty="0">
                <a:cs typeface="Arial" pitchFamily="34" charset="0"/>
              </a:rPr>
              <a:t>	 			</a:t>
            </a:r>
            <a:endParaRPr lang="de-DE"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286</a:t>
            </a:fld>
            <a:endParaRPr lang="de-DE"/>
          </a:p>
        </p:txBody>
      </p:sp>
    </p:spTree>
    <p:extLst>
      <p:ext uri="{BB962C8B-B14F-4D97-AF65-F5344CB8AC3E}">
        <p14:creationId xmlns:p14="http://schemas.microsoft.com/office/powerpoint/2010/main" val="35047500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282154"/>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a:solidFill>
                  <a:prstClr val="black"/>
                </a:solidFill>
              </a:rPr>
              <a:t>Namensänderung                                         </a:t>
            </a:r>
            <a:r>
              <a:rPr lang="de-DE" sz="2600" dirty="0" smtClean="0">
                <a:solidFill>
                  <a:prstClr val="black"/>
                </a:solidFill>
              </a:rPr>
              <a:t>-3-</a:t>
            </a:r>
            <a:r>
              <a:rPr lang="de-DE" sz="2600" dirty="0">
                <a:solidFill>
                  <a:prstClr val="black"/>
                </a:solidFill>
              </a:rPr>
              <a:t/>
            </a:r>
            <a:br>
              <a:rPr lang="de-DE" sz="2600" dirty="0">
                <a:solidFill>
                  <a:prstClr val="black"/>
                </a:solidFill>
              </a:rPr>
            </a:br>
            <a:r>
              <a:rPr lang="de-DE" sz="2400" dirty="0">
                <a:solidFill>
                  <a:srgbClr val="4F81BD">
                    <a:lumMod val="75000"/>
                  </a:srgbClr>
                </a:solidFill>
              </a:rPr>
              <a:t>RDA 16.2.2.7</a:t>
            </a:r>
            <a:endParaRPr lang="de-DE" dirty="0"/>
          </a:p>
        </p:txBody>
      </p:sp>
      <p:sp>
        <p:nvSpPr>
          <p:cNvPr id="3" name="Inhaltsplatzhalter 2"/>
          <p:cNvSpPr>
            <a:spLocks noGrp="1"/>
          </p:cNvSpPr>
          <p:nvPr>
            <p:ph idx="1"/>
          </p:nvPr>
        </p:nvSpPr>
        <p:spPr>
          <a:xfrm>
            <a:off x="609600" y="1844824"/>
            <a:ext cx="10972800" cy="4281340"/>
          </a:xfrm>
        </p:spPr>
        <p:txBody>
          <a:bodyPr/>
          <a:lstStyle/>
          <a:p>
            <a:r>
              <a:rPr lang="de-DE" dirty="0"/>
              <a:t>Statusänderungen von unselbstständig zu selbstständig</a:t>
            </a:r>
            <a:r>
              <a:rPr lang="de-DE" b="1" dirty="0"/>
              <a:t> </a:t>
            </a:r>
            <a:r>
              <a:rPr lang="de-DE" dirty="0"/>
              <a:t>und </a:t>
            </a:r>
            <a:r>
              <a:rPr lang="de-DE" dirty="0" smtClean="0"/>
              <a:t>umgekehrt</a:t>
            </a:r>
          </a:p>
          <a:p>
            <a:pPr marL="324000" indent="-457200">
              <a:buNone/>
            </a:pPr>
            <a:r>
              <a:rPr lang="de-DE" dirty="0"/>
              <a:t> </a:t>
            </a:r>
            <a:r>
              <a:rPr lang="de-DE" dirty="0" smtClean="0"/>
              <a:t>  -&gt; Split, auch </a:t>
            </a:r>
            <a:r>
              <a:rPr lang="de-DE" dirty="0"/>
              <a:t>wenn </a:t>
            </a:r>
            <a:r>
              <a:rPr lang="de-DE" dirty="0" smtClean="0"/>
              <a:t>geografischer </a:t>
            </a:r>
            <a:r>
              <a:rPr lang="de-DE" dirty="0"/>
              <a:t>Name sich nicht ändert </a:t>
            </a:r>
            <a:r>
              <a:rPr lang="de-DE" dirty="0" smtClean="0"/>
              <a:t> (</a:t>
            </a:r>
            <a:r>
              <a:rPr lang="de-DE" dirty="0"/>
              <a:t>Kolonien, Protektorate, Provinzen</a:t>
            </a:r>
            <a:r>
              <a:rPr lang="de-DE" dirty="0" smtClean="0"/>
              <a:t>)</a:t>
            </a:r>
            <a:endParaRPr lang="de-DE"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7" name="Textfeld 6"/>
          <p:cNvSpPr txBox="1">
            <a:spLocks noChangeArrowheads="1"/>
          </p:cNvSpPr>
          <p:nvPr/>
        </p:nvSpPr>
        <p:spPr bwMode="auto">
          <a:xfrm>
            <a:off x="8976320" y="5756277"/>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solidFill>
                  <a:srgbClr val="000000"/>
                </a:solidFill>
              </a:rPr>
              <a:t>Vgl. </a:t>
            </a:r>
            <a:r>
              <a:rPr lang="de-DE" altLang="de-DE" sz="1800" dirty="0" smtClean="0">
                <a:solidFill>
                  <a:srgbClr val="000000"/>
                </a:solidFill>
              </a:rPr>
              <a:t>EH-G-06</a:t>
            </a:r>
            <a:endParaRPr lang="de-DE" altLang="de-DE" sz="1800" dirty="0">
              <a:solidFill>
                <a:srgbClr val="000000"/>
              </a:solidFill>
            </a:endParaRPr>
          </a:p>
        </p:txBody>
      </p:sp>
      <p:sp>
        <p:nvSpPr>
          <p:cNvPr id="5" name="Foliennummernplatzhalter 4"/>
          <p:cNvSpPr>
            <a:spLocks noGrp="1"/>
          </p:cNvSpPr>
          <p:nvPr>
            <p:ph type="sldNum" sz="quarter" idx="12"/>
          </p:nvPr>
        </p:nvSpPr>
        <p:spPr/>
        <p:txBody>
          <a:bodyPr/>
          <a:lstStyle/>
          <a:p>
            <a:fld id="{E1CD70CF-68CB-451A-AC93-71942E537FD9}" type="slidenum">
              <a:rPr lang="de-DE" smtClean="0"/>
              <a:t>287</a:t>
            </a:fld>
            <a:endParaRPr lang="de-DE"/>
          </a:p>
        </p:txBody>
      </p:sp>
    </p:spTree>
    <p:extLst>
      <p:ext uri="{BB962C8B-B14F-4D97-AF65-F5344CB8AC3E}">
        <p14:creationId xmlns:p14="http://schemas.microsoft.com/office/powerpoint/2010/main" val="5069295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354162"/>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smtClean="0">
                <a:solidFill>
                  <a:prstClr val="black"/>
                </a:solidFill>
              </a:rPr>
              <a:t>Verwaltungseinheiten                                  -1-</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16.2.2.8</a:t>
            </a:r>
            <a:endParaRPr lang="de-DE" dirty="0"/>
          </a:p>
        </p:txBody>
      </p:sp>
      <p:sp>
        <p:nvSpPr>
          <p:cNvPr id="3" name="Inhaltsplatzhalter 2"/>
          <p:cNvSpPr>
            <a:spLocks noGrp="1"/>
          </p:cNvSpPr>
          <p:nvPr>
            <p:ph idx="1"/>
          </p:nvPr>
        </p:nvSpPr>
        <p:spPr>
          <a:xfrm>
            <a:off x="609600" y="1988840"/>
            <a:ext cx="10972800" cy="4137324"/>
          </a:xfrm>
        </p:spPr>
        <p:txBody>
          <a:bodyPr/>
          <a:lstStyle/>
          <a:p>
            <a:r>
              <a:rPr lang="de-AT" dirty="0" smtClean="0">
                <a:solidFill>
                  <a:schemeClr val="accent2">
                    <a:lumMod val="75000"/>
                  </a:schemeClr>
                </a:solidFill>
              </a:rPr>
              <a:t>Deutschsprachige Verwaltungseinheiten</a:t>
            </a:r>
          </a:p>
          <a:p>
            <a:pPr lvl="1"/>
            <a:r>
              <a:rPr lang="de-AT" sz="2800" b="1" dirty="0" smtClean="0">
                <a:latin typeface="Verdana" panose="020B0604030504040204" pitchFamily="34" charset="0"/>
                <a:ea typeface="Verdana" panose="020B0604030504040204" pitchFamily="34" charset="0"/>
                <a:cs typeface="Verdana" panose="020B0604030504040204" pitchFamily="34" charset="0"/>
              </a:rPr>
              <a:t> </a:t>
            </a:r>
            <a:r>
              <a:rPr lang="de-AT" sz="2800" dirty="0" smtClean="0">
                <a:latin typeface="Verdana" panose="020B0604030504040204" pitchFamily="34" charset="0"/>
                <a:ea typeface="Verdana" panose="020B0604030504040204" pitchFamily="34" charset="0"/>
                <a:cs typeface="Verdana" panose="020B0604030504040204" pitchFamily="34" charset="0"/>
              </a:rPr>
              <a:t>Informationsquelle für Ermittlung BN -&gt; eigene </a:t>
            </a:r>
            <a:r>
              <a:rPr lang="de-AT" sz="2800" dirty="0">
                <a:latin typeface="Verdana" panose="020B0604030504040204" pitchFamily="34" charset="0"/>
                <a:ea typeface="Verdana" panose="020B0604030504040204" pitchFamily="34" charset="0"/>
                <a:cs typeface="Verdana" panose="020B0604030504040204" pitchFamily="34" charset="0"/>
              </a:rPr>
              <a:t>Homepage </a:t>
            </a:r>
            <a:r>
              <a:rPr lang="de-AT" sz="2400" dirty="0" smtClean="0">
                <a:latin typeface="Verdana" panose="020B0604030504040204" pitchFamily="34" charset="0"/>
                <a:ea typeface="Verdana" panose="020B0604030504040204" pitchFamily="34" charset="0"/>
                <a:cs typeface="Verdana" panose="020B0604030504040204" pitchFamily="34" charset="0"/>
              </a:rPr>
              <a:t>(AWR </a:t>
            </a:r>
            <a:r>
              <a:rPr lang="de-AT" sz="2400" dirty="0">
                <a:latin typeface="Verdana" panose="020B0604030504040204" pitchFamily="34" charset="0"/>
                <a:ea typeface="Verdana" panose="020B0604030504040204" pitchFamily="34" charset="0"/>
                <a:cs typeface="Verdana" panose="020B0604030504040204" pitchFamily="34" charset="0"/>
              </a:rPr>
              <a:t>zu RDA </a:t>
            </a:r>
            <a:r>
              <a:rPr lang="de-AT" sz="2400" dirty="0" smtClean="0">
                <a:latin typeface="Verdana" panose="020B0604030504040204" pitchFamily="34" charset="0"/>
                <a:ea typeface="Verdana" panose="020B0604030504040204" pitchFamily="34" charset="0"/>
                <a:cs typeface="Verdana" panose="020B0604030504040204" pitchFamily="34" charset="0"/>
              </a:rPr>
              <a:t>16.2.2.8)</a:t>
            </a:r>
          </a:p>
          <a:p>
            <a:pPr lvl="1"/>
            <a:endParaRPr lang="de-DE" dirty="0" smtClean="0"/>
          </a:p>
          <a:p>
            <a:pPr marL="57150" indent="0">
              <a:buNone/>
            </a:pPr>
            <a:r>
              <a:rPr lang="de-DE" i="1" dirty="0" smtClean="0">
                <a:latin typeface="Verdana" panose="020B0604030504040204" pitchFamily="34" charset="0"/>
                <a:ea typeface="Verdana" panose="020B0604030504040204" pitchFamily="34" charset="0"/>
                <a:cs typeface="Verdana" panose="020B0604030504040204" pitchFamily="34" charset="0"/>
              </a:rPr>
              <a:t>Beispiel:</a:t>
            </a:r>
          </a:p>
          <a:p>
            <a:pPr marL="57150" indent="0">
              <a:buNone/>
            </a:pPr>
            <a:r>
              <a:rPr lang="de-AT" i="1" dirty="0">
                <a:solidFill>
                  <a:schemeClr val="accent3">
                    <a:lumMod val="50000"/>
                  </a:schemeClr>
                </a:solidFill>
              </a:rPr>
              <a:t>Landkreis Starnberg</a:t>
            </a:r>
          </a:p>
          <a:p>
            <a:pPr marL="57150" indent="0">
              <a:buNone/>
            </a:pPr>
            <a:endParaRPr lang="de-AT" i="1" dirty="0">
              <a:solidFill>
                <a:schemeClr val="accent3">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8" name="Textfeld 7"/>
          <p:cNvSpPr txBox="1">
            <a:spLocks noChangeArrowheads="1"/>
          </p:cNvSpPr>
          <p:nvPr/>
        </p:nvSpPr>
        <p:spPr bwMode="auto">
          <a:xfrm>
            <a:off x="8976320" y="5756277"/>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solidFill>
                  <a:srgbClr val="000000"/>
                </a:solidFill>
              </a:rPr>
              <a:t>Vgl. </a:t>
            </a:r>
            <a:r>
              <a:rPr lang="de-DE" altLang="de-DE" sz="1800" dirty="0" smtClean="0">
                <a:solidFill>
                  <a:srgbClr val="000000"/>
                </a:solidFill>
              </a:rPr>
              <a:t>EH-G-03</a:t>
            </a:r>
            <a:endParaRPr lang="de-DE" altLang="de-DE" sz="1800" dirty="0">
              <a:solidFill>
                <a:srgbClr val="000000"/>
              </a:solidFill>
            </a:endParaRPr>
          </a:p>
        </p:txBody>
      </p:sp>
      <p:sp>
        <p:nvSpPr>
          <p:cNvPr id="5" name="Foliennummernplatzhalter 4"/>
          <p:cNvSpPr>
            <a:spLocks noGrp="1"/>
          </p:cNvSpPr>
          <p:nvPr>
            <p:ph type="sldNum" sz="quarter" idx="12"/>
          </p:nvPr>
        </p:nvSpPr>
        <p:spPr/>
        <p:txBody>
          <a:bodyPr/>
          <a:lstStyle/>
          <a:p>
            <a:fld id="{E1CD70CF-68CB-451A-AC93-71942E537FD9}" type="slidenum">
              <a:rPr lang="de-DE" smtClean="0"/>
              <a:t>288</a:t>
            </a:fld>
            <a:endParaRPr lang="de-DE"/>
          </a:p>
        </p:txBody>
      </p:sp>
    </p:spTree>
    <p:extLst>
      <p:ext uri="{BB962C8B-B14F-4D97-AF65-F5344CB8AC3E}">
        <p14:creationId xmlns:p14="http://schemas.microsoft.com/office/powerpoint/2010/main" val="11450569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354162"/>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a:solidFill>
                  <a:prstClr val="black"/>
                </a:solidFill>
              </a:rPr>
              <a:t>Verwaltungseinheiten                                  </a:t>
            </a:r>
            <a:r>
              <a:rPr lang="de-DE" sz="2600" dirty="0" smtClean="0">
                <a:solidFill>
                  <a:prstClr val="black"/>
                </a:solidFill>
              </a:rPr>
              <a:t>-2-</a:t>
            </a:r>
            <a:r>
              <a:rPr lang="de-DE" sz="2600" dirty="0">
                <a:solidFill>
                  <a:prstClr val="black"/>
                </a:solidFill>
              </a:rPr>
              <a:t/>
            </a:r>
            <a:br>
              <a:rPr lang="de-DE" sz="2600" dirty="0">
                <a:solidFill>
                  <a:prstClr val="black"/>
                </a:solidFill>
              </a:rPr>
            </a:br>
            <a:r>
              <a:rPr lang="de-DE" sz="2400" dirty="0">
                <a:solidFill>
                  <a:srgbClr val="4F81BD">
                    <a:lumMod val="75000"/>
                  </a:srgbClr>
                </a:solidFill>
              </a:rPr>
              <a:t>RDA 16.2.2.8</a:t>
            </a:r>
            <a:endParaRPr lang="de-DE" dirty="0"/>
          </a:p>
        </p:txBody>
      </p:sp>
      <p:sp>
        <p:nvSpPr>
          <p:cNvPr id="3" name="Inhaltsplatzhalter 2"/>
          <p:cNvSpPr>
            <a:spLocks noGrp="1"/>
          </p:cNvSpPr>
          <p:nvPr>
            <p:ph idx="1"/>
          </p:nvPr>
        </p:nvSpPr>
        <p:spPr>
          <a:xfrm>
            <a:off x="609600" y="1988840"/>
            <a:ext cx="10972800" cy="4137324"/>
          </a:xfrm>
        </p:spPr>
        <p:txBody>
          <a:bodyPr/>
          <a:lstStyle/>
          <a:p>
            <a:r>
              <a:rPr lang="de-AT" dirty="0" smtClean="0">
                <a:solidFill>
                  <a:schemeClr val="accent2">
                    <a:lumMod val="75000"/>
                  </a:schemeClr>
                </a:solidFill>
              </a:rPr>
              <a:t>Fremdsprachige Verwaltungseinheiten</a:t>
            </a:r>
          </a:p>
          <a:p>
            <a:pPr lvl="1"/>
            <a:r>
              <a:rPr lang="de-AT" sz="2800" dirty="0" smtClean="0">
                <a:latin typeface="Verdana" panose="020B0604030504040204" pitchFamily="34" charset="0"/>
                <a:ea typeface="Verdana" panose="020B0604030504040204" pitchFamily="34" charset="0"/>
                <a:cs typeface="Verdana" panose="020B0604030504040204" pitchFamily="34" charset="0"/>
              </a:rPr>
              <a:t>BN = Gattungsbegriff + Geografikum</a:t>
            </a:r>
          </a:p>
          <a:p>
            <a:pPr lvl="1"/>
            <a:r>
              <a:rPr lang="de-AT" sz="2800" dirty="0" smtClean="0">
                <a:latin typeface="Verdana" panose="020B0604030504040204" pitchFamily="34" charset="0"/>
                <a:ea typeface="Verdana" panose="020B0604030504040204" pitchFamily="34" charset="0"/>
                <a:cs typeface="Verdana" panose="020B0604030504040204" pitchFamily="34" charset="0"/>
              </a:rPr>
              <a:t>Gattungsbegriff gemäß Liste der Gattungsbegriffe </a:t>
            </a:r>
            <a:r>
              <a:rPr lang="de-AT" sz="2400" dirty="0" smtClean="0">
                <a:latin typeface="Verdana" panose="020B0604030504040204" pitchFamily="34" charset="0"/>
                <a:ea typeface="Verdana" panose="020B0604030504040204" pitchFamily="34" charset="0"/>
                <a:cs typeface="Verdana" panose="020B0604030504040204" pitchFamily="34" charset="0"/>
              </a:rPr>
              <a:t>(AWR zu RDA 16.2.2.8)</a:t>
            </a:r>
          </a:p>
          <a:p>
            <a:pPr marL="0" indent="0">
              <a:buNone/>
            </a:pPr>
            <a:r>
              <a:rPr lang="de-AT" i="1" dirty="0" smtClean="0"/>
              <a:t>Beispiele:</a:t>
            </a:r>
          </a:p>
          <a:p>
            <a:pPr marL="0" indent="0">
              <a:buNone/>
            </a:pPr>
            <a:r>
              <a:rPr lang="de-DE" i="1" dirty="0">
                <a:solidFill>
                  <a:schemeClr val="accent3">
                    <a:lumMod val="50000"/>
                  </a:schemeClr>
                </a:solidFill>
                <a:cs typeface="Arial" pitchFamily="34" charset="0"/>
              </a:rPr>
              <a:t>Provinz Mailand</a:t>
            </a:r>
          </a:p>
          <a:p>
            <a:pPr marL="0" indent="0">
              <a:buNone/>
            </a:pPr>
            <a:r>
              <a:rPr lang="de-DE" i="1" dirty="0">
                <a:solidFill>
                  <a:schemeClr val="accent3">
                    <a:lumMod val="50000"/>
                  </a:schemeClr>
                </a:solidFill>
                <a:cs typeface="Arial" pitchFamily="34" charset="0"/>
              </a:rPr>
              <a:t>Rayon Perm</a:t>
            </a:r>
          </a:p>
          <a:p>
            <a:pPr marL="0" indent="0">
              <a:buNone/>
            </a:pPr>
            <a:r>
              <a:rPr lang="de-DE" i="1" dirty="0">
                <a:solidFill>
                  <a:schemeClr val="accent3">
                    <a:lumMod val="50000"/>
                  </a:schemeClr>
                </a:solidFill>
                <a:cs typeface="Arial" pitchFamily="34" charset="0"/>
              </a:rPr>
              <a:t>Oblast Königsberg</a:t>
            </a:r>
          </a:p>
          <a:p>
            <a:pPr marL="0" indent="0">
              <a:buNone/>
            </a:pPr>
            <a:endParaRPr lang="de-AT" i="1" dirty="0" smtClean="0"/>
          </a:p>
          <a:p>
            <a:pPr marL="0" indent="0">
              <a:buNone/>
            </a:pPr>
            <a:endParaRPr lang="de-AT" i="1"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Textfeld 5"/>
          <p:cNvSpPr txBox="1">
            <a:spLocks noChangeArrowheads="1"/>
          </p:cNvSpPr>
          <p:nvPr/>
        </p:nvSpPr>
        <p:spPr bwMode="auto">
          <a:xfrm>
            <a:off x="8976320" y="5756277"/>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solidFill>
                  <a:srgbClr val="000000"/>
                </a:solidFill>
              </a:rPr>
              <a:t>Vgl. </a:t>
            </a:r>
            <a:r>
              <a:rPr lang="de-DE" altLang="de-DE" sz="1800" dirty="0" smtClean="0">
                <a:solidFill>
                  <a:srgbClr val="000000"/>
                </a:solidFill>
              </a:rPr>
              <a:t>EH-G-03</a:t>
            </a:r>
            <a:endParaRPr lang="de-DE" altLang="de-DE" sz="1800" dirty="0">
              <a:solidFill>
                <a:srgbClr val="000000"/>
              </a:solidFill>
            </a:endParaRPr>
          </a:p>
        </p:txBody>
      </p:sp>
      <p:sp>
        <p:nvSpPr>
          <p:cNvPr id="5" name="Foliennummernplatzhalter 4"/>
          <p:cNvSpPr>
            <a:spLocks noGrp="1"/>
          </p:cNvSpPr>
          <p:nvPr>
            <p:ph type="sldNum" sz="quarter" idx="12"/>
          </p:nvPr>
        </p:nvSpPr>
        <p:spPr/>
        <p:txBody>
          <a:bodyPr/>
          <a:lstStyle/>
          <a:p>
            <a:fld id="{E1CD70CF-68CB-451A-AC93-71942E537FD9}" type="slidenum">
              <a:rPr lang="de-DE" smtClean="0"/>
              <a:t>289</a:t>
            </a:fld>
            <a:endParaRPr lang="de-DE"/>
          </a:p>
        </p:txBody>
      </p:sp>
    </p:spTree>
    <p:extLst>
      <p:ext uri="{BB962C8B-B14F-4D97-AF65-F5344CB8AC3E}">
        <p14:creationId xmlns:p14="http://schemas.microsoft.com/office/powerpoint/2010/main" val="22848851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1000"/>
                                        <p:tgtEl>
                                          <p:spTgt spid="3">
                                            <p:txEl>
                                              <p:pRg st="5" end="5"/>
                                            </p:txEl>
                                          </p:spTgt>
                                        </p:tgtEl>
                                      </p:cBhvr>
                                    </p:animEffect>
                                    <p:anim calcmode="lin" valueType="num">
                                      <p:cBhvr>
                                        <p:cTn id="1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1000"/>
                                        <p:tgtEl>
                                          <p:spTgt spid="3">
                                            <p:txEl>
                                              <p:pRg st="6" end="6"/>
                                            </p:txEl>
                                          </p:spTgt>
                                        </p:tgtEl>
                                      </p:cBhvr>
                                    </p:animEffect>
                                    <p:anim calcmode="lin" valueType="num">
                                      <p:cBhvr>
                                        <p:cTn id="2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200" dirty="0">
                <a:solidFill>
                  <a:srgbClr val="4F81BD">
                    <a:lumMod val="75000"/>
                  </a:srgbClr>
                </a:solidFill>
              </a:rPr>
              <a:t>Körperschaften allgemein</a:t>
            </a:r>
            <a:r>
              <a:rPr lang="de-DE" dirty="0">
                <a:solidFill>
                  <a:prstClr val="black"/>
                </a:solidFill>
              </a:rPr>
              <a:t/>
            </a:r>
            <a:br>
              <a:rPr lang="de-DE" dirty="0">
                <a:solidFill>
                  <a:prstClr val="black"/>
                </a:solidFill>
              </a:rPr>
            </a:br>
            <a:r>
              <a:rPr lang="de-DE" sz="2600" dirty="0">
                <a:solidFill>
                  <a:prstClr val="black"/>
                </a:solidFill>
              </a:rPr>
              <a:t>Informationsquellen                                     </a:t>
            </a:r>
            <a:r>
              <a:rPr lang="de-DE" sz="2600" dirty="0" smtClean="0">
                <a:solidFill>
                  <a:prstClr val="black"/>
                </a:solidFill>
              </a:rPr>
              <a:t>-2-</a:t>
            </a:r>
            <a:endParaRPr lang="de-DE" dirty="0"/>
          </a:p>
        </p:txBody>
      </p:sp>
      <p:sp>
        <p:nvSpPr>
          <p:cNvPr id="3" name="Inhaltsplatzhalter 2"/>
          <p:cNvSpPr>
            <a:spLocks noGrp="1"/>
          </p:cNvSpPr>
          <p:nvPr>
            <p:ph idx="1"/>
          </p:nvPr>
        </p:nvSpPr>
        <p:spPr/>
        <p:txBody>
          <a:bodyPr/>
          <a:lstStyle/>
          <a:p>
            <a:pPr marL="0" indent="0">
              <a:spcBef>
                <a:spcPts val="1675"/>
              </a:spcBef>
              <a:buNone/>
            </a:pPr>
            <a:r>
              <a:rPr lang="de-DE" altLang="de-DE" dirty="0" smtClean="0"/>
              <a:t>Informationsquellen </a:t>
            </a:r>
            <a:r>
              <a:rPr lang="de-DE" altLang="de-DE" dirty="0"/>
              <a:t>für die Wahl des bevorzugten Namens der Körperschaft gemäß RDA </a:t>
            </a:r>
            <a:r>
              <a:rPr lang="de-DE" altLang="de-DE" dirty="0" smtClean="0"/>
              <a:t>11.2.2.2 (für FE):</a:t>
            </a:r>
            <a:endParaRPr lang="de-DE" altLang="de-DE" dirty="0"/>
          </a:p>
          <a:p>
            <a:pPr marL="514350" indent="-514350">
              <a:spcBef>
                <a:spcPts val="1675"/>
              </a:spcBef>
              <a:buAutoNum type="alphaLcParenR"/>
            </a:pPr>
            <a:r>
              <a:rPr lang="de-DE" altLang="de-DE" dirty="0" smtClean="0"/>
              <a:t>die </a:t>
            </a:r>
            <a:r>
              <a:rPr lang="de-DE" altLang="de-DE" dirty="0"/>
              <a:t>bevorzugten Informationsquellen </a:t>
            </a:r>
            <a:r>
              <a:rPr lang="de-DE" altLang="de-DE" sz="2400" dirty="0" smtClean="0"/>
              <a:t>(RDA </a:t>
            </a:r>
            <a:r>
              <a:rPr lang="de-DE" altLang="de-DE" sz="2400" dirty="0"/>
              <a:t>2.2.2) </a:t>
            </a:r>
            <a:r>
              <a:rPr lang="de-DE" altLang="de-DE" dirty="0"/>
              <a:t>in Ressourcen, die mit der Körperschaft in Verbindung stehen (= Titelseite der Vorlage, Eingangsbildschirm</a:t>
            </a:r>
            <a:r>
              <a:rPr lang="de-DE" altLang="de-DE" dirty="0" smtClean="0"/>
              <a:t>)</a:t>
            </a:r>
          </a:p>
          <a:p>
            <a:pPr marL="514350" indent="-514350">
              <a:spcBef>
                <a:spcPts val="1675"/>
              </a:spcBef>
              <a:buFont typeface="Arial" panose="020B0604020202020204" pitchFamily="34" charset="0"/>
              <a:buAutoNum type="alphaLcParenR"/>
            </a:pPr>
            <a:r>
              <a:rPr lang="de-DE" altLang="de-DE" dirty="0" smtClean="0"/>
              <a:t>sonstige </a:t>
            </a:r>
            <a:r>
              <a:rPr lang="de-DE" altLang="de-DE" dirty="0"/>
              <a:t>formale Angaben, die in Ressourcen erscheinen, die mit der Körperschaft in Verbindung stehen (= Rückseite HTS, Impressum, Kontaktangabe, „Wir über uns“, Historie ...)</a:t>
            </a:r>
          </a:p>
          <a:p>
            <a:pPr marL="514350" indent="-514350">
              <a:spcBef>
                <a:spcPts val="1675"/>
              </a:spcBef>
              <a:buAutoNum type="alphaLcParenR"/>
            </a:pPr>
            <a:endParaRPr lang="de-DE" altLang="de-DE"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29</a:t>
            </a:fld>
            <a:endParaRPr lang="de-DE"/>
          </a:p>
        </p:txBody>
      </p:sp>
    </p:spTree>
    <p:extLst>
      <p:ext uri="{BB962C8B-B14F-4D97-AF65-F5344CB8AC3E}">
        <p14:creationId xmlns:p14="http://schemas.microsoft.com/office/powerpoint/2010/main" val="3734514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267991"/>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smtClean="0">
                <a:solidFill>
                  <a:prstClr val="black"/>
                </a:solidFill>
              </a:rPr>
              <a:t>Gleichnamigkeit                                            -1-</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16.2.2.13</a:t>
            </a:r>
            <a:endParaRPr lang="de-DE" dirty="0"/>
          </a:p>
        </p:txBody>
      </p:sp>
      <p:sp>
        <p:nvSpPr>
          <p:cNvPr id="3" name="Inhaltsplatzhalter 2"/>
          <p:cNvSpPr>
            <a:spLocks noGrp="1"/>
          </p:cNvSpPr>
          <p:nvPr>
            <p:ph idx="1"/>
          </p:nvPr>
        </p:nvSpPr>
        <p:spPr>
          <a:xfrm>
            <a:off x="609600" y="1772816"/>
            <a:ext cx="10972800" cy="4353348"/>
          </a:xfrm>
        </p:spPr>
        <p:txBody>
          <a:bodyPr/>
          <a:lstStyle/>
          <a:p>
            <a:pPr marL="0" indent="0">
              <a:buNone/>
            </a:pPr>
            <a:r>
              <a:rPr lang="de-AT" dirty="0"/>
              <a:t>Gleichnamige geografische </a:t>
            </a:r>
            <a:r>
              <a:rPr lang="de-AT" dirty="0" smtClean="0"/>
              <a:t>Namen</a:t>
            </a:r>
          </a:p>
          <a:p>
            <a:r>
              <a:rPr lang="de-AT" dirty="0" smtClean="0"/>
              <a:t>Oft schon im NSW durch Zusätze unterschieden -&gt; diese unverändert als Namensbestandteil übernehmen</a:t>
            </a:r>
          </a:p>
          <a:p>
            <a:pPr marL="0" indent="0">
              <a:buNone/>
            </a:pPr>
            <a:r>
              <a:rPr lang="de-AT" i="1" dirty="0" smtClean="0"/>
              <a:t>Beispiel:</a:t>
            </a:r>
          </a:p>
          <a:p>
            <a:pPr marL="0" indent="0">
              <a:buNone/>
            </a:pPr>
            <a:r>
              <a:rPr lang="de-AT" i="1" dirty="0" smtClean="0">
                <a:solidFill>
                  <a:schemeClr val="accent3">
                    <a:lumMod val="50000"/>
                  </a:schemeClr>
                </a:solidFill>
              </a:rPr>
              <a:t>Münster (Westf)</a:t>
            </a:r>
          </a:p>
          <a:p>
            <a:r>
              <a:rPr lang="de-AT" dirty="0" smtClean="0"/>
              <a:t>Ansonsten Unterscheidung durch identifizierende Zusätze</a:t>
            </a:r>
          </a:p>
          <a:p>
            <a:r>
              <a:rPr lang="de-AT" dirty="0" smtClean="0"/>
              <a:t>Ist ein Geografikum sehr viel bekannter als das andere -&gt; Zusatz nur beim unbekannteren, i.d.R. kleineren Geografikum</a:t>
            </a:r>
            <a:endParaRPr lang="de-AT"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290</a:t>
            </a:fld>
            <a:endParaRPr lang="de-DE"/>
          </a:p>
        </p:txBody>
      </p:sp>
    </p:spTree>
    <p:extLst>
      <p:ext uri="{BB962C8B-B14F-4D97-AF65-F5344CB8AC3E}">
        <p14:creationId xmlns:p14="http://schemas.microsoft.com/office/powerpoint/2010/main" val="40430370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par>
                                <p:cTn id="20" presetID="22" presetClass="entr" presetSubtype="4"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26170"/>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a:solidFill>
                  <a:prstClr val="black"/>
                </a:solidFill>
              </a:rPr>
              <a:t>Gleichnamigkeit                                            </a:t>
            </a:r>
            <a:r>
              <a:rPr lang="de-DE" sz="2600" dirty="0" smtClean="0">
                <a:solidFill>
                  <a:prstClr val="black"/>
                </a:solidFill>
              </a:rPr>
              <a:t>-2-</a:t>
            </a:r>
            <a:r>
              <a:rPr lang="de-DE" sz="2600" dirty="0">
                <a:solidFill>
                  <a:prstClr val="black"/>
                </a:solidFill>
              </a:rPr>
              <a:t/>
            </a:r>
            <a:br>
              <a:rPr lang="de-DE" sz="2600" dirty="0">
                <a:solidFill>
                  <a:prstClr val="black"/>
                </a:solidFill>
              </a:rPr>
            </a:br>
            <a:r>
              <a:rPr lang="de-DE" sz="2400" dirty="0">
                <a:solidFill>
                  <a:srgbClr val="4F81BD">
                    <a:lumMod val="75000"/>
                  </a:srgbClr>
                </a:solidFill>
              </a:rPr>
              <a:t>RDA 16.2.2.13</a:t>
            </a:r>
            <a:endParaRPr lang="de-DE" dirty="0"/>
          </a:p>
        </p:txBody>
      </p:sp>
      <p:sp>
        <p:nvSpPr>
          <p:cNvPr id="3" name="Inhaltsplatzhalter 2"/>
          <p:cNvSpPr>
            <a:spLocks noGrp="1"/>
          </p:cNvSpPr>
          <p:nvPr>
            <p:ph idx="1"/>
          </p:nvPr>
        </p:nvSpPr>
        <p:spPr>
          <a:xfrm>
            <a:off x="609600" y="1988840"/>
            <a:ext cx="10972800" cy="4137324"/>
          </a:xfrm>
        </p:spPr>
        <p:txBody>
          <a:bodyPr/>
          <a:lstStyle/>
          <a:p>
            <a:r>
              <a:rPr lang="de-AT" dirty="0"/>
              <a:t>Als identifizierender Zusatz verwendete Bezeichnung  muss als Entität in der GND vorhanden sein </a:t>
            </a:r>
          </a:p>
          <a:p>
            <a:r>
              <a:rPr lang="de-AT" dirty="0"/>
              <a:t>Bevorzugt zu verwenden sind Flüsse/Berge/Orte, die für das Geografikum charakteristisch </a:t>
            </a:r>
            <a:r>
              <a:rPr lang="de-AT" dirty="0" smtClean="0"/>
              <a:t>sind</a:t>
            </a:r>
          </a:p>
          <a:p>
            <a:r>
              <a:rPr lang="de-AT" dirty="0" smtClean="0"/>
              <a:t>Ansonsten andere geeignete Zusätze wie nächst höhere Verwaltungseinheit</a:t>
            </a:r>
          </a:p>
          <a:p>
            <a:pPr marL="0" indent="0">
              <a:buNone/>
            </a:pPr>
            <a:r>
              <a:rPr lang="de-AT" i="1" dirty="0" smtClean="0"/>
              <a:t>Beispiel:</a:t>
            </a:r>
          </a:p>
          <a:p>
            <a:pPr marL="0" indent="0">
              <a:buNone/>
            </a:pPr>
            <a:r>
              <a:rPr lang="de-AT" i="1" dirty="0">
                <a:solidFill>
                  <a:schemeClr val="accent3">
                    <a:lumMod val="50000"/>
                  </a:schemeClr>
                </a:solidFill>
              </a:rPr>
              <a:t>Erbach (Odenwaldkreis)</a:t>
            </a:r>
          </a:p>
          <a:p>
            <a:pPr marL="0" indent="0">
              <a:buNone/>
            </a:pPr>
            <a:endParaRPr lang="de-AT" i="1" dirty="0" smtClean="0"/>
          </a:p>
          <a:p>
            <a:pPr marL="0" indent="0">
              <a:buNone/>
            </a:pPr>
            <a:endParaRPr lang="de-AT" i="1"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Textfeld 5"/>
          <p:cNvSpPr txBox="1">
            <a:spLocks noChangeArrowheads="1"/>
          </p:cNvSpPr>
          <p:nvPr/>
        </p:nvSpPr>
        <p:spPr bwMode="auto">
          <a:xfrm>
            <a:off x="8976320" y="5756277"/>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solidFill>
                  <a:srgbClr val="000000"/>
                </a:solidFill>
              </a:rPr>
              <a:t>Vgl. </a:t>
            </a:r>
            <a:r>
              <a:rPr lang="de-DE" altLang="de-DE" sz="1800" dirty="0" smtClean="0">
                <a:solidFill>
                  <a:srgbClr val="000000"/>
                </a:solidFill>
              </a:rPr>
              <a:t>EH-G-02</a:t>
            </a:r>
            <a:endParaRPr lang="de-DE" altLang="de-DE" sz="1800" dirty="0">
              <a:solidFill>
                <a:srgbClr val="000000"/>
              </a:solidFill>
            </a:endParaRPr>
          </a:p>
        </p:txBody>
      </p:sp>
      <p:sp>
        <p:nvSpPr>
          <p:cNvPr id="5" name="Foliennummernplatzhalter 4"/>
          <p:cNvSpPr>
            <a:spLocks noGrp="1"/>
          </p:cNvSpPr>
          <p:nvPr>
            <p:ph type="sldNum" sz="quarter" idx="12"/>
          </p:nvPr>
        </p:nvSpPr>
        <p:spPr/>
        <p:txBody>
          <a:bodyPr/>
          <a:lstStyle/>
          <a:p>
            <a:fld id="{E1CD70CF-68CB-451A-AC93-71942E537FD9}" type="slidenum">
              <a:rPr lang="de-DE" smtClean="0"/>
              <a:t>291</a:t>
            </a:fld>
            <a:endParaRPr lang="de-DE"/>
          </a:p>
        </p:txBody>
      </p:sp>
    </p:spTree>
    <p:extLst>
      <p:ext uri="{BB962C8B-B14F-4D97-AF65-F5344CB8AC3E}">
        <p14:creationId xmlns:p14="http://schemas.microsoft.com/office/powerpoint/2010/main" val="569464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down)">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1000"/>
                                        <p:tgtEl>
                                          <p:spTgt spid="3">
                                            <p:txEl>
                                              <p:pRg st="3" end="3"/>
                                            </p:txEl>
                                          </p:spTgt>
                                        </p:tgtEl>
                                      </p:cBhvr>
                                    </p:animEffect>
                                    <p:anim calcmode="lin" valueType="num">
                                      <p:cBhvr>
                                        <p:cTn id="1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1000"/>
                                        <p:tgtEl>
                                          <p:spTgt spid="3">
                                            <p:txEl>
                                              <p:pRg st="4" end="4"/>
                                            </p:txEl>
                                          </p:spTgt>
                                        </p:tgtEl>
                                      </p:cBhvr>
                                    </p:animEffect>
                                    <p:anim calcmode="lin" valueType="num">
                                      <p:cBhvr>
                                        <p:cTn id="2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339999"/>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a:solidFill>
                  <a:prstClr val="black"/>
                </a:solidFill>
              </a:rPr>
              <a:t>Gleichnamigkeit                                            </a:t>
            </a:r>
            <a:r>
              <a:rPr lang="de-DE" sz="2600" dirty="0" smtClean="0">
                <a:solidFill>
                  <a:prstClr val="black"/>
                </a:solidFill>
              </a:rPr>
              <a:t>-3-</a:t>
            </a:r>
            <a:r>
              <a:rPr lang="de-DE" sz="2600" dirty="0">
                <a:solidFill>
                  <a:prstClr val="black"/>
                </a:solidFill>
              </a:rPr>
              <a:t/>
            </a:r>
            <a:br>
              <a:rPr lang="de-DE" sz="2600" dirty="0">
                <a:solidFill>
                  <a:prstClr val="black"/>
                </a:solidFill>
              </a:rPr>
            </a:br>
            <a:r>
              <a:rPr lang="de-DE" sz="2400" dirty="0">
                <a:solidFill>
                  <a:srgbClr val="4F81BD">
                    <a:lumMod val="75000"/>
                  </a:srgbClr>
                </a:solidFill>
              </a:rPr>
              <a:t>RDA 16.2.2.13</a:t>
            </a:r>
            <a:endParaRPr lang="de-DE" dirty="0"/>
          </a:p>
        </p:txBody>
      </p:sp>
      <p:sp>
        <p:nvSpPr>
          <p:cNvPr id="3" name="Inhaltsplatzhalter 2"/>
          <p:cNvSpPr>
            <a:spLocks noGrp="1"/>
          </p:cNvSpPr>
          <p:nvPr>
            <p:ph idx="1"/>
          </p:nvPr>
        </p:nvSpPr>
        <p:spPr>
          <a:xfrm>
            <a:off x="609600" y="1844824"/>
            <a:ext cx="10972800" cy="4281340"/>
          </a:xfrm>
        </p:spPr>
        <p:txBody>
          <a:bodyPr/>
          <a:lstStyle/>
          <a:p>
            <a:r>
              <a:rPr lang="de-AT" dirty="0" smtClean="0"/>
              <a:t>Mehrere identifizierende </a:t>
            </a:r>
            <a:r>
              <a:rPr lang="de-AT" dirty="0"/>
              <a:t>Zusätze </a:t>
            </a:r>
            <a:r>
              <a:rPr lang="de-AT" dirty="0" smtClean="0"/>
              <a:t>durch Blank Doppelpunkt Blank trennen</a:t>
            </a:r>
          </a:p>
          <a:p>
            <a:pPr lvl="1"/>
            <a:r>
              <a:rPr lang="de-AT" sz="2800" dirty="0" smtClean="0">
                <a:latin typeface="Verdana" panose="020B0604030504040204" pitchFamily="34" charset="0"/>
                <a:ea typeface="Verdana" panose="020B0604030504040204" pitchFamily="34" charset="0"/>
                <a:cs typeface="Verdana" panose="020B0604030504040204" pitchFamily="34" charset="0"/>
              </a:rPr>
              <a:t>geografische Namen stehen dabei stets </a:t>
            </a:r>
            <a:r>
              <a:rPr lang="de-AT" sz="2800" dirty="0">
                <a:latin typeface="Verdana" panose="020B0604030504040204" pitchFamily="34" charset="0"/>
                <a:ea typeface="Verdana" panose="020B0604030504040204" pitchFamily="34" charset="0"/>
                <a:cs typeface="Verdana" panose="020B0604030504040204" pitchFamily="34" charset="0"/>
              </a:rPr>
              <a:t>an erster </a:t>
            </a:r>
            <a:r>
              <a:rPr lang="de-AT" sz="2800" dirty="0" smtClean="0">
                <a:latin typeface="Verdana" panose="020B0604030504040204" pitchFamily="34" charset="0"/>
                <a:ea typeface="Verdana" panose="020B0604030504040204" pitchFamily="34" charset="0"/>
                <a:cs typeface="Verdana" panose="020B0604030504040204" pitchFamily="34" charset="0"/>
              </a:rPr>
              <a:t>Stelle</a:t>
            </a:r>
          </a:p>
          <a:p>
            <a:pPr marL="0" indent="0">
              <a:buNone/>
            </a:pPr>
            <a:r>
              <a:rPr lang="de-AT" sz="3000" i="1" dirty="0" smtClean="0"/>
              <a:t>Beispiel:</a:t>
            </a:r>
          </a:p>
          <a:p>
            <a:pPr marL="0" indent="0">
              <a:buNone/>
            </a:pPr>
            <a:r>
              <a:rPr lang="de-AT" sz="3000" i="1" dirty="0">
                <a:solidFill>
                  <a:schemeClr val="accent3">
                    <a:lumMod val="50000"/>
                  </a:schemeClr>
                </a:solidFill>
              </a:rPr>
              <a:t>Feldberg (Schwarzwald : Berg) </a:t>
            </a: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Textfeld 5"/>
          <p:cNvSpPr txBox="1">
            <a:spLocks noChangeArrowheads="1"/>
          </p:cNvSpPr>
          <p:nvPr/>
        </p:nvSpPr>
        <p:spPr bwMode="auto">
          <a:xfrm>
            <a:off x="8976320" y="5756277"/>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solidFill>
                  <a:srgbClr val="000000"/>
                </a:solidFill>
              </a:rPr>
              <a:t>Vgl. </a:t>
            </a:r>
            <a:r>
              <a:rPr lang="de-DE" altLang="de-DE" sz="1800" dirty="0" smtClean="0">
                <a:solidFill>
                  <a:srgbClr val="000000"/>
                </a:solidFill>
              </a:rPr>
              <a:t>EH-G-02</a:t>
            </a:r>
            <a:endParaRPr lang="de-DE" altLang="de-DE" sz="1800" dirty="0">
              <a:solidFill>
                <a:srgbClr val="000000"/>
              </a:solidFill>
            </a:endParaRPr>
          </a:p>
        </p:txBody>
      </p:sp>
      <p:sp>
        <p:nvSpPr>
          <p:cNvPr id="5" name="Foliennummernplatzhalter 4"/>
          <p:cNvSpPr>
            <a:spLocks noGrp="1"/>
          </p:cNvSpPr>
          <p:nvPr>
            <p:ph type="sldNum" sz="quarter" idx="12"/>
          </p:nvPr>
        </p:nvSpPr>
        <p:spPr/>
        <p:txBody>
          <a:bodyPr/>
          <a:lstStyle/>
          <a:p>
            <a:fld id="{E1CD70CF-68CB-451A-AC93-71942E537FD9}" type="slidenum">
              <a:rPr lang="de-DE" smtClean="0"/>
              <a:t>292</a:t>
            </a:fld>
            <a:endParaRPr lang="de-DE"/>
          </a:p>
        </p:txBody>
      </p:sp>
    </p:spTree>
    <p:extLst>
      <p:ext uri="{BB962C8B-B14F-4D97-AF65-F5344CB8AC3E}">
        <p14:creationId xmlns:p14="http://schemas.microsoft.com/office/powerpoint/2010/main" val="17845940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26170"/>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a:solidFill>
                  <a:prstClr val="black"/>
                </a:solidFill>
              </a:rPr>
              <a:t>Gleichnamigkeit                                            </a:t>
            </a:r>
            <a:r>
              <a:rPr lang="de-DE" sz="2600" dirty="0" smtClean="0">
                <a:solidFill>
                  <a:prstClr val="black"/>
                </a:solidFill>
              </a:rPr>
              <a:t>-4-</a:t>
            </a:r>
            <a:r>
              <a:rPr lang="de-DE" sz="2600" dirty="0">
                <a:solidFill>
                  <a:prstClr val="black"/>
                </a:solidFill>
              </a:rPr>
              <a:t/>
            </a:r>
            <a:br>
              <a:rPr lang="de-DE" sz="2600" dirty="0">
                <a:solidFill>
                  <a:prstClr val="black"/>
                </a:solidFill>
              </a:rPr>
            </a:br>
            <a:r>
              <a:rPr lang="de-DE" sz="2400" dirty="0">
                <a:solidFill>
                  <a:srgbClr val="4F81BD">
                    <a:lumMod val="75000"/>
                  </a:srgbClr>
                </a:solidFill>
              </a:rPr>
              <a:t>RDA 16.2.2.13</a:t>
            </a:r>
            <a:endParaRPr lang="de-DE" dirty="0"/>
          </a:p>
        </p:txBody>
      </p:sp>
      <p:sp>
        <p:nvSpPr>
          <p:cNvPr id="3" name="Inhaltsplatzhalter 2"/>
          <p:cNvSpPr>
            <a:spLocks noGrp="1"/>
          </p:cNvSpPr>
          <p:nvPr>
            <p:ph idx="1"/>
          </p:nvPr>
        </p:nvSpPr>
        <p:spPr>
          <a:xfrm>
            <a:off x="609600" y="1988840"/>
            <a:ext cx="10972800" cy="4137324"/>
          </a:xfrm>
        </p:spPr>
        <p:txBody>
          <a:bodyPr/>
          <a:lstStyle/>
          <a:p>
            <a:pPr marL="0" indent="0">
              <a:buNone/>
            </a:pPr>
            <a:r>
              <a:rPr lang="de-DE" i="1" dirty="0" smtClean="0"/>
              <a:t>Beispiele im Aleph-Erfassungsformat:</a:t>
            </a:r>
          </a:p>
          <a:p>
            <a:pPr marL="0" indent="0">
              <a:buNone/>
            </a:pPr>
            <a:r>
              <a:rPr lang="de-DE" dirty="0" smtClean="0"/>
              <a:t>151 </a:t>
            </a:r>
            <a:r>
              <a:rPr lang="de-DE" b="1" dirty="0" smtClean="0"/>
              <a:t>$g</a:t>
            </a:r>
            <a:r>
              <a:rPr lang="de-DE" dirty="0" smtClean="0"/>
              <a:t> Münster (Westf)</a:t>
            </a:r>
          </a:p>
          <a:p>
            <a:pPr marL="0" indent="0">
              <a:buNone/>
            </a:pPr>
            <a:endParaRPr lang="de-DE" dirty="0"/>
          </a:p>
          <a:p>
            <a:pPr marL="0" indent="0">
              <a:buNone/>
            </a:pPr>
            <a:r>
              <a:rPr lang="de-DE" dirty="0"/>
              <a:t>151 </a:t>
            </a:r>
            <a:r>
              <a:rPr lang="de-DE" b="1" dirty="0"/>
              <a:t>$g</a:t>
            </a:r>
            <a:r>
              <a:rPr lang="de-DE" dirty="0"/>
              <a:t> Erbach </a:t>
            </a:r>
            <a:r>
              <a:rPr lang="de-DE" b="1" dirty="0" smtClean="0"/>
              <a:t>$h</a:t>
            </a:r>
            <a:r>
              <a:rPr lang="de-DE" dirty="0" smtClean="0"/>
              <a:t> Odenwaldkreis</a:t>
            </a:r>
          </a:p>
          <a:p>
            <a:pPr marL="0" indent="0">
              <a:buNone/>
            </a:pPr>
            <a:endParaRPr lang="de-DE" dirty="0"/>
          </a:p>
          <a:p>
            <a:pPr marL="0" indent="0">
              <a:buNone/>
            </a:pPr>
            <a:r>
              <a:rPr lang="de-DE" dirty="0"/>
              <a:t>151 </a:t>
            </a:r>
            <a:r>
              <a:rPr lang="de-DE" b="1" dirty="0"/>
              <a:t>$g</a:t>
            </a:r>
            <a:r>
              <a:rPr lang="de-DE" dirty="0"/>
              <a:t> Feldberg </a:t>
            </a:r>
            <a:r>
              <a:rPr lang="de-DE" b="1" dirty="0" smtClean="0"/>
              <a:t>$h</a:t>
            </a:r>
            <a:r>
              <a:rPr lang="de-DE" dirty="0" smtClean="0"/>
              <a:t> Schwarzwald </a:t>
            </a:r>
            <a:r>
              <a:rPr lang="de-DE" dirty="0"/>
              <a:t>: </a:t>
            </a:r>
            <a:r>
              <a:rPr lang="de-DE" dirty="0" smtClean="0"/>
              <a:t>Berg </a:t>
            </a:r>
            <a:endParaRPr lang="de-DE" dirty="0"/>
          </a:p>
          <a:p>
            <a:pPr marL="0" indent="0">
              <a:buNone/>
            </a:pPr>
            <a:endParaRPr lang="de-DE" dirty="0" smtClean="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Textfeld 5"/>
          <p:cNvSpPr txBox="1">
            <a:spLocks noChangeArrowheads="1"/>
          </p:cNvSpPr>
          <p:nvPr/>
        </p:nvSpPr>
        <p:spPr bwMode="auto">
          <a:xfrm>
            <a:off x="8976320" y="5756277"/>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solidFill>
                  <a:srgbClr val="000000"/>
                </a:solidFill>
              </a:rPr>
              <a:t>Vgl. </a:t>
            </a:r>
            <a:r>
              <a:rPr lang="de-DE" altLang="de-DE" sz="1800" dirty="0" smtClean="0">
                <a:solidFill>
                  <a:srgbClr val="000000"/>
                </a:solidFill>
              </a:rPr>
              <a:t>EH-G-02</a:t>
            </a:r>
            <a:endParaRPr lang="de-DE" altLang="de-DE" sz="1800" dirty="0">
              <a:solidFill>
                <a:srgbClr val="000000"/>
              </a:solidFill>
            </a:endParaRPr>
          </a:p>
        </p:txBody>
      </p:sp>
      <p:sp>
        <p:nvSpPr>
          <p:cNvPr id="5" name="Foliennummernplatzhalter 4"/>
          <p:cNvSpPr>
            <a:spLocks noGrp="1"/>
          </p:cNvSpPr>
          <p:nvPr>
            <p:ph type="sldNum" sz="quarter" idx="12"/>
          </p:nvPr>
        </p:nvSpPr>
        <p:spPr/>
        <p:txBody>
          <a:bodyPr/>
          <a:lstStyle/>
          <a:p>
            <a:fld id="{E1CD70CF-68CB-451A-AC93-71942E537FD9}" type="slidenum">
              <a:rPr lang="de-DE" smtClean="0"/>
              <a:t>293</a:t>
            </a:fld>
            <a:endParaRPr lang="de-DE"/>
          </a:p>
        </p:txBody>
      </p:sp>
    </p:spTree>
    <p:extLst>
      <p:ext uri="{BB962C8B-B14F-4D97-AF65-F5344CB8AC3E}">
        <p14:creationId xmlns:p14="http://schemas.microsoft.com/office/powerpoint/2010/main" val="21444919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354162"/>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a:solidFill>
                  <a:prstClr val="black"/>
                </a:solidFill>
              </a:rPr>
              <a:t>Gleichnamigkeit                                            </a:t>
            </a:r>
            <a:r>
              <a:rPr lang="de-DE" sz="2600" dirty="0" smtClean="0">
                <a:solidFill>
                  <a:prstClr val="black"/>
                </a:solidFill>
              </a:rPr>
              <a:t>-5-</a:t>
            </a:r>
            <a:r>
              <a:rPr lang="de-DE" sz="2600" dirty="0">
                <a:solidFill>
                  <a:prstClr val="black"/>
                </a:solidFill>
              </a:rPr>
              <a:t/>
            </a:r>
            <a:br>
              <a:rPr lang="de-DE" sz="2600" dirty="0">
                <a:solidFill>
                  <a:prstClr val="black"/>
                </a:solidFill>
              </a:rPr>
            </a:br>
            <a:r>
              <a:rPr lang="de-DE" sz="2400" dirty="0">
                <a:solidFill>
                  <a:srgbClr val="4F81BD">
                    <a:lumMod val="75000"/>
                  </a:srgbClr>
                </a:solidFill>
              </a:rPr>
              <a:t>RDA 16.2.2.13</a:t>
            </a:r>
            <a:endParaRPr lang="de-DE" dirty="0"/>
          </a:p>
        </p:txBody>
      </p:sp>
      <p:sp>
        <p:nvSpPr>
          <p:cNvPr id="3" name="Inhaltsplatzhalter 2"/>
          <p:cNvSpPr>
            <a:spLocks noGrp="1"/>
          </p:cNvSpPr>
          <p:nvPr>
            <p:ph idx="1"/>
          </p:nvPr>
        </p:nvSpPr>
        <p:spPr>
          <a:xfrm>
            <a:off x="609600" y="1916832"/>
            <a:ext cx="10972800" cy="4209332"/>
          </a:xfrm>
        </p:spPr>
        <p:txBody>
          <a:bodyPr/>
          <a:lstStyle/>
          <a:p>
            <a:pPr>
              <a:spcBef>
                <a:spcPts val="0"/>
              </a:spcBef>
            </a:pPr>
            <a:r>
              <a:rPr lang="de-AT" sz="2600" dirty="0" smtClean="0"/>
              <a:t>Stadt/Gemeinde namensgleich zu einem Staat oder Gliedstaat</a:t>
            </a:r>
          </a:p>
          <a:p>
            <a:pPr marL="0" indent="0">
              <a:spcBef>
                <a:spcPts val="0"/>
              </a:spcBef>
              <a:buNone/>
            </a:pPr>
            <a:r>
              <a:rPr lang="de-AT" sz="2600" dirty="0" smtClean="0"/>
              <a:t>   -&gt; Stadt/Gemeinde mit identifizierendem Zusatz „Stadt“</a:t>
            </a:r>
          </a:p>
          <a:p>
            <a:pPr marL="0" indent="0">
              <a:buNone/>
            </a:pPr>
            <a:r>
              <a:rPr lang="de-AT" sz="2600" i="1" dirty="0" smtClean="0"/>
              <a:t>Beispiel:</a:t>
            </a:r>
            <a:r>
              <a:rPr lang="de-AT" sz="2600" b="1" dirty="0"/>
              <a:t>	</a:t>
            </a:r>
            <a:endParaRPr lang="de-AT" sz="2600" b="1" dirty="0" smtClean="0"/>
          </a:p>
          <a:p>
            <a:pPr marL="0" indent="0">
              <a:buNone/>
            </a:pPr>
            <a:r>
              <a:rPr lang="de-AT" sz="2600" i="1" dirty="0" smtClean="0">
                <a:solidFill>
                  <a:schemeClr val="accent3">
                    <a:lumMod val="50000"/>
                  </a:schemeClr>
                </a:solidFill>
              </a:rPr>
              <a:t>Luxemburg                    </a:t>
            </a:r>
            <a:r>
              <a:rPr lang="de-AT" sz="2600" i="1" dirty="0" err="1" smtClean="0">
                <a:solidFill>
                  <a:schemeClr val="accent3">
                    <a:lumMod val="50000"/>
                  </a:schemeClr>
                </a:solidFill>
              </a:rPr>
              <a:t>Luxemburg</a:t>
            </a:r>
            <a:r>
              <a:rPr lang="de-AT" sz="2600" i="1" dirty="0" smtClean="0">
                <a:solidFill>
                  <a:schemeClr val="accent3">
                    <a:lumMod val="50000"/>
                  </a:schemeClr>
                </a:solidFill>
              </a:rPr>
              <a:t> (Stadt)</a:t>
            </a:r>
          </a:p>
          <a:p>
            <a:pPr marL="0" indent="0">
              <a:buNone/>
            </a:pPr>
            <a:endParaRPr lang="de-AT" sz="2600" i="1" dirty="0" smtClean="0">
              <a:solidFill>
                <a:schemeClr val="accent3">
                  <a:lumMod val="50000"/>
                </a:schemeClr>
              </a:solidFill>
            </a:endParaRPr>
          </a:p>
          <a:p>
            <a:pPr marL="360000">
              <a:spcBef>
                <a:spcPts val="0"/>
              </a:spcBef>
            </a:pPr>
            <a:r>
              <a:rPr lang="de-AT" sz="2600" dirty="0" smtClean="0"/>
              <a:t>Stadt/Gemeinde namensgleich </a:t>
            </a:r>
            <a:r>
              <a:rPr lang="de-AT" sz="2600" dirty="0"/>
              <a:t>zu </a:t>
            </a:r>
            <a:r>
              <a:rPr lang="de-AT" sz="2600" dirty="0" smtClean="0"/>
              <a:t>naturräumlicher </a:t>
            </a:r>
            <a:r>
              <a:rPr lang="de-AT" sz="2600" dirty="0"/>
              <a:t>Einheit oder </a:t>
            </a:r>
            <a:r>
              <a:rPr lang="de-AT" sz="2600" dirty="0" err="1" smtClean="0"/>
              <a:t>Ethnografikum</a:t>
            </a:r>
            <a:endParaRPr lang="de-AT" sz="2600" dirty="0" smtClean="0"/>
          </a:p>
          <a:p>
            <a:pPr marL="360000" indent="0">
              <a:spcBef>
                <a:spcPts val="0"/>
              </a:spcBef>
              <a:buNone/>
            </a:pPr>
            <a:r>
              <a:rPr lang="de-AT" sz="2600" dirty="0" smtClean="0"/>
              <a:t>-&gt; Naturräumliche Einheit /</a:t>
            </a:r>
            <a:r>
              <a:rPr lang="de-AT" sz="2600" dirty="0" err="1" smtClean="0"/>
              <a:t>Ethnografikum</a:t>
            </a:r>
            <a:r>
              <a:rPr lang="de-AT" sz="2600" dirty="0" smtClean="0"/>
              <a:t> mit zutreffender Gattungsbezeichnung als identifizierendem Zusatz</a:t>
            </a:r>
            <a:endParaRPr lang="de-AT" sz="2600" dirty="0"/>
          </a:p>
          <a:p>
            <a:endParaRPr lang="de-AT" i="1" dirty="0" smtClean="0">
              <a:solidFill>
                <a:schemeClr val="accent3">
                  <a:lumMod val="50000"/>
                </a:schemeClr>
              </a:solidFill>
            </a:endParaRPr>
          </a:p>
          <a:p>
            <a:endParaRPr lang="de-AT" i="1" dirty="0">
              <a:solidFill>
                <a:schemeClr val="accent3">
                  <a:lumMod val="50000"/>
                </a:schemeClr>
              </a:solidFill>
            </a:endParaRPr>
          </a:p>
          <a:p>
            <a:pPr marL="0" indent="0">
              <a:buNone/>
            </a:pPr>
            <a:endParaRPr lang="de-AT" i="1" dirty="0">
              <a:solidFill>
                <a:schemeClr val="accent3">
                  <a:lumMod val="50000"/>
                </a:schemeClr>
              </a:solidFill>
            </a:endParaRPr>
          </a:p>
          <a:p>
            <a:pPr marL="457200" lvl="1" indent="0">
              <a:buNone/>
            </a:pPr>
            <a:r>
              <a:rPr lang="de-AT" sz="2800" b="1" dirty="0">
                <a:latin typeface="Verdana" panose="020B0604030504040204" pitchFamily="34" charset="0"/>
                <a:ea typeface="Verdana" panose="020B0604030504040204" pitchFamily="34" charset="0"/>
                <a:cs typeface="Verdana" panose="020B0604030504040204" pitchFamily="34" charset="0"/>
              </a:rPr>
              <a:t>	</a:t>
            </a:r>
            <a:r>
              <a:rPr lang="de-DE" sz="2800" b="1" dirty="0">
                <a:latin typeface="Verdana" panose="020B0604030504040204" pitchFamily="34" charset="0"/>
                <a:ea typeface="Verdana" panose="020B0604030504040204" pitchFamily="34" charset="0"/>
                <a:cs typeface="Verdana" panose="020B0604030504040204" pitchFamily="34" charset="0"/>
              </a:rPr>
              <a:t>	</a:t>
            </a:r>
            <a:endParaRPr lang="de-AT"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Textfeld 5"/>
          <p:cNvSpPr txBox="1">
            <a:spLocks noChangeArrowheads="1"/>
          </p:cNvSpPr>
          <p:nvPr/>
        </p:nvSpPr>
        <p:spPr bwMode="auto">
          <a:xfrm>
            <a:off x="8976320" y="5756277"/>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solidFill>
                  <a:srgbClr val="000000"/>
                </a:solidFill>
              </a:rPr>
              <a:t>Vgl. </a:t>
            </a:r>
            <a:r>
              <a:rPr lang="de-DE" altLang="de-DE" sz="1800" dirty="0" smtClean="0">
                <a:solidFill>
                  <a:srgbClr val="000000"/>
                </a:solidFill>
              </a:rPr>
              <a:t>EH-G-02</a:t>
            </a:r>
            <a:endParaRPr lang="de-DE" altLang="de-DE" sz="1800" dirty="0">
              <a:solidFill>
                <a:srgbClr val="000000"/>
              </a:solidFill>
            </a:endParaRPr>
          </a:p>
        </p:txBody>
      </p:sp>
      <p:sp>
        <p:nvSpPr>
          <p:cNvPr id="5" name="Foliennummernplatzhalter 4"/>
          <p:cNvSpPr>
            <a:spLocks noGrp="1"/>
          </p:cNvSpPr>
          <p:nvPr>
            <p:ph type="sldNum" sz="quarter" idx="12"/>
          </p:nvPr>
        </p:nvSpPr>
        <p:spPr/>
        <p:txBody>
          <a:bodyPr/>
          <a:lstStyle/>
          <a:p>
            <a:fld id="{E1CD70CF-68CB-451A-AC93-71942E537FD9}" type="slidenum">
              <a:rPr lang="de-DE" smtClean="0"/>
              <a:t>294</a:t>
            </a:fld>
            <a:endParaRPr lang="de-DE"/>
          </a:p>
        </p:txBody>
      </p:sp>
    </p:spTree>
    <p:extLst>
      <p:ext uri="{BB962C8B-B14F-4D97-AF65-F5344CB8AC3E}">
        <p14:creationId xmlns:p14="http://schemas.microsoft.com/office/powerpoint/2010/main" val="19649713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wipe(down)">
                                      <p:cBhvr>
                                        <p:cTn id="19" dur="500"/>
                                        <p:tgtEl>
                                          <p:spTgt spid="3">
                                            <p:txEl>
                                              <p:pRg st="5" end="5"/>
                                            </p:txEl>
                                          </p:spTgt>
                                        </p:tgtEl>
                                      </p:cBhvr>
                                    </p:animEffect>
                                  </p:childTnLst>
                                </p:cTn>
                              </p:par>
                              <p:par>
                                <p:cTn id="20" presetID="22" presetClass="entr" presetSubtype="4"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267991"/>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a:solidFill>
                  <a:prstClr val="black"/>
                </a:solidFill>
              </a:rPr>
              <a:t>Gleichnamigkeit                                            </a:t>
            </a:r>
            <a:r>
              <a:rPr lang="de-DE" sz="2600" dirty="0" smtClean="0">
                <a:solidFill>
                  <a:prstClr val="black"/>
                </a:solidFill>
              </a:rPr>
              <a:t>-6-</a:t>
            </a:r>
            <a:r>
              <a:rPr lang="de-DE" sz="2600" dirty="0">
                <a:solidFill>
                  <a:prstClr val="black"/>
                </a:solidFill>
              </a:rPr>
              <a:t/>
            </a:r>
            <a:br>
              <a:rPr lang="de-DE" sz="2600" dirty="0">
                <a:solidFill>
                  <a:prstClr val="black"/>
                </a:solidFill>
              </a:rPr>
            </a:br>
            <a:r>
              <a:rPr lang="de-DE" sz="2400" dirty="0">
                <a:solidFill>
                  <a:srgbClr val="4F81BD">
                    <a:lumMod val="75000"/>
                  </a:srgbClr>
                </a:solidFill>
              </a:rPr>
              <a:t>RDA 16.2.2.13</a:t>
            </a:r>
            <a:endParaRPr lang="de-DE" dirty="0"/>
          </a:p>
        </p:txBody>
      </p:sp>
      <p:sp>
        <p:nvSpPr>
          <p:cNvPr id="3" name="Inhaltsplatzhalter 2"/>
          <p:cNvSpPr>
            <a:spLocks noGrp="1"/>
          </p:cNvSpPr>
          <p:nvPr>
            <p:ph idx="1"/>
          </p:nvPr>
        </p:nvSpPr>
        <p:spPr>
          <a:xfrm>
            <a:off x="609600" y="1772816"/>
            <a:ext cx="10972800" cy="4353348"/>
          </a:xfrm>
        </p:spPr>
        <p:txBody>
          <a:bodyPr/>
          <a:lstStyle/>
          <a:p>
            <a:pPr marL="0" indent="0">
              <a:buNone/>
            </a:pPr>
            <a:r>
              <a:rPr lang="de-DE" i="1" dirty="0" smtClean="0"/>
              <a:t>Beispiel:</a:t>
            </a:r>
          </a:p>
          <a:p>
            <a:pPr marL="0" indent="0">
              <a:buNone/>
            </a:pPr>
            <a:r>
              <a:rPr lang="de-DE" i="1" dirty="0">
                <a:solidFill>
                  <a:schemeClr val="accent3">
                    <a:lumMod val="50000"/>
                  </a:schemeClr>
                </a:solidFill>
              </a:rPr>
              <a:t>Fulda</a:t>
            </a:r>
            <a:r>
              <a:rPr lang="de-DE" i="1" dirty="0"/>
              <a:t> 			</a:t>
            </a:r>
            <a:r>
              <a:rPr lang="de-DE" i="1" dirty="0">
                <a:solidFill>
                  <a:schemeClr val="accent3">
                    <a:lumMod val="50000"/>
                  </a:schemeClr>
                </a:solidFill>
              </a:rPr>
              <a:t>Fulda (Fluss</a:t>
            </a:r>
            <a:r>
              <a:rPr lang="de-DE" i="1" dirty="0" smtClean="0">
                <a:solidFill>
                  <a:schemeClr val="accent3">
                    <a:lumMod val="50000"/>
                  </a:schemeClr>
                </a:solidFill>
              </a:rPr>
              <a:t>)</a:t>
            </a:r>
          </a:p>
          <a:p>
            <a:pPr marL="0" indent="0">
              <a:buNone/>
            </a:pPr>
            <a:endParaRPr lang="de-DE" i="1" dirty="0">
              <a:solidFill>
                <a:schemeClr val="accent3">
                  <a:lumMod val="50000"/>
                </a:schemeClr>
              </a:solidFill>
            </a:endParaRPr>
          </a:p>
          <a:p>
            <a:pPr marL="360000">
              <a:spcBef>
                <a:spcPts val="0"/>
              </a:spcBef>
            </a:pPr>
            <a:r>
              <a:rPr lang="de-AT" dirty="0" smtClean="0"/>
              <a:t>Gebietskörperschaft namensgleich zu naturräumlicher </a:t>
            </a:r>
            <a:r>
              <a:rPr lang="de-AT" dirty="0"/>
              <a:t>Einheit </a:t>
            </a:r>
            <a:r>
              <a:rPr lang="de-AT" dirty="0" smtClean="0"/>
              <a:t>+ beide </a:t>
            </a:r>
            <a:r>
              <a:rPr lang="de-AT" dirty="0"/>
              <a:t>Entitäten nicht </a:t>
            </a:r>
            <a:r>
              <a:rPr lang="de-AT" dirty="0" smtClean="0"/>
              <a:t>deckungsgleich</a:t>
            </a:r>
          </a:p>
          <a:p>
            <a:pPr marL="360000" indent="0">
              <a:spcBef>
                <a:spcPts val="0"/>
              </a:spcBef>
              <a:buNone/>
            </a:pPr>
            <a:r>
              <a:rPr lang="de-AT" dirty="0" smtClean="0"/>
              <a:t>-&gt; i.d.R</a:t>
            </a:r>
            <a:r>
              <a:rPr lang="de-AT" dirty="0"/>
              <a:t>. </a:t>
            </a:r>
            <a:r>
              <a:rPr lang="de-AT" dirty="0" smtClean="0"/>
              <a:t>nur Landschaftsbezeichnung mit identifizierendem Zusatz</a:t>
            </a:r>
          </a:p>
          <a:p>
            <a:pPr marL="0" indent="0">
              <a:spcBef>
                <a:spcPts val="0"/>
              </a:spcBef>
              <a:buNone/>
            </a:pPr>
            <a:r>
              <a:rPr lang="de-AT" i="1" dirty="0" smtClean="0"/>
              <a:t>Beispiel:</a:t>
            </a:r>
          </a:p>
          <a:p>
            <a:pPr marL="0" indent="0">
              <a:spcBef>
                <a:spcPts val="0"/>
              </a:spcBef>
              <a:buNone/>
            </a:pPr>
            <a:r>
              <a:rPr lang="de-AT" i="1" dirty="0" smtClean="0">
                <a:solidFill>
                  <a:schemeClr val="accent3">
                    <a:lumMod val="50000"/>
                  </a:schemeClr>
                </a:solidFill>
              </a:rPr>
              <a:t>Makedonien            </a:t>
            </a:r>
            <a:r>
              <a:rPr lang="de-AT" i="1" dirty="0" err="1" smtClean="0">
                <a:solidFill>
                  <a:schemeClr val="accent3">
                    <a:lumMod val="50000"/>
                  </a:schemeClr>
                </a:solidFill>
              </a:rPr>
              <a:t>Makedonien</a:t>
            </a:r>
            <a:r>
              <a:rPr lang="de-AT" i="1" dirty="0" smtClean="0">
                <a:solidFill>
                  <a:schemeClr val="accent3">
                    <a:lumMod val="50000"/>
                  </a:schemeClr>
                </a:solidFill>
              </a:rPr>
              <a:t> </a:t>
            </a:r>
            <a:r>
              <a:rPr lang="de-AT" i="1" dirty="0">
                <a:solidFill>
                  <a:schemeClr val="accent3">
                    <a:lumMod val="50000"/>
                  </a:schemeClr>
                </a:solidFill>
              </a:rPr>
              <a:t>(Landschaft)</a:t>
            </a:r>
          </a:p>
          <a:p>
            <a:pPr marL="0" indent="0">
              <a:spcBef>
                <a:spcPts val="0"/>
              </a:spcBef>
              <a:buNone/>
            </a:pPr>
            <a:r>
              <a:rPr lang="de-AT" b="1" dirty="0"/>
              <a:t>	</a:t>
            </a:r>
          </a:p>
          <a:p>
            <a:pPr marL="0" indent="0">
              <a:buNone/>
            </a:pPr>
            <a:endParaRPr lang="de-DE" i="1" dirty="0">
              <a:solidFill>
                <a:schemeClr val="accent3">
                  <a:lumMod val="50000"/>
                </a:schemeClr>
              </a:solidFill>
            </a:endParaRPr>
          </a:p>
          <a:p>
            <a:pPr marL="0" indent="0">
              <a:buNone/>
            </a:pPr>
            <a:endParaRPr lang="de-DE" i="1" dirty="0" smtClean="0"/>
          </a:p>
          <a:p>
            <a:pPr marL="0" indent="0">
              <a:buNone/>
            </a:pPr>
            <a:endParaRPr lang="de-DE"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Textfeld 5"/>
          <p:cNvSpPr txBox="1">
            <a:spLocks noChangeArrowheads="1"/>
          </p:cNvSpPr>
          <p:nvPr/>
        </p:nvSpPr>
        <p:spPr bwMode="auto">
          <a:xfrm>
            <a:off x="8976320" y="5756277"/>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solidFill>
                  <a:srgbClr val="000000"/>
                </a:solidFill>
              </a:rPr>
              <a:t>Vgl. </a:t>
            </a:r>
            <a:r>
              <a:rPr lang="de-DE" altLang="de-DE" sz="1800" dirty="0" smtClean="0">
                <a:solidFill>
                  <a:srgbClr val="000000"/>
                </a:solidFill>
              </a:rPr>
              <a:t>EH-G-02</a:t>
            </a:r>
            <a:endParaRPr lang="de-DE" altLang="de-DE" sz="1800" dirty="0">
              <a:solidFill>
                <a:srgbClr val="000000"/>
              </a:solidFill>
            </a:endParaRPr>
          </a:p>
        </p:txBody>
      </p:sp>
      <p:sp>
        <p:nvSpPr>
          <p:cNvPr id="5" name="Foliennummernplatzhalter 4"/>
          <p:cNvSpPr>
            <a:spLocks noGrp="1"/>
          </p:cNvSpPr>
          <p:nvPr>
            <p:ph type="sldNum" sz="quarter" idx="12"/>
          </p:nvPr>
        </p:nvSpPr>
        <p:spPr/>
        <p:txBody>
          <a:bodyPr/>
          <a:lstStyle/>
          <a:p>
            <a:fld id="{E1CD70CF-68CB-451A-AC93-71942E537FD9}" type="slidenum">
              <a:rPr lang="de-DE" smtClean="0"/>
              <a:t>295</a:t>
            </a:fld>
            <a:endParaRPr lang="de-DE"/>
          </a:p>
        </p:txBody>
      </p:sp>
    </p:spTree>
    <p:extLst>
      <p:ext uri="{BB962C8B-B14F-4D97-AF65-F5344CB8AC3E}">
        <p14:creationId xmlns:p14="http://schemas.microsoft.com/office/powerpoint/2010/main" val="5202612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wipe(down)">
                                      <p:cBhvr>
                                        <p:cTn id="7" dur="500"/>
                                        <p:tgtEl>
                                          <p:spTgt spid="3">
                                            <p:txEl>
                                              <p:pRg st="3" end="3"/>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wipe(down)">
                                      <p:cBhvr>
                                        <p:cTn id="10" dur="500"/>
                                        <p:tgtEl>
                                          <p:spTgt spid="3">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1000"/>
                                        <p:tgtEl>
                                          <p:spTgt spid="3">
                                            <p:txEl>
                                              <p:pRg st="5" end="5"/>
                                            </p:txEl>
                                          </p:spTgt>
                                        </p:tgtEl>
                                      </p:cBhvr>
                                    </p:animEffect>
                                    <p:anim calcmode="lin" valueType="num">
                                      <p:cBhvr>
                                        <p:cTn id="1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5" end="5"/>
                                            </p:txEl>
                                          </p:spTgt>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1000"/>
                                        <p:tgtEl>
                                          <p:spTgt spid="3">
                                            <p:txEl>
                                              <p:pRg st="6" end="6"/>
                                            </p:txEl>
                                          </p:spTgt>
                                        </p:tgtEl>
                                      </p:cBhvr>
                                    </p:animEffect>
                                    <p:anim calcmode="lin" valueType="num">
                                      <p:cBhvr>
                                        <p:cTn id="2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339999"/>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a:solidFill>
                  <a:prstClr val="black"/>
                </a:solidFill>
              </a:rPr>
              <a:t>Gleichnamigkeit                                            </a:t>
            </a:r>
            <a:r>
              <a:rPr lang="de-DE" sz="2600" dirty="0" smtClean="0">
                <a:solidFill>
                  <a:prstClr val="black"/>
                </a:solidFill>
              </a:rPr>
              <a:t>-7-</a:t>
            </a:r>
            <a:r>
              <a:rPr lang="de-DE" sz="2600" dirty="0">
                <a:solidFill>
                  <a:prstClr val="black"/>
                </a:solidFill>
              </a:rPr>
              <a:t/>
            </a:r>
            <a:br>
              <a:rPr lang="de-DE" sz="2600" dirty="0">
                <a:solidFill>
                  <a:prstClr val="black"/>
                </a:solidFill>
              </a:rPr>
            </a:br>
            <a:r>
              <a:rPr lang="de-DE" sz="2400" dirty="0">
                <a:solidFill>
                  <a:srgbClr val="4F81BD">
                    <a:lumMod val="75000"/>
                  </a:srgbClr>
                </a:solidFill>
              </a:rPr>
              <a:t>RDA 16.2.2.13</a:t>
            </a:r>
            <a:endParaRPr lang="de-DE" dirty="0"/>
          </a:p>
        </p:txBody>
      </p:sp>
      <p:sp>
        <p:nvSpPr>
          <p:cNvPr id="3" name="Inhaltsplatzhalter 2"/>
          <p:cNvSpPr>
            <a:spLocks noGrp="1"/>
          </p:cNvSpPr>
          <p:nvPr>
            <p:ph idx="1"/>
          </p:nvPr>
        </p:nvSpPr>
        <p:spPr>
          <a:xfrm>
            <a:off x="609600" y="1844824"/>
            <a:ext cx="10972800" cy="4281340"/>
          </a:xfrm>
        </p:spPr>
        <p:txBody>
          <a:bodyPr>
            <a:normAutofit/>
          </a:bodyPr>
          <a:lstStyle/>
          <a:p>
            <a:r>
              <a:rPr lang="de-AT" sz="2600" dirty="0" smtClean="0"/>
              <a:t>Geografikum namensgleich </a:t>
            </a:r>
            <a:r>
              <a:rPr lang="de-AT" sz="2600" dirty="0"/>
              <a:t>zu </a:t>
            </a:r>
            <a:r>
              <a:rPr lang="de-AT" sz="2600" dirty="0" smtClean="0"/>
              <a:t>Sachbegriff</a:t>
            </a:r>
          </a:p>
          <a:p>
            <a:pPr marL="0" indent="0">
              <a:buNone/>
            </a:pPr>
            <a:r>
              <a:rPr lang="de-AT" sz="2600" dirty="0"/>
              <a:t> </a:t>
            </a:r>
            <a:r>
              <a:rPr lang="de-AT" sz="2600" dirty="0" smtClean="0"/>
              <a:t>  -&gt; i.d.R. nur Geografikum mit identifizierendem Zusatz</a:t>
            </a:r>
            <a:endParaRPr lang="de-AT" sz="2600" dirty="0"/>
          </a:p>
          <a:p>
            <a:pPr marL="0" indent="0">
              <a:buNone/>
            </a:pPr>
            <a:r>
              <a:rPr lang="de-AT" sz="2600" i="1" dirty="0" smtClean="0"/>
              <a:t>Beispiel:</a:t>
            </a:r>
            <a:endParaRPr lang="de-AT" sz="2600" i="1" dirty="0"/>
          </a:p>
          <a:p>
            <a:pPr marL="0" indent="0">
              <a:buNone/>
            </a:pPr>
            <a:r>
              <a:rPr lang="de-AT" sz="2600" i="1" dirty="0" smtClean="0">
                <a:solidFill>
                  <a:schemeClr val="accent3">
                    <a:lumMod val="50000"/>
                  </a:schemeClr>
                </a:solidFill>
              </a:rPr>
              <a:t>Lippe                 </a:t>
            </a:r>
            <a:r>
              <a:rPr lang="de-AT" sz="2600" i="1" dirty="0" err="1" smtClean="0">
                <a:solidFill>
                  <a:schemeClr val="accent3">
                    <a:lumMod val="50000"/>
                  </a:schemeClr>
                </a:solidFill>
              </a:rPr>
              <a:t>Lippe</a:t>
            </a:r>
            <a:r>
              <a:rPr lang="de-AT" sz="2600" i="1" dirty="0" smtClean="0">
                <a:solidFill>
                  <a:schemeClr val="accent3">
                    <a:lumMod val="50000"/>
                  </a:schemeClr>
                </a:solidFill>
              </a:rPr>
              <a:t> </a:t>
            </a:r>
            <a:r>
              <a:rPr lang="de-AT" sz="2600" i="1" dirty="0">
                <a:solidFill>
                  <a:schemeClr val="accent3">
                    <a:lumMod val="50000"/>
                  </a:schemeClr>
                </a:solidFill>
              </a:rPr>
              <a:t>(Fluss</a:t>
            </a:r>
            <a:r>
              <a:rPr lang="de-AT" sz="2600" i="1" dirty="0" smtClean="0">
                <a:solidFill>
                  <a:schemeClr val="accent3">
                    <a:lumMod val="50000"/>
                  </a:schemeClr>
                </a:solidFill>
              </a:rPr>
              <a:t>)</a:t>
            </a:r>
          </a:p>
          <a:p>
            <a:pPr marL="0" indent="0">
              <a:buNone/>
            </a:pPr>
            <a:endParaRPr lang="de-AT" sz="2600" i="1" dirty="0">
              <a:solidFill>
                <a:schemeClr val="accent3">
                  <a:lumMod val="50000"/>
                </a:schemeClr>
              </a:solidFill>
            </a:endParaRPr>
          </a:p>
          <a:p>
            <a:r>
              <a:rPr lang="de-AT" sz="2600" dirty="0" smtClean="0"/>
              <a:t>Geografikum namensgleich zu Körperschaft</a:t>
            </a:r>
          </a:p>
          <a:p>
            <a:pPr marL="0" indent="0">
              <a:buNone/>
            </a:pPr>
            <a:r>
              <a:rPr lang="de-AT" sz="2600" dirty="0"/>
              <a:t> </a:t>
            </a:r>
            <a:r>
              <a:rPr lang="de-AT" sz="2600" dirty="0" smtClean="0"/>
              <a:t>  -&gt; nur Körperschaft mit identifizierendem Zusatz</a:t>
            </a:r>
          </a:p>
          <a:p>
            <a:pPr marL="0" indent="0">
              <a:buNone/>
            </a:pPr>
            <a:r>
              <a:rPr lang="de-AT" sz="2600" i="1" dirty="0" smtClean="0"/>
              <a:t>Beispiel:</a:t>
            </a:r>
          </a:p>
          <a:p>
            <a:pPr marL="0" indent="0">
              <a:buNone/>
            </a:pPr>
            <a:r>
              <a:rPr lang="de-AT" sz="2600" i="1" dirty="0" smtClean="0">
                <a:solidFill>
                  <a:schemeClr val="accent3">
                    <a:lumMod val="50000"/>
                  </a:schemeClr>
                </a:solidFill>
              </a:rPr>
              <a:t>Bremen              </a:t>
            </a:r>
            <a:r>
              <a:rPr lang="de-AT" sz="2600" i="1" dirty="0" err="1" smtClean="0">
                <a:solidFill>
                  <a:schemeClr val="accent3">
                    <a:lumMod val="50000"/>
                  </a:schemeClr>
                </a:solidFill>
              </a:rPr>
              <a:t>Bremen</a:t>
            </a:r>
            <a:r>
              <a:rPr lang="de-AT" sz="2600" i="1" dirty="0" smtClean="0">
                <a:solidFill>
                  <a:schemeClr val="accent3">
                    <a:lumMod val="50000"/>
                  </a:schemeClr>
                </a:solidFill>
              </a:rPr>
              <a:t> (Musikgruppe)                       </a:t>
            </a:r>
            <a:endParaRPr lang="de-DE" sz="2600" i="1" dirty="0">
              <a:solidFill>
                <a:schemeClr val="accent3">
                  <a:lumMod val="50000"/>
                </a:schemeClr>
              </a:solidFill>
            </a:endParaRP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Textfeld 5"/>
          <p:cNvSpPr txBox="1">
            <a:spLocks noChangeArrowheads="1"/>
          </p:cNvSpPr>
          <p:nvPr/>
        </p:nvSpPr>
        <p:spPr bwMode="auto">
          <a:xfrm>
            <a:off x="8976320" y="5756277"/>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solidFill>
                  <a:srgbClr val="000000"/>
                </a:solidFill>
              </a:rPr>
              <a:t>Vgl. </a:t>
            </a:r>
            <a:r>
              <a:rPr lang="de-DE" altLang="de-DE" sz="1800" dirty="0" smtClean="0">
                <a:solidFill>
                  <a:srgbClr val="000000"/>
                </a:solidFill>
              </a:rPr>
              <a:t>EH-G-02</a:t>
            </a:r>
            <a:endParaRPr lang="de-DE" altLang="de-DE" sz="1800" dirty="0">
              <a:solidFill>
                <a:srgbClr val="000000"/>
              </a:solidFill>
            </a:endParaRPr>
          </a:p>
        </p:txBody>
      </p:sp>
      <p:sp>
        <p:nvSpPr>
          <p:cNvPr id="5" name="Foliennummernplatzhalter 4"/>
          <p:cNvSpPr>
            <a:spLocks noGrp="1"/>
          </p:cNvSpPr>
          <p:nvPr>
            <p:ph type="sldNum" sz="quarter" idx="12"/>
          </p:nvPr>
        </p:nvSpPr>
        <p:spPr/>
        <p:txBody>
          <a:bodyPr/>
          <a:lstStyle/>
          <a:p>
            <a:fld id="{E1CD70CF-68CB-451A-AC93-71942E537FD9}" type="slidenum">
              <a:rPr lang="de-DE" smtClean="0"/>
              <a:t>296</a:t>
            </a:fld>
            <a:endParaRPr lang="de-DE"/>
          </a:p>
        </p:txBody>
      </p:sp>
    </p:spTree>
    <p:extLst>
      <p:ext uri="{BB962C8B-B14F-4D97-AF65-F5344CB8AC3E}">
        <p14:creationId xmlns:p14="http://schemas.microsoft.com/office/powerpoint/2010/main" val="726010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1000"/>
                                        <p:tgtEl>
                                          <p:spTgt spid="3">
                                            <p:txEl>
                                              <p:pRg st="5" end="5"/>
                                            </p:txEl>
                                          </p:spTgt>
                                        </p:tgtEl>
                                      </p:cBhvr>
                                    </p:animEffect>
                                    <p:anim calcmode="lin" valueType="num">
                                      <p:cBhvr>
                                        <p:cTn id="2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1000"/>
                                        <p:tgtEl>
                                          <p:spTgt spid="3">
                                            <p:txEl>
                                              <p:pRg st="6" end="6"/>
                                            </p:txEl>
                                          </p:spTgt>
                                        </p:tgtEl>
                                      </p:cBhvr>
                                    </p:animEffect>
                                    <p:anim calcmode="lin" valueType="num">
                                      <p:cBhvr>
                                        <p:cTn id="2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1000"/>
                                        <p:tgtEl>
                                          <p:spTgt spid="3">
                                            <p:txEl>
                                              <p:pRg st="7" end="7"/>
                                            </p:txEl>
                                          </p:spTgt>
                                        </p:tgtEl>
                                      </p:cBhvr>
                                    </p:animEffect>
                                    <p:anim calcmode="lin" valueType="num">
                                      <p:cBhvr>
                                        <p:cTn id="3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7" end="7"/>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fade">
                                      <p:cBhvr>
                                        <p:cTn id="36" dur="1000"/>
                                        <p:tgtEl>
                                          <p:spTgt spid="3">
                                            <p:txEl>
                                              <p:pRg st="8" end="8"/>
                                            </p:txEl>
                                          </p:spTgt>
                                        </p:tgtEl>
                                      </p:cBhvr>
                                    </p:animEffect>
                                    <p:anim calcmode="lin" valueType="num">
                                      <p:cBhvr>
                                        <p:cTn id="3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339999"/>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smtClean="0">
                <a:solidFill>
                  <a:prstClr val="black"/>
                </a:solidFill>
              </a:rPr>
              <a:t>Ortsteile                                                        -1-</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16.2.2.14</a:t>
            </a:r>
            <a:endParaRPr lang="de-DE" dirty="0"/>
          </a:p>
        </p:txBody>
      </p:sp>
      <p:sp>
        <p:nvSpPr>
          <p:cNvPr id="3" name="Inhaltsplatzhalter 2"/>
          <p:cNvSpPr>
            <a:spLocks noGrp="1"/>
          </p:cNvSpPr>
          <p:nvPr>
            <p:ph idx="1"/>
          </p:nvPr>
        </p:nvSpPr>
        <p:spPr>
          <a:xfrm>
            <a:off x="609600" y="1844824"/>
            <a:ext cx="10972800" cy="4281340"/>
          </a:xfrm>
        </p:spPr>
        <p:txBody>
          <a:bodyPr/>
          <a:lstStyle/>
          <a:p>
            <a:pPr marL="0" indent="0">
              <a:buNone/>
            </a:pPr>
            <a:r>
              <a:rPr lang="de-AT" dirty="0" smtClean="0">
                <a:solidFill>
                  <a:schemeClr val="accent2">
                    <a:lumMod val="75000"/>
                  </a:schemeClr>
                </a:solidFill>
              </a:rPr>
              <a:t>Ortsteile </a:t>
            </a:r>
            <a:r>
              <a:rPr lang="de-AT" dirty="0">
                <a:solidFill>
                  <a:schemeClr val="accent2">
                    <a:lumMod val="75000"/>
                  </a:schemeClr>
                </a:solidFill>
              </a:rPr>
              <a:t>im deutschsprachigen Raum </a:t>
            </a:r>
            <a:r>
              <a:rPr lang="de-AT" dirty="0" smtClean="0">
                <a:solidFill>
                  <a:schemeClr val="accent2">
                    <a:lumMod val="75000"/>
                  </a:schemeClr>
                </a:solidFill>
              </a:rPr>
              <a:t>(ohne Schweiz)</a:t>
            </a:r>
          </a:p>
          <a:p>
            <a:r>
              <a:rPr lang="de-AT" dirty="0" smtClean="0"/>
              <a:t>BN = Hauptort-Ortsteil </a:t>
            </a:r>
            <a:r>
              <a:rPr lang="de-AT" sz="2000" dirty="0" smtClean="0"/>
              <a:t>(gilt als gebräuchliche Form)</a:t>
            </a:r>
          </a:p>
          <a:p>
            <a:pPr marL="0" indent="0">
              <a:buNone/>
            </a:pPr>
            <a:endParaRPr lang="de-AT" i="1" dirty="0" smtClean="0"/>
          </a:p>
          <a:p>
            <a:pPr marL="0" indent="0">
              <a:buNone/>
            </a:pPr>
            <a:r>
              <a:rPr lang="de-AT" i="1" dirty="0" smtClean="0"/>
              <a:t>Beispiele:</a:t>
            </a:r>
            <a:r>
              <a:rPr lang="de-AT" dirty="0" smtClean="0"/>
              <a:t> </a:t>
            </a:r>
            <a:endParaRPr lang="de-AT" dirty="0"/>
          </a:p>
          <a:p>
            <a:pPr marL="0" indent="0">
              <a:buNone/>
            </a:pPr>
            <a:r>
              <a:rPr lang="de-AT" i="1" dirty="0" smtClean="0">
                <a:solidFill>
                  <a:schemeClr val="accent3">
                    <a:lumMod val="50000"/>
                  </a:schemeClr>
                </a:solidFill>
              </a:rPr>
              <a:t>Frankfurt-Bockenheim</a:t>
            </a:r>
          </a:p>
          <a:p>
            <a:pPr marL="0" indent="0">
              <a:buNone/>
            </a:pPr>
            <a:r>
              <a:rPr lang="de-AT" sz="2800" i="1" dirty="0" smtClean="0">
                <a:solidFill>
                  <a:schemeClr val="accent3">
                    <a:lumMod val="50000"/>
                  </a:schemeClr>
                </a:solidFill>
              </a:rPr>
              <a:t>Wien-Leopoldstadt</a:t>
            </a:r>
            <a:endParaRPr lang="de-AT" sz="2800" i="1" dirty="0">
              <a:solidFill>
                <a:schemeClr val="accent3">
                  <a:lumMod val="50000"/>
                </a:schemeClr>
              </a:solidFill>
            </a:endParaRP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Textfeld 5"/>
          <p:cNvSpPr txBox="1">
            <a:spLocks noChangeArrowheads="1"/>
          </p:cNvSpPr>
          <p:nvPr/>
        </p:nvSpPr>
        <p:spPr bwMode="auto">
          <a:xfrm>
            <a:off x="8976320" y="5756277"/>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solidFill>
                  <a:srgbClr val="000000"/>
                </a:solidFill>
              </a:rPr>
              <a:t>Vgl. </a:t>
            </a:r>
            <a:r>
              <a:rPr lang="de-DE" altLang="de-DE" sz="1800" dirty="0" smtClean="0">
                <a:solidFill>
                  <a:srgbClr val="000000"/>
                </a:solidFill>
              </a:rPr>
              <a:t>EH-G-05</a:t>
            </a:r>
            <a:endParaRPr lang="de-DE" altLang="de-DE" sz="1800" dirty="0">
              <a:solidFill>
                <a:srgbClr val="000000"/>
              </a:solidFill>
            </a:endParaRPr>
          </a:p>
        </p:txBody>
      </p:sp>
      <p:sp>
        <p:nvSpPr>
          <p:cNvPr id="5" name="Foliennummernplatzhalter 4"/>
          <p:cNvSpPr>
            <a:spLocks noGrp="1"/>
          </p:cNvSpPr>
          <p:nvPr>
            <p:ph type="sldNum" sz="quarter" idx="12"/>
          </p:nvPr>
        </p:nvSpPr>
        <p:spPr/>
        <p:txBody>
          <a:bodyPr/>
          <a:lstStyle/>
          <a:p>
            <a:fld id="{E1CD70CF-68CB-451A-AC93-71942E537FD9}" type="slidenum">
              <a:rPr lang="de-DE" smtClean="0"/>
              <a:t>297</a:t>
            </a:fld>
            <a:endParaRPr lang="de-DE"/>
          </a:p>
        </p:txBody>
      </p:sp>
    </p:spTree>
    <p:extLst>
      <p:ext uri="{BB962C8B-B14F-4D97-AF65-F5344CB8AC3E}">
        <p14:creationId xmlns:p14="http://schemas.microsoft.com/office/powerpoint/2010/main" val="19760941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1000"/>
                                        <p:tgtEl>
                                          <p:spTgt spid="3">
                                            <p:txEl>
                                              <p:pRg st="5" end="5"/>
                                            </p:txEl>
                                          </p:spTgt>
                                        </p:tgtEl>
                                      </p:cBhvr>
                                    </p:animEffect>
                                    <p:anim calcmode="lin" valueType="num">
                                      <p:cBhvr>
                                        <p:cTn id="1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412007"/>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a:solidFill>
                  <a:prstClr val="black"/>
                </a:solidFill>
              </a:rPr>
              <a:t>Ortsteile                                                        </a:t>
            </a:r>
            <a:r>
              <a:rPr lang="de-DE" sz="2600" dirty="0" smtClean="0">
                <a:solidFill>
                  <a:prstClr val="black"/>
                </a:solidFill>
              </a:rPr>
              <a:t>-2-</a:t>
            </a:r>
            <a:r>
              <a:rPr lang="de-DE" sz="2600" dirty="0">
                <a:solidFill>
                  <a:prstClr val="black"/>
                </a:solidFill>
              </a:rPr>
              <a:t/>
            </a:r>
            <a:br>
              <a:rPr lang="de-DE" sz="2600" dirty="0">
                <a:solidFill>
                  <a:prstClr val="black"/>
                </a:solidFill>
              </a:rPr>
            </a:br>
            <a:r>
              <a:rPr lang="de-DE" sz="2400" dirty="0">
                <a:solidFill>
                  <a:srgbClr val="4F81BD">
                    <a:lumMod val="75000"/>
                  </a:srgbClr>
                </a:solidFill>
              </a:rPr>
              <a:t>RDA 16.2.2.14</a:t>
            </a:r>
            <a:endParaRPr lang="de-DE" dirty="0"/>
          </a:p>
        </p:txBody>
      </p:sp>
      <p:sp>
        <p:nvSpPr>
          <p:cNvPr id="3" name="Inhaltsplatzhalter 2"/>
          <p:cNvSpPr>
            <a:spLocks noGrp="1"/>
          </p:cNvSpPr>
          <p:nvPr>
            <p:ph idx="1"/>
          </p:nvPr>
        </p:nvSpPr>
        <p:spPr>
          <a:xfrm>
            <a:off x="609600" y="1916832"/>
            <a:ext cx="10972800" cy="4209332"/>
          </a:xfrm>
        </p:spPr>
        <p:txBody>
          <a:bodyPr/>
          <a:lstStyle/>
          <a:p>
            <a:pPr marL="0" indent="0">
              <a:spcAft>
                <a:spcPts val="1200"/>
              </a:spcAft>
              <a:buNone/>
            </a:pPr>
            <a:r>
              <a:rPr lang="de-AT" sz="2400" i="1" dirty="0" smtClean="0"/>
              <a:t>Forts. Ortsteile im deutschsprachigen Raum</a:t>
            </a:r>
          </a:p>
          <a:p>
            <a:pPr>
              <a:spcBef>
                <a:spcPts val="600"/>
              </a:spcBef>
            </a:pPr>
            <a:r>
              <a:rPr lang="de-AT" dirty="0" smtClean="0"/>
              <a:t>Erläuternde </a:t>
            </a:r>
            <a:r>
              <a:rPr lang="de-AT" dirty="0"/>
              <a:t>Bestandteile zum Namen des Hauptortes </a:t>
            </a:r>
            <a:r>
              <a:rPr lang="de-AT" dirty="0" smtClean="0"/>
              <a:t>entfallen</a:t>
            </a:r>
          </a:p>
          <a:p>
            <a:pPr>
              <a:spcBef>
                <a:spcPts val="600"/>
              </a:spcBef>
            </a:pPr>
            <a:r>
              <a:rPr lang="de-AT" dirty="0" smtClean="0"/>
              <a:t>Erläuternde </a:t>
            </a:r>
            <a:r>
              <a:rPr lang="de-AT" dirty="0"/>
              <a:t>Bestandteile beim Ortsteil </a:t>
            </a:r>
            <a:r>
              <a:rPr lang="de-AT" dirty="0" smtClean="0"/>
              <a:t>bleiben erhalten</a:t>
            </a:r>
          </a:p>
          <a:p>
            <a:pPr marL="0" indent="0">
              <a:spcBef>
                <a:spcPts val="600"/>
              </a:spcBef>
              <a:buNone/>
            </a:pPr>
            <a:endParaRPr lang="de-AT" i="1" dirty="0" smtClean="0"/>
          </a:p>
          <a:p>
            <a:pPr marL="0" indent="0">
              <a:spcBef>
                <a:spcPts val="600"/>
              </a:spcBef>
              <a:buNone/>
            </a:pPr>
            <a:r>
              <a:rPr lang="de-AT" i="1" dirty="0" smtClean="0"/>
              <a:t>Beispiel:</a:t>
            </a:r>
          </a:p>
          <a:p>
            <a:pPr marL="0" indent="0">
              <a:spcBef>
                <a:spcPts val="600"/>
              </a:spcBef>
              <a:buNone/>
            </a:pPr>
            <a:r>
              <a:rPr lang="de-DE" i="1" dirty="0">
                <a:solidFill>
                  <a:schemeClr val="accent3">
                    <a:lumMod val="50000"/>
                  </a:schemeClr>
                </a:solidFill>
              </a:rPr>
              <a:t>Frankfurt-Bockenheim</a:t>
            </a:r>
          </a:p>
          <a:p>
            <a:pPr marL="0" indent="0">
              <a:spcBef>
                <a:spcPts val="600"/>
              </a:spcBef>
              <a:buNone/>
            </a:pPr>
            <a:r>
              <a:rPr lang="de-DE" i="1" dirty="0">
                <a:solidFill>
                  <a:schemeClr val="accent3">
                    <a:lumMod val="50000"/>
                  </a:schemeClr>
                </a:solidFill>
              </a:rPr>
              <a:t>Neusäß- </a:t>
            </a:r>
            <a:r>
              <a:rPr lang="de-DE" i="1" dirty="0" err="1">
                <a:solidFill>
                  <a:schemeClr val="accent3">
                    <a:lumMod val="50000"/>
                  </a:schemeClr>
                </a:solidFill>
              </a:rPr>
              <a:t>Westheim</a:t>
            </a:r>
            <a:r>
              <a:rPr lang="de-DE" i="1" dirty="0">
                <a:solidFill>
                  <a:schemeClr val="accent3">
                    <a:lumMod val="50000"/>
                  </a:schemeClr>
                </a:solidFill>
              </a:rPr>
              <a:t> b. Augsburg</a:t>
            </a:r>
          </a:p>
          <a:p>
            <a:pPr marL="0" indent="0">
              <a:spcAft>
                <a:spcPts val="1200"/>
              </a:spcAft>
              <a:buNone/>
            </a:pPr>
            <a:endParaRPr lang="de-AT" i="1" dirty="0" smtClean="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Textfeld 5"/>
          <p:cNvSpPr txBox="1">
            <a:spLocks noChangeArrowheads="1"/>
          </p:cNvSpPr>
          <p:nvPr/>
        </p:nvSpPr>
        <p:spPr bwMode="auto">
          <a:xfrm>
            <a:off x="8976320" y="5756277"/>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solidFill>
                  <a:srgbClr val="000000"/>
                </a:solidFill>
              </a:rPr>
              <a:t>Vgl. </a:t>
            </a:r>
            <a:r>
              <a:rPr lang="de-DE" altLang="de-DE" sz="1800" dirty="0" smtClean="0">
                <a:solidFill>
                  <a:srgbClr val="000000"/>
                </a:solidFill>
              </a:rPr>
              <a:t>EH-G-05</a:t>
            </a:r>
            <a:endParaRPr lang="de-DE" altLang="de-DE" sz="1800" dirty="0">
              <a:solidFill>
                <a:srgbClr val="000000"/>
              </a:solidFill>
            </a:endParaRPr>
          </a:p>
        </p:txBody>
      </p:sp>
      <p:sp>
        <p:nvSpPr>
          <p:cNvPr id="5" name="Foliennummernplatzhalter 4"/>
          <p:cNvSpPr>
            <a:spLocks noGrp="1"/>
          </p:cNvSpPr>
          <p:nvPr>
            <p:ph type="sldNum" sz="quarter" idx="12"/>
          </p:nvPr>
        </p:nvSpPr>
        <p:spPr/>
        <p:txBody>
          <a:bodyPr/>
          <a:lstStyle/>
          <a:p>
            <a:fld id="{E1CD70CF-68CB-451A-AC93-71942E537FD9}" type="slidenum">
              <a:rPr lang="de-DE" smtClean="0"/>
              <a:t>298</a:t>
            </a:fld>
            <a:endParaRPr lang="de-DE"/>
          </a:p>
        </p:txBody>
      </p:sp>
    </p:spTree>
    <p:extLst>
      <p:ext uri="{BB962C8B-B14F-4D97-AF65-F5344CB8AC3E}">
        <p14:creationId xmlns:p14="http://schemas.microsoft.com/office/powerpoint/2010/main" val="5504263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1000"/>
                                        <p:tgtEl>
                                          <p:spTgt spid="3">
                                            <p:txEl>
                                              <p:pRg st="6" end="6"/>
                                            </p:txEl>
                                          </p:spTgt>
                                        </p:tgtEl>
                                      </p:cBhvr>
                                    </p:animEffect>
                                    <p:anim calcmode="lin" valueType="num">
                                      <p:cBhvr>
                                        <p:cTn id="2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412007"/>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a:solidFill>
                  <a:prstClr val="black"/>
                </a:solidFill>
              </a:rPr>
              <a:t>Ortsteile                                                        </a:t>
            </a:r>
            <a:r>
              <a:rPr lang="de-DE" sz="2600" dirty="0" smtClean="0">
                <a:solidFill>
                  <a:prstClr val="black"/>
                </a:solidFill>
              </a:rPr>
              <a:t>-3-</a:t>
            </a:r>
            <a:r>
              <a:rPr lang="de-DE" sz="2600" dirty="0">
                <a:solidFill>
                  <a:prstClr val="black"/>
                </a:solidFill>
              </a:rPr>
              <a:t/>
            </a:r>
            <a:br>
              <a:rPr lang="de-DE" sz="2600" dirty="0">
                <a:solidFill>
                  <a:prstClr val="black"/>
                </a:solidFill>
              </a:rPr>
            </a:br>
            <a:r>
              <a:rPr lang="de-DE" sz="2400" dirty="0">
                <a:solidFill>
                  <a:srgbClr val="4F81BD">
                    <a:lumMod val="75000"/>
                  </a:srgbClr>
                </a:solidFill>
              </a:rPr>
              <a:t>RDA 16.2.2.14</a:t>
            </a:r>
            <a:endParaRPr lang="de-DE" dirty="0"/>
          </a:p>
        </p:txBody>
      </p:sp>
      <p:sp>
        <p:nvSpPr>
          <p:cNvPr id="3" name="Inhaltsplatzhalter 2"/>
          <p:cNvSpPr>
            <a:spLocks noGrp="1"/>
          </p:cNvSpPr>
          <p:nvPr>
            <p:ph idx="1"/>
          </p:nvPr>
        </p:nvSpPr>
        <p:spPr>
          <a:xfrm>
            <a:off x="609600" y="1916832"/>
            <a:ext cx="10972800" cy="4209332"/>
          </a:xfrm>
        </p:spPr>
        <p:txBody>
          <a:bodyPr/>
          <a:lstStyle/>
          <a:p>
            <a:pPr marL="0" lvl="0" indent="0">
              <a:spcAft>
                <a:spcPts val="1200"/>
              </a:spcAft>
              <a:buNone/>
            </a:pPr>
            <a:r>
              <a:rPr lang="de-AT" sz="2400" i="1" dirty="0">
                <a:solidFill>
                  <a:prstClr val="black"/>
                </a:solidFill>
              </a:rPr>
              <a:t>Forts. Ortsteile im deutschsprachigen </a:t>
            </a:r>
            <a:r>
              <a:rPr lang="de-AT" sz="2400" i="1" dirty="0" smtClean="0">
                <a:solidFill>
                  <a:prstClr val="black"/>
                </a:solidFill>
              </a:rPr>
              <a:t>Raum</a:t>
            </a:r>
            <a:endParaRPr lang="de-AT" dirty="0" smtClean="0"/>
          </a:p>
          <a:p>
            <a:pPr>
              <a:spcAft>
                <a:spcPts val="1200"/>
              </a:spcAft>
            </a:pPr>
            <a:r>
              <a:rPr lang="de-AT" dirty="0" smtClean="0"/>
              <a:t>Bestehen </a:t>
            </a:r>
            <a:r>
              <a:rPr lang="de-AT" dirty="0"/>
              <a:t>Hauptort oder Vorort aus mehr als einem Wort, wird nach dem Bindestrich ein Spatium </a:t>
            </a:r>
            <a:r>
              <a:rPr lang="de-AT" dirty="0" smtClean="0"/>
              <a:t>gesetzt</a:t>
            </a:r>
            <a:endParaRPr lang="de-AT" dirty="0"/>
          </a:p>
          <a:p>
            <a:pPr marL="0" indent="0">
              <a:spcBef>
                <a:spcPts val="600"/>
              </a:spcBef>
              <a:buNone/>
            </a:pPr>
            <a:r>
              <a:rPr lang="de-AT" i="1" dirty="0" smtClean="0"/>
              <a:t>Beispiel:</a:t>
            </a:r>
          </a:p>
          <a:p>
            <a:pPr marL="0" indent="0">
              <a:spcBef>
                <a:spcPts val="600"/>
              </a:spcBef>
              <a:buNone/>
            </a:pPr>
            <a:r>
              <a:rPr lang="de-AT" i="1" dirty="0">
                <a:solidFill>
                  <a:schemeClr val="accent3">
                    <a:lumMod val="50000"/>
                  </a:schemeClr>
                </a:solidFill>
              </a:rPr>
              <a:t>Bad Dürkheim- </a:t>
            </a:r>
            <a:r>
              <a:rPr lang="de-AT" i="1" dirty="0" err="1">
                <a:solidFill>
                  <a:schemeClr val="accent3">
                    <a:lumMod val="50000"/>
                  </a:schemeClr>
                </a:solidFill>
              </a:rPr>
              <a:t>Leistadt</a:t>
            </a:r>
            <a:endParaRPr lang="de-AT" sz="2800" i="1" dirty="0">
              <a:solidFill>
                <a:schemeClr val="accent3">
                  <a:lumMod val="50000"/>
                </a:schemeClr>
              </a:solidFill>
            </a:endParaRP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Textfeld 5"/>
          <p:cNvSpPr txBox="1">
            <a:spLocks noChangeArrowheads="1"/>
          </p:cNvSpPr>
          <p:nvPr/>
        </p:nvSpPr>
        <p:spPr bwMode="auto">
          <a:xfrm>
            <a:off x="8976320" y="5756277"/>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solidFill>
                  <a:srgbClr val="000000"/>
                </a:solidFill>
              </a:rPr>
              <a:t>Vgl. </a:t>
            </a:r>
            <a:r>
              <a:rPr lang="de-DE" altLang="de-DE" sz="1800" dirty="0" smtClean="0">
                <a:solidFill>
                  <a:srgbClr val="000000"/>
                </a:solidFill>
              </a:rPr>
              <a:t>EH-G-05</a:t>
            </a:r>
            <a:endParaRPr lang="de-DE" altLang="de-DE" sz="1800" dirty="0">
              <a:solidFill>
                <a:srgbClr val="000000"/>
              </a:solidFill>
            </a:endParaRPr>
          </a:p>
        </p:txBody>
      </p:sp>
      <p:sp>
        <p:nvSpPr>
          <p:cNvPr id="5" name="Foliennummernplatzhalter 4"/>
          <p:cNvSpPr>
            <a:spLocks noGrp="1"/>
          </p:cNvSpPr>
          <p:nvPr>
            <p:ph type="sldNum" sz="quarter" idx="12"/>
          </p:nvPr>
        </p:nvSpPr>
        <p:spPr/>
        <p:txBody>
          <a:bodyPr/>
          <a:lstStyle/>
          <a:p>
            <a:fld id="{E1CD70CF-68CB-451A-AC93-71942E537FD9}" type="slidenum">
              <a:rPr lang="de-DE" smtClean="0"/>
              <a:t>299</a:t>
            </a:fld>
            <a:endParaRPr lang="de-DE"/>
          </a:p>
        </p:txBody>
      </p:sp>
    </p:spTree>
    <p:extLst>
      <p:ext uri="{BB962C8B-B14F-4D97-AF65-F5344CB8AC3E}">
        <p14:creationId xmlns:p14="http://schemas.microsoft.com/office/powerpoint/2010/main" val="30488418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a:r>
              <a:rPr lang="de-DE" sz="36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Themen</a:t>
            </a:r>
          </a:p>
        </p:txBody>
      </p:sp>
      <p:sp>
        <p:nvSpPr>
          <p:cNvPr id="3" name="Inhaltsplatzhalter 2"/>
          <p:cNvSpPr>
            <a:spLocks noGrp="1"/>
          </p:cNvSpPr>
          <p:nvPr>
            <p:ph idx="1"/>
          </p:nvPr>
        </p:nvSpPr>
        <p:spPr/>
        <p:txBody>
          <a:bodyPr/>
          <a:lstStyle/>
          <a:p>
            <a:r>
              <a:rPr lang="de-DE" sz="2800" dirty="0">
                <a:latin typeface="Verdana" panose="020B0604030504040204" pitchFamily="34" charset="0"/>
                <a:ea typeface="Verdana" panose="020B0604030504040204" pitchFamily="34" charset="0"/>
                <a:cs typeface="Verdana" panose="020B0604030504040204" pitchFamily="34" charset="0"/>
              </a:rPr>
              <a:t>Körperschaften allgemein</a:t>
            </a:r>
          </a:p>
          <a:p>
            <a:r>
              <a:rPr lang="de-DE" sz="2800" dirty="0">
                <a:latin typeface="Verdana" panose="020B0604030504040204" pitchFamily="34" charset="0"/>
                <a:ea typeface="Verdana" panose="020B0604030504040204" pitchFamily="34" charset="0"/>
                <a:cs typeface="Verdana" panose="020B0604030504040204" pitchFamily="34" charset="0"/>
              </a:rPr>
              <a:t>Untergeordnete Körperschaften</a:t>
            </a:r>
          </a:p>
          <a:p>
            <a:r>
              <a:rPr lang="de-DE" sz="2800" dirty="0" smtClean="0">
                <a:latin typeface="Verdana" panose="020B0604030504040204" pitchFamily="34" charset="0"/>
                <a:ea typeface="Verdana" panose="020B0604030504040204" pitchFamily="34" charset="0"/>
                <a:cs typeface="Verdana" panose="020B0604030504040204" pitchFamily="34" charset="0"/>
              </a:rPr>
              <a:t>Organe von Gebietskörperschaften. Juristische Körperschaften</a:t>
            </a:r>
            <a:endParaRPr lang="de-DE" sz="2800" dirty="0">
              <a:latin typeface="Verdana" panose="020B0604030504040204" pitchFamily="34" charset="0"/>
              <a:ea typeface="Verdana" panose="020B0604030504040204" pitchFamily="34" charset="0"/>
              <a:cs typeface="Verdana" panose="020B0604030504040204" pitchFamily="34" charset="0"/>
            </a:endParaRPr>
          </a:p>
          <a:p>
            <a:r>
              <a:rPr lang="de-DE" sz="2800" dirty="0">
                <a:latin typeface="Verdana" panose="020B0604030504040204" pitchFamily="34" charset="0"/>
                <a:ea typeface="Verdana" panose="020B0604030504040204" pitchFamily="34" charset="0"/>
                <a:cs typeface="Verdana" panose="020B0604030504040204" pitchFamily="34" charset="0"/>
              </a:rPr>
              <a:t>Religiöse Körperschaften und Konferenzen</a:t>
            </a:r>
          </a:p>
          <a:p>
            <a:r>
              <a:rPr lang="de-DE" sz="2800" dirty="0">
                <a:latin typeface="Verdana" panose="020B0604030504040204" pitchFamily="34" charset="0"/>
                <a:ea typeface="Verdana" panose="020B0604030504040204" pitchFamily="34" charset="0"/>
                <a:cs typeface="Verdana" panose="020B0604030504040204" pitchFamily="34" charset="0"/>
              </a:rPr>
              <a:t>Konferenzen</a:t>
            </a:r>
          </a:p>
          <a:p>
            <a:r>
              <a:rPr lang="de-DE" sz="2800" dirty="0">
                <a:latin typeface="Verdana" panose="020B0604030504040204" pitchFamily="34" charset="0"/>
                <a:ea typeface="Verdana" panose="020B0604030504040204" pitchFamily="34" charset="0"/>
                <a:cs typeface="Verdana" panose="020B0604030504040204" pitchFamily="34" charset="0"/>
              </a:rPr>
              <a:t>Geografika</a:t>
            </a: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3</a:t>
            </a:fld>
            <a:endParaRPr lang="de-DE"/>
          </a:p>
        </p:txBody>
      </p:sp>
    </p:spTree>
    <p:extLst>
      <p:ext uri="{BB962C8B-B14F-4D97-AF65-F5344CB8AC3E}">
        <p14:creationId xmlns:p14="http://schemas.microsoft.com/office/powerpoint/2010/main" val="1079788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200" dirty="0">
                <a:solidFill>
                  <a:srgbClr val="4F81BD">
                    <a:lumMod val="75000"/>
                  </a:srgbClr>
                </a:solidFill>
              </a:rPr>
              <a:t>Körperschaften allgemein</a:t>
            </a:r>
            <a:r>
              <a:rPr lang="de-DE" dirty="0">
                <a:solidFill>
                  <a:prstClr val="black"/>
                </a:solidFill>
              </a:rPr>
              <a:t/>
            </a:r>
            <a:br>
              <a:rPr lang="de-DE" dirty="0">
                <a:solidFill>
                  <a:prstClr val="black"/>
                </a:solidFill>
              </a:rPr>
            </a:br>
            <a:r>
              <a:rPr lang="de-DE" sz="2600" dirty="0">
                <a:solidFill>
                  <a:prstClr val="black"/>
                </a:solidFill>
              </a:rPr>
              <a:t>Informationsquellen                                     </a:t>
            </a:r>
            <a:r>
              <a:rPr lang="de-DE" sz="2600" dirty="0" smtClean="0">
                <a:solidFill>
                  <a:prstClr val="black"/>
                </a:solidFill>
              </a:rPr>
              <a:t>-3-</a:t>
            </a:r>
            <a:endParaRPr lang="de-DE" dirty="0"/>
          </a:p>
        </p:txBody>
      </p:sp>
      <p:sp>
        <p:nvSpPr>
          <p:cNvPr id="3" name="Inhaltsplatzhalter 2"/>
          <p:cNvSpPr>
            <a:spLocks noGrp="1"/>
          </p:cNvSpPr>
          <p:nvPr>
            <p:ph idx="1"/>
          </p:nvPr>
        </p:nvSpPr>
        <p:spPr/>
        <p:txBody>
          <a:bodyPr/>
          <a:lstStyle/>
          <a:p>
            <a:pPr marL="0" indent="0">
              <a:buNone/>
            </a:pPr>
            <a:r>
              <a:rPr lang="de-DE" sz="2400" dirty="0"/>
              <a:t>Forts. RDA </a:t>
            </a:r>
            <a:r>
              <a:rPr lang="de-DE" altLang="de-DE" sz="2400" dirty="0"/>
              <a:t>11.2.1.2: </a:t>
            </a:r>
          </a:p>
          <a:p>
            <a:pPr marL="0" indent="0">
              <a:spcBef>
                <a:spcPts val="1675"/>
              </a:spcBef>
              <a:buNone/>
            </a:pPr>
            <a:r>
              <a:rPr lang="de-DE" altLang="de-DE" i="1" dirty="0" smtClean="0"/>
              <a:t>c</a:t>
            </a:r>
            <a:r>
              <a:rPr lang="de-DE" altLang="de-DE" i="1" dirty="0"/>
              <a:t>) </a:t>
            </a:r>
            <a:r>
              <a:rPr lang="de-DE" altLang="de-DE" dirty="0"/>
              <a:t>sonstige Quellen (= restliche Vorlage, Homepage, Nachschlagewerke)</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30</a:t>
            </a:fld>
            <a:endParaRPr lang="de-DE"/>
          </a:p>
        </p:txBody>
      </p:sp>
    </p:spTree>
    <p:extLst>
      <p:ext uri="{BB962C8B-B14F-4D97-AF65-F5344CB8AC3E}">
        <p14:creationId xmlns:p14="http://schemas.microsoft.com/office/powerpoint/2010/main" val="1949387973"/>
      </p:ext>
    </p:extLst>
  </p:cSld>
  <p:clrMapOvr>
    <a:masterClrMapping/>
  </p:clrMapOvr>
  <p:timing>
    <p:tnLst>
      <p:par>
        <p:cTn id="1" dur="indefinite" restart="never" nodeType="tmRoot"/>
      </p:par>
    </p:tnLst>
  </p:timing>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354162"/>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a:solidFill>
                  <a:prstClr val="black"/>
                </a:solidFill>
              </a:rPr>
              <a:t>Ortsteile                                                        </a:t>
            </a:r>
            <a:r>
              <a:rPr lang="de-DE" sz="2600" dirty="0" smtClean="0">
                <a:solidFill>
                  <a:prstClr val="black"/>
                </a:solidFill>
              </a:rPr>
              <a:t>-4-</a:t>
            </a:r>
            <a:r>
              <a:rPr lang="de-DE" sz="2600" dirty="0">
                <a:solidFill>
                  <a:prstClr val="black"/>
                </a:solidFill>
              </a:rPr>
              <a:t/>
            </a:r>
            <a:br>
              <a:rPr lang="de-DE" sz="2600" dirty="0">
                <a:solidFill>
                  <a:prstClr val="black"/>
                </a:solidFill>
              </a:rPr>
            </a:br>
            <a:r>
              <a:rPr lang="de-DE" sz="2400" dirty="0">
                <a:solidFill>
                  <a:srgbClr val="4F81BD">
                    <a:lumMod val="75000"/>
                  </a:srgbClr>
                </a:solidFill>
              </a:rPr>
              <a:t>RDA 16.2.2.14</a:t>
            </a:r>
            <a:endParaRPr lang="de-DE" dirty="0"/>
          </a:p>
        </p:txBody>
      </p:sp>
      <p:sp>
        <p:nvSpPr>
          <p:cNvPr id="3" name="Inhaltsplatzhalter 2"/>
          <p:cNvSpPr>
            <a:spLocks noGrp="1"/>
          </p:cNvSpPr>
          <p:nvPr>
            <p:ph idx="1"/>
          </p:nvPr>
        </p:nvSpPr>
        <p:spPr>
          <a:xfrm>
            <a:off x="609600" y="1916832"/>
            <a:ext cx="10972800" cy="4209332"/>
          </a:xfrm>
        </p:spPr>
        <p:txBody>
          <a:bodyPr/>
          <a:lstStyle/>
          <a:p>
            <a:pPr marL="0" indent="0">
              <a:spcBef>
                <a:spcPts val="600"/>
              </a:spcBef>
              <a:buNone/>
            </a:pPr>
            <a:r>
              <a:rPr lang="de-AT" dirty="0" smtClean="0">
                <a:solidFill>
                  <a:schemeClr val="accent2">
                    <a:lumMod val="75000"/>
                  </a:schemeClr>
                </a:solidFill>
              </a:rPr>
              <a:t>Ortsteile </a:t>
            </a:r>
            <a:r>
              <a:rPr lang="de-AT" dirty="0">
                <a:solidFill>
                  <a:schemeClr val="accent2">
                    <a:lumMod val="75000"/>
                  </a:schemeClr>
                </a:solidFill>
              </a:rPr>
              <a:t>außerhalb des deutschsprachigen Raums </a:t>
            </a:r>
            <a:r>
              <a:rPr lang="de-AT" dirty="0" smtClean="0">
                <a:solidFill>
                  <a:schemeClr val="accent2">
                    <a:lumMod val="75000"/>
                  </a:schemeClr>
                </a:solidFill>
              </a:rPr>
              <a:t>(+ Schweiz)</a:t>
            </a:r>
          </a:p>
          <a:p>
            <a:pPr>
              <a:spcBef>
                <a:spcPts val="600"/>
              </a:spcBef>
            </a:pPr>
            <a:r>
              <a:rPr lang="de-AT" dirty="0" smtClean="0"/>
              <a:t>BN = Namensform im NSW</a:t>
            </a:r>
          </a:p>
          <a:p>
            <a:pPr lvl="1">
              <a:spcBef>
                <a:spcPts val="600"/>
              </a:spcBef>
            </a:pPr>
            <a:r>
              <a:rPr lang="de-AT" sz="2800" dirty="0" smtClean="0">
                <a:latin typeface="Verdana" panose="020B0604030504040204" pitchFamily="34" charset="0"/>
                <a:ea typeface="Verdana" panose="020B0604030504040204" pitchFamily="34" charset="0"/>
                <a:cs typeface="Verdana" panose="020B0604030504040204" pitchFamily="34" charset="0"/>
              </a:rPr>
              <a:t>Ortsteil dort selbstständig nachgewiesen</a:t>
            </a:r>
          </a:p>
          <a:p>
            <a:pPr marL="457200" lvl="1" indent="0">
              <a:spcBef>
                <a:spcPts val="600"/>
              </a:spcBef>
              <a:buNone/>
            </a:pPr>
            <a:r>
              <a:rPr lang="de-AT" sz="2800" dirty="0">
                <a:latin typeface="Verdana" panose="020B0604030504040204" pitchFamily="34" charset="0"/>
                <a:ea typeface="Verdana" panose="020B0604030504040204" pitchFamily="34" charset="0"/>
                <a:cs typeface="Verdana" panose="020B0604030504040204" pitchFamily="34" charset="0"/>
              </a:rPr>
              <a:t> </a:t>
            </a:r>
            <a:r>
              <a:rPr lang="de-AT" sz="2800" dirty="0" smtClean="0">
                <a:latin typeface="Verdana" panose="020B0604030504040204" pitchFamily="34" charset="0"/>
                <a:ea typeface="Verdana" panose="020B0604030504040204" pitchFamily="34" charset="0"/>
                <a:cs typeface="Verdana" panose="020B0604030504040204" pitchFamily="34" charset="0"/>
              </a:rPr>
              <a:t>  -&gt; selbstständige Ansetzung</a:t>
            </a:r>
          </a:p>
          <a:p>
            <a:pPr marL="57150" indent="0">
              <a:spcBef>
                <a:spcPts val="600"/>
              </a:spcBef>
              <a:buNone/>
            </a:pPr>
            <a:r>
              <a:rPr lang="de-AT" i="1" dirty="0" smtClean="0">
                <a:latin typeface="Verdana" panose="020B0604030504040204" pitchFamily="34" charset="0"/>
                <a:ea typeface="Verdana" panose="020B0604030504040204" pitchFamily="34" charset="0"/>
                <a:cs typeface="Verdana" panose="020B0604030504040204" pitchFamily="34" charset="0"/>
              </a:rPr>
              <a:t>Beispiel:</a:t>
            </a:r>
          </a:p>
          <a:p>
            <a:pPr marL="57150" indent="0">
              <a:spcBef>
                <a:spcPts val="600"/>
              </a:spcBef>
              <a:buNone/>
            </a:pPr>
            <a:r>
              <a:rPr lang="de-AT" i="1" dirty="0" err="1">
                <a:solidFill>
                  <a:schemeClr val="accent3">
                    <a:lumMod val="50000"/>
                  </a:schemeClr>
                </a:solidFill>
              </a:rPr>
              <a:t>Riedbach</a:t>
            </a:r>
            <a:r>
              <a:rPr lang="de-AT" i="1" dirty="0">
                <a:solidFill>
                  <a:schemeClr val="accent3">
                    <a:lumMod val="50000"/>
                  </a:schemeClr>
                </a:solidFill>
              </a:rPr>
              <a:t> (Bern</a:t>
            </a:r>
            <a:r>
              <a:rPr lang="de-AT" i="1" dirty="0" smtClean="0">
                <a:solidFill>
                  <a:schemeClr val="accent3">
                    <a:lumMod val="50000"/>
                  </a:schemeClr>
                </a:solidFill>
              </a:rPr>
              <a:t>)</a:t>
            </a:r>
            <a:endParaRPr lang="de-AT" i="1" dirty="0" smtClean="0">
              <a:latin typeface="Verdana" panose="020B0604030504040204" pitchFamily="34" charset="0"/>
              <a:ea typeface="Verdana" panose="020B0604030504040204" pitchFamily="34" charset="0"/>
              <a:cs typeface="Verdana" panose="020B0604030504040204" pitchFamily="34" charset="0"/>
            </a:endParaRPr>
          </a:p>
          <a:p>
            <a:pPr marL="57150" indent="0">
              <a:spcBef>
                <a:spcPts val="600"/>
              </a:spcBef>
              <a:buNone/>
            </a:pPr>
            <a:endParaRPr lang="de-AT" i="1" dirty="0">
              <a:latin typeface="Verdana" panose="020B0604030504040204" pitchFamily="34" charset="0"/>
              <a:ea typeface="Verdana" panose="020B0604030504040204" pitchFamily="34" charset="0"/>
              <a:cs typeface="Verdana" panose="020B0604030504040204" pitchFamily="34" charset="0"/>
            </a:endParaRPr>
          </a:p>
          <a:p>
            <a:pPr marL="0" indent="0">
              <a:spcBef>
                <a:spcPts val="600"/>
              </a:spcBef>
              <a:buNone/>
            </a:pPr>
            <a:r>
              <a:rPr lang="de-AT" dirty="0"/>
              <a:t>	</a:t>
            </a: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Textfeld 5"/>
          <p:cNvSpPr txBox="1">
            <a:spLocks noChangeArrowheads="1"/>
          </p:cNvSpPr>
          <p:nvPr/>
        </p:nvSpPr>
        <p:spPr bwMode="auto">
          <a:xfrm>
            <a:off x="8976320" y="5756277"/>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solidFill>
                  <a:srgbClr val="000000"/>
                </a:solidFill>
              </a:rPr>
              <a:t>Vgl. </a:t>
            </a:r>
            <a:r>
              <a:rPr lang="de-DE" altLang="de-DE" sz="1800" dirty="0" smtClean="0">
                <a:solidFill>
                  <a:srgbClr val="000000"/>
                </a:solidFill>
              </a:rPr>
              <a:t>EH-G-05</a:t>
            </a:r>
            <a:endParaRPr lang="de-DE" altLang="de-DE" sz="1800" dirty="0">
              <a:solidFill>
                <a:srgbClr val="000000"/>
              </a:solidFill>
            </a:endParaRPr>
          </a:p>
        </p:txBody>
      </p:sp>
      <p:sp>
        <p:nvSpPr>
          <p:cNvPr id="5" name="Foliennummernplatzhalter 4"/>
          <p:cNvSpPr>
            <a:spLocks noGrp="1"/>
          </p:cNvSpPr>
          <p:nvPr>
            <p:ph type="sldNum" sz="quarter" idx="12"/>
          </p:nvPr>
        </p:nvSpPr>
        <p:spPr/>
        <p:txBody>
          <a:bodyPr/>
          <a:lstStyle/>
          <a:p>
            <a:fld id="{E1CD70CF-68CB-451A-AC93-71942E537FD9}" type="slidenum">
              <a:rPr lang="de-DE" smtClean="0"/>
              <a:t>300</a:t>
            </a:fld>
            <a:endParaRPr lang="de-DE"/>
          </a:p>
        </p:txBody>
      </p:sp>
    </p:spTree>
    <p:extLst>
      <p:ext uri="{BB962C8B-B14F-4D97-AF65-F5344CB8AC3E}">
        <p14:creationId xmlns:p14="http://schemas.microsoft.com/office/powerpoint/2010/main" val="35179513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339999"/>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a:solidFill>
                  <a:prstClr val="black"/>
                </a:solidFill>
              </a:rPr>
              <a:t>Ortsteile                                                        </a:t>
            </a:r>
            <a:r>
              <a:rPr lang="de-DE" sz="2600" dirty="0" smtClean="0">
                <a:solidFill>
                  <a:prstClr val="black"/>
                </a:solidFill>
              </a:rPr>
              <a:t>-5-</a:t>
            </a:r>
            <a:r>
              <a:rPr lang="de-DE" sz="2600" dirty="0">
                <a:solidFill>
                  <a:prstClr val="black"/>
                </a:solidFill>
              </a:rPr>
              <a:t/>
            </a:r>
            <a:br>
              <a:rPr lang="de-DE" sz="2600" dirty="0">
                <a:solidFill>
                  <a:prstClr val="black"/>
                </a:solidFill>
              </a:rPr>
            </a:br>
            <a:r>
              <a:rPr lang="de-DE" sz="2400" dirty="0">
                <a:solidFill>
                  <a:srgbClr val="4F81BD">
                    <a:lumMod val="75000"/>
                  </a:srgbClr>
                </a:solidFill>
              </a:rPr>
              <a:t>RDA 16.2.2.14</a:t>
            </a:r>
            <a:endParaRPr lang="de-DE" dirty="0"/>
          </a:p>
        </p:txBody>
      </p:sp>
      <p:sp>
        <p:nvSpPr>
          <p:cNvPr id="3" name="Inhaltsplatzhalter 2"/>
          <p:cNvSpPr>
            <a:spLocks noGrp="1"/>
          </p:cNvSpPr>
          <p:nvPr>
            <p:ph idx="1"/>
          </p:nvPr>
        </p:nvSpPr>
        <p:spPr>
          <a:xfrm>
            <a:off x="609600" y="1844824"/>
            <a:ext cx="10972800" cy="4464496"/>
          </a:xfrm>
        </p:spPr>
        <p:txBody>
          <a:bodyPr/>
          <a:lstStyle/>
          <a:p>
            <a:pPr marL="0" indent="0">
              <a:buNone/>
            </a:pPr>
            <a:r>
              <a:rPr lang="de-AT" dirty="0" smtClean="0">
                <a:solidFill>
                  <a:schemeClr val="accent2">
                    <a:lumMod val="75000"/>
                  </a:schemeClr>
                </a:solidFill>
              </a:rPr>
              <a:t>Gezählte Ortsteile</a:t>
            </a:r>
          </a:p>
          <a:p>
            <a:r>
              <a:rPr lang="de-AT" dirty="0" smtClean="0"/>
              <a:t>BN = Hauptort-Zählung/Ortsteilbezeichnung + Zählung</a:t>
            </a:r>
          </a:p>
          <a:p>
            <a:pPr marL="0" indent="0">
              <a:buNone/>
            </a:pPr>
            <a:r>
              <a:rPr lang="de-AT" i="1" dirty="0" smtClean="0"/>
              <a:t>Beispiel:</a:t>
            </a:r>
          </a:p>
          <a:p>
            <a:pPr marL="0" indent="0">
              <a:buNone/>
            </a:pPr>
            <a:r>
              <a:rPr lang="de-AT" i="1" dirty="0" smtClean="0">
                <a:solidFill>
                  <a:schemeClr val="accent3">
                    <a:lumMod val="50000"/>
                  </a:schemeClr>
                </a:solidFill>
              </a:rPr>
              <a:t>Seattle (</a:t>
            </a:r>
            <a:r>
              <a:rPr lang="de-AT" i="1" dirty="0" err="1" smtClean="0">
                <a:solidFill>
                  <a:schemeClr val="accent3">
                    <a:lumMod val="50000"/>
                  </a:schemeClr>
                </a:solidFill>
              </a:rPr>
              <a:t>Wash</a:t>
            </a:r>
            <a:r>
              <a:rPr lang="de-AT" i="1" dirty="0" smtClean="0">
                <a:solidFill>
                  <a:schemeClr val="accent3">
                    <a:lumMod val="50000"/>
                  </a:schemeClr>
                </a:solidFill>
              </a:rPr>
              <a:t>.)- </a:t>
            </a:r>
            <a:r>
              <a:rPr lang="de-AT" i="1" dirty="0" err="1" smtClean="0">
                <a:solidFill>
                  <a:schemeClr val="accent3">
                    <a:lumMod val="50000"/>
                  </a:schemeClr>
                </a:solidFill>
              </a:rPr>
              <a:t>Section</a:t>
            </a:r>
            <a:r>
              <a:rPr lang="de-AT" i="1" dirty="0" smtClean="0">
                <a:solidFill>
                  <a:schemeClr val="accent3">
                    <a:lumMod val="50000"/>
                  </a:schemeClr>
                </a:solidFill>
              </a:rPr>
              <a:t> 1</a:t>
            </a:r>
            <a:endParaRPr lang="de-AT" i="1" dirty="0">
              <a:solidFill>
                <a:schemeClr val="accent3">
                  <a:lumMod val="50000"/>
                </a:schemeClr>
              </a:solidFill>
            </a:endParaRPr>
          </a:p>
          <a:p>
            <a:pPr>
              <a:spcBef>
                <a:spcPts val="600"/>
              </a:spcBef>
            </a:pPr>
            <a:r>
              <a:rPr lang="de-AT" dirty="0" smtClean="0"/>
              <a:t>Ortsteil sowohl </a:t>
            </a:r>
            <a:r>
              <a:rPr lang="de-AT" dirty="0"/>
              <a:t>namentlich benannt als auch gezählt </a:t>
            </a:r>
            <a:endParaRPr lang="de-AT" dirty="0" smtClean="0"/>
          </a:p>
          <a:p>
            <a:pPr marL="0" indent="0">
              <a:spcBef>
                <a:spcPts val="600"/>
              </a:spcBef>
              <a:buNone/>
            </a:pPr>
            <a:r>
              <a:rPr lang="de-AT" dirty="0"/>
              <a:t> </a:t>
            </a:r>
            <a:r>
              <a:rPr lang="de-AT" dirty="0" smtClean="0"/>
              <a:t>  -&gt; BN = Hauptort + namentliche Benennung Ortsteil </a:t>
            </a:r>
          </a:p>
          <a:p>
            <a:pPr marL="0" indent="0">
              <a:buNone/>
            </a:pPr>
            <a:r>
              <a:rPr lang="de-AT" i="1" dirty="0" smtClean="0"/>
              <a:t>Beispiel:</a:t>
            </a:r>
          </a:p>
          <a:p>
            <a:pPr marL="0" indent="0">
              <a:buNone/>
            </a:pPr>
            <a:r>
              <a:rPr lang="de-DE" i="1" dirty="0">
                <a:solidFill>
                  <a:schemeClr val="accent3">
                    <a:lumMod val="50000"/>
                  </a:schemeClr>
                </a:solidFill>
              </a:rPr>
              <a:t>Wien-Leopoldstadt</a:t>
            </a:r>
            <a:r>
              <a:rPr lang="de-DE" i="1" dirty="0"/>
              <a:t>	</a:t>
            </a:r>
            <a:endParaRPr lang="de-DE" i="1" dirty="0" smtClean="0"/>
          </a:p>
          <a:p>
            <a:pPr marL="0" indent="0">
              <a:buNone/>
            </a:pPr>
            <a:r>
              <a:rPr lang="de-DE" sz="2000" i="1" dirty="0" smtClean="0"/>
              <a:t>Nicht: Wien. 2. Bezirk</a:t>
            </a:r>
          </a:p>
          <a:p>
            <a:pPr marL="0" indent="0">
              <a:buNone/>
            </a:pPr>
            <a:endParaRPr lang="de-DE" sz="2000" i="1" dirty="0"/>
          </a:p>
          <a:p>
            <a:pPr marL="0" indent="0">
              <a:buNone/>
            </a:pPr>
            <a:endParaRPr lang="de-DE" sz="2000" i="1" dirty="0"/>
          </a:p>
          <a:p>
            <a:pPr marL="0" indent="0">
              <a:buNone/>
            </a:pPr>
            <a:endParaRPr lang="de-AT" i="1" dirty="0" smtClean="0"/>
          </a:p>
          <a:p>
            <a:pPr marL="0" indent="0">
              <a:buNone/>
            </a:pPr>
            <a:endParaRPr lang="de-AT"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Textfeld 5"/>
          <p:cNvSpPr txBox="1">
            <a:spLocks noChangeArrowheads="1"/>
          </p:cNvSpPr>
          <p:nvPr/>
        </p:nvSpPr>
        <p:spPr bwMode="auto">
          <a:xfrm>
            <a:off x="8976320" y="5756277"/>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anose="020B0604030504040204" pitchFamily="34" charset="0"/>
              <a:buChar char="–"/>
              <a:defRPr sz="2000">
                <a:solidFill>
                  <a:schemeClr val="tx1"/>
                </a:solidFill>
                <a:latin typeface="Verdana" panose="020B0604030504040204" pitchFamily="34" charset="0"/>
                <a:cs typeface="Arial" panose="020B0604020202020204" pitchFamily="34" charset="0"/>
              </a:defRPr>
            </a:lvl1pPr>
            <a:lvl2pPr marL="742950" indent="-28575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2pPr>
            <a:lvl3pPr marL="11430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3pPr>
            <a:lvl4pPr marL="16002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4pPr>
            <a:lvl5pPr marL="2057400" indent="-228600" eaLnBrk="0" hangingPunct="0">
              <a:lnSpc>
                <a:spcPts val="2000"/>
              </a:lnSpc>
              <a:spcBef>
                <a:spcPct val="20000"/>
              </a:spcBef>
              <a:buChar char="-"/>
              <a:defRPr sz="1600">
                <a:solidFill>
                  <a:schemeClr val="tx1"/>
                </a:solidFill>
                <a:latin typeface="Verdana" panose="020B0604030504040204" pitchFamily="34" charset="0"/>
                <a:cs typeface="Arial" panose="020B0604020202020204" pitchFamily="34"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anose="020B0604030504040204" pitchFamily="34" charset="0"/>
                <a:cs typeface="Arial" panose="020B0604020202020204" pitchFamily="34" charset="0"/>
              </a:defRPr>
            </a:lvl9pPr>
          </a:lstStyle>
          <a:p>
            <a:pPr eaLnBrk="1" hangingPunct="1">
              <a:lnSpc>
                <a:spcPct val="100000"/>
              </a:lnSpc>
              <a:spcBef>
                <a:spcPct val="0"/>
              </a:spcBef>
              <a:buFontTx/>
              <a:buNone/>
            </a:pPr>
            <a:r>
              <a:rPr lang="de-DE" altLang="de-DE" sz="1800" dirty="0">
                <a:solidFill>
                  <a:srgbClr val="000000"/>
                </a:solidFill>
              </a:rPr>
              <a:t>Vgl. </a:t>
            </a:r>
            <a:r>
              <a:rPr lang="de-DE" altLang="de-DE" sz="1800" dirty="0" smtClean="0">
                <a:solidFill>
                  <a:srgbClr val="000000"/>
                </a:solidFill>
              </a:rPr>
              <a:t>EH-G-05</a:t>
            </a:r>
            <a:endParaRPr lang="de-DE" altLang="de-DE" sz="1800" dirty="0">
              <a:solidFill>
                <a:srgbClr val="000000"/>
              </a:solidFill>
            </a:endParaRPr>
          </a:p>
        </p:txBody>
      </p:sp>
      <p:sp>
        <p:nvSpPr>
          <p:cNvPr id="5" name="Foliennummernplatzhalter 4"/>
          <p:cNvSpPr>
            <a:spLocks noGrp="1"/>
          </p:cNvSpPr>
          <p:nvPr>
            <p:ph type="sldNum" sz="quarter" idx="12"/>
          </p:nvPr>
        </p:nvSpPr>
        <p:spPr/>
        <p:txBody>
          <a:bodyPr/>
          <a:lstStyle/>
          <a:p>
            <a:fld id="{E1CD70CF-68CB-451A-AC93-71942E537FD9}" type="slidenum">
              <a:rPr lang="de-DE" smtClean="0"/>
              <a:t>301</a:t>
            </a:fld>
            <a:endParaRPr lang="de-DE"/>
          </a:p>
        </p:txBody>
      </p:sp>
    </p:spTree>
    <p:extLst>
      <p:ext uri="{BB962C8B-B14F-4D97-AF65-F5344CB8AC3E}">
        <p14:creationId xmlns:p14="http://schemas.microsoft.com/office/powerpoint/2010/main" val="14206400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1000"/>
                                        <p:tgtEl>
                                          <p:spTgt spid="3">
                                            <p:txEl>
                                              <p:pRg st="4" end="4"/>
                                            </p:txEl>
                                          </p:spTgt>
                                        </p:tgtEl>
                                      </p:cBhvr>
                                    </p:animEffect>
                                    <p:anim calcmode="lin" valueType="num">
                                      <p:cBhvr>
                                        <p:cTn id="2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1000"/>
                                        <p:tgtEl>
                                          <p:spTgt spid="3">
                                            <p:txEl>
                                              <p:pRg st="5" end="5"/>
                                            </p:txEl>
                                          </p:spTgt>
                                        </p:tgtEl>
                                      </p:cBhvr>
                                    </p:animEffect>
                                    <p:anim calcmode="lin" valueType="num">
                                      <p:cBhvr>
                                        <p:cTn id="2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anim calcmode="lin" valueType="num">
                                      <p:cBhvr>
                                        <p:cTn id="3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1000"/>
                                        <p:tgtEl>
                                          <p:spTgt spid="3">
                                            <p:txEl>
                                              <p:pRg st="7" end="7"/>
                                            </p:txEl>
                                          </p:spTgt>
                                        </p:tgtEl>
                                      </p:cBhvr>
                                    </p:animEffect>
                                    <p:anim calcmode="lin" valueType="num">
                                      <p:cBhvr>
                                        <p:cTn id="3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fade">
                                      <p:cBhvr>
                                        <p:cTn id="41" dur="1000"/>
                                        <p:tgtEl>
                                          <p:spTgt spid="3">
                                            <p:txEl>
                                              <p:pRg st="8" end="8"/>
                                            </p:txEl>
                                          </p:spTgt>
                                        </p:tgtEl>
                                      </p:cBhvr>
                                    </p:animEffect>
                                    <p:anim calcmode="lin" valueType="num">
                                      <p:cBhvr>
                                        <p:cTn id="4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426171"/>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smtClean="0">
                <a:solidFill>
                  <a:prstClr val="black"/>
                </a:solidFill>
              </a:rPr>
              <a:t>Abweichende Namensformen                      -</a:t>
            </a:r>
            <a:r>
              <a:rPr lang="de-DE" sz="2600" dirty="0">
                <a:solidFill>
                  <a:prstClr val="black"/>
                </a:solidFill>
              </a:rPr>
              <a:t>1-</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16.2.3.3</a:t>
            </a:r>
            <a:endParaRPr lang="de-DE" dirty="0"/>
          </a:p>
        </p:txBody>
      </p:sp>
      <p:sp>
        <p:nvSpPr>
          <p:cNvPr id="3" name="Inhaltsplatzhalter 2"/>
          <p:cNvSpPr>
            <a:spLocks noGrp="1"/>
          </p:cNvSpPr>
          <p:nvPr>
            <p:ph idx="1"/>
          </p:nvPr>
        </p:nvSpPr>
        <p:spPr>
          <a:xfrm>
            <a:off x="609600" y="2060848"/>
            <a:ext cx="10972800" cy="4065316"/>
          </a:xfrm>
        </p:spPr>
        <p:txBody>
          <a:bodyPr/>
          <a:lstStyle/>
          <a:p>
            <a:pPr marL="0" indent="0">
              <a:buNone/>
            </a:pPr>
            <a:r>
              <a:rPr lang="de-AT" sz="2400" dirty="0" smtClean="0"/>
              <a:t>ERL zu RDA 16.2.3.3</a:t>
            </a:r>
          </a:p>
          <a:p>
            <a:r>
              <a:rPr lang="de-AT" dirty="0" smtClean="0"/>
              <a:t>Abweichende Namen, die sich deutlich von BN unterscheiden (in Wort oder Schrift) </a:t>
            </a:r>
            <a:endParaRPr lang="de-AT" dirty="0"/>
          </a:p>
          <a:p>
            <a:r>
              <a:rPr lang="de-AT" dirty="0" smtClean="0"/>
              <a:t>BN = abgekürzte Namensform -&gt; zusätzlicher Eintrag unter ausgeschriebenem Namen - und umgekehrt</a:t>
            </a:r>
            <a:endParaRPr lang="de-AT" sz="2400" dirty="0" smtClean="0"/>
          </a:p>
          <a:p>
            <a:r>
              <a:rPr lang="de-AT" dirty="0" smtClean="0"/>
              <a:t>BN = Zählung im Namen ausgeschrieben -&gt; zusätzlicher Eintrag unter Namen mit Ziffernzählung</a:t>
            </a:r>
          </a:p>
          <a:p>
            <a:endParaRPr lang="de-AT" dirty="0"/>
          </a:p>
          <a:p>
            <a:endParaRPr lang="de-AT" dirty="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302</a:t>
            </a:fld>
            <a:endParaRPr lang="de-DE"/>
          </a:p>
        </p:txBody>
      </p:sp>
    </p:spTree>
    <p:extLst>
      <p:ext uri="{BB962C8B-B14F-4D97-AF65-F5344CB8AC3E}">
        <p14:creationId xmlns:p14="http://schemas.microsoft.com/office/powerpoint/2010/main" val="1884705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down)">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412007"/>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a:solidFill>
                  <a:prstClr val="black"/>
                </a:solidFill>
              </a:rPr>
              <a:t>Abweichende Namensformen                      </a:t>
            </a:r>
            <a:r>
              <a:rPr lang="de-DE" sz="2600" dirty="0" smtClean="0">
                <a:solidFill>
                  <a:prstClr val="black"/>
                </a:solidFill>
              </a:rPr>
              <a:t>-2-</a:t>
            </a:r>
            <a:r>
              <a:rPr lang="de-DE" sz="2600" dirty="0">
                <a:solidFill>
                  <a:prstClr val="black"/>
                </a:solidFill>
              </a:rPr>
              <a:t/>
            </a:r>
            <a:br>
              <a:rPr lang="de-DE" sz="2600" dirty="0">
                <a:solidFill>
                  <a:prstClr val="black"/>
                </a:solidFill>
              </a:rPr>
            </a:br>
            <a:r>
              <a:rPr lang="de-DE" sz="2400" dirty="0">
                <a:solidFill>
                  <a:srgbClr val="4F81BD">
                    <a:lumMod val="75000"/>
                  </a:srgbClr>
                </a:solidFill>
              </a:rPr>
              <a:t>RDA 16.2.3.3</a:t>
            </a:r>
            <a:endParaRPr lang="de-DE" dirty="0"/>
          </a:p>
        </p:txBody>
      </p:sp>
      <p:sp>
        <p:nvSpPr>
          <p:cNvPr id="3" name="Inhaltsplatzhalter 2"/>
          <p:cNvSpPr>
            <a:spLocks noGrp="1"/>
          </p:cNvSpPr>
          <p:nvPr>
            <p:ph idx="1"/>
          </p:nvPr>
        </p:nvSpPr>
        <p:spPr>
          <a:xfrm>
            <a:off x="609600" y="1916832"/>
            <a:ext cx="10972800" cy="4209332"/>
          </a:xfrm>
        </p:spPr>
        <p:txBody>
          <a:bodyPr/>
          <a:lstStyle/>
          <a:p>
            <a:pPr marL="0" indent="0">
              <a:buNone/>
            </a:pPr>
            <a:r>
              <a:rPr lang="de-AT" sz="2400" i="1" dirty="0" smtClean="0"/>
              <a:t>Forts. ERL zu RDA 16.2.3.3</a:t>
            </a:r>
          </a:p>
          <a:p>
            <a:r>
              <a:rPr lang="de-DE" dirty="0" smtClean="0"/>
              <a:t>BN = Name </a:t>
            </a:r>
            <a:r>
              <a:rPr lang="de-DE" dirty="0"/>
              <a:t>mit </a:t>
            </a:r>
            <a:r>
              <a:rPr lang="de-DE" dirty="0" smtClean="0"/>
              <a:t>einleitender Bezeichnung </a:t>
            </a:r>
            <a:r>
              <a:rPr lang="de-DE" dirty="0"/>
              <a:t>wie „Bad“, „Kurort“ </a:t>
            </a:r>
            <a:r>
              <a:rPr lang="de-DE" dirty="0" smtClean="0"/>
              <a:t>usw. -&gt; zusätzlicher Eintrag unter Form ohne einleitende Bezeichnung</a:t>
            </a:r>
          </a:p>
          <a:p>
            <a:pPr marL="0" indent="0">
              <a:buNone/>
            </a:pPr>
            <a:r>
              <a:rPr lang="de-DE" i="1" dirty="0" smtClean="0"/>
              <a:t>Beispiel:</a:t>
            </a:r>
          </a:p>
          <a:p>
            <a:pPr marL="0" indent="0">
              <a:buNone/>
            </a:pPr>
            <a:r>
              <a:rPr lang="de-DE" i="1" dirty="0" smtClean="0"/>
              <a:t>Segeberg</a:t>
            </a:r>
          </a:p>
          <a:p>
            <a:pPr marL="0" indent="0">
              <a:buNone/>
            </a:pPr>
            <a:r>
              <a:rPr lang="de-DE" sz="2000" i="1" dirty="0" smtClean="0"/>
              <a:t>(BN = </a:t>
            </a:r>
            <a:r>
              <a:rPr lang="de-DE" sz="2000" i="1" dirty="0" smtClean="0">
                <a:solidFill>
                  <a:schemeClr val="accent3">
                    <a:lumMod val="50000"/>
                  </a:schemeClr>
                </a:solidFill>
              </a:rPr>
              <a:t>Bad Segeberg</a:t>
            </a:r>
            <a:r>
              <a:rPr lang="de-DE" sz="2000" i="1" dirty="0" smtClean="0"/>
              <a:t>)</a:t>
            </a:r>
          </a:p>
          <a:p>
            <a:pPr marL="0" indent="0">
              <a:buNone/>
            </a:pPr>
            <a:endParaRPr lang="de-DE" i="1" dirty="0"/>
          </a:p>
          <a:p>
            <a:pPr marL="0" indent="0">
              <a:buNone/>
            </a:pPr>
            <a:endParaRPr lang="de-AT" i="1" dirty="0" smtClean="0"/>
          </a:p>
          <a:p>
            <a:pPr marL="457200" lvl="1" indent="0">
              <a:buNone/>
            </a:pPr>
            <a:endParaRPr lang="de-DE" sz="2800"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303</a:t>
            </a:fld>
            <a:endParaRPr lang="de-DE"/>
          </a:p>
        </p:txBody>
      </p:sp>
    </p:spTree>
    <p:extLst>
      <p:ext uri="{BB962C8B-B14F-4D97-AF65-F5344CB8AC3E}">
        <p14:creationId xmlns:p14="http://schemas.microsoft.com/office/powerpoint/2010/main" val="41747787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426171"/>
          </a:xfrm>
        </p:spPr>
        <p:txBody>
          <a:bodyPr/>
          <a:lstStyle/>
          <a:p>
            <a:pPr algn="l"/>
            <a:r>
              <a:rPr lang="de-DE" sz="3200" dirty="0">
                <a:solidFill>
                  <a:srgbClr val="4F81BD">
                    <a:lumMod val="75000"/>
                  </a:srgbClr>
                </a:solidFill>
              </a:rPr>
              <a:t>Geografika</a:t>
            </a:r>
            <a:r>
              <a:rPr lang="de-DE" sz="2600" dirty="0">
                <a:solidFill>
                  <a:prstClr val="black"/>
                </a:solidFill>
              </a:rPr>
              <a:t/>
            </a:r>
            <a:br>
              <a:rPr lang="de-DE" sz="2600" dirty="0">
                <a:solidFill>
                  <a:prstClr val="black"/>
                </a:solidFill>
              </a:rPr>
            </a:br>
            <a:r>
              <a:rPr lang="de-DE" sz="2600" dirty="0">
                <a:solidFill>
                  <a:prstClr val="black"/>
                </a:solidFill>
              </a:rPr>
              <a:t>Abweichende Namensformen                      </a:t>
            </a:r>
            <a:r>
              <a:rPr lang="de-DE" sz="2600" dirty="0" smtClean="0">
                <a:solidFill>
                  <a:prstClr val="black"/>
                </a:solidFill>
              </a:rPr>
              <a:t>-3-</a:t>
            </a:r>
            <a:r>
              <a:rPr lang="de-DE" sz="2600" dirty="0">
                <a:solidFill>
                  <a:prstClr val="black"/>
                </a:solidFill>
              </a:rPr>
              <a:t/>
            </a:r>
            <a:br>
              <a:rPr lang="de-DE" sz="2600" dirty="0">
                <a:solidFill>
                  <a:prstClr val="black"/>
                </a:solidFill>
              </a:rPr>
            </a:br>
            <a:r>
              <a:rPr lang="de-DE" sz="2400" dirty="0">
                <a:solidFill>
                  <a:srgbClr val="4F81BD">
                    <a:lumMod val="75000"/>
                  </a:srgbClr>
                </a:solidFill>
              </a:rPr>
              <a:t>RDA 16.2.3.3</a:t>
            </a:r>
            <a:endParaRPr lang="de-DE" dirty="0"/>
          </a:p>
        </p:txBody>
      </p:sp>
      <p:sp>
        <p:nvSpPr>
          <p:cNvPr id="3" name="Inhaltsplatzhalter 2"/>
          <p:cNvSpPr>
            <a:spLocks noGrp="1"/>
          </p:cNvSpPr>
          <p:nvPr>
            <p:ph idx="1"/>
          </p:nvPr>
        </p:nvSpPr>
        <p:spPr>
          <a:xfrm>
            <a:off x="609600" y="2060848"/>
            <a:ext cx="10972800" cy="4065316"/>
          </a:xfrm>
        </p:spPr>
        <p:txBody>
          <a:bodyPr/>
          <a:lstStyle/>
          <a:p>
            <a:pPr marL="0" lvl="0" indent="0">
              <a:buNone/>
            </a:pPr>
            <a:r>
              <a:rPr lang="de-AT" sz="2400" i="1" dirty="0">
                <a:solidFill>
                  <a:prstClr val="black"/>
                </a:solidFill>
              </a:rPr>
              <a:t>Forts. ERL zu RDA 16.2.3.3</a:t>
            </a:r>
          </a:p>
          <a:p>
            <a:r>
              <a:rPr lang="de-DE" dirty="0"/>
              <a:t>BN = selbstständig erfasster Ortsteil -&gt; zusätzlicher Eintrag unter </a:t>
            </a:r>
            <a:r>
              <a:rPr lang="de-DE" dirty="0" smtClean="0"/>
              <a:t>Hauptort-Ortsteil</a:t>
            </a:r>
          </a:p>
          <a:p>
            <a:pPr marL="0" indent="0">
              <a:buNone/>
            </a:pPr>
            <a:r>
              <a:rPr lang="de-DE" i="1" dirty="0" smtClean="0"/>
              <a:t>Beispiel:</a:t>
            </a:r>
          </a:p>
          <a:p>
            <a:pPr marL="0" indent="0">
              <a:buNone/>
            </a:pPr>
            <a:r>
              <a:rPr lang="de-DE" i="1" dirty="0" smtClean="0"/>
              <a:t>Bern-</a:t>
            </a:r>
            <a:r>
              <a:rPr lang="de-DE" i="1" dirty="0" err="1" smtClean="0"/>
              <a:t>Riedbach</a:t>
            </a:r>
            <a:endParaRPr lang="de-DE" i="1" dirty="0" smtClean="0"/>
          </a:p>
          <a:p>
            <a:pPr marL="0" indent="0">
              <a:buNone/>
            </a:pPr>
            <a:r>
              <a:rPr lang="de-DE" sz="2000" i="1" dirty="0" smtClean="0"/>
              <a:t>(BN = </a:t>
            </a:r>
            <a:r>
              <a:rPr lang="de-DE" sz="2000" i="1" dirty="0" err="1" smtClean="0">
                <a:solidFill>
                  <a:schemeClr val="accent3">
                    <a:lumMod val="50000"/>
                  </a:schemeClr>
                </a:solidFill>
              </a:rPr>
              <a:t>Riedbach</a:t>
            </a:r>
            <a:r>
              <a:rPr lang="de-DE" sz="2000" i="1" dirty="0" smtClean="0">
                <a:solidFill>
                  <a:schemeClr val="accent3">
                    <a:lumMod val="50000"/>
                  </a:schemeClr>
                </a:solidFill>
              </a:rPr>
              <a:t> (Bern)</a:t>
            </a:r>
            <a:r>
              <a:rPr lang="de-DE" sz="2000" i="1" dirty="0" smtClean="0"/>
              <a:t>)</a:t>
            </a:r>
          </a:p>
          <a:p>
            <a:pPr marL="457200" lvl="1" indent="0">
              <a:buNone/>
            </a:pPr>
            <a:r>
              <a:rPr lang="de-AT" sz="2800" dirty="0" smtClean="0">
                <a:latin typeface="Verdana" panose="020B0604030504040204" pitchFamily="34" charset="0"/>
                <a:ea typeface="Verdana" panose="020B0604030504040204" pitchFamily="34" charset="0"/>
                <a:cs typeface="Verdana" panose="020B0604030504040204" pitchFamily="34" charset="0"/>
              </a:rPr>
              <a:t>	</a:t>
            </a: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304</a:t>
            </a:fld>
            <a:endParaRPr lang="de-DE"/>
          </a:p>
        </p:txBody>
      </p:sp>
    </p:spTree>
    <p:extLst>
      <p:ext uri="{BB962C8B-B14F-4D97-AF65-F5344CB8AC3E}">
        <p14:creationId xmlns:p14="http://schemas.microsoft.com/office/powerpoint/2010/main" val="202919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pPr marL="0" indent="0" algn="ctr">
              <a:buNone/>
            </a:pPr>
            <a:r>
              <a:rPr lang="de-DE" sz="3600" b="1" dirty="0" smtClean="0">
                <a:latin typeface="Segoe Print" panose="02000600000000000000" pitchFamily="2" charset="0"/>
              </a:rPr>
              <a:t>Geschafft! Glückwunsch!</a:t>
            </a:r>
          </a:p>
          <a:p>
            <a:pPr marL="0" indent="0" algn="ctr">
              <a:buNone/>
            </a:pPr>
            <a:endParaRPr lang="de-DE" dirty="0"/>
          </a:p>
          <a:p>
            <a:pPr marL="0" indent="0" algn="ctr">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pic>
        <p:nvPicPr>
          <p:cNvPr id="6" name="Grafi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9816" y="2348881"/>
            <a:ext cx="3168352" cy="3024336"/>
          </a:xfrm>
          <a:prstGeom prst="rect">
            <a:avLst/>
          </a:prstGeom>
        </p:spPr>
      </p:pic>
      <p:sp>
        <p:nvSpPr>
          <p:cNvPr id="5" name="Foliennummernplatzhalter 4"/>
          <p:cNvSpPr>
            <a:spLocks noGrp="1"/>
          </p:cNvSpPr>
          <p:nvPr>
            <p:ph type="sldNum" sz="quarter" idx="12"/>
          </p:nvPr>
        </p:nvSpPr>
        <p:spPr/>
        <p:txBody>
          <a:bodyPr/>
          <a:lstStyle/>
          <a:p>
            <a:fld id="{E1CD70CF-68CB-451A-AC93-71942E537FD9}" type="slidenum">
              <a:rPr lang="de-DE" smtClean="0"/>
              <a:t>305</a:t>
            </a:fld>
            <a:endParaRPr lang="de-DE"/>
          </a:p>
        </p:txBody>
      </p:sp>
    </p:spTree>
    <p:extLst>
      <p:ext uri="{BB962C8B-B14F-4D97-AF65-F5344CB8AC3E}">
        <p14:creationId xmlns:p14="http://schemas.microsoft.com/office/powerpoint/2010/main" val="3468852428"/>
      </p:ext>
    </p:extLst>
  </p:cSld>
  <p:clrMapOvr>
    <a:masterClrMapping/>
  </p:clrMapOvr>
  <p:timing>
    <p:tnLst>
      <p:par>
        <p:cTn id="1" dur="indefinite" restart="never" nodeType="tmRoot"/>
      </p:par>
    </p:tnLst>
  </p:timing>
</p:sld>
</file>

<file path=ppt/slides/slide3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3200" dirty="0" smtClean="0"/>
              <a:t/>
            </a:r>
            <a:br>
              <a:rPr lang="de-DE" sz="3200" dirty="0" smtClean="0"/>
            </a:br>
            <a:r>
              <a:rPr lang="de-DE" sz="3200" dirty="0" smtClean="0"/>
              <a:t>Und </a:t>
            </a:r>
            <a:r>
              <a:rPr lang="de-DE" sz="3200" dirty="0"/>
              <a:t>jetzt viel Erfolg beim Üben und </a:t>
            </a:r>
            <a:r>
              <a:rPr lang="de-DE" sz="3200" dirty="0" smtClean="0"/>
              <a:t/>
            </a:r>
            <a:br>
              <a:rPr lang="de-DE" sz="3200" dirty="0" smtClean="0"/>
            </a:br>
            <a:r>
              <a:rPr lang="de-DE" sz="3200" dirty="0" smtClean="0"/>
              <a:t>der </a:t>
            </a:r>
            <a:r>
              <a:rPr lang="de-DE" sz="3200" dirty="0"/>
              <a:t>Anwendung!</a:t>
            </a:r>
            <a:br>
              <a:rPr lang="de-DE" sz="3200" dirty="0"/>
            </a:br>
            <a:endParaRPr lang="de-DE" sz="3200" dirty="0"/>
          </a:p>
        </p:txBody>
      </p:sp>
      <p:sp>
        <p:nvSpPr>
          <p:cNvPr id="3" name="Fußzeilenplatzhalter 2"/>
          <p:cNvSpPr>
            <a:spLocks noGrp="1"/>
          </p:cNvSpPr>
          <p:nvPr>
            <p:ph type="ftr" sz="quarter" idx="11"/>
          </p:nvPr>
        </p:nvSpPr>
        <p:spPr/>
        <p:txBody>
          <a:bodyPr/>
          <a:lstStyle/>
          <a:p>
            <a:r>
              <a:rPr lang="de-DE" smtClean="0"/>
              <a:t>Schulungsunterlagen der AG RDA – Modul GND: KorKonGeo | hbz | Stand: 15.01.2015</a:t>
            </a:r>
            <a:endParaRPr lang="de-DE" dirty="0"/>
          </a:p>
        </p:txBody>
      </p:sp>
      <p:pic>
        <p:nvPicPr>
          <p:cNvPr id="6" name="Grafik 5"/>
          <p:cNvPicPr>
            <a:picLocks noChangeAspect="1"/>
          </p:cNvPicPr>
          <p:nvPr/>
        </p:nvPicPr>
        <p:blipFill>
          <a:blip r:embed="rId2"/>
          <a:stretch>
            <a:fillRect/>
          </a:stretch>
        </p:blipFill>
        <p:spPr>
          <a:xfrm>
            <a:off x="695400" y="1752390"/>
            <a:ext cx="3384376" cy="2540706"/>
          </a:xfrm>
          <a:prstGeom prst="rect">
            <a:avLst/>
          </a:prstGeom>
        </p:spPr>
      </p:pic>
      <p:sp>
        <p:nvSpPr>
          <p:cNvPr id="7" name="Textfeld 6"/>
          <p:cNvSpPr txBox="1"/>
          <p:nvPr/>
        </p:nvSpPr>
        <p:spPr>
          <a:xfrm>
            <a:off x="4223792" y="1775876"/>
            <a:ext cx="7848872" cy="2246769"/>
          </a:xfrm>
          <a:prstGeom prst="rect">
            <a:avLst/>
          </a:prstGeom>
          <a:noFill/>
        </p:spPr>
        <p:txBody>
          <a:bodyPr wrap="square" rtlCol="0">
            <a:spAutoFit/>
          </a:bodyPr>
          <a:lstStyle/>
          <a:p>
            <a:r>
              <a:rPr lang="de-DE" sz="2800" b="1" dirty="0">
                <a:latin typeface="Verdana" panose="020B0604030504040204" pitchFamily="34" charset="0"/>
                <a:ea typeface="Verdana" panose="020B0604030504040204" pitchFamily="34" charset="0"/>
                <a:cs typeface="Verdana" panose="020B0604030504040204" pitchFamily="34" charset="0"/>
              </a:rPr>
              <a:t>Fragen jederzeit </a:t>
            </a:r>
            <a:r>
              <a:rPr lang="de-DE" sz="2800" b="1" dirty="0" smtClean="0">
                <a:latin typeface="Verdana" panose="020B0604030504040204" pitchFamily="34" charset="0"/>
                <a:ea typeface="Verdana" panose="020B0604030504040204" pitchFamily="34" charset="0"/>
                <a:cs typeface="Verdana" panose="020B0604030504040204" pitchFamily="34" charset="0"/>
              </a:rPr>
              <a:t>im externen hbz-Wiki eintragen </a:t>
            </a:r>
            <a:r>
              <a:rPr lang="de-DE" sz="2800" b="1" dirty="0">
                <a:latin typeface="Verdana" panose="020B0604030504040204" pitchFamily="34" charset="0"/>
                <a:ea typeface="Verdana" panose="020B0604030504040204" pitchFamily="34" charset="0"/>
                <a:cs typeface="Verdana" panose="020B0604030504040204" pitchFamily="34" charset="0"/>
              </a:rPr>
              <a:t>unter </a:t>
            </a:r>
            <a:endParaRPr lang="de-DE" sz="2800" b="1" dirty="0" smtClean="0">
              <a:latin typeface="Verdana" panose="020B0604030504040204" pitchFamily="34" charset="0"/>
              <a:ea typeface="Verdana" panose="020B0604030504040204" pitchFamily="34" charset="0"/>
              <a:cs typeface="Verdana" panose="020B0604030504040204" pitchFamily="34" charset="0"/>
            </a:endParaRPr>
          </a:p>
          <a:p>
            <a:r>
              <a:rPr lang="de-DE" sz="2800" b="1"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hlinkClick r:id="rId3"/>
              </a:rPr>
              <a:t>https://wiki1.hbz-nrw.de/display/VDBE/004+-+</a:t>
            </a:r>
            <a:r>
              <a:rPr lang="de-DE" sz="2800" b="1" dirty="0" smtClean="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hlinkClick r:id="rId3"/>
              </a:rPr>
              <a:t>Fragen+zu+RDA+Normdaten</a:t>
            </a:r>
            <a:r>
              <a:rPr lang="de-DE" sz="2800" b="1" dirty="0" smtClean="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 </a:t>
            </a:r>
          </a:p>
        </p:txBody>
      </p:sp>
      <p:sp>
        <p:nvSpPr>
          <p:cNvPr id="10" name="Textfeld 9"/>
          <p:cNvSpPr txBox="1"/>
          <p:nvPr/>
        </p:nvSpPr>
        <p:spPr>
          <a:xfrm>
            <a:off x="2495600" y="4397016"/>
            <a:ext cx="1422184" cy="230832"/>
          </a:xfrm>
          <a:prstGeom prst="rect">
            <a:avLst/>
          </a:prstGeom>
          <a:noFill/>
        </p:spPr>
        <p:txBody>
          <a:bodyPr wrap="none" rtlCol="0">
            <a:spAutoFit/>
          </a:bodyPr>
          <a:lstStyle/>
          <a:p>
            <a:r>
              <a:rPr lang="de-DE" sz="900" i="1" dirty="0" smtClean="0">
                <a:latin typeface="Verdana" panose="020B0604030504040204" pitchFamily="34" charset="0"/>
                <a:ea typeface="Verdana" panose="020B0604030504040204" pitchFamily="34" charset="0"/>
                <a:cs typeface="Verdana" panose="020B0604030504040204" pitchFamily="34" charset="0"/>
              </a:rPr>
              <a:t>Quelle: Google Bilder</a:t>
            </a:r>
            <a:endParaRPr lang="de-DE" sz="900" i="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2"/>
          </p:nvPr>
        </p:nvSpPr>
        <p:spPr/>
        <p:txBody>
          <a:bodyPr/>
          <a:lstStyle/>
          <a:p>
            <a:fld id="{E1CD70CF-68CB-451A-AC93-71942E537FD9}" type="slidenum">
              <a:rPr lang="de-DE" smtClean="0"/>
              <a:t>306</a:t>
            </a:fld>
            <a:endParaRPr lang="de-DE"/>
          </a:p>
        </p:txBody>
      </p:sp>
    </p:spTree>
    <p:extLst>
      <p:ext uri="{BB962C8B-B14F-4D97-AF65-F5344CB8AC3E}">
        <p14:creationId xmlns:p14="http://schemas.microsoft.com/office/powerpoint/2010/main" val="17053303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200" dirty="0">
                <a:solidFill>
                  <a:srgbClr val="4F81BD">
                    <a:lumMod val="75000"/>
                  </a:srgbClr>
                </a:solidFill>
              </a:rPr>
              <a:t>Körperschaften allgemein</a:t>
            </a:r>
            <a:r>
              <a:rPr lang="de-DE" dirty="0">
                <a:solidFill>
                  <a:prstClr val="black"/>
                </a:solidFill>
              </a:rPr>
              <a:t/>
            </a:r>
            <a:br>
              <a:rPr lang="de-DE" dirty="0">
                <a:solidFill>
                  <a:prstClr val="black"/>
                </a:solidFill>
              </a:rPr>
            </a:br>
            <a:r>
              <a:rPr lang="de-DE" sz="2600" dirty="0">
                <a:solidFill>
                  <a:prstClr val="black"/>
                </a:solidFill>
              </a:rPr>
              <a:t>Informationsquellen                                     </a:t>
            </a:r>
            <a:r>
              <a:rPr lang="de-DE" sz="2600" dirty="0" smtClean="0">
                <a:solidFill>
                  <a:prstClr val="black"/>
                </a:solidFill>
              </a:rPr>
              <a:t>-4-</a:t>
            </a:r>
            <a:endParaRPr lang="de-DE" dirty="0"/>
          </a:p>
        </p:txBody>
      </p:sp>
      <p:sp>
        <p:nvSpPr>
          <p:cNvPr id="3" name="Inhaltsplatzhalter 2"/>
          <p:cNvSpPr>
            <a:spLocks noGrp="1"/>
          </p:cNvSpPr>
          <p:nvPr>
            <p:ph idx="1"/>
          </p:nvPr>
        </p:nvSpPr>
        <p:spPr/>
        <p:txBody>
          <a:bodyPr/>
          <a:lstStyle/>
          <a:p>
            <a:pPr marL="0" indent="0">
              <a:spcBef>
                <a:spcPts val="1675"/>
              </a:spcBef>
              <a:buNone/>
            </a:pPr>
            <a:r>
              <a:rPr lang="de-DE" altLang="de-DE" dirty="0"/>
              <a:t>Bevorzugte Informationsquellen nach RDA 2.2.2 </a:t>
            </a:r>
            <a:r>
              <a:rPr lang="de-DE" altLang="de-DE" i="1" dirty="0"/>
              <a:t>(für die Beschreibung von Manifestationen)</a:t>
            </a:r>
            <a:r>
              <a:rPr lang="de-DE" altLang="de-DE" dirty="0"/>
              <a:t> =</a:t>
            </a:r>
          </a:p>
          <a:p>
            <a:pPr marL="0" indent="0">
              <a:spcBef>
                <a:spcPts val="1675"/>
              </a:spcBef>
              <a:buNone/>
            </a:pPr>
            <a:r>
              <a:rPr lang="de-DE" altLang="de-DE" dirty="0"/>
              <a:t>Quellen, die Teil der Ressource selbst sind und die geeignet sind für die Art der Beschreibung (siehe RDA 2.1) und das Präsentationsformat der Ressource (siehe RDA 2.2.2.2 - 2.2.2.4) (gemäß RDA 2.2.2 nach Medientypen festgelegt), </a:t>
            </a:r>
          </a:p>
          <a:p>
            <a:pPr marL="0" indent="0">
              <a:spcBef>
                <a:spcPts val="1675"/>
              </a:spcBef>
              <a:buNone/>
            </a:pPr>
            <a:r>
              <a:rPr lang="de-DE" altLang="de-DE" dirty="0"/>
              <a:t>z. B. die </a:t>
            </a:r>
            <a:r>
              <a:rPr lang="de-DE" altLang="de-DE" dirty="0">
                <a:solidFill>
                  <a:schemeClr val="accent6">
                    <a:lumMod val="50000"/>
                  </a:schemeClr>
                </a:solidFill>
              </a:rPr>
              <a:t>Titelseite</a:t>
            </a:r>
            <a:r>
              <a:rPr lang="de-DE" altLang="de-DE" dirty="0"/>
              <a:t> oder der </a:t>
            </a:r>
            <a:r>
              <a:rPr lang="de-DE" altLang="de-DE" dirty="0" smtClean="0">
                <a:solidFill>
                  <a:schemeClr val="accent6">
                    <a:lumMod val="50000"/>
                  </a:schemeClr>
                </a:solidFill>
              </a:rPr>
              <a:t>Eingangsbildschirm</a:t>
            </a:r>
            <a:endParaRPr lang="de-DE" altLang="de-DE"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31</a:t>
            </a:fld>
            <a:endParaRPr lang="de-DE"/>
          </a:p>
        </p:txBody>
      </p:sp>
    </p:spTree>
    <p:extLst>
      <p:ext uri="{BB962C8B-B14F-4D97-AF65-F5344CB8AC3E}">
        <p14:creationId xmlns:p14="http://schemas.microsoft.com/office/powerpoint/2010/main" val="30940464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200" dirty="0">
                <a:solidFill>
                  <a:srgbClr val="4F81BD">
                    <a:lumMod val="75000"/>
                  </a:srgbClr>
                </a:solidFill>
              </a:rPr>
              <a:t>Körperschaften allgemein</a:t>
            </a:r>
            <a:r>
              <a:rPr lang="de-DE" dirty="0">
                <a:solidFill>
                  <a:prstClr val="black"/>
                </a:solidFill>
              </a:rPr>
              <a:t/>
            </a:r>
            <a:br>
              <a:rPr lang="de-DE" dirty="0">
                <a:solidFill>
                  <a:prstClr val="black"/>
                </a:solidFill>
              </a:rPr>
            </a:br>
            <a:r>
              <a:rPr lang="de-DE" sz="2600" dirty="0">
                <a:solidFill>
                  <a:prstClr val="black"/>
                </a:solidFill>
              </a:rPr>
              <a:t>Informationsquellen                                     </a:t>
            </a:r>
            <a:r>
              <a:rPr lang="de-DE" sz="2600" dirty="0" smtClean="0">
                <a:solidFill>
                  <a:prstClr val="black"/>
                </a:solidFill>
              </a:rPr>
              <a:t>-5-</a:t>
            </a:r>
            <a:endParaRPr lang="de-DE" dirty="0"/>
          </a:p>
        </p:txBody>
      </p:sp>
      <p:sp>
        <p:nvSpPr>
          <p:cNvPr id="3" name="Inhaltsplatzhalter 2"/>
          <p:cNvSpPr>
            <a:spLocks noGrp="1"/>
          </p:cNvSpPr>
          <p:nvPr>
            <p:ph idx="1"/>
          </p:nvPr>
        </p:nvSpPr>
        <p:spPr/>
        <p:txBody>
          <a:bodyPr/>
          <a:lstStyle/>
          <a:p>
            <a:pPr marL="0" indent="0">
              <a:spcBef>
                <a:spcPts val="600"/>
              </a:spcBef>
              <a:buNone/>
            </a:pPr>
            <a:r>
              <a:rPr lang="de-DE" altLang="de-DE" dirty="0"/>
              <a:t>Wenn die bevorzugte Informationsquelle zur Bestimmung des Namens nicht ausreicht, werden die </a:t>
            </a:r>
            <a:r>
              <a:rPr lang="de-DE" altLang="de-DE" dirty="0">
                <a:solidFill>
                  <a:schemeClr val="accent6">
                    <a:lumMod val="50000"/>
                  </a:schemeClr>
                </a:solidFill>
              </a:rPr>
              <a:t>gesamte Ressource</a:t>
            </a:r>
            <a:r>
              <a:rPr lang="de-DE" altLang="de-DE" dirty="0"/>
              <a:t> und weitere Informationsquellen, z.B. die </a:t>
            </a:r>
            <a:r>
              <a:rPr lang="de-DE" altLang="de-DE" dirty="0">
                <a:solidFill>
                  <a:schemeClr val="accent6">
                    <a:lumMod val="50000"/>
                  </a:schemeClr>
                </a:solidFill>
              </a:rPr>
              <a:t>Homepage</a:t>
            </a:r>
            <a:r>
              <a:rPr lang="de-DE" altLang="de-DE" dirty="0"/>
              <a:t> der Körperschaft und in einem weiteren Schritt die </a:t>
            </a:r>
            <a:r>
              <a:rPr lang="de-DE" altLang="de-DE" dirty="0">
                <a:solidFill>
                  <a:schemeClr val="accent6">
                    <a:lumMod val="50000"/>
                  </a:schemeClr>
                </a:solidFill>
              </a:rPr>
              <a:t>Nachschlagewerke</a:t>
            </a:r>
            <a:r>
              <a:rPr lang="de-DE" altLang="de-DE" dirty="0"/>
              <a:t> herangezogen </a:t>
            </a:r>
            <a:r>
              <a:rPr lang="de-DE" altLang="de-DE" sz="2400" dirty="0"/>
              <a:t>(ERL zu RDA 11.2.2.2)</a:t>
            </a:r>
          </a:p>
          <a:p>
            <a:pPr marL="0" indent="0">
              <a:spcBef>
                <a:spcPts val="600"/>
              </a:spcBef>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32</a:t>
            </a:fld>
            <a:endParaRPr lang="de-DE"/>
          </a:p>
        </p:txBody>
      </p:sp>
    </p:spTree>
    <p:extLst>
      <p:ext uri="{BB962C8B-B14F-4D97-AF65-F5344CB8AC3E}">
        <p14:creationId xmlns:p14="http://schemas.microsoft.com/office/powerpoint/2010/main" val="37844081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354162"/>
          </a:xfrm>
        </p:spPr>
        <p:txBody>
          <a:bodyPr/>
          <a:lstStyle/>
          <a:p>
            <a:pPr algn="l"/>
            <a:r>
              <a:rPr lang="de-DE" sz="3200" dirty="0">
                <a:solidFill>
                  <a:srgbClr val="4F81BD">
                    <a:lumMod val="75000"/>
                  </a:srgbClr>
                </a:solidFill>
              </a:rPr>
              <a:t>Körperschaften allgemein</a:t>
            </a:r>
            <a:r>
              <a:rPr lang="de-DE" dirty="0">
                <a:solidFill>
                  <a:prstClr val="black"/>
                </a:solidFill>
              </a:rPr>
              <a:t/>
            </a:r>
            <a:br>
              <a:rPr lang="de-DE" dirty="0">
                <a:solidFill>
                  <a:prstClr val="black"/>
                </a:solidFill>
              </a:rPr>
            </a:br>
            <a:r>
              <a:rPr lang="de-DE" sz="2600" dirty="0">
                <a:solidFill>
                  <a:prstClr val="black"/>
                </a:solidFill>
              </a:rPr>
              <a:t>Informationsquellen                                     </a:t>
            </a:r>
            <a:r>
              <a:rPr lang="de-DE" sz="2600" dirty="0" smtClean="0">
                <a:solidFill>
                  <a:prstClr val="black"/>
                </a:solidFill>
              </a:rPr>
              <a:t>-6-</a:t>
            </a:r>
            <a:r>
              <a:rPr lang="de-DE" sz="2600" dirty="0">
                <a:solidFill>
                  <a:prstClr val="black"/>
                </a:solidFill>
              </a:rPr>
              <a:t/>
            </a:r>
            <a:br>
              <a:rPr lang="de-DE" sz="2600" dirty="0">
                <a:solidFill>
                  <a:prstClr val="black"/>
                </a:solidFill>
              </a:rPr>
            </a:br>
            <a:r>
              <a:rPr lang="de-DE" sz="2400" dirty="0" smtClean="0">
                <a:solidFill>
                  <a:prstClr val="black"/>
                </a:solidFill>
              </a:rPr>
              <a:t>Sacherschließung</a:t>
            </a:r>
            <a:endParaRPr lang="de-DE" dirty="0"/>
          </a:p>
        </p:txBody>
      </p:sp>
      <p:sp>
        <p:nvSpPr>
          <p:cNvPr id="3" name="Inhaltsplatzhalter 2"/>
          <p:cNvSpPr>
            <a:spLocks noGrp="1"/>
          </p:cNvSpPr>
          <p:nvPr>
            <p:ph idx="1"/>
          </p:nvPr>
        </p:nvSpPr>
        <p:spPr>
          <a:xfrm>
            <a:off x="609600" y="2204864"/>
            <a:ext cx="10972800" cy="3921300"/>
          </a:xfrm>
        </p:spPr>
        <p:txBody>
          <a:bodyPr/>
          <a:lstStyle/>
          <a:p>
            <a:pPr marL="0" indent="0">
              <a:buNone/>
            </a:pPr>
            <a:r>
              <a:rPr lang="de-DE" altLang="de-DE" dirty="0"/>
              <a:t>In der Sacherschließung gilt die gesamte Vorlage als Informationsquelle und muss ggf. an Nachschlagewerken verifiziert </a:t>
            </a:r>
            <a:r>
              <a:rPr lang="de-DE" altLang="de-DE" dirty="0" smtClean="0"/>
              <a:t>werden</a:t>
            </a:r>
            <a:endParaRPr lang="de-DE" altLang="de-DE"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33</a:t>
            </a:fld>
            <a:endParaRPr lang="de-DE"/>
          </a:p>
        </p:txBody>
      </p:sp>
    </p:spTree>
    <p:extLst>
      <p:ext uri="{BB962C8B-B14F-4D97-AF65-F5344CB8AC3E}">
        <p14:creationId xmlns:p14="http://schemas.microsoft.com/office/powerpoint/2010/main" val="41428548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354162"/>
          </a:xfrm>
        </p:spPr>
        <p:txBody>
          <a:bodyPr/>
          <a:lstStyle/>
          <a:p>
            <a:pPr algn="l"/>
            <a:r>
              <a:rPr lang="de-DE" sz="3200" dirty="0">
                <a:solidFill>
                  <a:srgbClr val="4F81BD">
                    <a:lumMod val="75000"/>
                  </a:srgbClr>
                </a:solidFill>
              </a:rPr>
              <a:t>Körperschaften allgemein</a:t>
            </a:r>
            <a:r>
              <a:rPr lang="de-DE" dirty="0">
                <a:solidFill>
                  <a:prstClr val="black"/>
                </a:solidFill>
              </a:rPr>
              <a:t/>
            </a:r>
            <a:br>
              <a:rPr lang="de-DE" dirty="0">
                <a:solidFill>
                  <a:prstClr val="black"/>
                </a:solidFill>
              </a:rPr>
            </a:br>
            <a:r>
              <a:rPr lang="de-DE" sz="2600" dirty="0">
                <a:solidFill>
                  <a:prstClr val="black"/>
                </a:solidFill>
              </a:rPr>
              <a:t>Informationsquellen </a:t>
            </a:r>
            <a:r>
              <a:rPr lang="de-DE" sz="2600" dirty="0" smtClean="0">
                <a:solidFill>
                  <a:prstClr val="black"/>
                </a:solidFill>
              </a:rPr>
              <a:t>                                    -7-</a:t>
            </a:r>
            <a:br>
              <a:rPr lang="de-DE" sz="2600" dirty="0" smtClean="0">
                <a:solidFill>
                  <a:prstClr val="black"/>
                </a:solidFill>
              </a:rPr>
            </a:br>
            <a:r>
              <a:rPr lang="de-DE" sz="2400" dirty="0" smtClean="0">
                <a:solidFill>
                  <a:prstClr val="black"/>
                </a:solidFill>
              </a:rPr>
              <a:t>Übersetzungen</a:t>
            </a:r>
            <a:endParaRPr lang="de-DE" dirty="0"/>
          </a:p>
        </p:txBody>
      </p:sp>
      <p:sp>
        <p:nvSpPr>
          <p:cNvPr id="3" name="Inhaltsplatzhalter 2"/>
          <p:cNvSpPr>
            <a:spLocks noGrp="1"/>
          </p:cNvSpPr>
          <p:nvPr>
            <p:ph idx="1"/>
          </p:nvPr>
        </p:nvSpPr>
        <p:spPr>
          <a:xfrm>
            <a:off x="609600" y="1988840"/>
            <a:ext cx="10972800" cy="4137324"/>
          </a:xfrm>
        </p:spPr>
        <p:txBody>
          <a:bodyPr/>
          <a:lstStyle/>
          <a:p>
            <a:pPr marL="0" indent="0">
              <a:buNone/>
            </a:pPr>
            <a:r>
              <a:rPr lang="de-DE" dirty="0"/>
              <a:t>Bei Übersetzungen in vertretbarem Rahmen </a:t>
            </a:r>
            <a:r>
              <a:rPr lang="de-DE" dirty="0" smtClean="0"/>
              <a:t>bevorzugten </a:t>
            </a:r>
            <a:r>
              <a:rPr lang="de-DE" dirty="0"/>
              <a:t>Namen in originalsprachlichen Vorlagen ermitteln</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Textfeld 2"/>
          <p:cNvSpPr txBox="1">
            <a:spLocks noChangeArrowheads="1"/>
          </p:cNvSpPr>
          <p:nvPr/>
        </p:nvSpPr>
        <p:spPr bwMode="auto">
          <a:xfrm>
            <a:off x="8832304" y="5373216"/>
            <a:ext cx="1920625" cy="40011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ts val="2400"/>
              </a:lnSpc>
              <a:spcBef>
                <a:spcPct val="70000"/>
              </a:spcBef>
              <a:buFont typeface="Verdana" pitchFamily="34" charset="0"/>
              <a:buChar char="–"/>
              <a:defRPr sz="2000">
                <a:solidFill>
                  <a:schemeClr val="tx1"/>
                </a:solidFill>
                <a:latin typeface="Verdana" pitchFamily="34" charset="0"/>
                <a:cs typeface="Arial" charset="0"/>
              </a:defRPr>
            </a:lvl1pPr>
            <a:lvl2pPr marL="742950" indent="-285750" eaLnBrk="0" hangingPunct="0">
              <a:lnSpc>
                <a:spcPts val="2000"/>
              </a:lnSpc>
              <a:spcBef>
                <a:spcPct val="20000"/>
              </a:spcBef>
              <a:buChar char="-"/>
              <a:defRPr sz="1600">
                <a:solidFill>
                  <a:schemeClr val="tx1"/>
                </a:solidFill>
                <a:latin typeface="Verdana" pitchFamily="34" charset="0"/>
                <a:cs typeface="Arial" charset="0"/>
              </a:defRPr>
            </a:lvl2pPr>
            <a:lvl3pPr marL="1143000" indent="-228600" eaLnBrk="0" hangingPunct="0">
              <a:lnSpc>
                <a:spcPts val="2000"/>
              </a:lnSpc>
              <a:spcBef>
                <a:spcPct val="20000"/>
              </a:spcBef>
              <a:buChar char="-"/>
              <a:defRPr sz="1600">
                <a:solidFill>
                  <a:schemeClr val="tx1"/>
                </a:solidFill>
                <a:latin typeface="Verdana" pitchFamily="34" charset="0"/>
                <a:cs typeface="Arial" charset="0"/>
              </a:defRPr>
            </a:lvl3pPr>
            <a:lvl4pPr marL="1600200" indent="-228600" eaLnBrk="0" hangingPunct="0">
              <a:lnSpc>
                <a:spcPts val="2000"/>
              </a:lnSpc>
              <a:spcBef>
                <a:spcPct val="20000"/>
              </a:spcBef>
              <a:buChar char="-"/>
              <a:defRPr sz="1600">
                <a:solidFill>
                  <a:schemeClr val="tx1"/>
                </a:solidFill>
                <a:latin typeface="Verdana" pitchFamily="34" charset="0"/>
                <a:cs typeface="Arial" charset="0"/>
              </a:defRPr>
            </a:lvl4pPr>
            <a:lvl5pPr marL="2057400" indent="-228600" eaLnBrk="0" hangingPunct="0">
              <a:lnSpc>
                <a:spcPts val="2000"/>
              </a:lnSpc>
              <a:spcBef>
                <a:spcPct val="20000"/>
              </a:spcBef>
              <a:buChar char="-"/>
              <a:defRPr sz="1600">
                <a:solidFill>
                  <a:schemeClr val="tx1"/>
                </a:solidFill>
                <a:latin typeface="Verdana" pitchFamily="34" charset="0"/>
                <a:cs typeface="Arial"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itchFamily="34" charset="0"/>
                <a:cs typeface="Arial"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itchFamily="34" charset="0"/>
                <a:cs typeface="Arial"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itchFamily="34" charset="0"/>
                <a:cs typeface="Arial"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itchFamily="34" charset="0"/>
                <a:cs typeface="Arial" charset="0"/>
              </a:defRPr>
            </a:lvl9pPr>
          </a:lstStyle>
          <a:p>
            <a:pPr eaLnBrk="1" hangingPunct="1">
              <a:lnSpc>
                <a:spcPct val="100000"/>
              </a:lnSpc>
              <a:spcBef>
                <a:spcPct val="0"/>
              </a:spcBef>
              <a:buFontTx/>
              <a:buNone/>
            </a:pPr>
            <a:r>
              <a:rPr lang="de-DE" altLang="de-DE" dirty="0"/>
              <a:t>vgl. EH-K-03</a:t>
            </a:r>
          </a:p>
        </p:txBody>
      </p:sp>
      <p:sp>
        <p:nvSpPr>
          <p:cNvPr id="5" name="Foliennummernplatzhalter 4"/>
          <p:cNvSpPr>
            <a:spLocks noGrp="1"/>
          </p:cNvSpPr>
          <p:nvPr>
            <p:ph type="sldNum" sz="quarter" idx="12"/>
          </p:nvPr>
        </p:nvSpPr>
        <p:spPr/>
        <p:txBody>
          <a:bodyPr/>
          <a:lstStyle/>
          <a:p>
            <a:fld id="{E1CD70CF-68CB-451A-AC93-71942E537FD9}" type="slidenum">
              <a:rPr lang="de-DE" smtClean="0"/>
              <a:t>34</a:t>
            </a:fld>
            <a:endParaRPr lang="de-DE"/>
          </a:p>
        </p:txBody>
      </p:sp>
    </p:spTree>
    <p:extLst>
      <p:ext uri="{BB962C8B-B14F-4D97-AF65-F5344CB8AC3E}">
        <p14:creationId xmlns:p14="http://schemas.microsoft.com/office/powerpoint/2010/main" val="4491193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26170"/>
          </a:xfrm>
        </p:spPr>
        <p:txBody>
          <a:bodyPr/>
          <a:lstStyle/>
          <a:p>
            <a:pPr algn="l"/>
            <a:r>
              <a:rPr lang="de-DE" sz="3200" dirty="0">
                <a:solidFill>
                  <a:srgbClr val="4F81BD">
                    <a:lumMod val="75000"/>
                  </a:srgbClr>
                </a:solidFill>
              </a:rPr>
              <a:t>Körperschaften allgemein</a:t>
            </a:r>
            <a:r>
              <a:rPr lang="de-DE" dirty="0">
                <a:solidFill>
                  <a:prstClr val="black"/>
                </a:solidFill>
              </a:rPr>
              <a:t/>
            </a:r>
            <a:br>
              <a:rPr lang="de-DE" dirty="0">
                <a:solidFill>
                  <a:prstClr val="black"/>
                </a:solidFill>
              </a:rPr>
            </a:br>
            <a:r>
              <a:rPr lang="de-DE" sz="2600" dirty="0">
                <a:solidFill>
                  <a:prstClr val="black"/>
                </a:solidFill>
              </a:rPr>
              <a:t>Informationsquellen                                     </a:t>
            </a:r>
            <a:r>
              <a:rPr lang="de-DE" sz="2600" dirty="0" smtClean="0">
                <a:solidFill>
                  <a:prstClr val="black"/>
                </a:solidFill>
              </a:rPr>
              <a:t>-8-</a:t>
            </a:r>
            <a:r>
              <a:rPr lang="de-DE" sz="2600" dirty="0">
                <a:solidFill>
                  <a:prstClr val="black"/>
                </a:solidFill>
              </a:rPr>
              <a:t/>
            </a:r>
            <a:br>
              <a:rPr lang="de-DE" sz="2600" dirty="0">
                <a:solidFill>
                  <a:prstClr val="black"/>
                </a:solidFill>
              </a:rPr>
            </a:br>
            <a:r>
              <a:rPr lang="de-DE" sz="2400" dirty="0" smtClean="0">
                <a:solidFill>
                  <a:prstClr val="black"/>
                </a:solidFill>
              </a:rPr>
              <a:t>Überblick</a:t>
            </a:r>
            <a:endParaRPr lang="de-DE" dirty="0"/>
          </a:p>
        </p:txBody>
      </p:sp>
      <p:sp>
        <p:nvSpPr>
          <p:cNvPr id="3" name="Inhaltsplatzhalter 2"/>
          <p:cNvSpPr>
            <a:spLocks noGrp="1"/>
          </p:cNvSpPr>
          <p:nvPr>
            <p:ph idx="1"/>
          </p:nvPr>
        </p:nvSpPr>
        <p:spPr>
          <a:xfrm>
            <a:off x="609600" y="2060847"/>
            <a:ext cx="10972800" cy="4295503"/>
          </a:xfrm>
        </p:spPr>
        <p:txBody>
          <a:bodyPr/>
          <a:lstStyle/>
          <a:p>
            <a:pPr marL="0" indent="0">
              <a:spcBef>
                <a:spcPts val="600"/>
              </a:spcBef>
              <a:buNone/>
            </a:pPr>
            <a:r>
              <a:rPr lang="de-DE" altLang="de-DE" dirty="0"/>
              <a:t>Überblick Reihenfolge Informationsquellen Körperschaften für Formalerschließung:</a:t>
            </a:r>
          </a:p>
          <a:p>
            <a:pPr marL="514350" indent="-514350">
              <a:spcBef>
                <a:spcPts val="600"/>
              </a:spcBef>
              <a:buAutoNum type="arabicPeriod"/>
            </a:pPr>
            <a:r>
              <a:rPr lang="de-DE" altLang="de-DE" dirty="0"/>
              <a:t>Titelseite/Eingangsbildschirm</a:t>
            </a:r>
          </a:p>
          <a:p>
            <a:pPr marL="514350" indent="-514350">
              <a:spcBef>
                <a:spcPts val="600"/>
              </a:spcBef>
              <a:buAutoNum type="arabicPeriod"/>
            </a:pPr>
            <a:r>
              <a:rPr lang="de-DE" altLang="de-DE" dirty="0" smtClean="0"/>
              <a:t>Förmlich präsentierte Angaben</a:t>
            </a:r>
            <a:endParaRPr lang="de-DE" altLang="de-DE" dirty="0"/>
          </a:p>
          <a:p>
            <a:pPr marL="514350" lvl="0" indent="-514350">
              <a:spcBef>
                <a:spcPts val="600"/>
              </a:spcBef>
              <a:buFont typeface="Arial" panose="020B0604020202020204" pitchFamily="34" charset="0"/>
              <a:buAutoNum type="arabicPeriod"/>
            </a:pPr>
            <a:r>
              <a:rPr lang="de-DE" altLang="de-DE" dirty="0"/>
              <a:t>Homepage/Nachschlagewerke </a:t>
            </a:r>
            <a:r>
              <a:rPr lang="de-DE" altLang="de-DE" sz="2000" dirty="0">
                <a:solidFill>
                  <a:prstClr val="black"/>
                </a:solidFill>
              </a:rPr>
              <a:t>(gemäß Liste der Nachschlagewerke)</a:t>
            </a:r>
          </a:p>
          <a:p>
            <a:pPr marL="514350" lvl="0" indent="-514350">
              <a:spcBef>
                <a:spcPts val="600"/>
              </a:spcBef>
              <a:buFont typeface="Arial" panose="020B0604020202020204" pitchFamily="34" charset="0"/>
              <a:buAutoNum type="arabicPeriod"/>
            </a:pPr>
            <a:endParaRPr lang="de-DE" altLang="de-DE" sz="2000" dirty="0">
              <a:solidFill>
                <a:prstClr val="black"/>
              </a:solidFill>
            </a:endParaRPr>
          </a:p>
          <a:p>
            <a:pPr marL="0" lvl="0" indent="0">
              <a:spcBef>
                <a:spcPts val="600"/>
              </a:spcBef>
              <a:buNone/>
            </a:pPr>
            <a:r>
              <a:rPr lang="de-DE" altLang="de-DE" dirty="0">
                <a:solidFill>
                  <a:prstClr val="black"/>
                </a:solidFill>
              </a:rPr>
              <a:t>Informationsquellen Sacherschließung:</a:t>
            </a:r>
          </a:p>
          <a:p>
            <a:pPr marL="514350" lvl="0" indent="-514350">
              <a:spcBef>
                <a:spcPts val="600"/>
              </a:spcBef>
              <a:buAutoNum type="arabicPeriod"/>
            </a:pPr>
            <a:r>
              <a:rPr lang="de-DE" altLang="de-DE" dirty="0" smtClean="0">
                <a:solidFill>
                  <a:prstClr val="black"/>
                </a:solidFill>
              </a:rPr>
              <a:t>Gesamte Vorlage</a:t>
            </a:r>
          </a:p>
          <a:p>
            <a:pPr marL="514350" lvl="0" indent="-514350">
              <a:spcBef>
                <a:spcPts val="600"/>
              </a:spcBef>
              <a:buAutoNum type="arabicPeriod"/>
            </a:pPr>
            <a:r>
              <a:rPr lang="de-DE" altLang="de-DE" dirty="0" smtClean="0">
                <a:solidFill>
                  <a:prstClr val="black"/>
                </a:solidFill>
              </a:rPr>
              <a:t>Nachschlagewerke</a:t>
            </a:r>
            <a:endParaRPr lang="de-DE" altLang="de-DE" dirty="0">
              <a:solidFill>
                <a:prstClr val="black"/>
              </a:solidFill>
            </a:endParaRP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35</a:t>
            </a:fld>
            <a:endParaRPr lang="de-DE"/>
          </a:p>
        </p:txBody>
      </p:sp>
    </p:spTree>
    <p:extLst>
      <p:ext uri="{BB962C8B-B14F-4D97-AF65-F5344CB8AC3E}">
        <p14:creationId xmlns:p14="http://schemas.microsoft.com/office/powerpoint/2010/main" val="32367812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510736" cy="1325563"/>
          </a:xfrm>
        </p:spPr>
        <p:txBody>
          <a:bodyPr>
            <a:normAutofit/>
          </a:bodyPr>
          <a:lstStyle/>
          <a:p>
            <a:pPr algn="l"/>
            <a:r>
              <a:rPr lang="de-DE" sz="3200" dirty="0">
                <a:solidFill>
                  <a:srgbClr val="4F81BD">
                    <a:lumMod val="75000"/>
                  </a:srgbClr>
                </a:solidFill>
              </a:rPr>
              <a:t>Körperschaften allgemein</a:t>
            </a:r>
            <a:r>
              <a:rPr lang="de-DE" sz="3200" dirty="0" smtClean="0">
                <a:latin typeface="Verdana" panose="020B0604030504040204" pitchFamily="34" charset="0"/>
              </a:rPr>
              <a:t/>
            </a:r>
            <a:br>
              <a:rPr lang="de-DE" sz="3200" dirty="0" smtClean="0">
                <a:latin typeface="Verdana" panose="020B0604030504040204" pitchFamily="34" charset="0"/>
              </a:rPr>
            </a:br>
            <a:r>
              <a:rPr lang="de-DE" sz="2600" dirty="0" smtClean="0">
                <a:solidFill>
                  <a:schemeClr val="tx1"/>
                </a:solidFill>
                <a:latin typeface="Verdana" panose="020B0604030504040204" pitchFamily="34" charset="0"/>
              </a:rPr>
              <a:t>Name der Körperschaft </a:t>
            </a:r>
            <a:r>
              <a:rPr lang="de-DE" dirty="0" smtClean="0">
                <a:latin typeface="Verdana" panose="020B0604030504040204" pitchFamily="34" charset="0"/>
              </a:rPr>
              <a:t/>
            </a:r>
            <a:br>
              <a:rPr lang="de-DE" dirty="0" smtClean="0">
                <a:latin typeface="Verdana" panose="020B0604030504040204" pitchFamily="34" charset="0"/>
              </a:rPr>
            </a:br>
            <a:r>
              <a:rPr lang="de-DE" sz="2400" dirty="0" smtClean="0">
                <a:latin typeface="Verdana" panose="020B0604030504040204" pitchFamily="34" charset="0"/>
              </a:rPr>
              <a:t>RDA 11.2 </a:t>
            </a:r>
            <a:endParaRPr lang="de-DE" sz="2400" dirty="0">
              <a:latin typeface="Verdana" panose="020B0604030504040204" pitchFamily="34" charset="0"/>
            </a:endParaRPr>
          </a:p>
        </p:txBody>
      </p:sp>
      <p:sp>
        <p:nvSpPr>
          <p:cNvPr id="3" name="Inhaltsplatzhalter 2"/>
          <p:cNvSpPr>
            <a:spLocks noGrp="1"/>
          </p:cNvSpPr>
          <p:nvPr>
            <p:ph idx="1"/>
          </p:nvPr>
        </p:nvSpPr>
        <p:spPr>
          <a:xfrm>
            <a:off x="609600" y="1844824"/>
            <a:ext cx="10972800" cy="4281340"/>
          </a:xfrm>
        </p:spPr>
        <p:txBody>
          <a:bodyPr>
            <a:normAutofit/>
          </a:bodyPr>
          <a:lstStyle/>
          <a:p>
            <a:pPr marL="0" indent="0">
              <a:buNone/>
            </a:pPr>
            <a:r>
              <a:rPr lang="de-DE" dirty="0" smtClean="0">
                <a:latin typeface="Verdana" panose="020B0604030504040204" pitchFamily="34" charset="0"/>
              </a:rPr>
              <a:t>Name der Körperschaft</a:t>
            </a:r>
          </a:p>
          <a:p>
            <a:r>
              <a:rPr lang="de-DE" dirty="0" smtClean="0">
                <a:latin typeface="Verdana" panose="020B0604030504040204" pitchFamily="34" charset="0"/>
              </a:rPr>
              <a:t>Wort</a:t>
            </a:r>
            <a:r>
              <a:rPr lang="de-DE" dirty="0">
                <a:latin typeface="Verdana" panose="020B0604030504040204" pitchFamily="34" charset="0"/>
              </a:rPr>
              <a:t>, Zeichen oder Gruppe von Wörtern/Zeichen, unter dem die Körperschaft bekannt </a:t>
            </a:r>
            <a:r>
              <a:rPr lang="de-DE" dirty="0" smtClean="0">
                <a:latin typeface="Verdana" panose="020B0604030504040204" pitchFamily="34" charset="0"/>
              </a:rPr>
              <a:t>ist </a:t>
            </a:r>
            <a:r>
              <a:rPr lang="de-DE" sz="2400" dirty="0">
                <a:latin typeface="Verdana" panose="020B0604030504040204" pitchFamily="34" charset="0"/>
              </a:rPr>
              <a:t>(RDA 11.2.1.1</a:t>
            </a:r>
            <a:r>
              <a:rPr lang="de-DE" sz="2400" dirty="0" smtClean="0">
                <a:latin typeface="Verdana" panose="020B0604030504040204" pitchFamily="34" charset="0"/>
              </a:rPr>
              <a:t>)</a:t>
            </a:r>
          </a:p>
          <a:p>
            <a:pPr lvl="0"/>
            <a:r>
              <a:rPr lang="de-DE" dirty="0">
                <a:solidFill>
                  <a:prstClr val="black"/>
                </a:solidFill>
              </a:rPr>
              <a:t>Das kann auch eine Internetadresse sein </a:t>
            </a:r>
          </a:p>
          <a:p>
            <a:pPr marL="0" lvl="0" indent="0">
              <a:buNone/>
            </a:pPr>
            <a:r>
              <a:rPr lang="de-DE" sz="2400" dirty="0">
                <a:solidFill>
                  <a:prstClr val="black"/>
                </a:solidFill>
              </a:rPr>
              <a:t>   (ERL zu RDA 11.2.1.1)</a:t>
            </a:r>
          </a:p>
          <a:p>
            <a:pPr marL="0" indent="0">
              <a:buNone/>
            </a:pPr>
            <a:r>
              <a:rPr lang="de-DE" sz="2400" dirty="0" smtClean="0">
                <a:latin typeface="Verdana" panose="020B0604030504040204" pitchFamily="34" charset="0"/>
              </a:rPr>
              <a:t/>
            </a:r>
            <a:br>
              <a:rPr lang="de-DE" sz="2400" dirty="0" smtClean="0">
                <a:latin typeface="Verdana" panose="020B0604030504040204" pitchFamily="34" charset="0"/>
              </a:rPr>
            </a:br>
            <a:endParaRPr lang="de-DE" u="sng" dirty="0" smtClean="0">
              <a:solidFill>
                <a:srgbClr val="0070C0"/>
              </a:solidFill>
              <a:latin typeface="Verdana" panose="020B0604030504040204" pitchFamily="34" charset="0"/>
            </a:endParaRPr>
          </a:p>
          <a:p>
            <a:pPr marL="0" indent="0">
              <a:buNone/>
            </a:pPr>
            <a:endParaRPr lang="de-DE" u="sng" dirty="0">
              <a:solidFill>
                <a:srgbClr val="0070C0"/>
              </a:solidFill>
              <a:latin typeface="Verdana" panose="020B0604030504040204" pitchFamily="34" charset="0"/>
            </a:endParaRPr>
          </a:p>
        </p:txBody>
      </p:sp>
      <p:sp>
        <p:nvSpPr>
          <p:cNvPr id="5" name="Fußzeilenplatzhalter 4"/>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4" name="Foliennummernplatzhalter 3"/>
          <p:cNvSpPr>
            <a:spLocks noGrp="1"/>
          </p:cNvSpPr>
          <p:nvPr>
            <p:ph type="sldNum" sz="quarter" idx="12"/>
          </p:nvPr>
        </p:nvSpPr>
        <p:spPr/>
        <p:txBody>
          <a:bodyPr/>
          <a:lstStyle/>
          <a:p>
            <a:fld id="{E1CD70CF-68CB-451A-AC93-71942E537FD9}" type="slidenum">
              <a:rPr lang="de-DE" smtClean="0"/>
              <a:t>36</a:t>
            </a:fld>
            <a:endParaRPr lang="de-DE"/>
          </a:p>
        </p:txBody>
      </p:sp>
    </p:spTree>
    <p:extLst>
      <p:ext uri="{BB962C8B-B14F-4D97-AF65-F5344CB8AC3E}">
        <p14:creationId xmlns:p14="http://schemas.microsoft.com/office/powerpoint/2010/main" val="24648575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354162"/>
          </a:xfrm>
        </p:spPr>
        <p:txBody>
          <a:bodyPr>
            <a:noAutofit/>
          </a:bodyPr>
          <a:lstStyle/>
          <a:p>
            <a:pPr algn="l"/>
            <a:r>
              <a:rPr lang="de-DE" sz="3200" dirty="0">
                <a:solidFill>
                  <a:srgbClr val="4F81BD">
                    <a:lumMod val="75000"/>
                  </a:srgbClr>
                </a:solidFill>
              </a:rPr>
              <a:t>Körperschaften allgemein</a:t>
            </a:r>
            <a:r>
              <a:rPr lang="de-DE" sz="3200" dirty="0" smtClean="0">
                <a:latin typeface="Verdana" panose="020B0604030504040204" pitchFamily="34" charset="0"/>
              </a:rPr>
              <a:t/>
            </a:r>
            <a:br>
              <a:rPr lang="de-DE" sz="3200" dirty="0" smtClean="0">
                <a:latin typeface="Verdana" panose="020B0604030504040204" pitchFamily="34" charset="0"/>
              </a:rPr>
            </a:br>
            <a:r>
              <a:rPr lang="de-DE" sz="2600" dirty="0" smtClean="0">
                <a:solidFill>
                  <a:schemeClr val="tx1"/>
                </a:solidFill>
                <a:latin typeface="Verdana" panose="020B0604030504040204" pitchFamily="34" charset="0"/>
              </a:rPr>
              <a:t>Bevorzugter Name                                        -1-</a:t>
            </a:r>
            <a:r>
              <a:rPr lang="de-DE" sz="3200" dirty="0">
                <a:latin typeface="Verdana" panose="020B0604030504040204" pitchFamily="34" charset="0"/>
              </a:rPr>
              <a:t/>
            </a:r>
            <a:br>
              <a:rPr lang="de-DE" sz="3200" dirty="0">
                <a:latin typeface="Verdana" panose="020B0604030504040204" pitchFamily="34" charset="0"/>
              </a:rPr>
            </a:br>
            <a:r>
              <a:rPr lang="de-DE" sz="2400" dirty="0" smtClean="0">
                <a:latin typeface="Verdana" panose="020B0604030504040204" pitchFamily="34" charset="0"/>
              </a:rPr>
              <a:t>RDA 11.2.2</a:t>
            </a:r>
            <a:endParaRPr lang="de-DE" sz="2400" dirty="0">
              <a:latin typeface="Verdana" panose="020B0604030504040204" pitchFamily="34" charset="0"/>
            </a:endParaRPr>
          </a:p>
        </p:txBody>
      </p:sp>
      <p:sp>
        <p:nvSpPr>
          <p:cNvPr id="3" name="Inhaltsplatzhalter 2"/>
          <p:cNvSpPr>
            <a:spLocks noGrp="1"/>
          </p:cNvSpPr>
          <p:nvPr>
            <p:ph idx="1"/>
          </p:nvPr>
        </p:nvSpPr>
        <p:spPr>
          <a:xfrm>
            <a:off x="609600" y="1844824"/>
            <a:ext cx="10972800" cy="4281340"/>
          </a:xfrm>
        </p:spPr>
        <p:txBody>
          <a:bodyPr>
            <a:normAutofit/>
          </a:bodyPr>
          <a:lstStyle/>
          <a:p>
            <a:r>
              <a:rPr lang="de-DE" dirty="0" smtClean="0">
                <a:latin typeface="Verdana" panose="020B0604030504040204" pitchFamily="34" charset="0"/>
              </a:rPr>
              <a:t>Bevorzugter Name (BN) = </a:t>
            </a:r>
            <a:r>
              <a:rPr lang="de-DE" dirty="0">
                <a:latin typeface="Verdana" panose="020B0604030504040204" pitchFamily="34" charset="0"/>
              </a:rPr>
              <a:t>Kernelement</a:t>
            </a:r>
          </a:p>
          <a:p>
            <a:r>
              <a:rPr lang="de-DE" dirty="0" smtClean="0">
                <a:latin typeface="Verdana" panose="020B0604030504040204" pitchFamily="34" charset="0"/>
              </a:rPr>
              <a:t>Namensform</a:t>
            </a:r>
            <a:r>
              <a:rPr lang="de-DE" dirty="0">
                <a:latin typeface="Verdana" panose="020B0604030504040204" pitchFamily="34" charset="0"/>
              </a:rPr>
              <a:t>, die als Grundlage für den normierten Sucheinstieg gewählt </a:t>
            </a:r>
            <a:r>
              <a:rPr lang="de-DE" dirty="0" smtClean="0">
                <a:latin typeface="Verdana" panose="020B0604030504040204" pitchFamily="34" charset="0"/>
              </a:rPr>
              <a:t>wird</a:t>
            </a:r>
            <a:endParaRPr lang="de-DE" dirty="0"/>
          </a:p>
          <a:p>
            <a:pPr>
              <a:spcBef>
                <a:spcPts val="600"/>
              </a:spcBef>
            </a:pPr>
            <a:r>
              <a:rPr lang="de-DE" dirty="0"/>
              <a:t>Name, unter dem eine Körperschaft im Allgemeinen identifiziert wird. </a:t>
            </a:r>
            <a:r>
              <a:rPr lang="de-DE" sz="2400" dirty="0"/>
              <a:t>(RDA 11.2.2.3</a:t>
            </a:r>
            <a:r>
              <a:rPr lang="de-DE" sz="2400" dirty="0" smtClean="0"/>
              <a:t>)</a:t>
            </a:r>
            <a:r>
              <a:rPr lang="de-DE" dirty="0"/>
              <a:t> </a:t>
            </a:r>
            <a:r>
              <a:rPr lang="de-DE" sz="2000" dirty="0" smtClean="0"/>
              <a:t>(Also nicht zwangsläufig der offizielle Name, sondern wie sie sich selbst nennt (in Eigenveröffentlichungen, auf Homepage …) bzw. wie der gebräuchliche Name ist (RDA 11.2.2.5.4))</a:t>
            </a:r>
            <a:r>
              <a:rPr lang="de-DE" dirty="0">
                <a:latin typeface="Verdana" panose="020B0604030504040204" pitchFamily="34" charset="0"/>
              </a:rPr>
              <a:t/>
            </a:r>
            <a:br>
              <a:rPr lang="de-DE" dirty="0">
                <a:latin typeface="Verdana" panose="020B0604030504040204" pitchFamily="34" charset="0"/>
              </a:rPr>
            </a:br>
            <a:endParaRPr lang="de-DE" dirty="0"/>
          </a:p>
          <a:p>
            <a:pPr marL="0" indent="0">
              <a:buNone/>
            </a:pPr>
            <a:endParaRPr lang="de-DE" dirty="0"/>
          </a:p>
        </p:txBody>
      </p:sp>
      <p:sp>
        <p:nvSpPr>
          <p:cNvPr id="5" name="Fußzeilenplatzhalter 4"/>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4" name="Foliennummernplatzhalter 3"/>
          <p:cNvSpPr>
            <a:spLocks noGrp="1"/>
          </p:cNvSpPr>
          <p:nvPr>
            <p:ph type="sldNum" sz="quarter" idx="12"/>
          </p:nvPr>
        </p:nvSpPr>
        <p:spPr/>
        <p:txBody>
          <a:bodyPr/>
          <a:lstStyle/>
          <a:p>
            <a:fld id="{E1CD70CF-68CB-451A-AC93-71942E537FD9}" type="slidenum">
              <a:rPr lang="de-DE" smtClean="0"/>
              <a:t>37</a:t>
            </a:fld>
            <a:endParaRPr lang="de-DE"/>
          </a:p>
        </p:txBody>
      </p:sp>
    </p:spTree>
    <p:extLst>
      <p:ext uri="{BB962C8B-B14F-4D97-AF65-F5344CB8AC3E}">
        <p14:creationId xmlns:p14="http://schemas.microsoft.com/office/powerpoint/2010/main" val="1883241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354163"/>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a:t>
            </a:r>
            <a:r>
              <a:rPr lang="de-DE" sz="2600" dirty="0" smtClean="0">
                <a:solidFill>
                  <a:prstClr val="black"/>
                </a:solidFill>
              </a:rPr>
              <a:t>Name                                        -2-</a:t>
            </a:r>
            <a:r>
              <a:rPr lang="de-DE" sz="2600" dirty="0">
                <a:solidFill>
                  <a:prstClr val="black"/>
                </a:solidFill>
              </a:rPr>
              <a:t/>
            </a:r>
            <a:br>
              <a:rPr lang="de-DE" sz="2600" dirty="0">
                <a:solidFill>
                  <a:prstClr val="black"/>
                </a:solidFill>
              </a:rPr>
            </a:br>
            <a:r>
              <a:rPr lang="de-DE" sz="2400" dirty="0" smtClean="0">
                <a:solidFill>
                  <a:srgbClr val="4F81BD">
                    <a:lumMod val="75000"/>
                  </a:srgbClr>
                </a:solidFill>
              </a:rPr>
              <a:t>RDA 11.2.2</a:t>
            </a:r>
            <a:endParaRPr lang="de-DE" dirty="0"/>
          </a:p>
        </p:txBody>
      </p:sp>
      <p:sp>
        <p:nvSpPr>
          <p:cNvPr id="3" name="Inhaltsplatzhalter 2"/>
          <p:cNvSpPr>
            <a:spLocks noGrp="1"/>
          </p:cNvSpPr>
          <p:nvPr>
            <p:ph idx="1"/>
          </p:nvPr>
        </p:nvSpPr>
        <p:spPr>
          <a:xfrm>
            <a:off x="609600" y="2204864"/>
            <a:ext cx="10972800" cy="3921300"/>
          </a:xfrm>
        </p:spPr>
        <p:txBody>
          <a:bodyPr/>
          <a:lstStyle/>
          <a:p>
            <a:pPr marL="0" indent="0">
              <a:buNone/>
            </a:pPr>
            <a:r>
              <a:rPr lang="de-DE" dirty="0">
                <a:solidFill>
                  <a:schemeClr val="accent2">
                    <a:lumMod val="75000"/>
                  </a:schemeClr>
                </a:solidFill>
              </a:rPr>
              <a:t>Allgemeine Universitäten, technische Hochschulen und Gesamthochschulen des deutschen Sprachgebietes</a:t>
            </a:r>
          </a:p>
          <a:p>
            <a:r>
              <a:rPr lang="de-DE" dirty="0" smtClean="0"/>
              <a:t>BN = </a:t>
            </a:r>
            <a:r>
              <a:rPr lang="de-DE" dirty="0"/>
              <a:t>Gattungsbegriff </a:t>
            </a:r>
            <a:r>
              <a:rPr lang="de-DE" sz="2200" dirty="0"/>
              <a:t>(„Universität“, „Technische Hochschule“, „Technische Universität“ oder „Gesamthochschule“) </a:t>
            </a:r>
            <a:r>
              <a:rPr lang="de-DE" dirty="0" smtClean="0"/>
              <a:t>+ Sitz </a:t>
            </a:r>
            <a:r>
              <a:rPr lang="de-DE" sz="2000" dirty="0" smtClean="0"/>
              <a:t>(normierte Form gilt als gebräuchlicher Name) </a:t>
            </a:r>
            <a:r>
              <a:rPr lang="de-DE" sz="2400" dirty="0" smtClean="0"/>
              <a:t>(AWR zu RDA 11.2.2.3)</a:t>
            </a:r>
          </a:p>
          <a:p>
            <a:pPr marL="0" indent="0">
              <a:spcBef>
                <a:spcPts val="1200"/>
              </a:spcBef>
              <a:buNone/>
            </a:pPr>
            <a:r>
              <a:rPr lang="de-DE" i="1" dirty="0" smtClean="0"/>
              <a:t>Beispiele:</a:t>
            </a:r>
          </a:p>
          <a:p>
            <a:pPr marL="0" indent="0">
              <a:buNone/>
            </a:pPr>
            <a:r>
              <a:rPr lang="de-DE" i="1" dirty="0">
                <a:solidFill>
                  <a:schemeClr val="accent3">
                    <a:lumMod val="50000"/>
                  </a:schemeClr>
                </a:solidFill>
              </a:rPr>
              <a:t>Universität Bonn</a:t>
            </a:r>
          </a:p>
          <a:p>
            <a:pPr marL="0" indent="0">
              <a:buNone/>
            </a:pPr>
            <a:r>
              <a:rPr lang="de-DE" i="1" dirty="0">
                <a:solidFill>
                  <a:schemeClr val="accent3">
                    <a:lumMod val="50000"/>
                  </a:schemeClr>
                </a:solidFill>
              </a:rPr>
              <a:t>Technische Hochschule </a:t>
            </a:r>
            <a:r>
              <a:rPr lang="de-DE" i="1" dirty="0" smtClean="0">
                <a:solidFill>
                  <a:schemeClr val="accent3">
                    <a:lumMod val="50000"/>
                  </a:schemeClr>
                </a:solidFill>
              </a:rPr>
              <a:t>Zürich</a:t>
            </a:r>
            <a:endParaRPr lang="de-DE"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38</a:t>
            </a:fld>
            <a:endParaRPr lang="de-DE"/>
          </a:p>
        </p:txBody>
      </p:sp>
    </p:spTree>
    <p:extLst>
      <p:ext uri="{BB962C8B-B14F-4D97-AF65-F5344CB8AC3E}">
        <p14:creationId xmlns:p14="http://schemas.microsoft.com/office/powerpoint/2010/main" val="1462540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354162"/>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Name                                        </a:t>
            </a:r>
            <a:r>
              <a:rPr lang="de-DE" sz="2600" dirty="0" smtClean="0">
                <a:solidFill>
                  <a:prstClr val="black"/>
                </a:solidFill>
              </a:rPr>
              <a:t>-3-</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a:t>
            </a:r>
            <a:endParaRPr lang="de-DE" dirty="0"/>
          </a:p>
        </p:txBody>
      </p:sp>
      <p:sp>
        <p:nvSpPr>
          <p:cNvPr id="3" name="Inhaltsplatzhalter 2"/>
          <p:cNvSpPr>
            <a:spLocks noGrp="1"/>
          </p:cNvSpPr>
          <p:nvPr>
            <p:ph idx="1"/>
          </p:nvPr>
        </p:nvSpPr>
        <p:spPr>
          <a:xfrm>
            <a:off x="609600" y="1916832"/>
            <a:ext cx="10972800" cy="4320480"/>
          </a:xfrm>
        </p:spPr>
        <p:txBody>
          <a:bodyPr/>
          <a:lstStyle/>
          <a:p>
            <a:pPr marL="0" indent="0">
              <a:buNone/>
            </a:pPr>
            <a:r>
              <a:rPr lang="de-DE" dirty="0" smtClean="0">
                <a:solidFill>
                  <a:schemeClr val="accent2">
                    <a:lumMod val="75000"/>
                  </a:schemeClr>
                </a:solidFill>
              </a:rPr>
              <a:t>Alle </a:t>
            </a:r>
            <a:r>
              <a:rPr lang="de-DE" dirty="0">
                <a:solidFill>
                  <a:schemeClr val="accent2">
                    <a:lumMod val="75000"/>
                  </a:schemeClr>
                </a:solidFill>
              </a:rPr>
              <a:t>anderen Hochschulen und Hochschulen außerhalb des deutschen Sprachgebietes </a:t>
            </a:r>
            <a:endParaRPr lang="de-DE" dirty="0" smtClean="0">
              <a:solidFill>
                <a:schemeClr val="accent2">
                  <a:lumMod val="75000"/>
                </a:schemeClr>
              </a:solidFill>
            </a:endParaRPr>
          </a:p>
          <a:p>
            <a:r>
              <a:rPr lang="de-DE" dirty="0" smtClean="0"/>
              <a:t>BN = Name, unter dem die Körperschaft im Allgemeinen identifiziert wird </a:t>
            </a:r>
            <a:r>
              <a:rPr lang="de-DE" sz="2400" dirty="0" smtClean="0"/>
              <a:t>(ERL zu </a:t>
            </a:r>
            <a:r>
              <a:rPr lang="de-DE" sz="2400" dirty="0"/>
              <a:t>RDA 11.2.2.3)</a:t>
            </a:r>
          </a:p>
          <a:p>
            <a:pPr marL="0" indent="0">
              <a:buNone/>
            </a:pPr>
            <a:endParaRPr lang="de-DE" i="1" dirty="0" smtClean="0"/>
          </a:p>
          <a:p>
            <a:pPr marL="0" indent="0">
              <a:buNone/>
            </a:pPr>
            <a:r>
              <a:rPr lang="de-DE" i="1" dirty="0" smtClean="0"/>
              <a:t>Beispiele</a:t>
            </a:r>
            <a:r>
              <a:rPr lang="de-DE" i="1" dirty="0"/>
              <a:t>: </a:t>
            </a:r>
          </a:p>
          <a:p>
            <a:pPr marL="0" indent="0">
              <a:spcBef>
                <a:spcPts val="600"/>
              </a:spcBef>
              <a:buNone/>
            </a:pPr>
            <a:r>
              <a:rPr lang="de-DE" i="1" dirty="0" smtClean="0">
                <a:solidFill>
                  <a:schemeClr val="accent3">
                    <a:lumMod val="50000"/>
                  </a:schemeClr>
                </a:solidFill>
              </a:rPr>
              <a:t>Georg-Simon-Ohm-Hochschule </a:t>
            </a:r>
            <a:r>
              <a:rPr lang="de-DE" i="1" dirty="0">
                <a:solidFill>
                  <a:schemeClr val="accent3">
                    <a:lumMod val="50000"/>
                  </a:schemeClr>
                </a:solidFill>
              </a:rPr>
              <a:t>für </a:t>
            </a:r>
            <a:r>
              <a:rPr lang="de-DE" i="1" dirty="0" smtClean="0">
                <a:solidFill>
                  <a:schemeClr val="accent3">
                    <a:lumMod val="50000"/>
                  </a:schemeClr>
                </a:solidFill>
              </a:rPr>
              <a:t>Angewandte Wissenschaften </a:t>
            </a:r>
            <a:endParaRPr lang="de-DE" i="1" dirty="0">
              <a:solidFill>
                <a:schemeClr val="accent3">
                  <a:lumMod val="50000"/>
                </a:schemeClr>
              </a:solidFill>
            </a:endParaRPr>
          </a:p>
          <a:p>
            <a:pPr marL="0" indent="0">
              <a:buNone/>
            </a:pPr>
            <a:r>
              <a:rPr lang="en-US" i="1" dirty="0" smtClean="0">
                <a:solidFill>
                  <a:schemeClr val="accent3">
                    <a:lumMod val="50000"/>
                  </a:schemeClr>
                </a:solidFill>
              </a:rPr>
              <a:t>Loyola </a:t>
            </a:r>
            <a:r>
              <a:rPr lang="en-US" i="1" dirty="0">
                <a:solidFill>
                  <a:schemeClr val="accent3">
                    <a:lumMod val="50000"/>
                  </a:schemeClr>
                </a:solidFill>
              </a:rPr>
              <a:t>University Chicago</a:t>
            </a:r>
            <a:endParaRPr lang="de-DE" i="1" dirty="0">
              <a:solidFill>
                <a:schemeClr val="accent3">
                  <a:lumMod val="50000"/>
                </a:schemeClr>
              </a:solidFill>
            </a:endParaRPr>
          </a:p>
          <a:p>
            <a:pPr marL="0" indent="0">
              <a:buNone/>
            </a:pPr>
            <a:endParaRPr lang="de-DE" dirty="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39</a:t>
            </a:fld>
            <a:endParaRPr lang="de-DE"/>
          </a:p>
        </p:txBody>
      </p:sp>
    </p:spTree>
    <p:extLst>
      <p:ext uri="{BB962C8B-B14F-4D97-AF65-F5344CB8AC3E}">
        <p14:creationId xmlns:p14="http://schemas.microsoft.com/office/powerpoint/2010/main" val="14659739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1000"/>
                                        <p:tgtEl>
                                          <p:spTgt spid="3">
                                            <p:txEl>
                                              <p:pRg st="5" end="5"/>
                                            </p:txEl>
                                          </p:spTgt>
                                        </p:tgtEl>
                                      </p:cBhvr>
                                    </p:animEffect>
                                    <p:anim calcmode="lin" valueType="num">
                                      <p:cBhvr>
                                        <p:cTn id="2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706090"/>
          </a:xfrm>
        </p:spPr>
        <p:txBody>
          <a:bodyPr>
            <a:normAutofit/>
          </a:bodyPr>
          <a:lstStyle/>
          <a:p>
            <a:pPr algn="l"/>
            <a:r>
              <a:rPr lang="de-DE" dirty="0" smtClean="0"/>
              <a:t>Links</a:t>
            </a:r>
            <a:endParaRPr lang="de-DE" dirty="0"/>
          </a:p>
        </p:txBody>
      </p:sp>
      <p:sp>
        <p:nvSpPr>
          <p:cNvPr id="3" name="Inhaltsplatzhalter 2"/>
          <p:cNvSpPr>
            <a:spLocks noGrp="1"/>
          </p:cNvSpPr>
          <p:nvPr>
            <p:ph idx="1"/>
          </p:nvPr>
        </p:nvSpPr>
        <p:spPr>
          <a:xfrm>
            <a:off x="609600" y="1600201"/>
            <a:ext cx="10972800" cy="4756150"/>
          </a:xfrm>
        </p:spPr>
        <p:txBody>
          <a:bodyPr/>
          <a:lstStyle/>
          <a:p>
            <a:pPr marL="0" indent="0">
              <a:buNone/>
            </a:pPr>
            <a:r>
              <a:rPr lang="de-DE" dirty="0" smtClean="0"/>
              <a:t>Wichtige Links:</a:t>
            </a:r>
          </a:p>
          <a:p>
            <a:pPr marL="0" indent="0">
              <a:buNone/>
            </a:pPr>
            <a:r>
              <a:rPr lang="de-DE" dirty="0" smtClean="0"/>
              <a:t>RDA-Toolkit: </a:t>
            </a:r>
            <a:r>
              <a:rPr lang="de-DE" dirty="0">
                <a:hlinkClick r:id="rId3"/>
              </a:rPr>
              <a:t>http://access.rdatoolkit.org</a:t>
            </a:r>
            <a:r>
              <a:rPr lang="de-DE" dirty="0" smtClean="0">
                <a:hlinkClick r:id="rId3"/>
              </a:rPr>
              <a:t>/</a:t>
            </a:r>
            <a:endParaRPr lang="de-DE" dirty="0" smtClean="0"/>
          </a:p>
          <a:p>
            <a:pPr marL="0" indent="0">
              <a:buNone/>
            </a:pPr>
            <a:endParaRPr lang="de-DE" dirty="0" smtClean="0"/>
          </a:p>
          <a:p>
            <a:pPr marL="0" indent="0">
              <a:buNone/>
            </a:pPr>
            <a:r>
              <a:rPr lang="de-DE" dirty="0" smtClean="0"/>
              <a:t>Informationsseite zur GND </a:t>
            </a:r>
            <a:r>
              <a:rPr lang="de-DE" sz="2000" dirty="0" smtClean="0"/>
              <a:t>(der DNB)</a:t>
            </a:r>
            <a:r>
              <a:rPr lang="de-DE" dirty="0"/>
              <a:t>: </a:t>
            </a:r>
            <a:r>
              <a:rPr lang="de-DE" dirty="0">
                <a:hlinkClick r:id="rId4"/>
              </a:rPr>
              <a:t>https://</a:t>
            </a:r>
            <a:r>
              <a:rPr lang="de-DE" dirty="0" smtClean="0">
                <a:hlinkClick r:id="rId4"/>
              </a:rPr>
              <a:t>wiki.dnb.de/display/ILTIS/Informationsseite+zur+GND</a:t>
            </a:r>
            <a:endParaRPr lang="de-DE" dirty="0" smtClean="0"/>
          </a:p>
          <a:p>
            <a:pPr marL="0" indent="0">
              <a:buNone/>
            </a:pPr>
            <a:endParaRPr lang="de-DE" dirty="0"/>
          </a:p>
          <a:p>
            <a:pPr marL="0" indent="0">
              <a:buNone/>
            </a:pPr>
            <a:r>
              <a:rPr lang="de-DE" dirty="0"/>
              <a:t>Externes hbz-wiki: </a:t>
            </a:r>
            <a:r>
              <a:rPr lang="de-DE" dirty="0">
                <a:hlinkClick r:id="rId5"/>
              </a:rPr>
              <a:t>https://wiki1.hbz-nrw.de/display/VDBE/Gemeinsame+Normdatei+%</a:t>
            </a:r>
            <a:r>
              <a:rPr lang="de-DE" dirty="0" smtClean="0">
                <a:hlinkClick r:id="rId5"/>
              </a:rPr>
              <a:t>28GND%29</a:t>
            </a:r>
            <a:r>
              <a:rPr lang="de-DE" dirty="0" smtClean="0"/>
              <a:t> </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4</a:t>
            </a:fld>
            <a:endParaRPr lang="de-DE"/>
          </a:p>
        </p:txBody>
      </p:sp>
    </p:spTree>
    <p:extLst>
      <p:ext uri="{BB962C8B-B14F-4D97-AF65-F5344CB8AC3E}">
        <p14:creationId xmlns:p14="http://schemas.microsoft.com/office/powerpoint/2010/main" val="78014364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426171"/>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a:t>
            </a:r>
            <a:r>
              <a:rPr lang="de-DE" sz="2600" dirty="0" smtClean="0">
                <a:solidFill>
                  <a:prstClr val="black"/>
                </a:solidFill>
              </a:rPr>
              <a:t>Name                                        -4-</a:t>
            </a:r>
            <a:r>
              <a:rPr lang="de-DE" sz="2600" dirty="0">
                <a:solidFill>
                  <a:prstClr val="black"/>
                </a:solidFill>
              </a:rPr>
              <a:t/>
            </a:r>
            <a:br>
              <a:rPr lang="de-DE" sz="2600" dirty="0">
                <a:solidFill>
                  <a:prstClr val="black"/>
                </a:solidFill>
              </a:rPr>
            </a:br>
            <a:r>
              <a:rPr lang="de-DE" sz="2400" dirty="0" smtClean="0"/>
              <a:t>RDA 11.2.2</a:t>
            </a:r>
            <a:endParaRPr lang="de-DE" sz="2400" dirty="0"/>
          </a:p>
        </p:txBody>
      </p:sp>
      <p:sp>
        <p:nvSpPr>
          <p:cNvPr id="3" name="Inhaltsplatzhalter 2"/>
          <p:cNvSpPr>
            <a:spLocks noGrp="1"/>
          </p:cNvSpPr>
          <p:nvPr>
            <p:ph idx="1"/>
          </p:nvPr>
        </p:nvSpPr>
        <p:spPr>
          <a:xfrm>
            <a:off x="609600" y="2204864"/>
            <a:ext cx="10972800" cy="3921300"/>
          </a:xfrm>
        </p:spPr>
        <p:txBody>
          <a:bodyPr/>
          <a:lstStyle/>
          <a:p>
            <a:pPr marL="0" indent="0">
              <a:buNone/>
            </a:pPr>
            <a:r>
              <a:rPr lang="de-DE" i="1" dirty="0"/>
              <a:t>Hinweise</a:t>
            </a:r>
            <a:r>
              <a:rPr lang="de-DE" dirty="0"/>
              <a:t>: </a:t>
            </a:r>
          </a:p>
          <a:p>
            <a:r>
              <a:rPr lang="de-DE" dirty="0"/>
              <a:t>Fehlende Bindestriche bei Komposita nicht ergänzen</a:t>
            </a:r>
            <a:endParaRPr lang="de-DE" dirty="0">
              <a:sym typeface="Wingdings"/>
            </a:endParaRPr>
          </a:p>
          <a:p>
            <a:r>
              <a:rPr lang="de-DE" dirty="0"/>
              <a:t>Bindestrichform als abweichenden Namen erfassen</a:t>
            </a:r>
            <a:br>
              <a:rPr lang="de-DE" dirty="0"/>
            </a:br>
            <a:endParaRPr lang="de-DE" dirty="0"/>
          </a:p>
          <a:p>
            <a:pPr marL="0" indent="0">
              <a:buNone/>
            </a:pPr>
            <a:r>
              <a:rPr lang="de-DE" i="1" dirty="0"/>
              <a:t>Beispiel:</a:t>
            </a:r>
          </a:p>
          <a:p>
            <a:pPr marL="0" indent="0">
              <a:buNone/>
            </a:pPr>
            <a:r>
              <a:rPr lang="de-DE" i="1" dirty="0">
                <a:solidFill>
                  <a:schemeClr val="accent3">
                    <a:lumMod val="50000"/>
                  </a:schemeClr>
                </a:solidFill>
              </a:rPr>
              <a:t>Carl Link Verlag</a:t>
            </a:r>
            <a:r>
              <a:rPr lang="de-DE" b="1" dirty="0">
                <a:solidFill>
                  <a:schemeClr val="accent3">
                    <a:lumMod val="50000"/>
                  </a:schemeClr>
                </a:solidFill>
              </a:rPr>
              <a:t>		</a:t>
            </a:r>
            <a:r>
              <a:rPr lang="de-DE" dirty="0" smtClean="0">
                <a:solidFill>
                  <a:schemeClr val="accent3">
                    <a:lumMod val="50000"/>
                  </a:schemeClr>
                </a:solidFill>
                <a:sym typeface="Wingdings"/>
              </a:rPr>
              <a:t> </a:t>
            </a:r>
            <a:r>
              <a:rPr lang="de-DE" i="1" dirty="0" smtClean="0">
                <a:sym typeface="Wingdings"/>
              </a:rPr>
              <a:t>(bevorzugte Namensform)</a:t>
            </a:r>
            <a:r>
              <a:rPr lang="de-DE" b="1" i="1" dirty="0"/>
              <a:t/>
            </a:r>
            <a:br>
              <a:rPr lang="de-DE" b="1" i="1" dirty="0"/>
            </a:br>
            <a:r>
              <a:rPr lang="de-DE" i="1" dirty="0"/>
              <a:t>Carl-Link-Verlag</a:t>
            </a:r>
            <a:r>
              <a:rPr lang="de-DE" dirty="0">
                <a:solidFill>
                  <a:schemeClr val="accent3">
                    <a:lumMod val="50000"/>
                  </a:schemeClr>
                </a:solidFill>
              </a:rPr>
              <a:t> </a:t>
            </a:r>
            <a:r>
              <a:rPr lang="de-DE" dirty="0">
                <a:solidFill>
                  <a:srgbClr val="00B050"/>
                </a:solidFill>
              </a:rPr>
              <a:t>	        </a:t>
            </a:r>
            <a:r>
              <a:rPr lang="de-DE" i="1" dirty="0" smtClean="0"/>
              <a:t>(abweichende Namensform)</a:t>
            </a:r>
            <a:endParaRPr lang="de-DE" i="1"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40</a:t>
            </a:fld>
            <a:endParaRPr lang="de-DE"/>
          </a:p>
        </p:txBody>
      </p:sp>
    </p:spTree>
    <p:extLst>
      <p:ext uri="{BB962C8B-B14F-4D97-AF65-F5344CB8AC3E}">
        <p14:creationId xmlns:p14="http://schemas.microsoft.com/office/powerpoint/2010/main" val="8751529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642194"/>
          </a:xfrm>
        </p:spPr>
        <p:txBody>
          <a:bodyPr>
            <a:normAutofit/>
          </a:bodyPr>
          <a:lstStyle/>
          <a:p>
            <a:pPr algn="l"/>
            <a:r>
              <a:rPr lang="de-DE" sz="3200" dirty="0" smtClean="0"/>
              <a:t>Körperschaften allgemein</a:t>
            </a:r>
            <a:br>
              <a:rPr lang="de-DE" sz="3200" dirty="0" smtClean="0"/>
            </a:br>
            <a:r>
              <a:rPr lang="de-DE" sz="2600" dirty="0" smtClean="0">
                <a:solidFill>
                  <a:schemeClr val="tx1"/>
                </a:solidFill>
              </a:rPr>
              <a:t>Bevorzugter Name</a:t>
            </a:r>
            <a:br>
              <a:rPr lang="de-DE" sz="2600" dirty="0" smtClean="0">
                <a:solidFill>
                  <a:schemeClr val="tx1"/>
                </a:solidFill>
              </a:rPr>
            </a:br>
            <a:r>
              <a:rPr lang="de-DE" sz="2400" dirty="0" smtClean="0">
                <a:solidFill>
                  <a:schemeClr val="tx1"/>
                </a:solidFill>
              </a:rPr>
              <a:t>Verschiedene Formen desselben Namens         -1-</a:t>
            </a:r>
            <a:br>
              <a:rPr lang="de-DE" sz="2400" dirty="0" smtClean="0">
                <a:solidFill>
                  <a:schemeClr val="tx1"/>
                </a:solidFill>
              </a:rPr>
            </a:br>
            <a:r>
              <a:rPr lang="de-DE" sz="2400" dirty="0" smtClean="0"/>
              <a:t>RDA 11.2.2.5</a:t>
            </a:r>
            <a:endParaRPr lang="de-DE" sz="3200" dirty="0"/>
          </a:p>
        </p:txBody>
      </p:sp>
      <p:sp>
        <p:nvSpPr>
          <p:cNvPr id="3" name="Inhaltsplatzhalter 2"/>
          <p:cNvSpPr>
            <a:spLocks noGrp="1"/>
          </p:cNvSpPr>
          <p:nvPr>
            <p:ph idx="1"/>
          </p:nvPr>
        </p:nvSpPr>
        <p:spPr>
          <a:xfrm>
            <a:off x="609600" y="2060848"/>
            <a:ext cx="10972800" cy="4392488"/>
          </a:xfrm>
        </p:spPr>
        <p:txBody>
          <a:bodyPr>
            <a:noAutofit/>
          </a:bodyPr>
          <a:lstStyle/>
          <a:p>
            <a:pPr marL="0" indent="0">
              <a:spcBef>
                <a:spcPts val="0"/>
              </a:spcBef>
              <a:buNone/>
            </a:pPr>
            <a:r>
              <a:rPr lang="de-DE" sz="2600" dirty="0" smtClean="0"/>
              <a:t>Verschiedene Formen desselben Namens in verschiedenen Ressourcen</a:t>
            </a:r>
          </a:p>
          <a:p>
            <a:pPr marL="0" indent="0">
              <a:spcBef>
                <a:spcPts val="0"/>
              </a:spcBef>
              <a:buNone/>
            </a:pPr>
            <a:r>
              <a:rPr lang="de-DE" sz="2600" dirty="0" smtClean="0"/>
              <a:t>-&gt; BN = Name</a:t>
            </a:r>
            <a:r>
              <a:rPr lang="de-DE" sz="2600" dirty="0"/>
              <a:t>, der in den bevorzugten Informationsquellen </a:t>
            </a:r>
            <a:r>
              <a:rPr lang="de-DE" sz="2600" dirty="0" smtClean="0"/>
              <a:t>erscheint </a:t>
            </a:r>
            <a:r>
              <a:rPr lang="de-DE" sz="2600" dirty="0" smtClean="0">
                <a:sym typeface="Wingdings"/>
              </a:rPr>
              <a:t>-&gt; </a:t>
            </a:r>
            <a:r>
              <a:rPr lang="de-DE" sz="2600" dirty="0"/>
              <a:t>Haupttitelseite</a:t>
            </a:r>
            <a:br>
              <a:rPr lang="de-DE" sz="2600" dirty="0"/>
            </a:br>
            <a:endParaRPr lang="de-DE" sz="2600" dirty="0"/>
          </a:p>
          <a:p>
            <a:pPr marL="0" indent="0">
              <a:spcBef>
                <a:spcPts val="0"/>
              </a:spcBef>
              <a:buNone/>
            </a:pPr>
            <a:r>
              <a:rPr lang="de-DE" sz="2600" dirty="0"/>
              <a:t>Bei </a:t>
            </a:r>
            <a:r>
              <a:rPr lang="de-DE" sz="2600" dirty="0" smtClean="0"/>
              <a:t>dort vorliegenden unterschiedlichen Namenformen -&gt; BN =</a:t>
            </a:r>
            <a:endParaRPr lang="de-DE" sz="2600" dirty="0"/>
          </a:p>
          <a:p>
            <a:pPr>
              <a:spcBef>
                <a:spcPts val="0"/>
              </a:spcBef>
            </a:pPr>
            <a:r>
              <a:rPr lang="de-DE" sz="2600" dirty="0" smtClean="0"/>
              <a:t>Förmlich </a:t>
            </a:r>
            <a:r>
              <a:rPr lang="de-DE" sz="2600" dirty="0"/>
              <a:t>präsentierter Name (= Name im Impressum, Kontaktadresse) </a:t>
            </a:r>
            <a:r>
              <a:rPr lang="de-DE" sz="2400" dirty="0"/>
              <a:t>(ERL 1 zu RDA 11.2.2.5)</a:t>
            </a:r>
          </a:p>
          <a:p>
            <a:pPr lvl="0">
              <a:spcBef>
                <a:spcPts val="0"/>
              </a:spcBef>
            </a:pPr>
            <a:r>
              <a:rPr lang="de-DE" sz="2600" dirty="0" smtClean="0"/>
              <a:t>Die </a:t>
            </a:r>
            <a:r>
              <a:rPr lang="de-DE" sz="2600" dirty="0"/>
              <a:t>am häufigsten vorgefundene Form</a:t>
            </a:r>
          </a:p>
          <a:p>
            <a:pPr lvl="0">
              <a:spcBef>
                <a:spcPts val="0"/>
              </a:spcBef>
            </a:pPr>
            <a:r>
              <a:rPr lang="de-DE" sz="2600" dirty="0"/>
              <a:t>Kurzform </a:t>
            </a:r>
            <a:r>
              <a:rPr lang="de-DE" sz="2400" dirty="0"/>
              <a:t>(ERL 2 zu RDA 11.2.2.5)</a:t>
            </a: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41</a:t>
            </a:fld>
            <a:endParaRPr lang="de-DE"/>
          </a:p>
        </p:txBody>
      </p:sp>
    </p:spTree>
    <p:extLst>
      <p:ext uri="{BB962C8B-B14F-4D97-AF65-F5344CB8AC3E}">
        <p14:creationId xmlns:p14="http://schemas.microsoft.com/office/powerpoint/2010/main" val="2636610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wipe(down)">
                                      <p:cBhvr>
                                        <p:cTn id="10" dur="500"/>
                                        <p:tgtEl>
                                          <p:spTgt spid="3">
                                            <p:txEl>
                                              <p:pRg st="3" end="3"/>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wipe(down)">
                                      <p:cBhvr>
                                        <p:cTn id="13" dur="500"/>
                                        <p:tgtEl>
                                          <p:spTgt spid="3">
                                            <p:txEl>
                                              <p:pRg st="4" end="4"/>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wipe(down)">
                                      <p:cBhvr>
                                        <p:cTn id="1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p:cNvSpPr txBox="1"/>
          <p:nvPr/>
        </p:nvSpPr>
        <p:spPr>
          <a:xfrm>
            <a:off x="8173554" y="5647694"/>
            <a:ext cx="1098378" cy="230832"/>
          </a:xfrm>
          <a:prstGeom prst="rect">
            <a:avLst/>
          </a:prstGeom>
          <a:noFill/>
        </p:spPr>
        <p:txBody>
          <a:bodyPr wrap="none" rtlCol="0">
            <a:spAutoFit/>
          </a:bodyPr>
          <a:lstStyle/>
          <a:p>
            <a:r>
              <a:rPr lang="de-DE" sz="900" dirty="0"/>
              <a:t>[Stand: 27.02.2014]</a:t>
            </a:r>
          </a:p>
        </p:txBody>
      </p:sp>
      <p:sp>
        <p:nvSpPr>
          <p:cNvPr id="5" name="Fußzeilenplatzhalter 4"/>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10" name="Rechteck 9"/>
          <p:cNvSpPr/>
          <p:nvPr/>
        </p:nvSpPr>
        <p:spPr>
          <a:xfrm>
            <a:off x="2639616" y="476672"/>
            <a:ext cx="5004896" cy="369332"/>
          </a:xfrm>
          <a:prstGeom prst="rect">
            <a:avLst/>
          </a:prstGeom>
        </p:spPr>
        <p:txBody>
          <a:bodyPr wrap="none">
            <a:spAutoFit/>
          </a:bodyPr>
          <a:lstStyle/>
          <a:p>
            <a:r>
              <a:rPr lang="de-DE" i="1" dirty="0">
                <a:latin typeface="Verdana" panose="020B0604030504040204" pitchFamily="34" charset="0"/>
              </a:rPr>
              <a:t>Beispiel</a:t>
            </a:r>
            <a:r>
              <a:rPr lang="de-DE" dirty="0">
                <a:latin typeface="Verdana" panose="020B0604030504040204" pitchFamily="34" charset="0"/>
              </a:rPr>
              <a:t>:</a:t>
            </a:r>
            <a:r>
              <a:rPr lang="de-DE" b="1" dirty="0">
                <a:latin typeface="Verdana" panose="020B0604030504040204" pitchFamily="34" charset="0"/>
              </a:rPr>
              <a:t> Förmlich präsentierter Name</a:t>
            </a:r>
          </a:p>
        </p:txBody>
      </p:sp>
      <p:pic>
        <p:nvPicPr>
          <p:cNvPr id="1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9536" y="874707"/>
            <a:ext cx="7255882" cy="48410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5560" y="2276872"/>
            <a:ext cx="2520280" cy="2302172"/>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sp>
        <p:nvSpPr>
          <p:cNvPr id="13" name="Textfeld 12"/>
          <p:cNvSpPr txBox="1"/>
          <p:nvPr/>
        </p:nvSpPr>
        <p:spPr>
          <a:xfrm>
            <a:off x="1658224" y="5909884"/>
            <a:ext cx="8892479" cy="369332"/>
          </a:xfrm>
          <a:prstGeom prst="rect">
            <a:avLst/>
          </a:prstGeom>
          <a:noFill/>
        </p:spPr>
        <p:txBody>
          <a:bodyPr wrap="square" rtlCol="0">
            <a:spAutoFit/>
          </a:bodyPr>
          <a:lstStyle/>
          <a:p>
            <a:r>
              <a:rPr lang="de-DE" sz="1600" dirty="0" smtClean="0">
                <a:solidFill>
                  <a:srgbClr val="00B050"/>
                </a:solidFill>
                <a:latin typeface="Verdana" panose="020B0604030504040204" pitchFamily="34" charset="0"/>
              </a:rPr>
              <a:t>     </a:t>
            </a:r>
            <a:r>
              <a:rPr lang="de-DE" b="1" dirty="0" smtClean="0">
                <a:solidFill>
                  <a:schemeClr val="accent3">
                    <a:lumMod val="50000"/>
                  </a:schemeClr>
                </a:solidFill>
                <a:latin typeface="Verdana" panose="020B0604030504040204" pitchFamily="34" charset="0"/>
              </a:rPr>
              <a:t>Verein Deutscher Bibliothekare</a:t>
            </a:r>
            <a:r>
              <a:rPr lang="de-DE" dirty="0" smtClean="0">
                <a:latin typeface="Verdana" panose="020B0604030504040204" pitchFamily="34" charset="0"/>
              </a:rPr>
              <a:t>	</a:t>
            </a:r>
            <a:r>
              <a:rPr lang="de-DE" dirty="0" smtClean="0">
                <a:latin typeface="Verdana" panose="020B0604030504040204" pitchFamily="34" charset="0"/>
                <a:sym typeface="Wingdings"/>
              </a:rPr>
              <a:t> bevorzugte Namensform</a:t>
            </a:r>
            <a:r>
              <a:rPr lang="de-DE" sz="1600" dirty="0">
                <a:latin typeface="Verdana" panose="020B0604030504040204" pitchFamily="34" charset="0"/>
              </a:rPr>
              <a:t>	</a:t>
            </a:r>
          </a:p>
        </p:txBody>
      </p:sp>
      <p:sp>
        <p:nvSpPr>
          <p:cNvPr id="2" name="Foliennummernplatzhalter 1"/>
          <p:cNvSpPr>
            <a:spLocks noGrp="1"/>
          </p:cNvSpPr>
          <p:nvPr>
            <p:ph type="sldNum" sz="quarter" idx="12"/>
          </p:nvPr>
        </p:nvSpPr>
        <p:spPr/>
        <p:txBody>
          <a:bodyPr/>
          <a:lstStyle/>
          <a:p>
            <a:fld id="{E1CD70CF-68CB-451A-AC93-71942E537FD9}" type="slidenum">
              <a:rPr lang="de-DE" smtClean="0"/>
              <a:t>42</a:t>
            </a:fld>
            <a:endParaRPr lang="de-DE"/>
          </a:p>
        </p:txBody>
      </p:sp>
    </p:spTree>
    <p:extLst>
      <p:ext uri="{BB962C8B-B14F-4D97-AF65-F5344CB8AC3E}">
        <p14:creationId xmlns:p14="http://schemas.microsoft.com/office/powerpoint/2010/main" val="17179842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700039"/>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Name</a:t>
            </a:r>
            <a:br>
              <a:rPr lang="de-DE" sz="2600" dirty="0">
                <a:solidFill>
                  <a:prstClr val="black"/>
                </a:solidFill>
              </a:rPr>
            </a:br>
            <a:r>
              <a:rPr lang="de-DE" sz="2400" dirty="0">
                <a:solidFill>
                  <a:prstClr val="black"/>
                </a:solidFill>
              </a:rPr>
              <a:t>Verschiedene Formen desselben Namens         </a:t>
            </a:r>
            <a:r>
              <a:rPr lang="de-DE" sz="2400" dirty="0" smtClean="0">
                <a:solidFill>
                  <a:prstClr val="black"/>
                </a:solidFill>
              </a:rPr>
              <a:t>-2-</a:t>
            </a:r>
            <a:r>
              <a:rPr lang="de-DE" sz="2400" dirty="0">
                <a:solidFill>
                  <a:prstClr val="black"/>
                </a:solidFill>
              </a:rPr>
              <a:t/>
            </a:r>
            <a:br>
              <a:rPr lang="de-DE" sz="2400" dirty="0">
                <a:solidFill>
                  <a:prstClr val="black"/>
                </a:solidFill>
              </a:rPr>
            </a:br>
            <a:r>
              <a:rPr lang="de-DE" sz="2400" dirty="0">
                <a:solidFill>
                  <a:srgbClr val="4F81BD">
                    <a:lumMod val="75000"/>
                  </a:srgbClr>
                </a:solidFill>
              </a:rPr>
              <a:t>RDA 11.2.2.5</a:t>
            </a:r>
            <a:endParaRPr lang="de-DE" dirty="0"/>
          </a:p>
        </p:txBody>
      </p:sp>
      <p:sp>
        <p:nvSpPr>
          <p:cNvPr id="3" name="Inhaltsplatzhalter 2"/>
          <p:cNvSpPr>
            <a:spLocks noGrp="1"/>
          </p:cNvSpPr>
          <p:nvPr>
            <p:ph idx="1"/>
          </p:nvPr>
        </p:nvSpPr>
        <p:spPr>
          <a:xfrm>
            <a:off x="609600" y="2204864"/>
            <a:ext cx="10972800" cy="3921300"/>
          </a:xfrm>
        </p:spPr>
        <p:txBody>
          <a:bodyPr/>
          <a:lstStyle/>
          <a:p>
            <a:pPr marL="0" indent="0">
              <a:buNone/>
            </a:pPr>
            <a:r>
              <a:rPr lang="de-DE" dirty="0"/>
              <a:t>Sonstige Formen des Namens </a:t>
            </a:r>
          </a:p>
          <a:p>
            <a:pPr marL="0" indent="0">
              <a:buNone/>
            </a:pPr>
            <a:r>
              <a:rPr lang="de-DE" dirty="0" smtClean="0">
                <a:sym typeface="Wingdings"/>
              </a:rPr>
              <a:t>-&gt; </a:t>
            </a:r>
            <a:r>
              <a:rPr lang="de-DE" dirty="0" smtClean="0"/>
              <a:t>Abweichender </a:t>
            </a:r>
            <a:r>
              <a:rPr lang="de-DE" dirty="0"/>
              <a:t>Name </a:t>
            </a:r>
            <a:r>
              <a:rPr lang="de-DE" sz="2400" dirty="0"/>
              <a:t>(RDA 11.2.3</a:t>
            </a:r>
            <a:r>
              <a:rPr lang="de-DE" sz="2400" dirty="0" smtClean="0"/>
              <a:t>)</a:t>
            </a: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43</a:t>
            </a:fld>
            <a:endParaRPr lang="de-DE"/>
          </a:p>
        </p:txBody>
      </p:sp>
    </p:spTree>
    <p:extLst>
      <p:ext uri="{BB962C8B-B14F-4D97-AF65-F5344CB8AC3E}">
        <p14:creationId xmlns:p14="http://schemas.microsoft.com/office/powerpoint/2010/main" val="190564519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556024"/>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a:t>
            </a:r>
            <a:r>
              <a:rPr lang="de-DE" sz="2600" dirty="0" smtClean="0">
                <a:solidFill>
                  <a:prstClr val="black"/>
                </a:solidFill>
              </a:rPr>
              <a:t>Name</a:t>
            </a:r>
            <a:br>
              <a:rPr lang="de-DE" sz="2600" dirty="0" smtClean="0">
                <a:solidFill>
                  <a:prstClr val="black"/>
                </a:solidFill>
              </a:rPr>
            </a:br>
            <a:r>
              <a:rPr lang="de-DE" sz="2400" dirty="0" smtClean="0">
                <a:solidFill>
                  <a:prstClr val="black"/>
                </a:solidFill>
              </a:rPr>
              <a:t>Abweichende Schreibweisen</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11.2.2.5.1</a:t>
            </a:r>
            <a:endParaRPr lang="de-DE" dirty="0"/>
          </a:p>
        </p:txBody>
      </p:sp>
      <p:sp>
        <p:nvSpPr>
          <p:cNvPr id="3" name="Inhaltsplatzhalter 2"/>
          <p:cNvSpPr>
            <a:spLocks noGrp="1"/>
          </p:cNvSpPr>
          <p:nvPr>
            <p:ph idx="1"/>
          </p:nvPr>
        </p:nvSpPr>
        <p:spPr>
          <a:xfrm>
            <a:off x="609600" y="2060848"/>
            <a:ext cx="10972800" cy="4065316"/>
          </a:xfrm>
        </p:spPr>
        <p:txBody>
          <a:bodyPr/>
          <a:lstStyle/>
          <a:p>
            <a:pPr marL="0" indent="0">
              <a:spcBef>
                <a:spcPts val="0"/>
              </a:spcBef>
              <a:buNone/>
            </a:pPr>
            <a:r>
              <a:rPr lang="de-DE" dirty="0" smtClean="0"/>
              <a:t>Abweichende Schreibweisen in den Vorlagen</a:t>
            </a:r>
          </a:p>
          <a:p>
            <a:pPr>
              <a:spcBef>
                <a:spcPts val="0"/>
              </a:spcBef>
            </a:pPr>
            <a:r>
              <a:rPr lang="de-DE" dirty="0" smtClean="0"/>
              <a:t>Schreibweise der ersten vorliegenden Vorlage übernehmen</a:t>
            </a: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Rechteck 5"/>
          <p:cNvSpPr/>
          <p:nvPr/>
        </p:nvSpPr>
        <p:spPr>
          <a:xfrm>
            <a:off x="8832303" y="5085184"/>
            <a:ext cx="1944217"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rgbClr val="000000"/>
                </a:solidFill>
                <a:latin typeface="Verdana" panose="020B0604030504040204" pitchFamily="34" charset="0"/>
                <a:ea typeface="Verdana" panose="020B0604030504040204" pitchFamily="34" charset="0"/>
                <a:cs typeface="Verdana" panose="020B0604030504040204" pitchFamily="34" charset="0"/>
              </a:rPr>
              <a:t>vgl. EH-K-01</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12"/>
          </p:nvPr>
        </p:nvSpPr>
        <p:spPr/>
        <p:txBody>
          <a:bodyPr/>
          <a:lstStyle/>
          <a:p>
            <a:fld id="{E1CD70CF-68CB-451A-AC93-71942E537FD9}" type="slidenum">
              <a:rPr lang="de-DE" smtClean="0"/>
              <a:t>44</a:t>
            </a:fld>
            <a:endParaRPr lang="de-DE"/>
          </a:p>
        </p:txBody>
      </p:sp>
    </p:spTree>
    <p:extLst>
      <p:ext uri="{BB962C8B-B14F-4D97-AF65-F5344CB8AC3E}">
        <p14:creationId xmlns:p14="http://schemas.microsoft.com/office/powerpoint/2010/main" val="582012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14202"/>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Name</a:t>
            </a:r>
            <a:br>
              <a:rPr lang="de-DE" sz="2600" dirty="0">
                <a:solidFill>
                  <a:prstClr val="black"/>
                </a:solidFill>
              </a:rPr>
            </a:br>
            <a:r>
              <a:rPr lang="de-DE" sz="2400" dirty="0" smtClean="0">
                <a:solidFill>
                  <a:prstClr val="black"/>
                </a:solidFill>
              </a:rPr>
              <a:t>Mehrere Sprachformen                                       -1-</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11.2.2.5.2</a:t>
            </a:r>
            <a:endParaRPr lang="de-DE" dirty="0"/>
          </a:p>
        </p:txBody>
      </p:sp>
      <p:sp>
        <p:nvSpPr>
          <p:cNvPr id="3" name="Inhaltsplatzhalter 2"/>
          <p:cNvSpPr>
            <a:spLocks noGrp="1"/>
          </p:cNvSpPr>
          <p:nvPr>
            <p:ph idx="1"/>
          </p:nvPr>
        </p:nvSpPr>
        <p:spPr>
          <a:xfrm>
            <a:off x="609600" y="2060848"/>
            <a:ext cx="10972800" cy="4065316"/>
          </a:xfrm>
        </p:spPr>
        <p:txBody>
          <a:bodyPr/>
          <a:lstStyle/>
          <a:p>
            <a:pPr marL="0" indent="0">
              <a:buNone/>
            </a:pPr>
            <a:r>
              <a:rPr lang="de-DE" dirty="0"/>
              <a:t>Bei Namen in verschiedenen Sprachen</a:t>
            </a:r>
          </a:p>
          <a:p>
            <a:pPr marL="0" indent="0">
              <a:buNone/>
            </a:pPr>
            <a:r>
              <a:rPr lang="de-DE" dirty="0" smtClean="0"/>
              <a:t>-&gt; Form </a:t>
            </a:r>
            <a:r>
              <a:rPr lang="de-DE" dirty="0"/>
              <a:t>in der offiziellen Sprache der Körperschaft </a:t>
            </a:r>
            <a:r>
              <a:rPr lang="de-DE" sz="2400" dirty="0" smtClean="0"/>
              <a:t>(AWR zu RDA 11.2.2.5.2)</a:t>
            </a:r>
            <a:endParaRPr lang="de-DE" dirty="0"/>
          </a:p>
          <a:p>
            <a:pPr marL="0" indent="0">
              <a:buNone/>
            </a:pPr>
            <a:endParaRPr lang="de-DE" i="1" dirty="0">
              <a:solidFill>
                <a:srgbClr val="00B050"/>
              </a:solidFill>
            </a:endParaRPr>
          </a:p>
          <a:p>
            <a:pPr marL="0" indent="0">
              <a:buNone/>
            </a:pPr>
            <a:r>
              <a:rPr lang="de-DE" i="1" dirty="0"/>
              <a:t>Beispiel:</a:t>
            </a:r>
          </a:p>
          <a:p>
            <a:pPr marL="0" indent="0">
              <a:buNone/>
            </a:pPr>
            <a:r>
              <a:rPr lang="vi-VN" i="1" dirty="0">
                <a:solidFill>
                  <a:schemeClr val="accent3">
                    <a:lumMod val="50000"/>
                  </a:schemeClr>
                </a:solidFill>
              </a:rPr>
              <a:t>Comité français de la danse</a:t>
            </a:r>
            <a:r>
              <a:rPr lang="de-DE" i="1" dirty="0">
                <a:solidFill>
                  <a:schemeClr val="accent3">
                    <a:lumMod val="50000"/>
                  </a:schemeClr>
                </a:solidFill>
              </a:rPr>
              <a:t> </a:t>
            </a:r>
            <a:endParaRPr lang="de-DE" i="1" dirty="0" smtClean="0">
              <a:solidFill>
                <a:schemeClr val="accent3">
                  <a:lumMod val="50000"/>
                </a:schemeClr>
              </a:solidFill>
            </a:endParaRPr>
          </a:p>
          <a:p>
            <a:pPr marL="0" indent="0">
              <a:buNone/>
            </a:pPr>
            <a:r>
              <a:rPr lang="de-DE" sz="2000" i="1" dirty="0" smtClean="0"/>
              <a:t>Nicht</a:t>
            </a:r>
            <a:r>
              <a:rPr lang="de-DE" sz="2000" i="1" dirty="0"/>
              <a:t>:</a:t>
            </a:r>
            <a:r>
              <a:rPr lang="vi-VN" sz="2000" i="1" dirty="0"/>
              <a:t> French Committee of the Dance</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Rechteck 5"/>
          <p:cNvSpPr/>
          <p:nvPr/>
        </p:nvSpPr>
        <p:spPr>
          <a:xfrm>
            <a:off x="8832304" y="5445224"/>
            <a:ext cx="1944217"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rgbClr val="000000"/>
                </a:solidFill>
                <a:latin typeface="Verdana" panose="020B0604030504040204" pitchFamily="34" charset="0"/>
                <a:ea typeface="Verdana" panose="020B0604030504040204" pitchFamily="34" charset="0"/>
                <a:cs typeface="Verdana" panose="020B0604030504040204" pitchFamily="34" charset="0"/>
              </a:rPr>
              <a:t>vgl. EH-K-01</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12"/>
          </p:nvPr>
        </p:nvSpPr>
        <p:spPr/>
        <p:txBody>
          <a:bodyPr/>
          <a:lstStyle/>
          <a:p>
            <a:fld id="{E1CD70CF-68CB-451A-AC93-71942E537FD9}" type="slidenum">
              <a:rPr lang="de-DE" smtClean="0"/>
              <a:t>45</a:t>
            </a:fld>
            <a:endParaRPr lang="de-DE"/>
          </a:p>
        </p:txBody>
      </p:sp>
    </p:spTree>
    <p:extLst>
      <p:ext uri="{BB962C8B-B14F-4D97-AF65-F5344CB8AC3E}">
        <p14:creationId xmlns:p14="http://schemas.microsoft.com/office/powerpoint/2010/main" val="1206009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1000"/>
                                        <p:tgtEl>
                                          <p:spTgt spid="3">
                                            <p:txEl>
                                              <p:pRg st="5" end="5"/>
                                            </p:txEl>
                                          </p:spTgt>
                                        </p:tgtEl>
                                      </p:cBhvr>
                                    </p:animEffect>
                                    <p:anim calcmode="lin" valueType="num">
                                      <p:cBhvr>
                                        <p:cTn id="1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700039"/>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Name</a:t>
            </a:r>
            <a:br>
              <a:rPr lang="de-DE" sz="2600" dirty="0">
                <a:solidFill>
                  <a:prstClr val="black"/>
                </a:solidFill>
              </a:rPr>
            </a:br>
            <a:r>
              <a:rPr lang="de-DE" sz="2400" dirty="0">
                <a:solidFill>
                  <a:prstClr val="black"/>
                </a:solidFill>
              </a:rPr>
              <a:t>Mehrere Sprachformen                                       </a:t>
            </a:r>
            <a:r>
              <a:rPr lang="de-DE" sz="2400" dirty="0" smtClean="0">
                <a:solidFill>
                  <a:prstClr val="black"/>
                </a:solidFill>
              </a:rPr>
              <a:t>-2-</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11.2.2.5.2</a:t>
            </a:r>
            <a:endParaRPr lang="de-DE" dirty="0"/>
          </a:p>
        </p:txBody>
      </p:sp>
      <p:sp>
        <p:nvSpPr>
          <p:cNvPr id="3" name="Inhaltsplatzhalter 2"/>
          <p:cNvSpPr>
            <a:spLocks noGrp="1"/>
          </p:cNvSpPr>
          <p:nvPr>
            <p:ph idx="1"/>
          </p:nvPr>
        </p:nvSpPr>
        <p:spPr>
          <a:xfrm>
            <a:off x="609600" y="2132857"/>
            <a:ext cx="10972800" cy="4223494"/>
          </a:xfrm>
        </p:spPr>
        <p:txBody>
          <a:bodyPr/>
          <a:lstStyle/>
          <a:p>
            <a:pPr marL="0" indent="0">
              <a:buNone/>
            </a:pPr>
            <a:r>
              <a:rPr lang="de-DE" sz="2600" dirty="0" smtClean="0"/>
              <a:t>Mehrere offizielle Sprachen</a:t>
            </a:r>
          </a:p>
          <a:p>
            <a:r>
              <a:rPr lang="de-DE" sz="2600" dirty="0" smtClean="0"/>
              <a:t>Darunter Deutsch -&gt; BN = Deutsche Namensform</a:t>
            </a:r>
          </a:p>
          <a:p>
            <a:r>
              <a:rPr lang="de-DE" sz="2600" dirty="0" smtClean="0">
                <a:solidFill>
                  <a:schemeClr val="accent2">
                    <a:lumMod val="75000"/>
                  </a:schemeClr>
                </a:solidFill>
              </a:rPr>
              <a:t>Neu für FE:</a:t>
            </a:r>
            <a:r>
              <a:rPr lang="de-DE" sz="2600" dirty="0" smtClean="0"/>
              <a:t> Wenn Deutsch keine der offiziellen Sprachen bzw. offizielle Sprache nicht bekannt -&gt; BN = häufigste Vorlageform -&gt; im Zweifelsfall erste vorhandene Form in erster erhaltener Ressource (= Vorlage) </a:t>
            </a:r>
            <a:r>
              <a:rPr lang="de-DE" sz="2000" dirty="0" smtClean="0"/>
              <a:t>(Sprachreihenfolge gilt hier für FE nicht mehr)</a:t>
            </a:r>
          </a:p>
          <a:p>
            <a:pPr lvl="1"/>
            <a:r>
              <a:rPr lang="de-DE" dirty="0" smtClean="0">
                <a:latin typeface="Verdana" panose="020B0604030504040204" pitchFamily="34" charset="0"/>
                <a:ea typeface="Verdana" panose="020B0604030504040204" pitchFamily="34" charset="0"/>
                <a:cs typeface="Verdana" panose="020B0604030504040204" pitchFamily="34" charset="0"/>
              </a:rPr>
              <a:t>SE: Bei Suche in NSWen unterschiedliche Namensformen vh., keine förmlich präsentiert -&gt; BN = gemäß Sprachreihenfolge</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Rechteck 5"/>
          <p:cNvSpPr/>
          <p:nvPr/>
        </p:nvSpPr>
        <p:spPr>
          <a:xfrm>
            <a:off x="9408368" y="6068319"/>
            <a:ext cx="1944217"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rgbClr val="000000"/>
                </a:solidFill>
                <a:latin typeface="Verdana" panose="020B0604030504040204" pitchFamily="34" charset="0"/>
                <a:ea typeface="Verdana" panose="020B0604030504040204" pitchFamily="34" charset="0"/>
                <a:cs typeface="Verdana" panose="020B0604030504040204" pitchFamily="34" charset="0"/>
              </a:rPr>
              <a:t>vgl. EH-K-01</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12"/>
          </p:nvPr>
        </p:nvSpPr>
        <p:spPr/>
        <p:txBody>
          <a:bodyPr/>
          <a:lstStyle/>
          <a:p>
            <a:fld id="{E1CD70CF-68CB-451A-AC93-71942E537FD9}" type="slidenum">
              <a:rPr lang="de-DE" smtClean="0"/>
              <a:t>46</a:t>
            </a:fld>
            <a:endParaRPr lang="de-DE"/>
          </a:p>
        </p:txBody>
      </p:sp>
    </p:spTree>
    <p:extLst>
      <p:ext uri="{BB962C8B-B14F-4D97-AF65-F5344CB8AC3E}">
        <p14:creationId xmlns:p14="http://schemas.microsoft.com/office/powerpoint/2010/main" val="339559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628031"/>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Name</a:t>
            </a:r>
            <a:br>
              <a:rPr lang="de-DE" sz="2600" dirty="0">
                <a:solidFill>
                  <a:prstClr val="black"/>
                </a:solidFill>
              </a:rPr>
            </a:br>
            <a:r>
              <a:rPr lang="de-DE" sz="2400" dirty="0" smtClean="0">
                <a:solidFill>
                  <a:prstClr val="black"/>
                </a:solidFill>
              </a:rPr>
              <a:t>Internationale Körperschaften                          -1-</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11.2.2.5.3</a:t>
            </a:r>
            <a:endParaRPr lang="de-DE" dirty="0"/>
          </a:p>
        </p:txBody>
      </p:sp>
      <p:sp>
        <p:nvSpPr>
          <p:cNvPr id="3" name="Inhaltsplatzhalter 2"/>
          <p:cNvSpPr>
            <a:spLocks noGrp="1"/>
          </p:cNvSpPr>
          <p:nvPr>
            <p:ph idx="1"/>
          </p:nvPr>
        </p:nvSpPr>
        <p:spPr>
          <a:xfrm>
            <a:off x="609600" y="2132856"/>
            <a:ext cx="10972800" cy="3993308"/>
          </a:xfrm>
        </p:spPr>
        <p:txBody>
          <a:bodyPr/>
          <a:lstStyle/>
          <a:p>
            <a:pPr marL="0" indent="0">
              <a:buNone/>
            </a:pPr>
            <a:r>
              <a:rPr lang="de-DE" dirty="0" smtClean="0">
                <a:solidFill>
                  <a:schemeClr val="accent2">
                    <a:lumMod val="75000"/>
                  </a:schemeClr>
                </a:solidFill>
              </a:rPr>
              <a:t>Internationale </a:t>
            </a:r>
            <a:r>
              <a:rPr lang="de-DE" dirty="0">
                <a:solidFill>
                  <a:schemeClr val="accent2">
                    <a:lumMod val="75000"/>
                  </a:schemeClr>
                </a:solidFill>
              </a:rPr>
              <a:t>Körperschaften</a:t>
            </a:r>
            <a:r>
              <a:rPr lang="de-DE" dirty="0"/>
              <a:t> </a:t>
            </a:r>
          </a:p>
          <a:p>
            <a:r>
              <a:rPr lang="de-DE" dirty="0">
                <a:sym typeface="Wingdings"/>
              </a:rPr>
              <a:t>BN = </a:t>
            </a:r>
            <a:r>
              <a:rPr lang="de-DE" dirty="0"/>
              <a:t>deutsche</a:t>
            </a:r>
            <a:r>
              <a:rPr lang="de-DE" b="1" dirty="0"/>
              <a:t> </a:t>
            </a:r>
            <a:r>
              <a:rPr lang="de-DE" dirty="0"/>
              <a:t>Namensform </a:t>
            </a:r>
            <a:r>
              <a:rPr lang="de-DE" sz="2000" dirty="0"/>
              <a:t>(= gebräuchliche Form innerhalb des deutschen Sprachgebrauchs)</a:t>
            </a:r>
          </a:p>
          <a:p>
            <a:endParaRPr lang="de-DE" sz="2000" dirty="0"/>
          </a:p>
          <a:p>
            <a:r>
              <a:rPr lang="de-DE" dirty="0"/>
              <a:t>Keine deutsche oder im Deutschen gebräuchliche Namensform ermittelbar</a:t>
            </a:r>
          </a:p>
          <a:p>
            <a:pPr marL="396000" indent="-457200">
              <a:spcBef>
                <a:spcPts val="0"/>
              </a:spcBef>
              <a:buNone/>
            </a:pPr>
            <a:r>
              <a:rPr lang="de-DE" dirty="0"/>
              <a:t>   -&gt; BN = offizielle Sprache der Körperschaft </a:t>
            </a:r>
            <a:r>
              <a:rPr lang="de-DE" sz="2400" dirty="0"/>
              <a:t>(ERL zu RDA 11.2.2.5.3) </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47</a:t>
            </a:fld>
            <a:endParaRPr lang="de-DE"/>
          </a:p>
        </p:txBody>
      </p:sp>
    </p:spTree>
    <p:extLst>
      <p:ext uri="{BB962C8B-B14F-4D97-AF65-F5344CB8AC3E}">
        <p14:creationId xmlns:p14="http://schemas.microsoft.com/office/powerpoint/2010/main" val="753237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wipe(down)">
                                      <p:cBhvr>
                                        <p:cTn id="7" dur="500"/>
                                        <p:tgtEl>
                                          <p:spTgt spid="3">
                                            <p:txEl>
                                              <p:pRg st="3" end="3"/>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wipe(down)">
                                      <p:cBhvr>
                                        <p:cTn id="1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628031"/>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Name</a:t>
            </a:r>
            <a:br>
              <a:rPr lang="de-DE" sz="2600" dirty="0">
                <a:solidFill>
                  <a:prstClr val="black"/>
                </a:solidFill>
              </a:rPr>
            </a:br>
            <a:r>
              <a:rPr lang="de-DE" sz="2400" dirty="0">
                <a:solidFill>
                  <a:prstClr val="black"/>
                </a:solidFill>
              </a:rPr>
              <a:t>Internationale Körperschaften                          </a:t>
            </a:r>
            <a:r>
              <a:rPr lang="de-DE" sz="2400" dirty="0" smtClean="0">
                <a:solidFill>
                  <a:prstClr val="black"/>
                </a:solidFill>
              </a:rPr>
              <a:t>-2-</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11.2.2.5.3</a:t>
            </a:r>
            <a:endParaRPr lang="de-DE" dirty="0"/>
          </a:p>
        </p:txBody>
      </p:sp>
      <p:sp>
        <p:nvSpPr>
          <p:cNvPr id="3" name="Inhaltsplatzhalter 2"/>
          <p:cNvSpPr>
            <a:spLocks noGrp="1"/>
          </p:cNvSpPr>
          <p:nvPr>
            <p:ph idx="1"/>
          </p:nvPr>
        </p:nvSpPr>
        <p:spPr>
          <a:xfrm>
            <a:off x="609600" y="2132856"/>
            <a:ext cx="10972800" cy="3993308"/>
          </a:xfrm>
        </p:spPr>
        <p:txBody>
          <a:bodyPr/>
          <a:lstStyle/>
          <a:p>
            <a:pPr marL="0" lvl="0" indent="0">
              <a:spcBef>
                <a:spcPts val="600"/>
              </a:spcBef>
              <a:buNone/>
            </a:pPr>
            <a:r>
              <a:rPr lang="de-DE" i="1" dirty="0">
                <a:solidFill>
                  <a:prstClr val="black"/>
                </a:solidFill>
              </a:rPr>
              <a:t>Beispiele</a:t>
            </a:r>
            <a:r>
              <a:rPr lang="de-DE" i="1" dirty="0" smtClean="0">
                <a:solidFill>
                  <a:prstClr val="black"/>
                </a:solidFill>
              </a:rPr>
              <a:t>:</a:t>
            </a:r>
          </a:p>
          <a:p>
            <a:pPr marL="0" lvl="0" indent="0">
              <a:spcBef>
                <a:spcPts val="600"/>
              </a:spcBef>
              <a:buNone/>
            </a:pPr>
            <a:r>
              <a:rPr lang="de-DE" i="1" dirty="0" smtClean="0">
                <a:solidFill>
                  <a:schemeClr val="accent3">
                    <a:lumMod val="50000"/>
                  </a:schemeClr>
                </a:solidFill>
              </a:rPr>
              <a:t>Europarat</a:t>
            </a:r>
            <a:r>
              <a:rPr lang="de-DE" dirty="0" smtClean="0">
                <a:solidFill>
                  <a:prstClr val="black"/>
                </a:solidFill>
                <a:sym typeface="Wingdings"/>
              </a:rPr>
              <a:t> </a:t>
            </a:r>
            <a:r>
              <a:rPr lang="de-DE" sz="2800" b="1" i="1" dirty="0">
                <a:solidFill>
                  <a:srgbClr val="00B050"/>
                </a:solidFill>
                <a:latin typeface="Verdana" panose="020B0604030504040204" pitchFamily="34" charset="0"/>
              </a:rPr>
              <a:t>	</a:t>
            </a:r>
            <a:endParaRPr lang="de-DE" sz="2800" b="1" i="1" dirty="0" smtClean="0">
              <a:solidFill>
                <a:srgbClr val="00B050"/>
              </a:solidFill>
              <a:latin typeface="Verdana" panose="020B0604030504040204" pitchFamily="34" charset="0"/>
            </a:endParaRPr>
          </a:p>
          <a:p>
            <a:pPr marL="0" lvl="0" indent="0">
              <a:spcBef>
                <a:spcPts val="0"/>
              </a:spcBef>
              <a:buNone/>
            </a:pPr>
            <a:r>
              <a:rPr lang="de-DE" sz="2000" i="1" dirty="0" smtClean="0">
                <a:solidFill>
                  <a:prstClr val="black"/>
                </a:solidFill>
                <a:latin typeface="Verdana" panose="020B0604030504040204" pitchFamily="34" charset="0"/>
              </a:rPr>
              <a:t>Nicht</a:t>
            </a:r>
            <a:r>
              <a:rPr lang="de-DE" sz="2000" i="1" dirty="0">
                <a:solidFill>
                  <a:prstClr val="black"/>
                </a:solidFill>
                <a:latin typeface="Verdana" panose="020B0604030504040204" pitchFamily="34" charset="0"/>
              </a:rPr>
              <a:t>:</a:t>
            </a:r>
            <a:r>
              <a:rPr lang="de-DE" sz="2000" b="1" dirty="0">
                <a:solidFill>
                  <a:srgbClr val="00B050"/>
                </a:solidFill>
                <a:latin typeface="Verdana" panose="020B0604030504040204" pitchFamily="34" charset="0"/>
              </a:rPr>
              <a:t> </a:t>
            </a:r>
            <a:r>
              <a:rPr lang="de-DE" sz="2000" i="1" dirty="0">
                <a:latin typeface="Verdana" panose="020B0604030504040204" pitchFamily="34" charset="0"/>
              </a:rPr>
              <a:t>Council </a:t>
            </a:r>
            <a:r>
              <a:rPr lang="de-DE" sz="2000" i="1" dirty="0" err="1">
                <a:latin typeface="Verdana" panose="020B0604030504040204" pitchFamily="34" charset="0"/>
              </a:rPr>
              <a:t>of</a:t>
            </a:r>
            <a:r>
              <a:rPr lang="de-DE" sz="2000" i="1" dirty="0">
                <a:latin typeface="Verdana" panose="020B0604030504040204" pitchFamily="34" charset="0"/>
              </a:rPr>
              <a:t> </a:t>
            </a:r>
            <a:r>
              <a:rPr lang="de-DE" sz="2000" i="1" dirty="0" smtClean="0">
                <a:latin typeface="Verdana" panose="020B0604030504040204" pitchFamily="34" charset="0"/>
              </a:rPr>
              <a:t>Europe</a:t>
            </a:r>
          </a:p>
          <a:p>
            <a:pPr marL="0" lvl="0" indent="0">
              <a:spcBef>
                <a:spcPts val="0"/>
              </a:spcBef>
              <a:buNone/>
            </a:pPr>
            <a:endParaRPr lang="de-DE" sz="2000" i="1" dirty="0" smtClean="0">
              <a:latin typeface="Verdana" panose="020B0604030504040204" pitchFamily="34" charset="0"/>
            </a:endParaRPr>
          </a:p>
          <a:p>
            <a:pPr marL="0" lvl="0" indent="0">
              <a:spcBef>
                <a:spcPts val="600"/>
              </a:spcBef>
              <a:buNone/>
            </a:pPr>
            <a:r>
              <a:rPr lang="de-DE" i="1" dirty="0" smtClean="0">
                <a:solidFill>
                  <a:schemeClr val="accent3">
                    <a:lumMod val="50000"/>
                  </a:schemeClr>
                </a:solidFill>
              </a:rPr>
              <a:t>NATO</a:t>
            </a:r>
            <a:endParaRPr lang="de-DE" dirty="0" smtClean="0">
              <a:solidFill>
                <a:prstClr val="black"/>
              </a:solidFill>
            </a:endParaRPr>
          </a:p>
          <a:p>
            <a:pPr marL="0" lvl="0" indent="0">
              <a:spcBef>
                <a:spcPts val="0"/>
              </a:spcBef>
              <a:buNone/>
            </a:pPr>
            <a:r>
              <a:rPr lang="de-DE" sz="2000" i="1" dirty="0" smtClean="0">
                <a:latin typeface="Verdana" panose="020B0604030504040204" pitchFamily="34" charset="0"/>
              </a:rPr>
              <a:t>Nicht</a:t>
            </a:r>
            <a:r>
              <a:rPr lang="de-DE" sz="2000" i="1" dirty="0">
                <a:latin typeface="Verdana" panose="020B0604030504040204" pitchFamily="34" charset="0"/>
              </a:rPr>
              <a:t>: North </a:t>
            </a:r>
            <a:r>
              <a:rPr lang="de-DE" sz="2000" i="1" dirty="0" err="1">
                <a:latin typeface="Verdana" panose="020B0604030504040204" pitchFamily="34" charset="0"/>
              </a:rPr>
              <a:t>Atlantic</a:t>
            </a:r>
            <a:r>
              <a:rPr lang="de-DE" sz="2000" i="1" dirty="0">
                <a:latin typeface="Verdana" panose="020B0604030504040204" pitchFamily="34" charset="0"/>
              </a:rPr>
              <a:t> Treaty </a:t>
            </a:r>
            <a:r>
              <a:rPr lang="de-DE" sz="2000" i="1" dirty="0" err="1">
                <a:latin typeface="Verdana" panose="020B0604030504040204" pitchFamily="34" charset="0"/>
              </a:rPr>
              <a:t>Organization</a:t>
            </a:r>
            <a:r>
              <a:rPr lang="de-DE" sz="2000" i="1" dirty="0">
                <a:latin typeface="Verdana" panose="020B0604030504040204" pitchFamily="34" charset="0"/>
              </a:rPr>
              <a:t> </a:t>
            </a:r>
          </a:p>
          <a:p>
            <a:pPr marL="0" lvl="0" indent="0">
              <a:spcBef>
                <a:spcPts val="600"/>
              </a:spcBef>
              <a:buNone/>
            </a:pPr>
            <a:endParaRPr lang="de-DE" dirty="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48</a:t>
            </a:fld>
            <a:endParaRPr lang="de-DE"/>
          </a:p>
        </p:txBody>
      </p:sp>
    </p:spTree>
    <p:extLst>
      <p:ext uri="{BB962C8B-B14F-4D97-AF65-F5344CB8AC3E}">
        <p14:creationId xmlns:p14="http://schemas.microsoft.com/office/powerpoint/2010/main" val="291234137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14202"/>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Name</a:t>
            </a:r>
            <a:br>
              <a:rPr lang="de-DE" sz="2600" dirty="0">
                <a:solidFill>
                  <a:prstClr val="black"/>
                </a:solidFill>
              </a:rPr>
            </a:br>
            <a:r>
              <a:rPr lang="de-DE" sz="2400" dirty="0">
                <a:solidFill>
                  <a:prstClr val="black"/>
                </a:solidFill>
              </a:rPr>
              <a:t>Gebräuchlicher Name</a:t>
            </a:r>
            <a:r>
              <a:rPr lang="de-DE" sz="2400" dirty="0" smtClean="0">
                <a:solidFill>
                  <a:prstClr val="black"/>
                </a:solidFill>
              </a:rPr>
              <a:t>                                        -1-</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11.2.2.5.4</a:t>
            </a:r>
            <a:endParaRPr lang="de-DE" dirty="0"/>
          </a:p>
        </p:txBody>
      </p:sp>
      <p:sp>
        <p:nvSpPr>
          <p:cNvPr id="3" name="Inhaltsplatzhalter 2"/>
          <p:cNvSpPr>
            <a:spLocks noGrp="1"/>
          </p:cNvSpPr>
          <p:nvPr>
            <p:ph idx="1"/>
          </p:nvPr>
        </p:nvSpPr>
        <p:spPr>
          <a:xfrm>
            <a:off x="609600" y="2132855"/>
            <a:ext cx="10972800" cy="4223495"/>
          </a:xfrm>
        </p:spPr>
        <p:txBody>
          <a:bodyPr/>
          <a:lstStyle/>
          <a:p>
            <a:pPr marL="0" lvl="0" indent="0">
              <a:buNone/>
            </a:pPr>
            <a:r>
              <a:rPr lang="de-DE" dirty="0">
                <a:solidFill>
                  <a:schemeClr val="accent2">
                    <a:lumMod val="75000"/>
                  </a:schemeClr>
                </a:solidFill>
              </a:rPr>
              <a:t>„Oberregel“, die alle anderen Regeln überstrahlt:</a:t>
            </a:r>
          </a:p>
          <a:p>
            <a:pPr marL="0" lvl="0" indent="0">
              <a:buNone/>
            </a:pPr>
            <a:r>
              <a:rPr lang="de-DE" dirty="0">
                <a:solidFill>
                  <a:prstClr val="black"/>
                </a:solidFill>
              </a:rPr>
              <a:t>Gebräuchliche Namensform in der Sprache der Körperschaft </a:t>
            </a:r>
            <a:endParaRPr lang="de-DE" dirty="0" smtClean="0">
              <a:solidFill>
                <a:prstClr val="black"/>
              </a:solidFill>
            </a:endParaRPr>
          </a:p>
          <a:p>
            <a:pPr lvl="0"/>
            <a:r>
              <a:rPr lang="de-DE" dirty="0">
                <a:solidFill>
                  <a:prstClr val="black"/>
                </a:solidFill>
              </a:rPr>
              <a:t>Gemäß Eintrag in NSWen in eigener Sprache der Körperschaft</a:t>
            </a:r>
          </a:p>
          <a:p>
            <a:pPr lvl="0"/>
            <a:r>
              <a:rPr lang="de-DE" dirty="0" smtClean="0">
                <a:solidFill>
                  <a:prstClr val="black"/>
                </a:solidFill>
              </a:rPr>
              <a:t>Praxisregel</a:t>
            </a:r>
            <a:r>
              <a:rPr lang="de-DE" dirty="0">
                <a:solidFill>
                  <a:prstClr val="black"/>
                </a:solidFill>
              </a:rPr>
              <a:t>: Grundregel nur bei</a:t>
            </a:r>
            <a:r>
              <a:rPr lang="de-DE" b="1" dirty="0">
                <a:solidFill>
                  <a:prstClr val="black"/>
                </a:solidFill>
              </a:rPr>
              <a:t> </a:t>
            </a:r>
            <a:r>
              <a:rPr lang="de-DE" dirty="0">
                <a:solidFill>
                  <a:prstClr val="black"/>
                </a:solidFill>
              </a:rPr>
              <a:t>bedeutenden/bekannten </a:t>
            </a:r>
            <a:r>
              <a:rPr lang="de-DE" dirty="0" smtClean="0">
                <a:solidFill>
                  <a:prstClr val="black"/>
                </a:solidFill>
              </a:rPr>
              <a:t>Körperschaften</a:t>
            </a:r>
          </a:p>
          <a:p>
            <a:r>
              <a:rPr lang="de-DE" dirty="0" smtClean="0">
                <a:solidFill>
                  <a:prstClr val="black"/>
                </a:solidFill>
              </a:rPr>
              <a:t>Für alle anderen Körperschaften gilt stattdessen </a:t>
            </a:r>
            <a:r>
              <a:rPr lang="de-DE" dirty="0" smtClean="0"/>
              <a:t>ERL </a:t>
            </a:r>
            <a:r>
              <a:rPr lang="de-DE" dirty="0"/>
              <a:t>1 zu RDA </a:t>
            </a:r>
            <a:r>
              <a:rPr lang="de-DE" dirty="0" smtClean="0"/>
              <a:t>11.2.2.5.4</a:t>
            </a:r>
            <a:endParaRPr lang="de-DE" dirty="0">
              <a:solidFill>
                <a:prstClr val="black"/>
              </a:solidFill>
            </a:endParaRP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49</a:t>
            </a:fld>
            <a:endParaRPr lang="de-DE"/>
          </a:p>
        </p:txBody>
      </p:sp>
    </p:spTree>
    <p:extLst>
      <p:ext uri="{BB962C8B-B14F-4D97-AF65-F5344CB8AC3E}">
        <p14:creationId xmlns:p14="http://schemas.microsoft.com/office/powerpoint/2010/main" val="4032751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706090"/>
          </a:xfrm>
        </p:spPr>
        <p:txBody>
          <a:bodyPr>
            <a:normAutofit/>
          </a:bodyPr>
          <a:lstStyle/>
          <a:p>
            <a:pPr algn="l"/>
            <a:r>
              <a:rPr lang="de-DE" dirty="0" smtClean="0"/>
              <a:t>Terminologie                             </a:t>
            </a:r>
            <a:r>
              <a:rPr lang="de-DE" sz="2800" dirty="0" smtClean="0"/>
              <a:t>-</a:t>
            </a:r>
            <a:r>
              <a:rPr lang="de-DE" sz="2800" dirty="0"/>
              <a:t>1-</a:t>
            </a:r>
            <a:endParaRPr lang="de-DE" sz="2800" b="1" dirty="0"/>
          </a:p>
        </p:txBody>
      </p:sp>
      <p:sp>
        <p:nvSpPr>
          <p:cNvPr id="3" name="Inhaltsplatzhalter 2"/>
          <p:cNvSpPr>
            <a:spLocks noGrp="1"/>
          </p:cNvSpPr>
          <p:nvPr>
            <p:ph idx="1"/>
          </p:nvPr>
        </p:nvSpPr>
        <p:spPr/>
        <p:txBody>
          <a:bodyPr/>
          <a:lstStyle/>
          <a:p>
            <a:pPr marL="0" indent="0">
              <a:buNone/>
            </a:pPr>
            <a:r>
              <a:rPr lang="de-DE" sz="2800" b="1" dirty="0">
                <a:latin typeface="Verdana" panose="020B0604030504040204" pitchFamily="34" charset="0"/>
                <a:ea typeface="Verdana" panose="020B0604030504040204" pitchFamily="34" charset="0"/>
                <a:cs typeface="Verdana" panose="020B0604030504040204" pitchFamily="34" charset="0"/>
              </a:rPr>
              <a:t>Neue Begriffe</a:t>
            </a:r>
          </a:p>
          <a:p>
            <a:r>
              <a:rPr lang="de-DE" sz="28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Normierter Sucheinstieg </a:t>
            </a:r>
            <a:r>
              <a:rPr lang="de-DE" sz="2800" dirty="0">
                <a:latin typeface="Verdana" panose="020B0604030504040204" pitchFamily="34" charset="0"/>
                <a:ea typeface="Verdana" panose="020B0604030504040204" pitchFamily="34" charset="0"/>
                <a:cs typeface="Verdana" panose="020B0604030504040204" pitchFamily="34" charset="0"/>
              </a:rPr>
              <a:t>(ehemals Ansetzungsform): Standardisierter Sucheinstieg für die Entität</a:t>
            </a:r>
          </a:p>
          <a:p>
            <a:r>
              <a:rPr lang="de-DE" sz="28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Bevorzugter Name/bevorzugte Namensform:</a:t>
            </a:r>
            <a:r>
              <a:rPr lang="de-DE" sz="2800" dirty="0">
                <a:latin typeface="Verdana" panose="020B0604030504040204" pitchFamily="34" charset="0"/>
                <a:ea typeface="Verdana" panose="020B0604030504040204" pitchFamily="34" charset="0"/>
                <a:cs typeface="Verdana" panose="020B0604030504040204" pitchFamily="34" charset="0"/>
              </a:rPr>
              <a:t> Name, der als Grundlage für den normierten Sucheinstieg gewählt wird</a:t>
            </a:r>
            <a:endParaRPr lang="de-DE" sz="28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5</a:t>
            </a:fld>
            <a:endParaRPr lang="de-DE"/>
          </a:p>
        </p:txBody>
      </p:sp>
    </p:spTree>
    <p:extLst>
      <p:ext uri="{BB962C8B-B14F-4D97-AF65-F5344CB8AC3E}">
        <p14:creationId xmlns:p14="http://schemas.microsoft.com/office/powerpoint/2010/main" val="2649555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700039"/>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Name</a:t>
            </a:r>
            <a:br>
              <a:rPr lang="de-DE" sz="2600" dirty="0">
                <a:solidFill>
                  <a:prstClr val="black"/>
                </a:solidFill>
              </a:rPr>
            </a:br>
            <a:r>
              <a:rPr lang="de-DE" sz="2400" dirty="0">
                <a:solidFill>
                  <a:prstClr val="black"/>
                </a:solidFill>
              </a:rPr>
              <a:t>Gebräuchlicher Name                                        </a:t>
            </a:r>
            <a:r>
              <a:rPr lang="de-DE" sz="2400" dirty="0" smtClean="0">
                <a:solidFill>
                  <a:prstClr val="black"/>
                </a:solidFill>
              </a:rPr>
              <a:t>-2-</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11.2.2.5.4</a:t>
            </a:r>
            <a:endParaRPr lang="de-DE" dirty="0"/>
          </a:p>
        </p:txBody>
      </p:sp>
      <p:sp>
        <p:nvSpPr>
          <p:cNvPr id="3" name="Inhaltsplatzhalter 2"/>
          <p:cNvSpPr>
            <a:spLocks noGrp="1"/>
          </p:cNvSpPr>
          <p:nvPr>
            <p:ph idx="1"/>
          </p:nvPr>
        </p:nvSpPr>
        <p:spPr>
          <a:xfrm>
            <a:off x="609600" y="2204864"/>
            <a:ext cx="10972800" cy="3921300"/>
          </a:xfrm>
        </p:spPr>
        <p:txBody>
          <a:bodyPr/>
          <a:lstStyle/>
          <a:p>
            <a:pPr marL="0" lvl="0" indent="0">
              <a:buNone/>
            </a:pPr>
            <a:r>
              <a:rPr lang="de-DE" i="1" dirty="0">
                <a:solidFill>
                  <a:prstClr val="black"/>
                </a:solidFill>
              </a:rPr>
              <a:t>Beispiel</a:t>
            </a:r>
            <a:r>
              <a:rPr lang="de-DE" dirty="0">
                <a:solidFill>
                  <a:prstClr val="black"/>
                </a:solidFill>
              </a:rPr>
              <a:t>:</a:t>
            </a:r>
            <a:endParaRPr lang="de-DE" dirty="0">
              <a:solidFill>
                <a:srgbClr val="00B050"/>
              </a:solidFill>
            </a:endParaRPr>
          </a:p>
          <a:p>
            <a:pPr marL="0" lvl="0" indent="0">
              <a:buNone/>
            </a:pPr>
            <a:r>
              <a:rPr lang="es-ES" i="1" dirty="0">
                <a:solidFill>
                  <a:srgbClr val="9BBB59">
                    <a:lumMod val="50000"/>
                  </a:srgbClr>
                </a:solidFill>
              </a:rPr>
              <a:t>Museo del </a:t>
            </a:r>
            <a:r>
              <a:rPr lang="es-ES" i="1" dirty="0" smtClean="0">
                <a:solidFill>
                  <a:srgbClr val="9BBB59">
                    <a:lumMod val="50000"/>
                  </a:srgbClr>
                </a:solidFill>
              </a:rPr>
              <a:t>Prado</a:t>
            </a:r>
            <a:endParaRPr lang="es-ES" b="1" dirty="0">
              <a:solidFill>
                <a:srgbClr val="00B050"/>
              </a:solidFill>
            </a:endParaRPr>
          </a:p>
          <a:p>
            <a:pPr marL="0" lvl="0" indent="0">
              <a:buNone/>
            </a:pPr>
            <a:r>
              <a:rPr lang="es-ES" sz="2000" i="1" dirty="0">
                <a:solidFill>
                  <a:prstClr val="black"/>
                </a:solidFill>
              </a:rPr>
              <a:t>Nicht:</a:t>
            </a:r>
            <a:r>
              <a:rPr lang="es-ES" sz="2000" b="1" i="1" dirty="0">
                <a:solidFill>
                  <a:prstClr val="black"/>
                </a:solidFill>
              </a:rPr>
              <a:t> </a:t>
            </a:r>
            <a:r>
              <a:rPr lang="es-ES" sz="2000" i="1" dirty="0">
                <a:solidFill>
                  <a:prstClr val="black"/>
                </a:solidFill>
              </a:rPr>
              <a:t>Museo Nacional de Pintura y Escultura</a:t>
            </a:r>
          </a:p>
          <a:p>
            <a:pPr marL="0" lvl="0" indent="0">
              <a:buNone/>
            </a:pPr>
            <a:r>
              <a:rPr lang="es-ES" sz="2000" i="1" dirty="0">
                <a:solidFill>
                  <a:prstClr val="black"/>
                </a:solidFill>
              </a:rPr>
              <a:t>Nicht: Museo Nacional del Prado</a:t>
            </a:r>
          </a:p>
          <a:p>
            <a:pPr marL="0" lvl="0" indent="0">
              <a:buNone/>
            </a:pPr>
            <a:r>
              <a:rPr lang="es-ES" sz="2000" i="1" dirty="0">
                <a:solidFill>
                  <a:prstClr val="black"/>
                </a:solidFill>
              </a:rPr>
              <a:t>Nicht:</a:t>
            </a:r>
            <a:r>
              <a:rPr lang="es-ES" sz="2000" b="1" i="1" dirty="0">
                <a:solidFill>
                  <a:prstClr val="black"/>
                </a:solidFill>
              </a:rPr>
              <a:t> </a:t>
            </a:r>
            <a:r>
              <a:rPr lang="es-ES" sz="2000" i="1" dirty="0">
                <a:solidFill>
                  <a:prstClr val="black"/>
                </a:solidFill>
              </a:rPr>
              <a:t>Real Museo de Pinturas y Esculturas</a:t>
            </a: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50</a:t>
            </a:fld>
            <a:endParaRPr lang="de-DE"/>
          </a:p>
        </p:txBody>
      </p:sp>
    </p:spTree>
    <p:extLst>
      <p:ext uri="{BB962C8B-B14F-4D97-AF65-F5344CB8AC3E}">
        <p14:creationId xmlns:p14="http://schemas.microsoft.com/office/powerpoint/2010/main" val="333977335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642194"/>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Name</a:t>
            </a:r>
            <a:br>
              <a:rPr lang="de-DE" sz="2600" dirty="0">
                <a:solidFill>
                  <a:prstClr val="black"/>
                </a:solidFill>
              </a:rPr>
            </a:br>
            <a:r>
              <a:rPr lang="de-DE" sz="2400" dirty="0">
                <a:solidFill>
                  <a:prstClr val="black"/>
                </a:solidFill>
              </a:rPr>
              <a:t>Gebräuchlicher Name                                        </a:t>
            </a:r>
            <a:r>
              <a:rPr lang="de-DE" sz="2400" dirty="0" smtClean="0">
                <a:solidFill>
                  <a:prstClr val="black"/>
                </a:solidFill>
              </a:rPr>
              <a:t>-3-</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11.2.2.5.4</a:t>
            </a:r>
            <a:endParaRPr lang="de-DE" dirty="0"/>
          </a:p>
        </p:txBody>
      </p:sp>
      <p:sp>
        <p:nvSpPr>
          <p:cNvPr id="3" name="Inhaltsplatzhalter 2"/>
          <p:cNvSpPr>
            <a:spLocks noGrp="1"/>
          </p:cNvSpPr>
          <p:nvPr>
            <p:ph idx="1"/>
          </p:nvPr>
        </p:nvSpPr>
        <p:spPr>
          <a:xfrm>
            <a:off x="609600" y="2204864"/>
            <a:ext cx="10972800" cy="3921300"/>
          </a:xfrm>
        </p:spPr>
        <p:txBody>
          <a:bodyPr/>
          <a:lstStyle/>
          <a:p>
            <a:pPr marL="0" indent="0">
              <a:buNone/>
            </a:pPr>
            <a:r>
              <a:rPr lang="de-DE" dirty="0"/>
              <a:t>Ausnahmen: </a:t>
            </a:r>
          </a:p>
          <a:p>
            <a:r>
              <a:rPr lang="de-DE" dirty="0"/>
              <a:t>Körperschaften des Altertums </a:t>
            </a:r>
            <a:r>
              <a:rPr lang="de-DE" sz="2000" dirty="0"/>
              <a:t>(z.B. Ritterorden, kirchliche Orden, Religionskörperschaften, Kirchenkonzile, diplomatische Konferenzen)</a:t>
            </a:r>
            <a:endParaRPr lang="de-DE" dirty="0"/>
          </a:p>
          <a:p>
            <a:r>
              <a:rPr lang="de-DE" dirty="0" smtClean="0"/>
              <a:t>Internationale </a:t>
            </a:r>
            <a:r>
              <a:rPr lang="de-DE" dirty="0"/>
              <a:t>Körperschaften </a:t>
            </a:r>
            <a:r>
              <a:rPr lang="de-DE" sz="2400" dirty="0" smtClean="0"/>
              <a:t>(ERL </a:t>
            </a:r>
            <a:r>
              <a:rPr lang="de-DE" sz="2400" dirty="0"/>
              <a:t>2 </a:t>
            </a:r>
            <a:r>
              <a:rPr lang="de-DE" sz="2400" dirty="0" smtClean="0"/>
              <a:t>zu </a:t>
            </a:r>
            <a:r>
              <a:rPr lang="de-DE" sz="2400" dirty="0"/>
              <a:t>RDA 11.2.2.5.4</a:t>
            </a:r>
            <a:r>
              <a:rPr lang="de-DE" sz="2400" dirty="0" smtClean="0"/>
              <a:t>)</a:t>
            </a:r>
          </a:p>
          <a:p>
            <a:pPr marL="0" indent="0">
              <a:buNone/>
            </a:pPr>
            <a:endParaRPr lang="de-DE" sz="2400" dirty="0"/>
          </a:p>
          <a:p>
            <a:pPr marL="0" indent="-457200">
              <a:spcBef>
                <a:spcPts val="600"/>
              </a:spcBef>
              <a:buNone/>
            </a:pPr>
            <a:r>
              <a:rPr lang="de-DE" dirty="0" smtClean="0"/>
              <a:t>-&gt; BN = deutsche </a:t>
            </a:r>
            <a:r>
              <a:rPr lang="de-DE" dirty="0"/>
              <a:t>Namensform, wenn sie sich fest eingebürgert hat</a:t>
            </a: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51</a:t>
            </a:fld>
            <a:endParaRPr lang="de-DE"/>
          </a:p>
        </p:txBody>
      </p:sp>
    </p:spTree>
    <p:extLst>
      <p:ext uri="{BB962C8B-B14F-4D97-AF65-F5344CB8AC3E}">
        <p14:creationId xmlns:p14="http://schemas.microsoft.com/office/powerpoint/2010/main" val="3998126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circle(in)">
                                      <p:cBhvr>
                                        <p:cTn id="1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628031"/>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Name</a:t>
            </a:r>
            <a:br>
              <a:rPr lang="de-DE" sz="2600" dirty="0">
                <a:solidFill>
                  <a:prstClr val="black"/>
                </a:solidFill>
              </a:rPr>
            </a:br>
            <a:r>
              <a:rPr lang="de-DE" sz="2400" dirty="0" smtClean="0">
                <a:solidFill>
                  <a:prstClr val="black"/>
                </a:solidFill>
              </a:rPr>
              <a:t>Namensänderung                                               -1-</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11.2.2.6</a:t>
            </a:r>
            <a:endParaRPr lang="de-DE" dirty="0"/>
          </a:p>
        </p:txBody>
      </p:sp>
      <p:sp>
        <p:nvSpPr>
          <p:cNvPr id="3" name="Inhaltsplatzhalter 2"/>
          <p:cNvSpPr>
            <a:spLocks noGrp="1"/>
          </p:cNvSpPr>
          <p:nvPr>
            <p:ph idx="1"/>
          </p:nvPr>
        </p:nvSpPr>
        <p:spPr>
          <a:xfrm>
            <a:off x="609600" y="2132856"/>
            <a:ext cx="10972800" cy="3993308"/>
          </a:xfrm>
        </p:spPr>
        <p:txBody>
          <a:bodyPr/>
          <a:lstStyle/>
          <a:p>
            <a:pPr marL="0" indent="0">
              <a:buNone/>
            </a:pPr>
            <a:r>
              <a:rPr lang="de-DE" dirty="0"/>
              <a:t>Eigene Datensätze </a:t>
            </a:r>
            <a:r>
              <a:rPr lang="de-DE" dirty="0" smtClean="0"/>
              <a:t>werden angelegt </a:t>
            </a:r>
          </a:p>
          <a:p>
            <a:r>
              <a:rPr lang="de-DE" dirty="0" smtClean="0"/>
              <a:t>bei echten Namensänderungen für die frühere </a:t>
            </a:r>
            <a:r>
              <a:rPr lang="de-DE" dirty="0"/>
              <a:t>und spätere </a:t>
            </a:r>
            <a:r>
              <a:rPr lang="de-DE" dirty="0" smtClean="0"/>
              <a:t>Namensform </a:t>
            </a:r>
            <a:r>
              <a:rPr lang="de-DE" dirty="0"/>
              <a:t>einer Körperschaft </a:t>
            </a:r>
          </a:p>
          <a:p>
            <a:r>
              <a:rPr lang="de-DE" dirty="0" smtClean="0"/>
              <a:t>d.h. auch bei dauerhaftem Wechsel </a:t>
            </a:r>
            <a:r>
              <a:rPr lang="de-DE" dirty="0"/>
              <a:t>von einer Sprache in eine andere </a:t>
            </a:r>
            <a:endParaRPr lang="de-DE" dirty="0" smtClean="0"/>
          </a:p>
          <a:p>
            <a:pPr marL="0" indent="0">
              <a:buNone/>
            </a:pPr>
            <a:r>
              <a:rPr lang="de-DE" i="1" dirty="0" smtClean="0"/>
              <a:t>Beispiel:</a:t>
            </a:r>
          </a:p>
          <a:p>
            <a:pPr marL="0" indent="0">
              <a:buNone/>
            </a:pPr>
            <a:r>
              <a:rPr lang="de-DE" i="1" dirty="0">
                <a:solidFill>
                  <a:schemeClr val="accent3">
                    <a:lumMod val="50000"/>
                  </a:schemeClr>
                </a:solidFill>
              </a:rPr>
              <a:t>Deutsches Buch- und </a:t>
            </a:r>
            <a:r>
              <a:rPr lang="de-DE" i="1" dirty="0" smtClean="0">
                <a:solidFill>
                  <a:schemeClr val="accent3">
                    <a:lumMod val="50000"/>
                  </a:schemeClr>
                </a:solidFill>
              </a:rPr>
              <a:t>Schriftmuseum </a:t>
            </a:r>
            <a:r>
              <a:rPr lang="de-DE" sz="2000" i="1" dirty="0" smtClean="0"/>
              <a:t>(späterer Name)</a:t>
            </a:r>
            <a:endParaRPr lang="de-DE" i="1" dirty="0"/>
          </a:p>
          <a:p>
            <a:pPr marL="0" indent="0">
              <a:buNone/>
            </a:pPr>
            <a:r>
              <a:rPr lang="de-DE" i="1" dirty="0">
                <a:solidFill>
                  <a:schemeClr val="accent3">
                    <a:lumMod val="50000"/>
                  </a:schemeClr>
                </a:solidFill>
              </a:rPr>
              <a:t>Deutsches </a:t>
            </a:r>
            <a:r>
              <a:rPr lang="de-DE" i="1" dirty="0" smtClean="0">
                <a:solidFill>
                  <a:schemeClr val="accent3">
                    <a:lumMod val="50000"/>
                  </a:schemeClr>
                </a:solidFill>
              </a:rPr>
              <a:t>Buchmuseum </a:t>
            </a:r>
            <a:r>
              <a:rPr lang="de-DE" sz="2000" i="1" dirty="0" smtClean="0"/>
              <a:t>(früherer Name)</a:t>
            </a:r>
            <a:endParaRPr lang="de-DE" dirty="0">
              <a:solidFill>
                <a:schemeClr val="accent3">
                  <a:lumMod val="50000"/>
                </a:schemeClr>
              </a:solidFill>
            </a:endParaRP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52</a:t>
            </a:fld>
            <a:endParaRPr lang="de-DE"/>
          </a:p>
        </p:txBody>
      </p:sp>
    </p:spTree>
    <p:extLst>
      <p:ext uri="{BB962C8B-B14F-4D97-AF65-F5344CB8AC3E}">
        <p14:creationId xmlns:p14="http://schemas.microsoft.com/office/powerpoint/2010/main" val="6709934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1000"/>
                                        <p:tgtEl>
                                          <p:spTgt spid="3">
                                            <p:txEl>
                                              <p:pRg st="5" end="5"/>
                                            </p:txEl>
                                          </p:spTgt>
                                        </p:tgtEl>
                                      </p:cBhvr>
                                    </p:animEffect>
                                    <p:anim calcmode="lin" valueType="num">
                                      <p:cBhvr>
                                        <p:cTn id="1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570186"/>
          </a:xfrm>
        </p:spPr>
        <p:txBody>
          <a:bodyPr>
            <a:noAutofit/>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Name</a:t>
            </a:r>
            <a:br>
              <a:rPr lang="de-DE" sz="2600" dirty="0">
                <a:solidFill>
                  <a:prstClr val="black"/>
                </a:solidFill>
              </a:rPr>
            </a:br>
            <a:r>
              <a:rPr lang="de-DE" sz="2400" dirty="0">
                <a:solidFill>
                  <a:prstClr val="black"/>
                </a:solidFill>
              </a:rPr>
              <a:t>Namensänderung                                               </a:t>
            </a:r>
            <a:r>
              <a:rPr lang="de-DE" sz="2400" dirty="0" smtClean="0">
                <a:solidFill>
                  <a:prstClr val="black"/>
                </a:solidFill>
              </a:rPr>
              <a:t>-2-</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11.2.2.6</a:t>
            </a:r>
            <a:endParaRPr lang="de-DE" sz="2800" i="1" dirty="0">
              <a:latin typeface="Verdana" panose="020B0604030504040204" pitchFamily="34" charset="0"/>
            </a:endParaRPr>
          </a:p>
        </p:txBody>
      </p:sp>
      <p:sp>
        <p:nvSpPr>
          <p:cNvPr id="3" name="Inhaltsplatzhalter 2"/>
          <p:cNvSpPr>
            <a:spLocks noGrp="1"/>
          </p:cNvSpPr>
          <p:nvPr>
            <p:ph idx="1"/>
          </p:nvPr>
        </p:nvSpPr>
        <p:spPr>
          <a:xfrm>
            <a:off x="609600" y="1844824"/>
            <a:ext cx="10972800" cy="4281340"/>
          </a:xfrm>
        </p:spPr>
        <p:txBody>
          <a:bodyPr>
            <a:normAutofit/>
          </a:bodyPr>
          <a:lstStyle/>
          <a:p>
            <a:pPr marL="0" indent="0" fontAlgn="t">
              <a:buNone/>
            </a:pPr>
            <a:r>
              <a:rPr lang="de-DE" sz="2700" i="1" dirty="0" smtClean="0"/>
              <a:t>Beispiele </a:t>
            </a:r>
            <a:r>
              <a:rPr lang="de-DE" sz="2700" i="1" dirty="0"/>
              <a:t>im </a:t>
            </a:r>
            <a:r>
              <a:rPr lang="de-DE" sz="2700" i="1" dirty="0" smtClean="0"/>
              <a:t>Aleph-Erfassungsformat:</a:t>
            </a:r>
            <a:endParaRPr lang="de-DE" sz="2700" b="1" dirty="0" smtClean="0"/>
          </a:p>
          <a:p>
            <a:pPr marL="0" indent="0" fontAlgn="t">
              <a:buNone/>
            </a:pPr>
            <a:r>
              <a:rPr lang="de-DE" sz="2700" b="1" dirty="0" smtClean="0"/>
              <a:t>110 </a:t>
            </a:r>
            <a:r>
              <a:rPr lang="de-DE" sz="2700" b="1" dirty="0"/>
              <a:t>$k </a:t>
            </a:r>
            <a:r>
              <a:rPr lang="de-DE" sz="2700" dirty="0"/>
              <a:t>Deutsches Buchmuseum </a:t>
            </a:r>
          </a:p>
          <a:p>
            <a:pPr marL="0" indent="0" fontAlgn="t">
              <a:buNone/>
            </a:pPr>
            <a:r>
              <a:rPr lang="de-DE" sz="2700" b="1" dirty="0"/>
              <a:t>510 $k </a:t>
            </a:r>
            <a:r>
              <a:rPr lang="de-DE" sz="2700" dirty="0"/>
              <a:t>Deutsches Buch- und Schriftmuseum </a:t>
            </a:r>
            <a:r>
              <a:rPr lang="de-DE" sz="2700" b="1" dirty="0"/>
              <a:t>$4 </a:t>
            </a:r>
            <a:r>
              <a:rPr lang="de-DE" sz="2700" dirty="0"/>
              <a:t>nach </a:t>
            </a:r>
            <a:r>
              <a:rPr lang="de-DE" sz="2700" b="1" dirty="0"/>
              <a:t>$9</a:t>
            </a:r>
            <a:r>
              <a:rPr lang="de-DE" sz="2700" dirty="0"/>
              <a:t> (DE-588)…</a:t>
            </a:r>
          </a:p>
          <a:p>
            <a:pPr marL="0" indent="0" fontAlgn="t">
              <a:buNone/>
            </a:pPr>
            <a:r>
              <a:rPr lang="de-DE" sz="2700" b="1" dirty="0"/>
              <a:t>548 $a </a:t>
            </a:r>
            <a:r>
              <a:rPr lang="de-DE" sz="2700" dirty="0"/>
              <a:t>1925-1949 </a:t>
            </a:r>
            <a:r>
              <a:rPr lang="de-DE" sz="2700" b="1" dirty="0"/>
              <a:t>$4 </a:t>
            </a:r>
            <a:r>
              <a:rPr lang="de-DE" sz="2700" dirty="0" err="1"/>
              <a:t>datb</a:t>
            </a:r>
            <a:r>
              <a:rPr lang="de-DE" sz="2700" dirty="0"/>
              <a:t> </a:t>
            </a:r>
          </a:p>
          <a:p>
            <a:pPr marL="0" indent="0" fontAlgn="t">
              <a:buNone/>
            </a:pPr>
            <a:endParaRPr lang="de-DE" sz="2700" dirty="0"/>
          </a:p>
          <a:p>
            <a:pPr marL="0" indent="0" fontAlgn="t">
              <a:buNone/>
            </a:pPr>
            <a:r>
              <a:rPr lang="de-DE" sz="2700" b="1" dirty="0"/>
              <a:t>110</a:t>
            </a:r>
            <a:r>
              <a:rPr lang="de-DE" sz="2700" dirty="0"/>
              <a:t> </a:t>
            </a:r>
            <a:r>
              <a:rPr lang="de-DE" sz="2700" b="1" dirty="0"/>
              <a:t>$k</a:t>
            </a:r>
            <a:r>
              <a:rPr lang="de-DE" sz="2700" dirty="0"/>
              <a:t> Deutsches Buch- und Schriftmuseum </a:t>
            </a:r>
          </a:p>
          <a:p>
            <a:pPr marL="0" indent="0" fontAlgn="t">
              <a:buNone/>
            </a:pPr>
            <a:r>
              <a:rPr lang="de-DE" sz="2700" b="1" dirty="0"/>
              <a:t>510</a:t>
            </a:r>
            <a:r>
              <a:rPr lang="de-DE" sz="2700" dirty="0"/>
              <a:t> </a:t>
            </a:r>
            <a:r>
              <a:rPr lang="de-DE" sz="2700" b="1" dirty="0"/>
              <a:t>$k</a:t>
            </a:r>
            <a:r>
              <a:rPr lang="de-DE" sz="2700" dirty="0"/>
              <a:t> Deutsches Buchmuseum </a:t>
            </a:r>
            <a:r>
              <a:rPr lang="de-DE" sz="2700" b="1" dirty="0"/>
              <a:t>$4 </a:t>
            </a:r>
            <a:r>
              <a:rPr lang="de-DE" sz="2700" dirty="0" err="1"/>
              <a:t>vorg</a:t>
            </a:r>
            <a:r>
              <a:rPr lang="de-DE" sz="2700" dirty="0"/>
              <a:t> </a:t>
            </a:r>
            <a:r>
              <a:rPr lang="de-DE" sz="2700" b="1" dirty="0"/>
              <a:t>$9 </a:t>
            </a:r>
            <a:r>
              <a:rPr lang="de-DE" sz="2700" dirty="0"/>
              <a:t>(DE-588)…</a:t>
            </a:r>
          </a:p>
          <a:p>
            <a:pPr marL="0" indent="0" fontAlgn="t">
              <a:buNone/>
            </a:pPr>
            <a:r>
              <a:rPr lang="de-DE" sz="2700" b="1" dirty="0"/>
              <a:t>548</a:t>
            </a:r>
            <a:r>
              <a:rPr lang="de-DE" sz="2700" dirty="0"/>
              <a:t> </a:t>
            </a:r>
            <a:r>
              <a:rPr lang="de-DE" sz="2700" b="1" dirty="0"/>
              <a:t>$a</a:t>
            </a:r>
            <a:r>
              <a:rPr lang="de-DE" sz="2700" dirty="0"/>
              <a:t> 1949- </a:t>
            </a:r>
            <a:r>
              <a:rPr lang="de-DE" sz="2700" b="1" dirty="0"/>
              <a:t>$4 </a:t>
            </a:r>
            <a:r>
              <a:rPr lang="de-DE" sz="2700" dirty="0" err="1"/>
              <a:t>datb</a:t>
            </a:r>
            <a:r>
              <a:rPr lang="de-DE" sz="2700" dirty="0"/>
              <a:t> </a:t>
            </a:r>
          </a:p>
        </p:txBody>
      </p:sp>
      <p:sp>
        <p:nvSpPr>
          <p:cNvPr id="5" name="Fußzeilenplatzhalter 4"/>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4" name="Foliennummernplatzhalter 3"/>
          <p:cNvSpPr>
            <a:spLocks noGrp="1"/>
          </p:cNvSpPr>
          <p:nvPr>
            <p:ph type="sldNum" sz="quarter" idx="12"/>
          </p:nvPr>
        </p:nvSpPr>
        <p:spPr/>
        <p:txBody>
          <a:bodyPr/>
          <a:lstStyle/>
          <a:p>
            <a:fld id="{E1CD70CF-68CB-451A-AC93-71942E537FD9}" type="slidenum">
              <a:rPr lang="de-DE" smtClean="0"/>
              <a:t>53</a:t>
            </a:fld>
            <a:endParaRPr lang="de-DE"/>
          </a:p>
        </p:txBody>
      </p:sp>
    </p:spTree>
    <p:extLst>
      <p:ext uri="{BB962C8B-B14F-4D97-AF65-F5344CB8AC3E}">
        <p14:creationId xmlns:p14="http://schemas.microsoft.com/office/powerpoint/2010/main" val="28131962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14202"/>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Name</a:t>
            </a:r>
            <a:br>
              <a:rPr lang="de-DE" sz="2600" dirty="0">
                <a:solidFill>
                  <a:prstClr val="black"/>
                </a:solidFill>
              </a:rPr>
            </a:br>
            <a:r>
              <a:rPr lang="de-DE" sz="2400" dirty="0" smtClean="0">
                <a:solidFill>
                  <a:prstClr val="black"/>
                </a:solidFill>
              </a:rPr>
              <a:t>Geringfügige Namensänderungen                     -1-</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11.2.2.6</a:t>
            </a:r>
            <a:endParaRPr lang="de-DE" dirty="0"/>
          </a:p>
        </p:txBody>
      </p:sp>
      <p:sp>
        <p:nvSpPr>
          <p:cNvPr id="3" name="Inhaltsplatzhalter 2"/>
          <p:cNvSpPr>
            <a:spLocks noGrp="1"/>
          </p:cNvSpPr>
          <p:nvPr>
            <p:ph idx="1"/>
          </p:nvPr>
        </p:nvSpPr>
        <p:spPr>
          <a:xfrm>
            <a:off x="609600" y="2204864"/>
            <a:ext cx="10972800" cy="3921300"/>
          </a:xfrm>
        </p:spPr>
        <p:txBody>
          <a:bodyPr/>
          <a:lstStyle/>
          <a:p>
            <a:pPr marL="0" indent="0">
              <a:buNone/>
            </a:pPr>
            <a:r>
              <a:rPr lang="de-DE" sz="2600" dirty="0"/>
              <a:t>Ansetzung als abweichender Name bei </a:t>
            </a:r>
            <a:r>
              <a:rPr lang="de-DE" sz="2600" dirty="0" smtClean="0"/>
              <a:t>folgenden (geringfügigen) </a:t>
            </a:r>
            <a:r>
              <a:rPr lang="de-DE" sz="2600" dirty="0"/>
              <a:t>Änderungen </a:t>
            </a:r>
            <a:r>
              <a:rPr lang="de-DE" sz="2400" dirty="0"/>
              <a:t>(AWR zu RDA 11.2.2.6):</a:t>
            </a:r>
          </a:p>
          <a:p>
            <a:pPr lvl="0"/>
            <a:r>
              <a:rPr lang="de-DE" sz="2600" dirty="0"/>
              <a:t>Darstellung der Wörter (Abkürzung/Akronym/Initialform/Symbol und ausgeschriebene Form; verschiedene Schreibweisen; Einzelwort/Kompositum)</a:t>
            </a:r>
          </a:p>
          <a:p>
            <a:r>
              <a:rPr lang="de-DE" sz="2600" dirty="0"/>
              <a:t>Hinzufügung/Entfernung/Änderung an einer Präposition, einem Artikel oder einer Konjunktion </a:t>
            </a:r>
            <a:r>
              <a:rPr lang="de-DE" sz="2400" dirty="0"/>
              <a:t>(ERL 2 zu RDA 11.2.2.6)</a:t>
            </a:r>
          </a:p>
          <a:p>
            <a:r>
              <a:rPr lang="de-DE" sz="2600" dirty="0"/>
              <a:t>Änderung der Zeichensetzung</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54</a:t>
            </a:fld>
            <a:endParaRPr lang="de-DE"/>
          </a:p>
        </p:txBody>
      </p:sp>
    </p:spTree>
    <p:extLst>
      <p:ext uri="{BB962C8B-B14F-4D97-AF65-F5344CB8AC3E}">
        <p14:creationId xmlns:p14="http://schemas.microsoft.com/office/powerpoint/2010/main" val="12846894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628031"/>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Name</a:t>
            </a:r>
            <a:br>
              <a:rPr lang="de-DE" sz="2600" dirty="0">
                <a:solidFill>
                  <a:prstClr val="black"/>
                </a:solidFill>
              </a:rPr>
            </a:br>
            <a:r>
              <a:rPr lang="de-DE" sz="2400" dirty="0">
                <a:solidFill>
                  <a:prstClr val="black"/>
                </a:solidFill>
              </a:rPr>
              <a:t>Geringfügige Namensänderungen                     </a:t>
            </a:r>
            <a:r>
              <a:rPr lang="de-DE" sz="2400" dirty="0" smtClean="0">
                <a:solidFill>
                  <a:prstClr val="black"/>
                </a:solidFill>
              </a:rPr>
              <a:t>-2-</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11.2.2.6</a:t>
            </a:r>
            <a:endParaRPr lang="de-DE" dirty="0"/>
          </a:p>
        </p:txBody>
      </p:sp>
      <p:sp>
        <p:nvSpPr>
          <p:cNvPr id="3" name="Inhaltsplatzhalter 2"/>
          <p:cNvSpPr>
            <a:spLocks noGrp="1"/>
          </p:cNvSpPr>
          <p:nvPr>
            <p:ph idx="1"/>
          </p:nvPr>
        </p:nvSpPr>
        <p:spPr>
          <a:xfrm>
            <a:off x="609600" y="2132856"/>
            <a:ext cx="10972800" cy="3993308"/>
          </a:xfrm>
        </p:spPr>
        <p:txBody>
          <a:bodyPr/>
          <a:lstStyle/>
          <a:p>
            <a:pPr marL="0" indent="0">
              <a:buNone/>
            </a:pPr>
            <a:r>
              <a:rPr lang="en-US" i="1" dirty="0" err="1" smtClean="0"/>
              <a:t>Beispiele</a:t>
            </a:r>
            <a:r>
              <a:rPr lang="en-US" i="1" dirty="0" smtClean="0"/>
              <a:t>:</a:t>
            </a:r>
            <a:endParaRPr lang="en-US" i="1" dirty="0"/>
          </a:p>
          <a:p>
            <a:pPr marL="0" indent="0">
              <a:buNone/>
            </a:pPr>
            <a:r>
              <a:rPr lang="en-US" i="1" dirty="0">
                <a:solidFill>
                  <a:schemeClr val="accent3">
                    <a:lumMod val="50000"/>
                  </a:schemeClr>
                </a:solidFill>
              </a:rPr>
              <a:t>Das </a:t>
            </a:r>
            <a:r>
              <a:rPr lang="en-US" i="1" dirty="0" err="1">
                <a:solidFill>
                  <a:schemeClr val="accent3">
                    <a:lumMod val="50000"/>
                  </a:schemeClr>
                </a:solidFill>
              </a:rPr>
              <a:t>gra</a:t>
            </a:r>
            <a:r>
              <a:rPr lang="en-US" i="1" u="sng" dirty="0" err="1">
                <a:solidFill>
                  <a:schemeClr val="accent3">
                    <a:lumMod val="50000"/>
                  </a:schemeClr>
                </a:solidFill>
              </a:rPr>
              <a:t>f</a:t>
            </a:r>
            <a:r>
              <a:rPr lang="en-US" i="1" dirty="0" err="1">
                <a:solidFill>
                  <a:schemeClr val="accent3">
                    <a:lumMod val="50000"/>
                  </a:schemeClr>
                </a:solidFill>
              </a:rPr>
              <a:t>ische</a:t>
            </a:r>
            <a:r>
              <a:rPr lang="en-US" i="1" dirty="0">
                <a:solidFill>
                  <a:schemeClr val="accent3">
                    <a:lumMod val="50000"/>
                  </a:schemeClr>
                </a:solidFill>
              </a:rPr>
              <a:t> </a:t>
            </a:r>
            <a:r>
              <a:rPr lang="en-US" i="1" dirty="0" err="1">
                <a:solidFill>
                  <a:schemeClr val="accent3">
                    <a:lumMod val="50000"/>
                  </a:schemeClr>
                </a:solidFill>
              </a:rPr>
              <a:t>Kabinett</a:t>
            </a:r>
            <a:r>
              <a:rPr lang="en-US" i="1" dirty="0">
                <a:solidFill>
                  <a:schemeClr val="accent3">
                    <a:lumMod val="50000"/>
                  </a:schemeClr>
                </a:solidFill>
              </a:rPr>
              <a:t> (Dortmund</a:t>
            </a:r>
            <a:r>
              <a:rPr lang="en-US" i="1" dirty="0" smtClean="0">
                <a:solidFill>
                  <a:schemeClr val="accent3">
                    <a:lumMod val="50000"/>
                  </a:schemeClr>
                </a:solidFill>
              </a:rPr>
              <a:t>)</a:t>
            </a:r>
            <a:endParaRPr lang="en-US" sz="2400" i="1" dirty="0">
              <a:solidFill>
                <a:schemeClr val="accent3">
                  <a:lumMod val="50000"/>
                </a:schemeClr>
              </a:solidFill>
              <a:sym typeface="Wingdings"/>
            </a:endParaRPr>
          </a:p>
          <a:p>
            <a:pPr marL="0" indent="-1440000">
              <a:buNone/>
            </a:pPr>
            <a:r>
              <a:rPr lang="en-US" i="1" dirty="0"/>
              <a:t>Das </a:t>
            </a:r>
            <a:r>
              <a:rPr lang="en-US" i="1" dirty="0" err="1"/>
              <a:t>gra</a:t>
            </a:r>
            <a:r>
              <a:rPr lang="en-US" i="1" u="sng" dirty="0" err="1"/>
              <a:t>ph</a:t>
            </a:r>
            <a:r>
              <a:rPr lang="en-US" i="1" dirty="0" err="1"/>
              <a:t>ische</a:t>
            </a:r>
            <a:r>
              <a:rPr lang="en-US" i="1" dirty="0"/>
              <a:t> </a:t>
            </a:r>
            <a:r>
              <a:rPr lang="en-US" i="1" dirty="0" err="1"/>
              <a:t>Kabinett</a:t>
            </a:r>
            <a:r>
              <a:rPr lang="en-US" i="1" dirty="0"/>
              <a:t> (Dortmund)</a:t>
            </a:r>
            <a:r>
              <a:rPr lang="en-US" i="1" dirty="0">
                <a:solidFill>
                  <a:srgbClr val="00B050"/>
                </a:solidFill>
              </a:rPr>
              <a:t> </a:t>
            </a:r>
            <a:r>
              <a:rPr lang="en-US" sz="2000" i="1" dirty="0" smtClean="0"/>
              <a:t>(</a:t>
            </a:r>
            <a:r>
              <a:rPr lang="en-US" sz="2000" i="1" dirty="0" err="1" smtClean="0"/>
              <a:t>abweichende</a:t>
            </a:r>
            <a:r>
              <a:rPr lang="en-US" sz="2000" i="1" dirty="0" smtClean="0"/>
              <a:t>                     </a:t>
            </a:r>
            <a:r>
              <a:rPr lang="en-US" sz="2000" i="1" dirty="0" err="1" smtClean="0"/>
              <a:t>Namensform</a:t>
            </a:r>
            <a:r>
              <a:rPr lang="en-US" sz="2000" i="1" dirty="0" smtClean="0"/>
              <a:t>)</a:t>
            </a:r>
          </a:p>
          <a:p>
            <a:pPr marL="0" indent="-1440000">
              <a:buNone/>
            </a:pPr>
            <a:endParaRPr lang="en-US" sz="2000" i="1" dirty="0"/>
          </a:p>
          <a:p>
            <a:pPr marL="0" lvl="0" indent="0">
              <a:buNone/>
            </a:pPr>
            <a:r>
              <a:rPr lang="en-US" i="1" dirty="0">
                <a:solidFill>
                  <a:srgbClr val="9BBB59">
                    <a:lumMod val="50000"/>
                  </a:srgbClr>
                </a:solidFill>
              </a:rPr>
              <a:t>American Society for Testing Materials </a:t>
            </a:r>
            <a:endParaRPr lang="en-US" i="1" dirty="0" smtClean="0">
              <a:solidFill>
                <a:srgbClr val="9BBB59">
                  <a:lumMod val="50000"/>
                </a:srgbClr>
              </a:solidFill>
            </a:endParaRPr>
          </a:p>
          <a:p>
            <a:pPr marL="0" lvl="0" indent="0">
              <a:buNone/>
            </a:pPr>
            <a:r>
              <a:rPr lang="en-US" i="1" dirty="0" smtClean="0">
                <a:solidFill>
                  <a:prstClr val="black"/>
                </a:solidFill>
              </a:rPr>
              <a:t>American </a:t>
            </a:r>
            <a:r>
              <a:rPr lang="en-US" i="1" dirty="0">
                <a:solidFill>
                  <a:prstClr val="black"/>
                </a:solidFill>
              </a:rPr>
              <a:t>Society for Testing </a:t>
            </a:r>
            <a:r>
              <a:rPr lang="en-US" i="1" u="sng" dirty="0">
                <a:solidFill>
                  <a:prstClr val="black"/>
                </a:solidFill>
              </a:rPr>
              <a:t>and</a:t>
            </a:r>
            <a:r>
              <a:rPr lang="en-US" i="1" dirty="0">
                <a:solidFill>
                  <a:prstClr val="black"/>
                </a:solidFill>
              </a:rPr>
              <a:t> Materials </a:t>
            </a:r>
            <a:r>
              <a:rPr lang="en-US" sz="2000" i="1" dirty="0" smtClean="0">
                <a:solidFill>
                  <a:prstClr val="black"/>
                </a:solidFill>
              </a:rPr>
              <a:t>(</a:t>
            </a:r>
            <a:r>
              <a:rPr lang="en-US" sz="2000" i="1" dirty="0" err="1" smtClean="0">
                <a:solidFill>
                  <a:prstClr val="black"/>
                </a:solidFill>
              </a:rPr>
              <a:t>abweichende</a:t>
            </a:r>
            <a:r>
              <a:rPr lang="en-US" sz="2000" i="1" dirty="0" smtClean="0">
                <a:solidFill>
                  <a:prstClr val="black"/>
                </a:solidFill>
              </a:rPr>
              <a:t> </a:t>
            </a:r>
            <a:r>
              <a:rPr lang="en-US" sz="2000" i="1" dirty="0" err="1">
                <a:solidFill>
                  <a:prstClr val="black"/>
                </a:solidFill>
              </a:rPr>
              <a:t>Namensform</a:t>
            </a:r>
            <a:endParaRPr lang="de-DE" sz="2000" i="1" dirty="0">
              <a:solidFill>
                <a:prstClr val="black"/>
              </a:solidFill>
            </a:endParaRPr>
          </a:p>
          <a:p>
            <a:pPr marL="0" indent="-1440000">
              <a:buNone/>
            </a:pPr>
            <a:endParaRPr lang="de-DE" sz="2000"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55</a:t>
            </a:fld>
            <a:endParaRPr lang="de-DE"/>
          </a:p>
        </p:txBody>
      </p:sp>
    </p:spTree>
    <p:extLst>
      <p:ext uri="{BB962C8B-B14F-4D97-AF65-F5344CB8AC3E}">
        <p14:creationId xmlns:p14="http://schemas.microsoft.com/office/powerpoint/2010/main" val="15698919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14202"/>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Name</a:t>
            </a:r>
            <a:br>
              <a:rPr lang="de-DE" sz="2600" dirty="0">
                <a:solidFill>
                  <a:prstClr val="black"/>
                </a:solidFill>
              </a:rPr>
            </a:br>
            <a:r>
              <a:rPr lang="de-DE" sz="2400" dirty="0" smtClean="0">
                <a:solidFill>
                  <a:prstClr val="black"/>
                </a:solidFill>
              </a:rPr>
              <a:t>Initialformen</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11.2.2.7</a:t>
            </a:r>
            <a:endParaRPr lang="de-DE" dirty="0"/>
          </a:p>
        </p:txBody>
      </p:sp>
      <p:sp>
        <p:nvSpPr>
          <p:cNvPr id="3" name="Inhaltsplatzhalter 2"/>
          <p:cNvSpPr>
            <a:spLocks noGrp="1"/>
          </p:cNvSpPr>
          <p:nvPr>
            <p:ph idx="1"/>
          </p:nvPr>
        </p:nvSpPr>
        <p:spPr>
          <a:xfrm>
            <a:off x="609600" y="2420888"/>
            <a:ext cx="10972800" cy="3705276"/>
          </a:xfrm>
        </p:spPr>
        <p:txBody>
          <a:bodyPr/>
          <a:lstStyle/>
          <a:p>
            <a:pPr marL="0" indent="0">
              <a:buNone/>
            </a:pPr>
            <a:r>
              <a:rPr lang="de-DE" dirty="0" smtClean="0"/>
              <a:t>Initialformen</a:t>
            </a:r>
          </a:p>
          <a:p>
            <a:r>
              <a:rPr lang="de-DE" dirty="0" smtClean="0"/>
              <a:t>Punkte und andere Zeichen -&gt; je nach am häufigsten vorkommender Form weglassen oder ergänzen -&gt; im Zweifelsfall weglassen</a:t>
            </a:r>
          </a:p>
          <a:p>
            <a:r>
              <a:rPr lang="de-DE" dirty="0" smtClean="0">
                <a:solidFill>
                  <a:schemeClr val="accent2">
                    <a:lumMod val="75000"/>
                  </a:schemeClr>
                </a:solidFill>
              </a:rPr>
              <a:t>Neu:</a:t>
            </a:r>
            <a:r>
              <a:rPr lang="de-DE" dirty="0" smtClean="0"/>
              <a:t> Keine Spatien zwischen den Initialen </a:t>
            </a:r>
            <a:r>
              <a:rPr lang="de-DE" sz="2400" dirty="0" smtClean="0"/>
              <a:t>(RDA 8.5.6.2)</a:t>
            </a:r>
            <a:endParaRPr lang="de-DE" dirty="0" smtClean="0"/>
          </a:p>
          <a:p>
            <a:pPr marL="0" indent="0">
              <a:buNone/>
            </a:pPr>
            <a:r>
              <a:rPr lang="de-DE" i="1" dirty="0" smtClean="0"/>
              <a:t>Beispiel</a:t>
            </a:r>
            <a:r>
              <a:rPr lang="de-DE" dirty="0"/>
              <a:t>:</a:t>
            </a:r>
          </a:p>
          <a:p>
            <a:pPr marL="0" indent="0">
              <a:buNone/>
            </a:pPr>
            <a:r>
              <a:rPr lang="de-DE" i="1" dirty="0"/>
              <a:t>Vorlage: </a:t>
            </a:r>
            <a:r>
              <a:rPr lang="de-DE" i="1" dirty="0" smtClean="0"/>
              <a:t>I </a:t>
            </a:r>
            <a:r>
              <a:rPr lang="de-DE" i="1" dirty="0"/>
              <a:t>E </a:t>
            </a:r>
            <a:r>
              <a:rPr lang="de-DE" i="1" dirty="0" err="1"/>
              <a:t>E</a:t>
            </a:r>
            <a:r>
              <a:rPr lang="de-DE" i="1" dirty="0"/>
              <a:t> </a:t>
            </a:r>
            <a:r>
              <a:rPr lang="de-DE" i="1" dirty="0" err="1"/>
              <a:t>E</a:t>
            </a:r>
            <a:r>
              <a:rPr lang="de-DE" i="1" dirty="0"/>
              <a:t>               Vorlage: U. S.       </a:t>
            </a:r>
            <a:r>
              <a:rPr lang="de-DE" dirty="0">
                <a:solidFill>
                  <a:srgbClr val="00B050"/>
                </a:solidFill>
              </a:rPr>
              <a:t/>
            </a:r>
            <a:br>
              <a:rPr lang="de-DE" dirty="0">
                <a:solidFill>
                  <a:srgbClr val="00B050"/>
                </a:solidFill>
              </a:rPr>
            </a:br>
            <a:r>
              <a:rPr lang="de-DE" i="1" dirty="0" smtClean="0"/>
              <a:t>BN:       </a:t>
            </a:r>
            <a:r>
              <a:rPr lang="de-DE" i="1" dirty="0" smtClean="0">
                <a:solidFill>
                  <a:schemeClr val="accent3">
                    <a:lumMod val="50000"/>
                  </a:schemeClr>
                </a:solidFill>
              </a:rPr>
              <a:t>IEEE </a:t>
            </a:r>
            <a:r>
              <a:rPr lang="de-DE" i="1" dirty="0" smtClean="0">
                <a:solidFill>
                  <a:srgbClr val="00B050"/>
                </a:solidFill>
              </a:rPr>
              <a:t>                  </a:t>
            </a:r>
            <a:r>
              <a:rPr lang="de-DE" i="1" dirty="0" smtClean="0"/>
              <a:t>BN:       </a:t>
            </a:r>
            <a:r>
              <a:rPr lang="de-DE" i="1" dirty="0" smtClean="0">
                <a:solidFill>
                  <a:schemeClr val="accent3">
                    <a:lumMod val="50000"/>
                  </a:schemeClr>
                </a:solidFill>
              </a:rPr>
              <a:t>U.S</a:t>
            </a:r>
            <a:r>
              <a:rPr lang="de-DE" i="1" dirty="0">
                <a:solidFill>
                  <a:schemeClr val="accent3">
                    <a:lumMod val="50000"/>
                  </a:schemeClr>
                </a:solidFill>
              </a:rPr>
              <a:t>.</a:t>
            </a:r>
          </a:p>
          <a:p>
            <a:pPr marL="0" indent="0">
              <a:buNone/>
            </a:pPr>
            <a:endParaRPr lang="de-DE"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56</a:t>
            </a:fld>
            <a:endParaRPr lang="de-DE"/>
          </a:p>
        </p:txBody>
      </p:sp>
    </p:spTree>
    <p:extLst>
      <p:ext uri="{BB962C8B-B14F-4D97-AF65-F5344CB8AC3E}">
        <p14:creationId xmlns:p14="http://schemas.microsoft.com/office/powerpoint/2010/main" val="2994095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14202"/>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Name</a:t>
            </a:r>
            <a:br>
              <a:rPr lang="de-DE" sz="2600" dirty="0">
                <a:solidFill>
                  <a:prstClr val="black"/>
                </a:solidFill>
              </a:rPr>
            </a:br>
            <a:r>
              <a:rPr lang="de-DE" sz="2400" dirty="0" smtClean="0">
                <a:solidFill>
                  <a:prstClr val="black"/>
                </a:solidFill>
              </a:rPr>
              <a:t>Artikel am Anfang des Namens</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11.2.2.8</a:t>
            </a:r>
            <a:endParaRPr lang="de-DE" dirty="0"/>
          </a:p>
        </p:txBody>
      </p:sp>
      <p:sp>
        <p:nvSpPr>
          <p:cNvPr id="3" name="Inhaltsplatzhalter 2"/>
          <p:cNvSpPr>
            <a:spLocks noGrp="1"/>
          </p:cNvSpPr>
          <p:nvPr>
            <p:ph idx="1"/>
          </p:nvPr>
        </p:nvSpPr>
        <p:spPr>
          <a:xfrm>
            <a:off x="609600" y="2492896"/>
            <a:ext cx="10972800" cy="3633268"/>
          </a:xfrm>
        </p:spPr>
        <p:txBody>
          <a:bodyPr/>
          <a:lstStyle/>
          <a:p>
            <a:pPr marL="0" indent="0">
              <a:buNone/>
            </a:pPr>
            <a:r>
              <a:rPr lang="de-DE" dirty="0"/>
              <a:t>Artikel am Anfang des </a:t>
            </a:r>
            <a:r>
              <a:rPr lang="de-DE" dirty="0" smtClean="0"/>
              <a:t>Körperschaftsnamens</a:t>
            </a:r>
          </a:p>
          <a:p>
            <a:r>
              <a:rPr lang="de-DE" dirty="0" smtClean="0"/>
              <a:t> </a:t>
            </a:r>
            <a:r>
              <a:rPr lang="de-DE" dirty="0"/>
              <a:t>werden </a:t>
            </a:r>
            <a:r>
              <a:rPr lang="de-DE" dirty="0" smtClean="0"/>
              <a:t>erfasst</a:t>
            </a:r>
          </a:p>
          <a:p>
            <a:r>
              <a:rPr lang="de-DE" dirty="0" smtClean="0"/>
              <a:t>Wenn Artikel </a:t>
            </a:r>
            <a:r>
              <a:rPr lang="de-DE" dirty="0"/>
              <a:t>zum bevorzugten Namen </a:t>
            </a:r>
            <a:r>
              <a:rPr lang="de-DE" dirty="0" smtClean="0"/>
              <a:t>gehört -&gt; groß schreiben (</a:t>
            </a:r>
            <a:r>
              <a:rPr lang="de-DE" sz="2400" dirty="0" smtClean="0"/>
              <a:t>AWR </a:t>
            </a:r>
            <a:r>
              <a:rPr lang="de-DE" sz="2400" dirty="0"/>
              <a:t>zu RDA 11.2.2.8)</a:t>
            </a:r>
          </a:p>
          <a:p>
            <a:pPr marL="0" indent="0">
              <a:buNone/>
            </a:pPr>
            <a:endParaRPr lang="de-DE" sz="2400" u="sng" dirty="0">
              <a:solidFill>
                <a:srgbClr val="0070C0"/>
              </a:solidFill>
            </a:endParaRPr>
          </a:p>
          <a:p>
            <a:pPr marL="0" indent="0">
              <a:buNone/>
            </a:pPr>
            <a:r>
              <a:rPr lang="de-DE" i="1" dirty="0"/>
              <a:t>Beispiel</a:t>
            </a:r>
            <a:r>
              <a:rPr lang="de-DE" dirty="0"/>
              <a:t>: </a:t>
            </a:r>
          </a:p>
          <a:p>
            <a:pPr marL="0" indent="0">
              <a:buNone/>
            </a:pPr>
            <a:r>
              <a:rPr lang="de-DE" i="1" dirty="0">
                <a:solidFill>
                  <a:schemeClr val="accent3">
                    <a:lumMod val="50000"/>
                  </a:schemeClr>
                </a:solidFill>
              </a:rPr>
              <a:t>Der Wehrbeauftragte</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57</a:t>
            </a:fld>
            <a:endParaRPr lang="de-DE"/>
          </a:p>
        </p:txBody>
      </p:sp>
    </p:spTree>
    <p:extLst>
      <p:ext uri="{BB962C8B-B14F-4D97-AF65-F5344CB8AC3E}">
        <p14:creationId xmlns:p14="http://schemas.microsoft.com/office/powerpoint/2010/main" val="28102759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772047"/>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Name</a:t>
            </a:r>
            <a:br>
              <a:rPr lang="de-DE" sz="2600" dirty="0">
                <a:solidFill>
                  <a:prstClr val="black"/>
                </a:solidFill>
              </a:rPr>
            </a:br>
            <a:r>
              <a:rPr lang="de-DE" sz="2400" dirty="0">
                <a:solidFill>
                  <a:prstClr val="black"/>
                </a:solidFill>
              </a:rPr>
              <a:t>Groß-/</a:t>
            </a:r>
            <a:r>
              <a:rPr lang="de-DE" sz="2400" dirty="0" smtClean="0">
                <a:solidFill>
                  <a:prstClr val="black"/>
                </a:solidFill>
              </a:rPr>
              <a:t>Kleinschreibung                                      -1-</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Anhang A.16, A.31 ff</a:t>
            </a:r>
            <a:endParaRPr lang="de-DE" dirty="0"/>
          </a:p>
        </p:txBody>
      </p:sp>
      <p:sp>
        <p:nvSpPr>
          <p:cNvPr id="3" name="Inhaltsplatzhalter 2"/>
          <p:cNvSpPr>
            <a:spLocks noGrp="1"/>
          </p:cNvSpPr>
          <p:nvPr>
            <p:ph idx="1"/>
          </p:nvPr>
        </p:nvSpPr>
        <p:spPr>
          <a:xfrm>
            <a:off x="609600" y="2276872"/>
            <a:ext cx="10972800" cy="3849292"/>
          </a:xfrm>
        </p:spPr>
        <p:txBody>
          <a:bodyPr/>
          <a:lstStyle/>
          <a:p>
            <a:pPr marL="0" indent="0">
              <a:buNone/>
            </a:pPr>
            <a:r>
              <a:rPr lang="de-DE" dirty="0"/>
              <a:t>Groß-/Kleinschreibung der </a:t>
            </a:r>
            <a:r>
              <a:rPr lang="de-DE" dirty="0" smtClean="0"/>
              <a:t>Körperschaftsnamen</a:t>
            </a:r>
          </a:p>
          <a:p>
            <a:r>
              <a:rPr lang="de-DE" dirty="0" smtClean="0">
                <a:solidFill>
                  <a:schemeClr val="accent2">
                    <a:lumMod val="75000"/>
                  </a:schemeClr>
                </a:solidFill>
              </a:rPr>
              <a:t>Neu: </a:t>
            </a:r>
            <a:r>
              <a:rPr lang="de-DE" dirty="0" smtClean="0"/>
              <a:t>Abhängig </a:t>
            </a:r>
            <a:r>
              <a:rPr lang="de-DE" dirty="0"/>
              <a:t>von Sprache, in der sie erfasst </a:t>
            </a:r>
            <a:r>
              <a:rPr lang="de-DE" dirty="0" smtClean="0"/>
              <a:t>werden</a:t>
            </a:r>
            <a:endParaRPr lang="de-DE" dirty="0"/>
          </a:p>
          <a:p>
            <a:r>
              <a:rPr lang="de-DE" dirty="0"/>
              <a:t>RDA-Regelungen aufgeteilt in englischsprachige und nicht englischsprachige Namensformen</a:t>
            </a:r>
          </a:p>
          <a:p>
            <a:r>
              <a:rPr lang="de-DE" dirty="0"/>
              <a:t>Englischsprachige Körperschaftsnamen </a:t>
            </a:r>
            <a:r>
              <a:rPr lang="de-DE" sz="2400" dirty="0"/>
              <a:t>(RDA Anhang A.16): </a:t>
            </a:r>
            <a:r>
              <a:rPr lang="de-DE" dirty="0"/>
              <a:t>Grundsätzlich erstes Wort groß und alle weiteren Wörter außer Artikel, Präpositionen und Konjunktionen</a:t>
            </a: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58</a:t>
            </a:fld>
            <a:endParaRPr lang="de-DE"/>
          </a:p>
        </p:txBody>
      </p:sp>
    </p:spTree>
    <p:extLst>
      <p:ext uri="{BB962C8B-B14F-4D97-AF65-F5344CB8AC3E}">
        <p14:creationId xmlns:p14="http://schemas.microsoft.com/office/powerpoint/2010/main" val="241276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642195"/>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Name</a:t>
            </a:r>
            <a:br>
              <a:rPr lang="de-DE" sz="2600" dirty="0">
                <a:solidFill>
                  <a:prstClr val="black"/>
                </a:solidFill>
              </a:rPr>
            </a:br>
            <a:r>
              <a:rPr lang="de-DE" sz="2400" dirty="0">
                <a:solidFill>
                  <a:prstClr val="black"/>
                </a:solidFill>
              </a:rPr>
              <a:t>Groß-/Kleinschreibung                                      </a:t>
            </a:r>
            <a:r>
              <a:rPr lang="de-DE" sz="2400" dirty="0" smtClean="0">
                <a:solidFill>
                  <a:prstClr val="black"/>
                </a:solidFill>
              </a:rPr>
              <a:t>-2-</a:t>
            </a:r>
            <a:r>
              <a:rPr lang="de-DE" sz="2600" dirty="0">
                <a:solidFill>
                  <a:prstClr val="black"/>
                </a:solidFill>
              </a:rPr>
              <a:t/>
            </a:r>
            <a:br>
              <a:rPr lang="de-DE" sz="2600" dirty="0">
                <a:solidFill>
                  <a:prstClr val="black"/>
                </a:solidFill>
              </a:rPr>
            </a:br>
            <a:r>
              <a:rPr lang="de-DE" sz="2400" dirty="0">
                <a:solidFill>
                  <a:srgbClr val="4F81BD">
                    <a:lumMod val="75000"/>
                  </a:srgbClr>
                </a:solidFill>
              </a:rPr>
              <a:t>RDA Anhang A.16, A.31 ff</a:t>
            </a:r>
            <a:endParaRPr lang="de-DE" dirty="0"/>
          </a:p>
        </p:txBody>
      </p:sp>
      <p:sp>
        <p:nvSpPr>
          <p:cNvPr id="3" name="Inhaltsplatzhalter 2"/>
          <p:cNvSpPr>
            <a:spLocks noGrp="1"/>
          </p:cNvSpPr>
          <p:nvPr>
            <p:ph idx="1"/>
          </p:nvPr>
        </p:nvSpPr>
        <p:spPr>
          <a:xfrm>
            <a:off x="609600" y="2276872"/>
            <a:ext cx="10972800" cy="3849292"/>
          </a:xfrm>
        </p:spPr>
        <p:txBody>
          <a:bodyPr/>
          <a:lstStyle/>
          <a:p>
            <a:pPr lvl="0"/>
            <a:r>
              <a:rPr lang="de-DE" sz="2600" dirty="0">
                <a:solidFill>
                  <a:prstClr val="black"/>
                </a:solidFill>
              </a:rPr>
              <a:t>Französisch-sprachige Körperschaftsnamen </a:t>
            </a:r>
            <a:r>
              <a:rPr lang="de-DE" sz="2400" dirty="0">
                <a:solidFill>
                  <a:prstClr val="black"/>
                </a:solidFill>
              </a:rPr>
              <a:t>(RDA Anhang A.40,2)</a:t>
            </a:r>
            <a:r>
              <a:rPr lang="de-DE" sz="2600" dirty="0">
                <a:solidFill>
                  <a:prstClr val="black"/>
                </a:solidFill>
              </a:rPr>
              <a:t>: Großschreibung: erstes Wort, erstes Substantiv, Adjektiv, das dem ersten Substantiv vorausgeht, alle Eigennamen, alle Bindestrichwörter. </a:t>
            </a:r>
          </a:p>
          <a:p>
            <a:pPr marL="0" lvl="0" indent="0">
              <a:buNone/>
            </a:pPr>
            <a:r>
              <a:rPr lang="de-DE" sz="2600" i="1" dirty="0">
                <a:solidFill>
                  <a:prstClr val="black"/>
                </a:solidFill>
              </a:rPr>
              <a:t>Beispiele:  </a:t>
            </a:r>
          </a:p>
          <a:p>
            <a:pPr marL="0" lvl="0" indent="0">
              <a:buNone/>
            </a:pPr>
            <a:r>
              <a:rPr lang="de-DE" sz="2400" i="1" dirty="0" err="1">
                <a:solidFill>
                  <a:srgbClr val="9BBB59">
                    <a:lumMod val="50000"/>
                  </a:srgbClr>
                </a:solidFill>
              </a:rPr>
              <a:t>Société</a:t>
            </a:r>
            <a:r>
              <a:rPr lang="de-DE" sz="2400" i="1" dirty="0">
                <a:solidFill>
                  <a:srgbClr val="9BBB59">
                    <a:lumMod val="50000"/>
                  </a:srgbClr>
                </a:solidFill>
              </a:rPr>
              <a:t> de </a:t>
            </a:r>
            <a:r>
              <a:rPr lang="de-DE" sz="2400" i="1" dirty="0" err="1">
                <a:solidFill>
                  <a:srgbClr val="9BBB59">
                    <a:lumMod val="50000"/>
                  </a:srgbClr>
                </a:solidFill>
              </a:rPr>
              <a:t>chimie</a:t>
            </a:r>
            <a:r>
              <a:rPr lang="de-DE" sz="2400" i="1" dirty="0">
                <a:solidFill>
                  <a:srgbClr val="9BBB59">
                    <a:lumMod val="50000"/>
                  </a:srgbClr>
                </a:solidFill>
              </a:rPr>
              <a:t> </a:t>
            </a:r>
            <a:r>
              <a:rPr lang="de-DE" sz="2400" i="1" dirty="0" err="1">
                <a:solidFill>
                  <a:srgbClr val="9BBB59">
                    <a:lumMod val="50000"/>
                  </a:srgbClr>
                </a:solidFill>
              </a:rPr>
              <a:t>physique</a:t>
            </a:r>
            <a:r>
              <a:rPr lang="de-DE" sz="2400" i="1" dirty="0">
                <a:solidFill>
                  <a:srgbClr val="9BBB59">
                    <a:lumMod val="50000"/>
                  </a:srgbClr>
                </a:solidFill>
              </a:rPr>
              <a:t>                   </a:t>
            </a:r>
          </a:p>
          <a:p>
            <a:pPr marL="0" lvl="0" indent="0">
              <a:buNone/>
            </a:pPr>
            <a:r>
              <a:rPr lang="fr-FR" sz="2400" i="1" dirty="0">
                <a:solidFill>
                  <a:srgbClr val="9BBB59">
                    <a:lumMod val="50000"/>
                  </a:srgbClr>
                </a:solidFill>
              </a:rPr>
              <a:t>Grand Orchestre symphonique de la R.T.B</a:t>
            </a:r>
            <a:endParaRPr lang="de-DE" sz="2400" i="1" dirty="0">
              <a:solidFill>
                <a:srgbClr val="9BBB59">
                  <a:lumMod val="50000"/>
                </a:srgbClr>
              </a:solidFill>
            </a:endParaRPr>
          </a:p>
          <a:p>
            <a:pPr marL="0" lvl="0" indent="0">
              <a:buNone/>
            </a:pPr>
            <a:r>
              <a:rPr lang="de-DE" sz="2400" i="1" dirty="0" err="1">
                <a:solidFill>
                  <a:srgbClr val="9BBB59">
                    <a:lumMod val="50000"/>
                  </a:srgbClr>
                </a:solidFill>
              </a:rPr>
              <a:t>Église</a:t>
            </a:r>
            <a:r>
              <a:rPr lang="de-DE" sz="2400" i="1" dirty="0">
                <a:solidFill>
                  <a:srgbClr val="9BBB59">
                    <a:lumMod val="50000"/>
                  </a:srgbClr>
                </a:solidFill>
              </a:rPr>
              <a:t> </a:t>
            </a:r>
            <a:r>
              <a:rPr lang="de-DE" sz="2400" i="1" dirty="0" err="1">
                <a:solidFill>
                  <a:srgbClr val="9BBB59">
                    <a:lumMod val="50000"/>
                  </a:srgbClr>
                </a:solidFill>
              </a:rPr>
              <a:t>réformée</a:t>
            </a:r>
            <a:r>
              <a:rPr lang="de-DE" sz="2400" i="1" dirty="0">
                <a:solidFill>
                  <a:srgbClr val="9BBB59">
                    <a:lumMod val="50000"/>
                  </a:srgbClr>
                </a:solidFill>
              </a:rPr>
              <a:t> de France</a:t>
            </a:r>
          </a:p>
          <a:p>
            <a:pPr marL="0" lvl="0" indent="0">
              <a:buNone/>
            </a:pPr>
            <a:r>
              <a:rPr lang="de-DE" sz="2400" i="1" dirty="0">
                <a:solidFill>
                  <a:srgbClr val="9BBB59">
                    <a:lumMod val="50000"/>
                  </a:srgbClr>
                </a:solidFill>
              </a:rPr>
              <a:t>Le Théâtre-Français</a:t>
            </a: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59</a:t>
            </a:fld>
            <a:endParaRPr lang="de-DE"/>
          </a:p>
        </p:txBody>
      </p:sp>
    </p:spTree>
    <p:extLst>
      <p:ext uri="{BB962C8B-B14F-4D97-AF65-F5344CB8AC3E}">
        <p14:creationId xmlns:p14="http://schemas.microsoft.com/office/powerpoint/2010/main" val="1815496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anim calcmode="lin" valueType="num">
                                      <p:cBhvr>
                                        <p:cTn id="3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582744" cy="850106"/>
          </a:xfrm>
        </p:spPr>
        <p:txBody>
          <a:bodyPr/>
          <a:lstStyle/>
          <a:p>
            <a:pPr algn="l"/>
            <a:r>
              <a:rPr lang="de-DE" dirty="0">
                <a:solidFill>
                  <a:srgbClr val="4F81BD">
                    <a:lumMod val="75000"/>
                  </a:srgbClr>
                </a:solidFill>
              </a:rPr>
              <a:t>Terminologie                            </a:t>
            </a:r>
            <a:r>
              <a:rPr lang="de-DE" sz="2800" dirty="0" smtClean="0">
                <a:solidFill>
                  <a:srgbClr val="4F81BD">
                    <a:lumMod val="75000"/>
                  </a:srgbClr>
                </a:solidFill>
              </a:rPr>
              <a:t>-2-</a:t>
            </a:r>
            <a:endParaRPr lang="de-DE" dirty="0">
              <a:solidFill>
                <a:schemeClr val="accent1">
                  <a:lumMod val="75000"/>
                </a:schemeClr>
              </a:solidFill>
            </a:endParaRPr>
          </a:p>
        </p:txBody>
      </p:sp>
      <p:sp>
        <p:nvSpPr>
          <p:cNvPr id="3" name="Inhaltsplatzhalter 2"/>
          <p:cNvSpPr>
            <a:spLocks noGrp="1"/>
          </p:cNvSpPr>
          <p:nvPr>
            <p:ph idx="1"/>
          </p:nvPr>
        </p:nvSpPr>
        <p:spPr/>
        <p:txBody>
          <a:bodyPr>
            <a:normAutofit/>
          </a:bodyPr>
          <a:lstStyle/>
          <a:p>
            <a:r>
              <a:rPr lang="de-DE" sz="28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Abweichender Name:</a:t>
            </a:r>
            <a:r>
              <a:rPr lang="de-DE" sz="2800" dirty="0">
                <a:latin typeface="Verdana" panose="020B0604030504040204" pitchFamily="34" charset="0"/>
                <a:ea typeface="Verdana" panose="020B0604030504040204" pitchFamily="34" charset="0"/>
                <a:cs typeface="Verdana" panose="020B0604030504040204" pitchFamily="34" charset="0"/>
              </a:rPr>
              <a:t> weitere vorkommende oder bekannte Namensform der Entität, die von dem bevorzugten Namen abweicht</a:t>
            </a:r>
          </a:p>
          <a:p>
            <a:r>
              <a:rPr lang="de-DE" sz="28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Zusätzlicher Sucheinstieg </a:t>
            </a:r>
            <a:r>
              <a:rPr lang="de-DE" sz="2800" dirty="0">
                <a:latin typeface="Verdana" panose="020B0604030504040204" pitchFamily="34" charset="0"/>
                <a:ea typeface="Verdana" panose="020B0604030504040204" pitchFamily="34" charset="0"/>
                <a:cs typeface="Verdana" panose="020B0604030504040204" pitchFamily="34" charset="0"/>
              </a:rPr>
              <a:t>(ehemals Verweisungsform): standardisierte Alternative zum normierten Sucheinstieg, der aus dem abweichenden Namen gebildet wird</a:t>
            </a:r>
            <a:endParaRPr lang="de-DE" sz="28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6</a:t>
            </a:fld>
            <a:endParaRPr lang="de-DE"/>
          </a:p>
        </p:txBody>
      </p:sp>
    </p:spTree>
    <p:extLst>
      <p:ext uri="{BB962C8B-B14F-4D97-AF65-F5344CB8AC3E}">
        <p14:creationId xmlns:p14="http://schemas.microsoft.com/office/powerpoint/2010/main" val="2711138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14202"/>
          </a:xfrm>
        </p:spPr>
        <p:txBody>
          <a:bodyPr/>
          <a:lstStyle/>
          <a:p>
            <a:pPr algn="l"/>
            <a:r>
              <a:rPr lang="de-DE" sz="3200" dirty="0" smtClean="0">
                <a:solidFill>
                  <a:srgbClr val="4F81BD">
                    <a:lumMod val="75000"/>
                  </a:srgbClr>
                </a:solidFill>
              </a:rPr>
              <a:t>Körperschaften </a:t>
            </a:r>
            <a:r>
              <a:rPr lang="de-DE" sz="3200" dirty="0">
                <a:solidFill>
                  <a:srgbClr val="4F81BD">
                    <a:lumMod val="75000"/>
                  </a:srgbClr>
                </a:solidFill>
              </a:rPr>
              <a:t>allgemein</a:t>
            </a:r>
            <a:br>
              <a:rPr lang="de-DE" sz="3200" dirty="0">
                <a:solidFill>
                  <a:srgbClr val="4F81BD">
                    <a:lumMod val="75000"/>
                  </a:srgbClr>
                </a:solidFill>
              </a:rPr>
            </a:br>
            <a:r>
              <a:rPr lang="de-DE" sz="2600" dirty="0">
                <a:solidFill>
                  <a:prstClr val="black"/>
                </a:solidFill>
              </a:rPr>
              <a:t>Bevorzugter Name</a:t>
            </a:r>
            <a:br>
              <a:rPr lang="de-DE" sz="2600" dirty="0">
                <a:solidFill>
                  <a:prstClr val="black"/>
                </a:solidFill>
              </a:rPr>
            </a:br>
            <a:r>
              <a:rPr lang="de-DE" sz="2400" dirty="0">
                <a:solidFill>
                  <a:prstClr val="black"/>
                </a:solidFill>
              </a:rPr>
              <a:t>Groß-/Kleinschreibung                                      </a:t>
            </a:r>
            <a:r>
              <a:rPr lang="de-DE" sz="2400" dirty="0" smtClean="0">
                <a:solidFill>
                  <a:prstClr val="black"/>
                </a:solidFill>
              </a:rPr>
              <a:t>-3-</a:t>
            </a:r>
            <a:r>
              <a:rPr lang="de-DE" sz="2600" dirty="0">
                <a:solidFill>
                  <a:prstClr val="black"/>
                </a:solidFill>
              </a:rPr>
              <a:t/>
            </a:r>
            <a:br>
              <a:rPr lang="de-DE" sz="2600" dirty="0">
                <a:solidFill>
                  <a:prstClr val="black"/>
                </a:solidFill>
              </a:rPr>
            </a:br>
            <a:r>
              <a:rPr lang="de-DE" sz="2400" dirty="0">
                <a:solidFill>
                  <a:srgbClr val="4F81BD">
                    <a:lumMod val="75000"/>
                  </a:srgbClr>
                </a:solidFill>
              </a:rPr>
              <a:t>RDA Anhang A.16, A.31 ff</a:t>
            </a:r>
            <a:endParaRPr lang="de-DE" dirty="0"/>
          </a:p>
        </p:txBody>
      </p:sp>
      <p:sp>
        <p:nvSpPr>
          <p:cNvPr id="3" name="Inhaltsplatzhalter 2"/>
          <p:cNvSpPr>
            <a:spLocks noGrp="1"/>
          </p:cNvSpPr>
          <p:nvPr>
            <p:ph idx="1"/>
          </p:nvPr>
        </p:nvSpPr>
        <p:spPr>
          <a:xfrm>
            <a:off x="609600" y="2636912"/>
            <a:ext cx="10972800" cy="3489252"/>
          </a:xfrm>
        </p:spPr>
        <p:txBody>
          <a:bodyPr/>
          <a:lstStyle/>
          <a:p>
            <a:r>
              <a:rPr lang="de-DE" dirty="0" smtClean="0"/>
              <a:t>Deutsch-sprachige Körperschaftsnamen: </a:t>
            </a:r>
            <a:endParaRPr lang="de-DE" sz="2400" dirty="0" smtClean="0">
              <a:solidFill>
                <a:srgbClr val="0070C0"/>
              </a:solidFill>
            </a:endParaRPr>
          </a:p>
          <a:p>
            <a:pPr lvl="1"/>
            <a:r>
              <a:rPr lang="de-DE" dirty="0" smtClean="0"/>
              <a:t> </a:t>
            </a:r>
            <a:r>
              <a:rPr lang="de-DE" sz="2800" dirty="0" smtClean="0">
                <a:latin typeface="Verdana" panose="020B0604030504040204" pitchFamily="34" charset="0"/>
                <a:ea typeface="Verdana" panose="020B0604030504040204" pitchFamily="34" charset="0"/>
                <a:cs typeface="Verdana" panose="020B0604030504040204" pitchFamily="34" charset="0"/>
              </a:rPr>
              <a:t>RDA-Anhang A.41 enthält keine gesondertes Körperschafts-Kapitel</a:t>
            </a:r>
          </a:p>
          <a:p>
            <a:pPr marL="457200" lvl="1"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-&gt; Anhang A.16 (englisch-sprachige Regeln, entsprechen deutschen Gepflogenheiten)</a:t>
            </a:r>
            <a:endParaRPr lang="de-DE" sz="2800" dirty="0">
              <a:solidFill>
                <a:srgbClr val="0070C0"/>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6" name="Rechteck 5"/>
          <p:cNvSpPr/>
          <p:nvPr/>
        </p:nvSpPr>
        <p:spPr>
          <a:xfrm>
            <a:off x="8832304" y="5485174"/>
            <a:ext cx="1944217"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rgbClr val="000000"/>
                </a:solidFill>
                <a:latin typeface="Verdana" panose="020B0604030504040204" pitchFamily="34" charset="0"/>
                <a:ea typeface="Verdana" panose="020B0604030504040204" pitchFamily="34" charset="0"/>
                <a:cs typeface="Verdana" panose="020B0604030504040204" pitchFamily="34" charset="0"/>
              </a:rPr>
              <a:t>vgl. EH-K-01</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12"/>
          </p:nvPr>
        </p:nvSpPr>
        <p:spPr/>
        <p:txBody>
          <a:bodyPr/>
          <a:lstStyle/>
          <a:p>
            <a:fld id="{E1CD70CF-68CB-451A-AC93-71942E537FD9}" type="slidenum">
              <a:rPr lang="de-DE" smtClean="0"/>
              <a:t>60</a:t>
            </a:fld>
            <a:endParaRPr lang="de-DE"/>
          </a:p>
        </p:txBody>
      </p:sp>
    </p:spTree>
    <p:extLst>
      <p:ext uri="{BB962C8B-B14F-4D97-AF65-F5344CB8AC3E}">
        <p14:creationId xmlns:p14="http://schemas.microsoft.com/office/powerpoint/2010/main" val="34563866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772047"/>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Name</a:t>
            </a:r>
            <a:br>
              <a:rPr lang="de-DE" sz="2600" dirty="0">
                <a:solidFill>
                  <a:prstClr val="black"/>
                </a:solidFill>
              </a:rPr>
            </a:br>
            <a:r>
              <a:rPr lang="de-DE" sz="2400" dirty="0">
                <a:solidFill>
                  <a:prstClr val="black"/>
                </a:solidFill>
              </a:rPr>
              <a:t>Groß-/Kleinschreibung                                      </a:t>
            </a:r>
            <a:r>
              <a:rPr lang="de-DE" sz="2400" dirty="0" smtClean="0">
                <a:solidFill>
                  <a:prstClr val="black"/>
                </a:solidFill>
              </a:rPr>
              <a:t>-4-</a:t>
            </a:r>
            <a:r>
              <a:rPr lang="de-DE" sz="2600" dirty="0">
                <a:solidFill>
                  <a:prstClr val="black"/>
                </a:solidFill>
              </a:rPr>
              <a:t/>
            </a:r>
            <a:br>
              <a:rPr lang="de-DE" sz="2600" dirty="0">
                <a:solidFill>
                  <a:prstClr val="black"/>
                </a:solidFill>
              </a:rPr>
            </a:br>
            <a:r>
              <a:rPr lang="de-DE" sz="2400" dirty="0">
                <a:solidFill>
                  <a:srgbClr val="4F81BD">
                    <a:lumMod val="75000"/>
                  </a:srgbClr>
                </a:solidFill>
              </a:rPr>
              <a:t>RDA Anhang A.16, A.31 ff</a:t>
            </a:r>
            <a:endParaRPr lang="de-DE" dirty="0"/>
          </a:p>
        </p:txBody>
      </p:sp>
      <p:sp>
        <p:nvSpPr>
          <p:cNvPr id="3" name="Inhaltsplatzhalter 2"/>
          <p:cNvSpPr>
            <a:spLocks noGrp="1"/>
          </p:cNvSpPr>
          <p:nvPr>
            <p:ph idx="1"/>
          </p:nvPr>
        </p:nvSpPr>
        <p:spPr>
          <a:xfrm>
            <a:off x="609600" y="2276872"/>
            <a:ext cx="10972800" cy="3849292"/>
          </a:xfrm>
        </p:spPr>
        <p:txBody>
          <a:bodyPr/>
          <a:lstStyle/>
          <a:p>
            <a:r>
              <a:rPr lang="de-DE" dirty="0" smtClean="0"/>
              <a:t>Bewusst gewählte ungewöhnliche Groß-/Klein-Schreibweisen werden beibehalten</a:t>
            </a:r>
          </a:p>
          <a:p>
            <a:pPr marL="0" indent="0">
              <a:buNone/>
            </a:pPr>
            <a:r>
              <a:rPr lang="de-DE" i="1" dirty="0" smtClean="0"/>
              <a:t>Beispiele:</a:t>
            </a:r>
          </a:p>
          <a:p>
            <a:pPr marL="0" indent="0">
              <a:buNone/>
            </a:pPr>
            <a:r>
              <a:rPr lang="de-DE" i="1" dirty="0" err="1" smtClean="0">
                <a:solidFill>
                  <a:schemeClr val="accent3">
                    <a:lumMod val="50000"/>
                  </a:schemeClr>
                </a:solidFill>
              </a:rPr>
              <a:t>pbr</a:t>
            </a:r>
            <a:r>
              <a:rPr lang="de-DE" i="1" dirty="0" smtClean="0">
                <a:solidFill>
                  <a:schemeClr val="accent3">
                    <a:lumMod val="50000"/>
                  </a:schemeClr>
                </a:solidFill>
              </a:rPr>
              <a:t> Planungsbüro Rohling</a:t>
            </a:r>
          </a:p>
          <a:p>
            <a:pPr marL="0" indent="0">
              <a:buNone/>
            </a:pPr>
            <a:r>
              <a:rPr lang="de-DE" i="1" dirty="0" smtClean="0">
                <a:solidFill>
                  <a:schemeClr val="accent3">
                    <a:lumMod val="50000"/>
                  </a:schemeClr>
                </a:solidFill>
              </a:rPr>
              <a:t>eBay</a:t>
            </a:r>
          </a:p>
          <a:p>
            <a:pPr marL="0" indent="0">
              <a:buNone/>
            </a:pPr>
            <a:endParaRPr lang="de-DE" i="1" dirty="0" smtClean="0">
              <a:solidFill>
                <a:schemeClr val="accent3">
                  <a:lumMod val="50000"/>
                </a:schemeClr>
              </a:solidFill>
            </a:endParaRPr>
          </a:p>
          <a:p>
            <a:pPr marL="0" indent="0">
              <a:buNone/>
            </a:pPr>
            <a:r>
              <a:rPr lang="de-DE" dirty="0" smtClean="0">
                <a:solidFill>
                  <a:schemeClr val="accent2">
                    <a:lumMod val="75000"/>
                  </a:schemeClr>
                </a:solidFill>
              </a:rPr>
              <a:t>Aber:</a:t>
            </a:r>
            <a:r>
              <a:rPr lang="de-DE" dirty="0" smtClean="0"/>
              <a:t> Vollständige Großschreibung gilt nicht als ungewöhnliche Schreibweise</a:t>
            </a: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61</a:t>
            </a:fld>
            <a:endParaRPr lang="de-DE"/>
          </a:p>
        </p:txBody>
      </p:sp>
      <p:sp>
        <p:nvSpPr>
          <p:cNvPr id="6" name="Rechteck 5"/>
          <p:cNvSpPr/>
          <p:nvPr/>
        </p:nvSpPr>
        <p:spPr>
          <a:xfrm>
            <a:off x="9552384" y="5733256"/>
            <a:ext cx="1944217" cy="3929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rgbClr val="000000"/>
                </a:solidFill>
                <a:latin typeface="Verdana" panose="020B0604030504040204" pitchFamily="34" charset="0"/>
                <a:ea typeface="Verdana" panose="020B0604030504040204" pitchFamily="34" charset="0"/>
                <a:cs typeface="Verdana" panose="020B0604030504040204" pitchFamily="34" charset="0"/>
              </a:rPr>
              <a:t>vgl. EH-K-01</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33152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wipe(down)">
                                      <p:cBhvr>
                                        <p:cTn id="2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9"/>
            <a:ext cx="8726760" cy="1786210"/>
          </a:xfrm>
        </p:spPr>
        <p:txBody>
          <a:bodyPr/>
          <a:lstStyle/>
          <a:p>
            <a:pPr algn="l"/>
            <a:r>
              <a:rPr lang="de-DE" sz="3200" dirty="0" smtClean="0">
                <a:solidFill>
                  <a:srgbClr val="4F81BD">
                    <a:lumMod val="75000"/>
                  </a:srgbClr>
                </a:solidFill>
              </a:rPr>
              <a:t>Körperschaften </a:t>
            </a:r>
            <a:r>
              <a:rPr lang="de-DE" sz="3200" dirty="0">
                <a:solidFill>
                  <a:srgbClr val="4F81BD">
                    <a:lumMod val="75000"/>
                  </a:srgbClr>
                </a:solidFill>
              </a:rPr>
              <a:t>allgemein</a:t>
            </a:r>
            <a:br>
              <a:rPr lang="de-DE" sz="3200" dirty="0">
                <a:solidFill>
                  <a:srgbClr val="4F81BD">
                    <a:lumMod val="75000"/>
                  </a:srgbClr>
                </a:solidFill>
              </a:rPr>
            </a:br>
            <a:r>
              <a:rPr lang="de-DE" sz="2600" dirty="0">
                <a:solidFill>
                  <a:prstClr val="black"/>
                </a:solidFill>
              </a:rPr>
              <a:t>Bevorzugter </a:t>
            </a:r>
            <a:r>
              <a:rPr lang="de-DE" sz="2600" dirty="0" smtClean="0">
                <a:solidFill>
                  <a:prstClr val="black"/>
                </a:solidFill>
              </a:rPr>
              <a:t>Name</a:t>
            </a:r>
            <a:br>
              <a:rPr lang="de-DE" sz="2600" dirty="0" smtClean="0">
                <a:solidFill>
                  <a:prstClr val="black"/>
                </a:solidFill>
              </a:rPr>
            </a:br>
            <a:r>
              <a:rPr lang="de-DE" sz="2400" dirty="0" smtClean="0">
                <a:solidFill>
                  <a:prstClr val="black"/>
                </a:solidFill>
              </a:rPr>
              <a:t>Bindestriche und Bis-Striche</a:t>
            </a:r>
            <a:br>
              <a:rPr lang="de-DE" sz="2400" dirty="0" smtClean="0">
                <a:solidFill>
                  <a:prstClr val="black"/>
                </a:solidFill>
              </a:rPr>
            </a:br>
            <a:r>
              <a:rPr lang="de-DE" sz="2400" dirty="0" smtClean="0">
                <a:solidFill>
                  <a:schemeClr val="tx2"/>
                </a:solidFill>
              </a:rPr>
              <a:t>AWR1 zu RDA 1.7.3 u. AWR zu RDA 8.5.1</a:t>
            </a:r>
            <a:endParaRPr lang="de-DE" sz="2400" dirty="0">
              <a:solidFill>
                <a:schemeClr val="tx2"/>
              </a:solidFill>
            </a:endParaRPr>
          </a:p>
        </p:txBody>
      </p:sp>
      <p:sp>
        <p:nvSpPr>
          <p:cNvPr id="3" name="Inhaltsplatzhalter 2"/>
          <p:cNvSpPr>
            <a:spLocks noGrp="1"/>
          </p:cNvSpPr>
          <p:nvPr>
            <p:ph idx="1"/>
          </p:nvPr>
        </p:nvSpPr>
        <p:spPr>
          <a:xfrm>
            <a:off x="609600" y="2348880"/>
            <a:ext cx="10972800" cy="3777284"/>
          </a:xfrm>
        </p:spPr>
        <p:txBody>
          <a:bodyPr/>
          <a:lstStyle/>
          <a:p>
            <a:r>
              <a:rPr lang="de-DE" dirty="0" smtClean="0"/>
              <a:t>Da keine speziellen Bindestrich- oder Bis-Strich-Regelungen zu Körperschaften in RDA 8.5 vorliegen, gelten allgemeine Regelungen aus AWR1 zu RDA 1.7.3 auch für Normdaten</a:t>
            </a:r>
          </a:p>
          <a:p>
            <a:pPr marL="0" indent="0">
              <a:buNone/>
            </a:pPr>
            <a:r>
              <a:rPr lang="de-DE" dirty="0" smtClean="0"/>
              <a:t>   -&gt; Bindestriche und Bis-Striche werden ohne vorangehende oder nachfolgende Leerzeichen angegeben</a:t>
            </a:r>
          </a:p>
          <a:p>
            <a:pPr marL="0" indent="0">
              <a:buNone/>
            </a:pPr>
            <a:r>
              <a:rPr lang="de-DE" i="1" dirty="0" smtClean="0"/>
              <a:t>Beispiel:</a:t>
            </a:r>
            <a:r>
              <a:rPr lang="de-DE" dirty="0" smtClean="0"/>
              <a:t>  </a:t>
            </a:r>
          </a:p>
          <a:p>
            <a:pPr marL="0" indent="0">
              <a:buNone/>
            </a:pPr>
            <a:r>
              <a:rPr lang="de-DE" i="1" dirty="0">
                <a:solidFill>
                  <a:schemeClr val="accent3">
                    <a:lumMod val="50000"/>
                  </a:schemeClr>
                </a:solidFill>
              </a:rPr>
              <a:t>87er-Vereinigung 1939-1945</a:t>
            </a: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62</a:t>
            </a:fld>
            <a:endParaRPr lang="de-DE"/>
          </a:p>
        </p:txBody>
      </p:sp>
    </p:spTree>
    <p:extLst>
      <p:ext uri="{BB962C8B-B14F-4D97-AF65-F5344CB8AC3E}">
        <p14:creationId xmlns:p14="http://schemas.microsoft.com/office/powerpoint/2010/main" val="145865230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642195"/>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Name</a:t>
            </a:r>
            <a:br>
              <a:rPr lang="de-DE" sz="2600" dirty="0">
                <a:solidFill>
                  <a:prstClr val="black"/>
                </a:solidFill>
              </a:rPr>
            </a:br>
            <a:r>
              <a:rPr lang="de-DE" sz="2400" dirty="0" smtClean="0">
                <a:solidFill>
                  <a:prstClr val="black"/>
                </a:solidFill>
              </a:rPr>
              <a:t>Ehrungen</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11.2.2.9</a:t>
            </a:r>
            <a:endParaRPr lang="de-DE" dirty="0"/>
          </a:p>
        </p:txBody>
      </p:sp>
      <p:sp>
        <p:nvSpPr>
          <p:cNvPr id="3" name="Inhaltsplatzhalter 2"/>
          <p:cNvSpPr>
            <a:spLocks noGrp="1"/>
          </p:cNvSpPr>
          <p:nvPr>
            <p:ph idx="1"/>
          </p:nvPr>
        </p:nvSpPr>
        <p:spPr>
          <a:xfrm>
            <a:off x="609600" y="2276872"/>
            <a:ext cx="10972800" cy="3849292"/>
          </a:xfrm>
        </p:spPr>
        <p:txBody>
          <a:bodyPr/>
          <a:lstStyle/>
          <a:p>
            <a:pPr marL="0" indent="0">
              <a:buNone/>
            </a:pPr>
            <a:r>
              <a:rPr lang="de-DE" dirty="0"/>
              <a:t>Ehrungen werden nicht erfasst.</a:t>
            </a:r>
          </a:p>
          <a:p>
            <a:pPr marL="0" indent="0" algn="ctr">
              <a:buNone/>
            </a:pPr>
            <a:endParaRPr lang="de-DE" sz="3200" dirty="0"/>
          </a:p>
          <a:p>
            <a:pPr marL="0" indent="0">
              <a:buNone/>
            </a:pPr>
            <a:r>
              <a:rPr lang="de-DE" i="1" dirty="0"/>
              <a:t>Beispiel:</a:t>
            </a:r>
          </a:p>
          <a:p>
            <a:pPr marL="0" indent="0">
              <a:buNone/>
            </a:pPr>
            <a:r>
              <a:rPr lang="de-DE" i="1" dirty="0">
                <a:solidFill>
                  <a:schemeClr val="accent3">
                    <a:lumMod val="50000"/>
                  </a:schemeClr>
                </a:solidFill>
              </a:rPr>
              <a:t>Royal Ulster </a:t>
            </a:r>
            <a:r>
              <a:rPr lang="de-DE" i="1" dirty="0" err="1">
                <a:solidFill>
                  <a:schemeClr val="accent3">
                    <a:lumMod val="50000"/>
                  </a:schemeClr>
                </a:solidFill>
              </a:rPr>
              <a:t>Constabulary</a:t>
            </a:r>
            <a:r>
              <a:rPr lang="de-DE" i="1" dirty="0">
                <a:solidFill>
                  <a:schemeClr val="accent3">
                    <a:lumMod val="50000"/>
                  </a:schemeClr>
                </a:solidFill>
              </a:rPr>
              <a:t> </a:t>
            </a:r>
            <a:endParaRPr lang="de-DE" b="1" dirty="0">
              <a:solidFill>
                <a:srgbClr val="00B050"/>
              </a:solidFill>
            </a:endParaRPr>
          </a:p>
          <a:p>
            <a:pPr marL="0" indent="0">
              <a:buNone/>
            </a:pPr>
            <a:r>
              <a:rPr lang="de-DE" sz="2000" i="1" dirty="0"/>
              <a:t>nicht Royal Ulster </a:t>
            </a:r>
            <a:r>
              <a:rPr lang="de-DE" sz="2000" i="1" dirty="0" err="1"/>
              <a:t>Constabulary</a:t>
            </a:r>
            <a:r>
              <a:rPr lang="de-DE" sz="2000" i="1" dirty="0"/>
              <a:t> GC</a:t>
            </a:r>
          </a:p>
          <a:p>
            <a:pPr marL="0" indent="0">
              <a:buNone/>
            </a:pPr>
            <a:r>
              <a:rPr lang="de-DE" sz="2000" i="1" dirty="0"/>
              <a:t>nicht Royal Ulster </a:t>
            </a:r>
            <a:r>
              <a:rPr lang="de-DE" sz="2000" i="1" dirty="0" err="1"/>
              <a:t>Constabulary</a:t>
            </a:r>
            <a:r>
              <a:rPr lang="de-DE" sz="2000" i="1" dirty="0"/>
              <a:t> George Cross</a:t>
            </a: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63</a:t>
            </a:fld>
            <a:endParaRPr lang="de-DE"/>
          </a:p>
        </p:txBody>
      </p:sp>
    </p:spTree>
    <p:extLst>
      <p:ext uri="{BB962C8B-B14F-4D97-AF65-F5344CB8AC3E}">
        <p14:creationId xmlns:p14="http://schemas.microsoft.com/office/powerpoint/2010/main" val="19153726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1000"/>
                                        <p:tgtEl>
                                          <p:spTgt spid="3">
                                            <p:txEl>
                                              <p:pRg st="5" end="5"/>
                                            </p:txEl>
                                          </p:spTgt>
                                        </p:tgtEl>
                                      </p:cBhvr>
                                    </p:animEffect>
                                    <p:anim calcmode="lin" valueType="num">
                                      <p:cBhvr>
                                        <p:cTn id="2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14202"/>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Name</a:t>
            </a:r>
            <a:br>
              <a:rPr lang="de-DE" sz="2600" dirty="0">
                <a:solidFill>
                  <a:prstClr val="black"/>
                </a:solidFill>
              </a:rPr>
            </a:br>
            <a:r>
              <a:rPr lang="de-DE" sz="2400" dirty="0" smtClean="0">
                <a:solidFill>
                  <a:prstClr val="black"/>
                </a:solidFill>
              </a:rPr>
              <a:t>Gesellschaftsform                                              -1-</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11.2.2.10</a:t>
            </a:r>
            <a:endParaRPr lang="de-DE" dirty="0"/>
          </a:p>
        </p:txBody>
      </p:sp>
      <p:sp>
        <p:nvSpPr>
          <p:cNvPr id="3" name="Inhaltsplatzhalter 2"/>
          <p:cNvSpPr>
            <a:spLocks noGrp="1"/>
          </p:cNvSpPr>
          <p:nvPr>
            <p:ph idx="1"/>
          </p:nvPr>
        </p:nvSpPr>
        <p:spPr>
          <a:xfrm>
            <a:off x="609600" y="2348879"/>
            <a:ext cx="10972800" cy="3888433"/>
          </a:xfrm>
        </p:spPr>
        <p:txBody>
          <a:bodyPr/>
          <a:lstStyle/>
          <a:p>
            <a:pPr marL="0" lvl="0" indent="0">
              <a:buNone/>
            </a:pPr>
            <a:r>
              <a:rPr lang="de-DE" sz="2600" dirty="0">
                <a:solidFill>
                  <a:prstClr val="black"/>
                </a:solidFill>
              </a:rPr>
              <a:t>Adjektive, Abkürzungen oder Phrasen, die auf eine Gesellschaftsform oder die Art der Körperschaft </a:t>
            </a:r>
            <a:r>
              <a:rPr lang="de-DE" sz="2600" dirty="0" smtClean="0">
                <a:solidFill>
                  <a:prstClr val="black"/>
                </a:solidFill>
              </a:rPr>
              <a:t>hinweisen</a:t>
            </a:r>
          </a:p>
          <a:p>
            <a:pPr marL="0" lvl="0" indent="0">
              <a:buNone/>
            </a:pPr>
            <a:r>
              <a:rPr lang="de-DE" sz="2600" dirty="0" smtClean="0">
                <a:solidFill>
                  <a:prstClr val="black"/>
                </a:solidFill>
              </a:rPr>
              <a:t>-&gt; nur </a:t>
            </a:r>
            <a:r>
              <a:rPr lang="de-DE" sz="2600" dirty="0">
                <a:solidFill>
                  <a:prstClr val="black"/>
                </a:solidFill>
              </a:rPr>
              <a:t>berücksichtigen, wenn sie integraler Bestandteil des Namens </a:t>
            </a:r>
            <a:r>
              <a:rPr lang="de-DE" sz="2600" dirty="0" smtClean="0">
                <a:solidFill>
                  <a:prstClr val="black"/>
                </a:solidFill>
              </a:rPr>
              <a:t>sind, d.h. ohne sie Körperschaftscharakter nicht zu erkennen</a:t>
            </a:r>
            <a:endParaRPr lang="de-DE" sz="2600" dirty="0">
              <a:solidFill>
                <a:prstClr val="black"/>
              </a:solidFill>
            </a:endParaRPr>
          </a:p>
          <a:p>
            <a:pPr marL="0" lvl="0" indent="0">
              <a:buNone/>
            </a:pPr>
            <a:endParaRPr lang="de-DE" sz="2600" i="1" dirty="0">
              <a:solidFill>
                <a:prstClr val="black"/>
              </a:solidFill>
            </a:endParaRPr>
          </a:p>
          <a:p>
            <a:pPr marL="0" lvl="0" indent="0">
              <a:buNone/>
            </a:pPr>
            <a:r>
              <a:rPr lang="de-DE" sz="2600" i="1" dirty="0">
                <a:solidFill>
                  <a:prstClr val="black"/>
                </a:solidFill>
              </a:rPr>
              <a:t>Beispiele</a:t>
            </a:r>
            <a:r>
              <a:rPr lang="de-DE" sz="2600" dirty="0">
                <a:solidFill>
                  <a:prstClr val="black"/>
                </a:solidFill>
              </a:rPr>
              <a:t>:</a:t>
            </a:r>
          </a:p>
          <a:p>
            <a:pPr marL="0" lvl="0" indent="0">
              <a:buNone/>
            </a:pPr>
            <a:r>
              <a:rPr lang="de-DE" sz="2600" i="1" dirty="0">
                <a:solidFill>
                  <a:srgbClr val="9BBB59">
                    <a:lumMod val="50000"/>
                  </a:srgbClr>
                </a:solidFill>
              </a:rPr>
              <a:t>Kraftfahrzeugwerk “Ernst Grube” Werdau  </a:t>
            </a:r>
            <a:r>
              <a:rPr lang="de-DE" sz="2600" b="1" dirty="0">
                <a:solidFill>
                  <a:srgbClr val="00B050"/>
                </a:solidFill>
              </a:rPr>
              <a:t>	</a:t>
            </a:r>
          </a:p>
          <a:p>
            <a:pPr marL="0" lvl="0" indent="0">
              <a:buNone/>
            </a:pPr>
            <a:r>
              <a:rPr lang="de-DE" sz="2000" i="1" dirty="0" smtClean="0">
                <a:solidFill>
                  <a:prstClr val="black"/>
                </a:solidFill>
              </a:rPr>
              <a:t>Nicht</a:t>
            </a:r>
            <a:r>
              <a:rPr lang="de-DE" sz="2000" i="1" dirty="0">
                <a:solidFill>
                  <a:prstClr val="black"/>
                </a:solidFill>
              </a:rPr>
              <a:t>: VEB Kraftfahrzeugwerk “Ernst Grube” Werdau</a:t>
            </a: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64</a:t>
            </a:fld>
            <a:endParaRPr lang="de-DE"/>
          </a:p>
        </p:txBody>
      </p:sp>
    </p:spTree>
    <p:extLst>
      <p:ext uri="{BB962C8B-B14F-4D97-AF65-F5344CB8AC3E}">
        <p14:creationId xmlns:p14="http://schemas.microsoft.com/office/powerpoint/2010/main" val="3802858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1000"/>
                                        <p:tgtEl>
                                          <p:spTgt spid="3">
                                            <p:txEl>
                                              <p:pRg st="5" end="5"/>
                                            </p:txEl>
                                          </p:spTgt>
                                        </p:tgtEl>
                                      </p:cBhvr>
                                    </p:animEffect>
                                    <p:anim calcmode="lin" valueType="num">
                                      <p:cBhvr>
                                        <p:cTn id="1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700040"/>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Name</a:t>
            </a:r>
            <a:br>
              <a:rPr lang="de-DE" sz="2600" dirty="0">
                <a:solidFill>
                  <a:prstClr val="black"/>
                </a:solidFill>
              </a:rPr>
            </a:br>
            <a:r>
              <a:rPr lang="de-DE" sz="2400" dirty="0">
                <a:solidFill>
                  <a:prstClr val="black"/>
                </a:solidFill>
              </a:rPr>
              <a:t>Gesellschaftsform                                              </a:t>
            </a:r>
            <a:r>
              <a:rPr lang="de-DE" sz="2400" dirty="0" smtClean="0">
                <a:solidFill>
                  <a:prstClr val="black"/>
                </a:solidFill>
              </a:rPr>
              <a:t>-2-</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11.2.2.10</a:t>
            </a:r>
            <a:endParaRPr lang="de-DE" sz="3200" dirty="0"/>
          </a:p>
        </p:txBody>
      </p:sp>
      <p:sp>
        <p:nvSpPr>
          <p:cNvPr id="3" name="Inhaltsplatzhalter 2"/>
          <p:cNvSpPr>
            <a:spLocks noGrp="1"/>
          </p:cNvSpPr>
          <p:nvPr>
            <p:ph idx="1"/>
          </p:nvPr>
        </p:nvSpPr>
        <p:spPr>
          <a:xfrm>
            <a:off x="609600" y="2204864"/>
            <a:ext cx="10972800" cy="3921300"/>
          </a:xfrm>
        </p:spPr>
        <p:txBody>
          <a:bodyPr/>
          <a:lstStyle/>
          <a:p>
            <a:pPr marL="0" indent="0">
              <a:buNone/>
            </a:pPr>
            <a:r>
              <a:rPr lang="de-DE" i="1" dirty="0" smtClean="0"/>
              <a:t>Aber</a:t>
            </a:r>
            <a:r>
              <a:rPr lang="de-DE" i="1" dirty="0"/>
              <a:t>: </a:t>
            </a:r>
            <a:r>
              <a:rPr lang="de-DE" dirty="0">
                <a:solidFill>
                  <a:srgbClr val="00B050"/>
                </a:solidFill>
              </a:rPr>
              <a:t/>
            </a:r>
            <a:br>
              <a:rPr lang="de-DE" dirty="0">
                <a:solidFill>
                  <a:srgbClr val="00B050"/>
                </a:solidFill>
              </a:rPr>
            </a:br>
            <a:r>
              <a:rPr lang="de-DE" i="1" dirty="0">
                <a:solidFill>
                  <a:schemeClr val="accent3">
                    <a:lumMod val="50000"/>
                  </a:schemeClr>
                </a:solidFill>
              </a:rPr>
              <a:t>Nature </a:t>
            </a:r>
            <a:r>
              <a:rPr lang="de-DE" i="1" dirty="0" err="1">
                <a:solidFill>
                  <a:schemeClr val="accent3">
                    <a:lumMod val="50000"/>
                  </a:schemeClr>
                </a:solidFill>
              </a:rPr>
              <a:t>Photographers</a:t>
            </a:r>
            <a:r>
              <a:rPr lang="de-DE" i="1" dirty="0">
                <a:solidFill>
                  <a:schemeClr val="accent3">
                    <a:lumMod val="50000"/>
                  </a:schemeClr>
                </a:solidFill>
              </a:rPr>
              <a:t> Ltd</a:t>
            </a:r>
            <a:r>
              <a:rPr lang="de-DE" i="1" dirty="0" smtClean="0">
                <a:solidFill>
                  <a:schemeClr val="accent3">
                    <a:lumMod val="50000"/>
                  </a:schemeClr>
                </a:solidFill>
              </a:rPr>
              <a:t>. </a:t>
            </a:r>
            <a:r>
              <a:rPr lang="de-DE" sz="2000" i="1" dirty="0" smtClean="0"/>
              <a:t>(Körperschaftscharakter ohne die juristische Wendung nicht zu erkennen)</a:t>
            </a:r>
          </a:p>
          <a:p>
            <a:pPr marL="0" indent="0">
              <a:buNone/>
            </a:pPr>
            <a:endParaRPr lang="de-DE" sz="2000" i="1" dirty="0"/>
          </a:p>
          <a:p>
            <a:pPr marL="0" indent="0">
              <a:buNone/>
            </a:pPr>
            <a:r>
              <a:rPr lang="de-DE" i="1" dirty="0">
                <a:solidFill>
                  <a:schemeClr val="accent3">
                    <a:lumMod val="50000"/>
                  </a:schemeClr>
                </a:solidFill>
              </a:rPr>
              <a:t>Forstprojektierung Potsdam, </a:t>
            </a:r>
            <a:r>
              <a:rPr lang="de-DE" i="1" dirty="0" smtClean="0">
                <a:solidFill>
                  <a:schemeClr val="accent3">
                    <a:lumMod val="50000"/>
                  </a:schemeClr>
                </a:solidFill>
              </a:rPr>
              <a:t>VEB </a:t>
            </a:r>
            <a:r>
              <a:rPr lang="de-DE" sz="2000" i="1" dirty="0" smtClean="0"/>
              <a:t>(Juristische Wendung am Anfang des Namens wird nachgestellt und mit Komma angeschlossen)</a:t>
            </a:r>
            <a:endParaRPr lang="de-DE" i="1" dirty="0" smtClean="0"/>
          </a:p>
          <a:p>
            <a:pPr marL="0" indent="0">
              <a:buNone/>
            </a:pPr>
            <a:r>
              <a:rPr lang="de-DE" sz="2000" i="1" dirty="0" smtClean="0"/>
              <a:t>(Vorlage: VEB </a:t>
            </a:r>
            <a:r>
              <a:rPr lang="de-DE" sz="2000" i="1" dirty="0"/>
              <a:t>Forstprojektierung </a:t>
            </a:r>
            <a:r>
              <a:rPr lang="de-DE" sz="2000" i="1" dirty="0" smtClean="0"/>
              <a:t>Potsdam)</a:t>
            </a:r>
          </a:p>
          <a:p>
            <a:pPr marL="0" indent="0">
              <a:buNone/>
            </a:pPr>
            <a:endParaRPr lang="de-DE" sz="2000" i="1" dirty="0"/>
          </a:p>
          <a:p>
            <a:pPr marL="0" indent="0">
              <a:buNone/>
            </a:pPr>
            <a:r>
              <a:rPr lang="de-DE" sz="2000" i="1" dirty="0" smtClean="0"/>
              <a:t>(In RDA 11.2.2.10 weitere Regelung für asiatische Namen mit einleitenden Wendungen, die den privaten Charakter anzeigen)</a:t>
            </a:r>
            <a:endParaRPr lang="de-DE" sz="2000" i="1" dirty="0"/>
          </a:p>
          <a:p>
            <a:pPr marL="0" indent="0">
              <a:buNone/>
            </a:pPr>
            <a:endParaRPr lang="de-DE" dirty="0"/>
          </a:p>
          <a:p>
            <a:pPr marL="0" indent="0">
              <a:buNone/>
            </a:pPr>
            <a:r>
              <a:rPr lang="de-DE" dirty="0">
                <a:solidFill>
                  <a:srgbClr val="00B050"/>
                </a:solidFill>
              </a:rPr>
              <a:t>		</a:t>
            </a:r>
            <a:r>
              <a:rPr lang="de-DE" dirty="0">
                <a:sym typeface="Wingdings"/>
              </a:rPr>
              <a:t> 	</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65</a:t>
            </a:fld>
            <a:endParaRPr lang="de-DE"/>
          </a:p>
        </p:txBody>
      </p:sp>
    </p:spTree>
    <p:extLst>
      <p:ext uri="{BB962C8B-B14F-4D97-AF65-F5344CB8AC3E}">
        <p14:creationId xmlns:p14="http://schemas.microsoft.com/office/powerpoint/2010/main" val="12978760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642194"/>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Bevorzugter Name</a:t>
            </a:r>
            <a:br>
              <a:rPr lang="de-DE" sz="2600" dirty="0">
                <a:solidFill>
                  <a:prstClr val="black"/>
                </a:solidFill>
              </a:rPr>
            </a:br>
            <a:r>
              <a:rPr lang="de-DE" sz="2400" dirty="0" smtClean="0">
                <a:solidFill>
                  <a:prstClr val="black"/>
                </a:solidFill>
              </a:rPr>
              <a:t>Transliteration</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11.2.2.12</a:t>
            </a:r>
            <a:endParaRPr lang="de-DE" dirty="0"/>
          </a:p>
        </p:txBody>
      </p:sp>
      <p:sp>
        <p:nvSpPr>
          <p:cNvPr id="3" name="Inhaltsplatzhalter 2"/>
          <p:cNvSpPr>
            <a:spLocks noGrp="1"/>
          </p:cNvSpPr>
          <p:nvPr>
            <p:ph idx="1"/>
          </p:nvPr>
        </p:nvSpPr>
        <p:spPr>
          <a:xfrm>
            <a:off x="609600" y="2060848"/>
            <a:ext cx="10972800" cy="4065316"/>
          </a:xfrm>
        </p:spPr>
        <p:txBody>
          <a:bodyPr/>
          <a:lstStyle/>
          <a:p>
            <a:pPr marL="0" indent="0">
              <a:buNone/>
            </a:pPr>
            <a:r>
              <a:rPr lang="de-DE" dirty="0"/>
              <a:t>Körperschaftsnamen in Originalschrift </a:t>
            </a:r>
            <a:endParaRPr lang="de-DE" dirty="0" smtClean="0"/>
          </a:p>
          <a:p>
            <a:pPr marL="0" lvl="0" indent="0">
              <a:buNone/>
            </a:pPr>
            <a:r>
              <a:rPr lang="de-DE" dirty="0" smtClean="0"/>
              <a:t>gemäß der Tabellen für den deutschsprachigen Raum transliterieren </a:t>
            </a:r>
            <a:r>
              <a:rPr lang="de-DE" sz="2400" dirty="0" smtClean="0"/>
              <a:t>(</a:t>
            </a:r>
            <a:r>
              <a:rPr lang="de-DE" sz="2400" dirty="0">
                <a:solidFill>
                  <a:prstClr val="black"/>
                </a:solidFill>
              </a:rPr>
              <a:t>AWR </a:t>
            </a:r>
            <a:r>
              <a:rPr lang="de-DE" sz="2400" dirty="0" smtClean="0">
                <a:solidFill>
                  <a:prstClr val="black"/>
                </a:solidFill>
              </a:rPr>
              <a:t>zu </a:t>
            </a:r>
            <a:r>
              <a:rPr lang="de-DE" sz="2400" dirty="0">
                <a:solidFill>
                  <a:prstClr val="black"/>
                </a:solidFill>
              </a:rPr>
              <a:t>RDA 11.2.2.12</a:t>
            </a:r>
            <a:r>
              <a:rPr lang="de-DE" sz="2400" dirty="0" smtClean="0">
                <a:solidFill>
                  <a:prstClr val="black"/>
                </a:solidFill>
              </a:rPr>
              <a:t>)</a:t>
            </a:r>
          </a:p>
          <a:p>
            <a:pPr marL="0" lvl="0" indent="0">
              <a:buNone/>
            </a:pPr>
            <a:endParaRPr lang="de-DE" i="1" dirty="0" smtClean="0">
              <a:solidFill>
                <a:prstClr val="black"/>
              </a:solidFill>
            </a:endParaRPr>
          </a:p>
          <a:p>
            <a:pPr marL="0" lvl="0" indent="0">
              <a:buNone/>
            </a:pPr>
            <a:r>
              <a:rPr lang="de-DE" i="1" dirty="0" smtClean="0">
                <a:solidFill>
                  <a:prstClr val="black"/>
                </a:solidFill>
              </a:rPr>
              <a:t>Beispiel:</a:t>
            </a:r>
          </a:p>
          <a:p>
            <a:pPr marL="0" indent="0">
              <a:buNone/>
            </a:pPr>
            <a:r>
              <a:rPr lang="de-DE" i="1" dirty="0">
                <a:solidFill>
                  <a:schemeClr val="accent3">
                    <a:lumMod val="50000"/>
                  </a:schemeClr>
                </a:solidFill>
              </a:rPr>
              <a:t>Institut </a:t>
            </a:r>
            <a:r>
              <a:rPr lang="de-DE" i="1" dirty="0" err="1" smtClean="0">
                <a:solidFill>
                  <a:schemeClr val="accent3">
                    <a:lumMod val="50000"/>
                  </a:schemeClr>
                </a:solidFill>
              </a:rPr>
              <a:t>mirovoj</a:t>
            </a:r>
            <a:r>
              <a:rPr lang="de-DE" i="1" dirty="0" smtClean="0">
                <a:solidFill>
                  <a:schemeClr val="accent3">
                    <a:lumMod val="50000"/>
                  </a:schemeClr>
                </a:solidFill>
              </a:rPr>
              <a:t> </a:t>
            </a:r>
            <a:r>
              <a:rPr lang="de-DE" i="1" dirty="0" err="1">
                <a:solidFill>
                  <a:schemeClr val="accent3">
                    <a:lumMod val="50000"/>
                  </a:schemeClr>
                </a:solidFill>
              </a:rPr>
              <a:t>literatury</a:t>
            </a:r>
            <a:r>
              <a:rPr lang="de-DE" i="1" dirty="0">
                <a:solidFill>
                  <a:schemeClr val="accent3">
                    <a:lumMod val="50000"/>
                  </a:schemeClr>
                </a:solidFill>
              </a:rPr>
              <a:t> </a:t>
            </a:r>
            <a:r>
              <a:rPr lang="de-DE" i="1" dirty="0" err="1">
                <a:solidFill>
                  <a:schemeClr val="accent3">
                    <a:lumMod val="50000"/>
                  </a:schemeClr>
                </a:solidFill>
              </a:rPr>
              <a:t>imeni</a:t>
            </a:r>
            <a:r>
              <a:rPr lang="de-DE" i="1" dirty="0">
                <a:solidFill>
                  <a:schemeClr val="accent3">
                    <a:lumMod val="50000"/>
                  </a:schemeClr>
                </a:solidFill>
              </a:rPr>
              <a:t> A.M. </a:t>
            </a:r>
            <a:r>
              <a:rPr lang="de-DE" i="1" dirty="0" err="1">
                <a:solidFill>
                  <a:schemeClr val="accent3">
                    <a:lumMod val="50000"/>
                  </a:schemeClr>
                </a:solidFill>
              </a:rPr>
              <a:t>Gorʹkogo</a:t>
            </a:r>
            <a:r>
              <a:rPr lang="de-DE" i="1" dirty="0">
                <a:solidFill>
                  <a:schemeClr val="accent3">
                    <a:lumMod val="50000"/>
                  </a:schemeClr>
                </a:solidFill>
              </a:rPr>
              <a:t> </a:t>
            </a:r>
          </a:p>
          <a:p>
            <a:pPr marL="0" indent="0">
              <a:buNone/>
            </a:pPr>
            <a:r>
              <a:rPr lang="de-DE" sz="2000" i="1" dirty="0" smtClean="0"/>
              <a:t>Name in Originalschrift: </a:t>
            </a:r>
            <a:endParaRPr lang="de-DE" sz="2000" i="1" dirty="0"/>
          </a:p>
          <a:p>
            <a:pPr marL="0" indent="0">
              <a:buNone/>
            </a:pPr>
            <a:r>
              <a:rPr lang="az-Cyrl-AZ" sz="2000" i="1" dirty="0"/>
              <a:t>Институт мировой</a:t>
            </a:r>
            <a:r>
              <a:rPr lang="de-DE" sz="2000" i="1" dirty="0"/>
              <a:t> </a:t>
            </a:r>
            <a:r>
              <a:rPr lang="az-Cyrl-AZ" sz="2000" i="1" dirty="0"/>
              <a:t>литературы</a:t>
            </a:r>
            <a:r>
              <a:rPr lang="de-DE" sz="2000" i="1" dirty="0"/>
              <a:t> </a:t>
            </a:r>
            <a:r>
              <a:rPr lang="az-Cyrl-AZ" sz="2000" i="1" dirty="0"/>
              <a:t>имени А.М. Горького</a:t>
            </a:r>
            <a:endParaRPr lang="de-DE" sz="2000" i="1" dirty="0"/>
          </a:p>
          <a:p>
            <a:pPr marL="0" lvl="0" indent="0">
              <a:buNone/>
            </a:pPr>
            <a:endParaRPr lang="de-DE" i="1" dirty="0">
              <a:solidFill>
                <a:prstClr val="black"/>
              </a:solidFill>
            </a:endParaRPr>
          </a:p>
          <a:p>
            <a:endParaRPr lang="de-DE" dirty="0" smtClean="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66</a:t>
            </a:fld>
            <a:endParaRPr lang="de-DE"/>
          </a:p>
        </p:txBody>
      </p:sp>
    </p:spTree>
    <p:extLst>
      <p:ext uri="{BB962C8B-B14F-4D97-AF65-F5344CB8AC3E}">
        <p14:creationId xmlns:p14="http://schemas.microsoft.com/office/powerpoint/2010/main" val="1110626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1000"/>
                                        <p:tgtEl>
                                          <p:spTgt spid="3">
                                            <p:txEl>
                                              <p:pRg st="5" end="5"/>
                                            </p:txEl>
                                          </p:spTgt>
                                        </p:tgtEl>
                                      </p:cBhvr>
                                    </p:animEffect>
                                    <p:anim calcmode="lin" valueType="num">
                                      <p:cBhvr>
                                        <p:cTn id="1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1000"/>
                                        <p:tgtEl>
                                          <p:spTgt spid="3">
                                            <p:txEl>
                                              <p:pRg st="6" end="6"/>
                                            </p:txEl>
                                          </p:spTgt>
                                        </p:tgtEl>
                                      </p:cBhvr>
                                    </p:animEffect>
                                    <p:anim calcmode="lin" valueType="num">
                                      <p:cBhvr>
                                        <p:cTn id="2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354162"/>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smtClean="0">
                <a:solidFill>
                  <a:prstClr val="black"/>
                </a:solidFill>
              </a:rPr>
              <a:t>Abweichender Name                                    </a:t>
            </a:r>
            <a:r>
              <a:rPr lang="de-DE" sz="2400" dirty="0" smtClean="0">
                <a:solidFill>
                  <a:prstClr val="black"/>
                </a:solidFill>
              </a:rPr>
              <a:t>-1-</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11.2.3</a:t>
            </a:r>
            <a:endParaRPr lang="de-DE" dirty="0"/>
          </a:p>
        </p:txBody>
      </p:sp>
      <p:sp>
        <p:nvSpPr>
          <p:cNvPr id="3" name="Inhaltsplatzhalter 2"/>
          <p:cNvSpPr>
            <a:spLocks noGrp="1"/>
          </p:cNvSpPr>
          <p:nvPr>
            <p:ph idx="1"/>
          </p:nvPr>
        </p:nvSpPr>
        <p:spPr>
          <a:xfrm>
            <a:off x="609600" y="1844824"/>
            <a:ext cx="10972800" cy="4392488"/>
          </a:xfrm>
        </p:spPr>
        <p:txBody>
          <a:bodyPr/>
          <a:lstStyle/>
          <a:p>
            <a:pPr marL="0" indent="0">
              <a:spcBef>
                <a:spcPts val="600"/>
              </a:spcBef>
              <a:buNone/>
            </a:pPr>
            <a:r>
              <a:rPr lang="de-DE" sz="2700" dirty="0" smtClean="0"/>
              <a:t>Abweichende Namen </a:t>
            </a:r>
          </a:p>
          <a:p>
            <a:pPr marL="0" indent="0">
              <a:spcBef>
                <a:spcPts val="600"/>
              </a:spcBef>
              <a:buNone/>
            </a:pPr>
            <a:r>
              <a:rPr lang="de-DE" sz="2700" dirty="0" smtClean="0"/>
              <a:t>= Namensformen</a:t>
            </a:r>
            <a:r>
              <a:rPr lang="de-DE" sz="2700" dirty="0"/>
              <a:t>, </a:t>
            </a:r>
            <a:r>
              <a:rPr lang="de-DE" sz="2700" dirty="0" smtClean="0"/>
              <a:t>von Körperschaft </a:t>
            </a:r>
            <a:r>
              <a:rPr lang="de-DE" sz="2700" dirty="0"/>
              <a:t>verwendet oder </a:t>
            </a:r>
            <a:r>
              <a:rPr lang="de-DE" sz="2700" dirty="0" smtClean="0"/>
              <a:t>in </a:t>
            </a:r>
            <a:r>
              <a:rPr lang="de-DE" sz="2700" dirty="0"/>
              <a:t>Nachschlagewerken </a:t>
            </a:r>
            <a:r>
              <a:rPr lang="de-DE" sz="2700" dirty="0" smtClean="0"/>
              <a:t>gefunden, aber nicht </a:t>
            </a:r>
            <a:r>
              <a:rPr lang="de-DE" sz="2700" dirty="0"/>
              <a:t>als bevorzugter Name </a:t>
            </a:r>
            <a:r>
              <a:rPr lang="de-DE" sz="2700" dirty="0" smtClean="0"/>
              <a:t>gewählt</a:t>
            </a:r>
          </a:p>
          <a:p>
            <a:pPr lvl="0"/>
            <a:r>
              <a:rPr lang="de-DE" sz="2700" dirty="0" smtClean="0">
                <a:solidFill>
                  <a:prstClr val="black"/>
                </a:solidFill>
              </a:rPr>
              <a:t>Z.B. ausgeschriebene Namensform, </a:t>
            </a:r>
            <a:r>
              <a:rPr lang="de-DE" sz="2700" dirty="0">
                <a:solidFill>
                  <a:prstClr val="black"/>
                </a:solidFill>
              </a:rPr>
              <a:t>wenn </a:t>
            </a:r>
            <a:r>
              <a:rPr lang="de-DE" sz="2700" dirty="0" smtClean="0">
                <a:solidFill>
                  <a:prstClr val="black"/>
                </a:solidFill>
              </a:rPr>
              <a:t>BN = Akronym</a:t>
            </a:r>
            <a:r>
              <a:rPr lang="de-DE" sz="2700" dirty="0">
                <a:solidFill>
                  <a:prstClr val="black"/>
                </a:solidFill>
              </a:rPr>
              <a:t>, </a:t>
            </a:r>
            <a:r>
              <a:rPr lang="de-DE" sz="2700" dirty="0" smtClean="0">
                <a:solidFill>
                  <a:prstClr val="black"/>
                </a:solidFill>
              </a:rPr>
              <a:t>Initial- </a:t>
            </a:r>
            <a:r>
              <a:rPr lang="de-DE" sz="2700" dirty="0">
                <a:solidFill>
                  <a:prstClr val="black"/>
                </a:solidFill>
              </a:rPr>
              <a:t>oder Kurzform </a:t>
            </a:r>
            <a:r>
              <a:rPr lang="de-DE" sz="2700" dirty="0" smtClean="0">
                <a:solidFill>
                  <a:prstClr val="black"/>
                </a:solidFill>
              </a:rPr>
              <a:t>und umgekehrt </a:t>
            </a:r>
            <a:r>
              <a:rPr lang="de-DE" sz="2400" dirty="0" smtClean="0">
                <a:solidFill>
                  <a:prstClr val="black"/>
                </a:solidFill>
              </a:rPr>
              <a:t>(RDA 11.2.3.4, 11.2.3.5)</a:t>
            </a:r>
          </a:p>
          <a:p>
            <a:r>
              <a:rPr lang="de-DE" sz="2700" dirty="0"/>
              <a:t>alternative Sprachformen, abweichende Schrift/Transliteration, abweichende Schreibweise des Namens </a:t>
            </a:r>
            <a:r>
              <a:rPr lang="de-DE" sz="2400" dirty="0"/>
              <a:t>(RDA 11.2.3.6)</a:t>
            </a:r>
          </a:p>
          <a:p>
            <a:pPr marL="0" lvl="0" indent="0">
              <a:buNone/>
            </a:pPr>
            <a:r>
              <a:rPr lang="de-DE" dirty="0" smtClean="0"/>
              <a:t/>
            </a:r>
            <a:br>
              <a:rPr lang="de-DE" dirty="0" smtClean="0"/>
            </a:br>
            <a:endParaRPr lang="de-DE" dirty="0" smtClean="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67</a:t>
            </a:fld>
            <a:endParaRPr lang="de-DE"/>
          </a:p>
        </p:txBody>
      </p:sp>
    </p:spTree>
    <p:extLst>
      <p:ext uri="{BB962C8B-B14F-4D97-AF65-F5344CB8AC3E}">
        <p14:creationId xmlns:p14="http://schemas.microsoft.com/office/powerpoint/2010/main" val="26214780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down)">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582744" cy="1354163"/>
          </a:xfrm>
        </p:spPr>
        <p:txBody>
          <a:bodyPr/>
          <a:lstStyle/>
          <a:p>
            <a:pPr algn="l"/>
            <a:r>
              <a:rPr lang="de-DE" sz="3200" dirty="0" smtClean="0">
                <a:solidFill>
                  <a:srgbClr val="4F81BD">
                    <a:lumMod val="75000"/>
                  </a:srgbClr>
                </a:solidFill>
              </a:rPr>
              <a:t>Körperschaften </a:t>
            </a:r>
            <a:r>
              <a:rPr lang="de-DE" sz="3200" dirty="0">
                <a:solidFill>
                  <a:srgbClr val="4F81BD">
                    <a:lumMod val="75000"/>
                  </a:srgbClr>
                </a:solidFill>
              </a:rPr>
              <a:t>allgemein</a:t>
            </a:r>
            <a:br>
              <a:rPr lang="de-DE" sz="3200" dirty="0">
                <a:solidFill>
                  <a:srgbClr val="4F81BD">
                    <a:lumMod val="75000"/>
                  </a:srgbClr>
                </a:solidFill>
              </a:rPr>
            </a:br>
            <a:r>
              <a:rPr lang="de-DE" sz="2600" dirty="0">
                <a:solidFill>
                  <a:prstClr val="black"/>
                </a:solidFill>
              </a:rPr>
              <a:t>Abweichender Name                                    </a:t>
            </a:r>
            <a:r>
              <a:rPr lang="de-DE" sz="2400" dirty="0" smtClean="0">
                <a:solidFill>
                  <a:prstClr val="black"/>
                </a:solidFill>
              </a:rPr>
              <a:t>-2-</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11.2.3</a:t>
            </a:r>
            <a:endParaRPr lang="de-DE" dirty="0"/>
          </a:p>
        </p:txBody>
      </p:sp>
      <p:sp>
        <p:nvSpPr>
          <p:cNvPr id="3" name="Inhaltsplatzhalter 2"/>
          <p:cNvSpPr>
            <a:spLocks noGrp="1"/>
          </p:cNvSpPr>
          <p:nvPr>
            <p:ph idx="1"/>
          </p:nvPr>
        </p:nvSpPr>
        <p:spPr>
          <a:xfrm>
            <a:off x="609600" y="2060848"/>
            <a:ext cx="10972800" cy="4065316"/>
          </a:xfrm>
        </p:spPr>
        <p:txBody>
          <a:bodyPr/>
          <a:lstStyle/>
          <a:p>
            <a:r>
              <a:rPr lang="de-DE" dirty="0" smtClean="0"/>
              <a:t>Sonstige </a:t>
            </a:r>
            <a:r>
              <a:rPr lang="de-DE" dirty="0"/>
              <a:t>abweichende Namen </a:t>
            </a:r>
            <a:r>
              <a:rPr lang="de-DE" sz="2400" dirty="0"/>
              <a:t>(RDA 11.2.3.7</a:t>
            </a:r>
            <a:r>
              <a:rPr lang="de-DE" sz="2400" dirty="0" smtClean="0"/>
              <a:t>)</a:t>
            </a:r>
          </a:p>
          <a:p>
            <a:pPr marL="0" lvl="0" indent="0">
              <a:buNone/>
            </a:pPr>
            <a:endParaRPr lang="de-DE" i="1" dirty="0" smtClean="0">
              <a:solidFill>
                <a:prstClr val="black"/>
              </a:solidFill>
            </a:endParaRPr>
          </a:p>
          <a:p>
            <a:pPr marL="0" lvl="0" indent="0">
              <a:buNone/>
            </a:pPr>
            <a:r>
              <a:rPr lang="de-DE" i="1" dirty="0" smtClean="0">
                <a:solidFill>
                  <a:prstClr val="black"/>
                </a:solidFill>
              </a:rPr>
              <a:t>Beispiele</a:t>
            </a:r>
            <a:r>
              <a:rPr lang="de-DE" dirty="0" smtClean="0">
                <a:solidFill>
                  <a:prstClr val="black"/>
                </a:solidFill>
              </a:rPr>
              <a:t>:</a:t>
            </a:r>
            <a:endParaRPr lang="de-DE" dirty="0" smtClean="0">
              <a:solidFill>
                <a:srgbClr val="00B050"/>
              </a:solidFill>
            </a:endParaRPr>
          </a:p>
          <a:p>
            <a:pPr marL="0" lvl="0" indent="0">
              <a:buNone/>
            </a:pPr>
            <a:r>
              <a:rPr lang="de-DE" i="1" dirty="0" smtClean="0">
                <a:solidFill>
                  <a:prstClr val="black"/>
                </a:solidFill>
              </a:rPr>
              <a:t>North </a:t>
            </a:r>
            <a:r>
              <a:rPr lang="de-DE" i="1" dirty="0" err="1">
                <a:solidFill>
                  <a:prstClr val="black"/>
                </a:solidFill>
              </a:rPr>
              <a:t>Atlantic</a:t>
            </a:r>
            <a:r>
              <a:rPr lang="de-DE" i="1" dirty="0">
                <a:solidFill>
                  <a:prstClr val="black"/>
                </a:solidFill>
              </a:rPr>
              <a:t> Treaty </a:t>
            </a:r>
            <a:r>
              <a:rPr lang="de-DE" i="1" dirty="0" err="1">
                <a:solidFill>
                  <a:prstClr val="black"/>
                </a:solidFill>
              </a:rPr>
              <a:t>Organization</a:t>
            </a:r>
            <a:r>
              <a:rPr lang="de-DE" i="1" dirty="0">
                <a:solidFill>
                  <a:prstClr val="black"/>
                </a:solidFill>
              </a:rPr>
              <a:t> </a:t>
            </a:r>
            <a:r>
              <a:rPr lang="de-DE" sz="2000" i="1" dirty="0">
                <a:solidFill>
                  <a:prstClr val="black"/>
                </a:solidFill>
              </a:rPr>
              <a:t>(</a:t>
            </a:r>
            <a:r>
              <a:rPr lang="en-US" sz="2000" i="1" dirty="0" err="1" smtClean="0">
                <a:solidFill>
                  <a:prstClr val="black"/>
                </a:solidFill>
              </a:rPr>
              <a:t>abweichende</a:t>
            </a:r>
            <a:r>
              <a:rPr lang="en-US" sz="2000" i="1" dirty="0" smtClean="0">
                <a:solidFill>
                  <a:prstClr val="black"/>
                </a:solidFill>
              </a:rPr>
              <a:t> </a:t>
            </a:r>
            <a:r>
              <a:rPr lang="en-US" sz="2000" i="1" dirty="0" err="1" smtClean="0">
                <a:solidFill>
                  <a:prstClr val="black"/>
                </a:solidFill>
              </a:rPr>
              <a:t>Namensform</a:t>
            </a:r>
            <a:r>
              <a:rPr lang="en-US" sz="2000" i="1" dirty="0" smtClean="0">
                <a:solidFill>
                  <a:prstClr val="black"/>
                </a:solidFill>
              </a:rPr>
              <a:t>)</a:t>
            </a:r>
          </a:p>
          <a:p>
            <a:pPr marL="0" lvl="0" indent="0">
              <a:buNone/>
            </a:pPr>
            <a:r>
              <a:rPr lang="de-DE" i="1" dirty="0" smtClean="0">
                <a:solidFill>
                  <a:srgbClr val="9BBB59">
                    <a:lumMod val="50000"/>
                  </a:srgbClr>
                </a:solidFill>
              </a:rPr>
              <a:t>NATO </a:t>
            </a:r>
            <a:r>
              <a:rPr lang="de-DE" sz="2000" i="1" dirty="0" smtClean="0"/>
              <a:t>(</a:t>
            </a:r>
            <a:r>
              <a:rPr lang="en-US" sz="2000" i="1" dirty="0" err="1" smtClean="0"/>
              <a:t>bevorzugte</a:t>
            </a:r>
            <a:r>
              <a:rPr lang="en-US" sz="2000" i="1" dirty="0" smtClean="0"/>
              <a:t> </a:t>
            </a:r>
            <a:r>
              <a:rPr lang="en-US" sz="2000" i="1" dirty="0" err="1" smtClean="0"/>
              <a:t>Namensform</a:t>
            </a:r>
            <a:r>
              <a:rPr lang="en-US" sz="2000" i="1" dirty="0" smtClean="0"/>
              <a:t>)</a:t>
            </a:r>
          </a:p>
          <a:p>
            <a:pPr marL="0" lvl="0" indent="0">
              <a:buNone/>
            </a:pPr>
            <a:endParaRPr lang="en-US" sz="2000" i="1" dirty="0"/>
          </a:p>
          <a:p>
            <a:pPr marL="0" lvl="0" indent="0">
              <a:buNone/>
            </a:pPr>
            <a:r>
              <a:rPr lang="en-US" i="1" dirty="0">
                <a:solidFill>
                  <a:prstClr val="black"/>
                </a:solidFill>
              </a:rPr>
              <a:t>SESR</a:t>
            </a:r>
            <a:r>
              <a:rPr lang="en-US" i="1" dirty="0">
                <a:solidFill>
                  <a:srgbClr val="9BBB59">
                    <a:lumMod val="50000"/>
                  </a:srgbClr>
                </a:solidFill>
              </a:rPr>
              <a:t> </a:t>
            </a:r>
            <a:r>
              <a:rPr lang="en-US" sz="2000" i="1" dirty="0" smtClean="0"/>
              <a:t>(</a:t>
            </a:r>
            <a:r>
              <a:rPr lang="en-US" sz="2000" i="1" dirty="0" err="1" smtClean="0">
                <a:solidFill>
                  <a:prstClr val="black"/>
                </a:solidFill>
              </a:rPr>
              <a:t>abweichende</a:t>
            </a:r>
            <a:r>
              <a:rPr lang="en-US" sz="2000" i="1" dirty="0" smtClean="0">
                <a:solidFill>
                  <a:prstClr val="black"/>
                </a:solidFill>
              </a:rPr>
              <a:t> </a:t>
            </a:r>
            <a:r>
              <a:rPr lang="en-US" sz="2000" i="1" dirty="0" err="1" smtClean="0">
                <a:solidFill>
                  <a:prstClr val="black"/>
                </a:solidFill>
              </a:rPr>
              <a:t>Namensform</a:t>
            </a:r>
            <a:r>
              <a:rPr lang="en-US" sz="2000" i="1" dirty="0" smtClean="0">
                <a:solidFill>
                  <a:prstClr val="black"/>
                </a:solidFill>
              </a:rPr>
              <a:t>)</a:t>
            </a:r>
            <a:endParaRPr lang="en-US" sz="2000" i="1" dirty="0">
              <a:solidFill>
                <a:srgbClr val="00B050"/>
              </a:solidFill>
            </a:endParaRPr>
          </a:p>
          <a:p>
            <a:pPr marL="0" lvl="0" indent="0">
              <a:buNone/>
            </a:pPr>
            <a:r>
              <a:rPr lang="en-US" i="1" dirty="0" smtClean="0">
                <a:solidFill>
                  <a:srgbClr val="9BBB59">
                    <a:lumMod val="50000"/>
                  </a:srgbClr>
                </a:solidFill>
              </a:rPr>
              <a:t>European </a:t>
            </a:r>
            <a:r>
              <a:rPr lang="en-US" i="1" dirty="0">
                <a:solidFill>
                  <a:srgbClr val="9BBB59">
                    <a:lumMod val="50000"/>
                  </a:srgbClr>
                </a:solidFill>
              </a:rPr>
              <a:t>Society for Rural Sociology</a:t>
            </a:r>
            <a:r>
              <a:rPr lang="en-US" b="1" i="1" dirty="0">
                <a:solidFill>
                  <a:srgbClr val="9BBB59">
                    <a:lumMod val="50000"/>
                  </a:srgbClr>
                </a:solidFill>
              </a:rPr>
              <a:t> </a:t>
            </a:r>
            <a:r>
              <a:rPr lang="en-US" sz="2000" i="1" dirty="0" smtClean="0"/>
              <a:t>(</a:t>
            </a:r>
            <a:r>
              <a:rPr lang="en-US" sz="2000" i="1" dirty="0" err="1" smtClean="0"/>
              <a:t>bevorzugte</a:t>
            </a:r>
            <a:r>
              <a:rPr lang="en-US" sz="2000" i="1" dirty="0" smtClean="0"/>
              <a:t> </a:t>
            </a:r>
            <a:r>
              <a:rPr lang="en-US" sz="2000" i="1" dirty="0" err="1" smtClean="0"/>
              <a:t>Namensform</a:t>
            </a:r>
            <a:r>
              <a:rPr lang="en-US" sz="2000" i="1" dirty="0" smtClean="0"/>
              <a:t>)</a:t>
            </a:r>
            <a:endParaRPr lang="en-US" sz="2000" b="1" i="1" dirty="0"/>
          </a:p>
          <a:p>
            <a:pPr marL="0" lvl="0" indent="0">
              <a:buNone/>
            </a:pPr>
            <a:endParaRPr lang="de-DE" sz="2000" i="1" dirty="0" smtClean="0"/>
          </a:p>
          <a:p>
            <a:pPr marL="0" indent="0">
              <a:buNone/>
            </a:pPr>
            <a:r>
              <a:rPr lang="de-DE" dirty="0" smtClean="0"/>
              <a:t> </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68</a:t>
            </a:fld>
            <a:endParaRPr lang="de-DE"/>
          </a:p>
        </p:txBody>
      </p:sp>
    </p:spTree>
    <p:extLst>
      <p:ext uri="{BB962C8B-B14F-4D97-AF65-F5344CB8AC3E}">
        <p14:creationId xmlns:p14="http://schemas.microsoft.com/office/powerpoint/2010/main" val="2906808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1000"/>
                                        <p:tgtEl>
                                          <p:spTgt spid="3">
                                            <p:txEl>
                                              <p:pRg st="6" end="6"/>
                                            </p:txEl>
                                          </p:spTgt>
                                        </p:tgtEl>
                                      </p:cBhvr>
                                    </p:animEffect>
                                    <p:anim calcmode="lin" valueType="num">
                                      <p:cBhvr>
                                        <p:cTn id="2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6" end="6"/>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1000"/>
                                        <p:tgtEl>
                                          <p:spTgt spid="3">
                                            <p:txEl>
                                              <p:pRg st="7" end="7"/>
                                            </p:txEl>
                                          </p:spTgt>
                                        </p:tgtEl>
                                      </p:cBhvr>
                                    </p:animEffect>
                                    <p:anim calcmode="lin" valueType="num">
                                      <p:cBhvr>
                                        <p:cTn id="2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654752" cy="1426171"/>
          </a:xfrm>
        </p:spPr>
        <p:txBody>
          <a:bodyPr/>
          <a:lstStyle/>
          <a:p>
            <a:pPr algn="l"/>
            <a:r>
              <a:rPr lang="de-DE" sz="3200" dirty="0" smtClean="0">
                <a:solidFill>
                  <a:srgbClr val="4F81BD">
                    <a:lumMod val="75000"/>
                  </a:srgbClr>
                </a:solidFill>
              </a:rPr>
              <a:t/>
            </a:r>
            <a:br>
              <a:rPr lang="de-DE" sz="3200" dirty="0" smtClean="0">
                <a:solidFill>
                  <a:srgbClr val="4F81BD">
                    <a:lumMod val="75000"/>
                  </a:srgbClr>
                </a:solidFill>
              </a:rPr>
            </a:br>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Abweichender Name                                  </a:t>
            </a:r>
            <a:r>
              <a:rPr lang="de-DE" sz="2600" dirty="0" smtClean="0">
                <a:solidFill>
                  <a:prstClr val="black"/>
                </a:solidFill>
              </a:rPr>
              <a:t>  </a:t>
            </a:r>
            <a:r>
              <a:rPr lang="de-DE" sz="2400" dirty="0" smtClean="0">
                <a:solidFill>
                  <a:prstClr val="black"/>
                </a:solidFill>
              </a:rPr>
              <a:t>-3-</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11.2.3</a:t>
            </a:r>
            <a:r>
              <a:rPr lang="de-DE" sz="2600" b="0" u="sng" dirty="0">
                <a:solidFill>
                  <a:srgbClr val="4F81BD">
                    <a:lumMod val="75000"/>
                  </a:srgbClr>
                </a:solidFill>
              </a:rPr>
              <a:t/>
            </a:r>
            <a:br>
              <a:rPr lang="de-DE" sz="2600" b="0" u="sng" dirty="0">
                <a:solidFill>
                  <a:srgbClr val="4F81BD">
                    <a:lumMod val="75000"/>
                  </a:srgbClr>
                </a:solidFill>
              </a:rPr>
            </a:br>
            <a:endParaRPr lang="de-DE" dirty="0"/>
          </a:p>
        </p:txBody>
      </p:sp>
      <p:sp>
        <p:nvSpPr>
          <p:cNvPr id="3" name="Inhaltsplatzhalter 2"/>
          <p:cNvSpPr>
            <a:spLocks noGrp="1"/>
          </p:cNvSpPr>
          <p:nvPr>
            <p:ph idx="1"/>
          </p:nvPr>
        </p:nvSpPr>
        <p:spPr>
          <a:xfrm>
            <a:off x="609600" y="2060848"/>
            <a:ext cx="10972800" cy="4065316"/>
          </a:xfrm>
        </p:spPr>
        <p:txBody>
          <a:bodyPr/>
          <a:lstStyle/>
          <a:p>
            <a:pPr marL="0" indent="0">
              <a:buNone/>
            </a:pPr>
            <a:r>
              <a:rPr lang="de-DE" sz="2600" i="1" dirty="0" smtClean="0"/>
              <a:t>Forts. Beispiele</a:t>
            </a:r>
            <a:r>
              <a:rPr lang="de-DE" sz="2600" dirty="0"/>
              <a:t>:</a:t>
            </a:r>
            <a:endParaRPr lang="de-DE" sz="2400" dirty="0">
              <a:solidFill>
                <a:srgbClr val="00B050"/>
              </a:solidFill>
            </a:endParaRPr>
          </a:p>
          <a:p>
            <a:pPr marL="0" indent="0">
              <a:buNone/>
            </a:pPr>
            <a:r>
              <a:rPr lang="de-DE" i="1" dirty="0" smtClean="0"/>
              <a:t>Planungsbüro </a:t>
            </a:r>
            <a:r>
              <a:rPr lang="de-DE" i="1" dirty="0" err="1"/>
              <a:t>Prechter</a:t>
            </a:r>
            <a:r>
              <a:rPr lang="de-DE" i="1" dirty="0"/>
              <a:t> </a:t>
            </a:r>
            <a:r>
              <a:rPr lang="de-DE" i="1" u="sng" dirty="0"/>
              <a:t>und</a:t>
            </a:r>
            <a:r>
              <a:rPr lang="de-DE" i="1" dirty="0"/>
              <a:t> Schreiber</a:t>
            </a:r>
            <a:r>
              <a:rPr lang="de-DE" dirty="0"/>
              <a:t> </a:t>
            </a:r>
            <a:r>
              <a:rPr lang="de-DE" sz="2000" i="1" dirty="0"/>
              <a:t>(</a:t>
            </a:r>
            <a:r>
              <a:rPr lang="en-US" sz="2000" i="1" dirty="0" err="1" smtClean="0"/>
              <a:t>abweichende</a:t>
            </a:r>
            <a:r>
              <a:rPr lang="en-US" sz="2000" i="1" dirty="0" smtClean="0"/>
              <a:t> </a:t>
            </a:r>
            <a:r>
              <a:rPr lang="en-US" sz="2000" i="1" dirty="0" err="1" smtClean="0"/>
              <a:t>Namensform</a:t>
            </a:r>
            <a:r>
              <a:rPr lang="en-US" sz="2000" i="1" dirty="0" smtClean="0"/>
              <a:t>)</a:t>
            </a:r>
            <a:endParaRPr lang="de-DE" sz="2000" i="1" dirty="0">
              <a:solidFill>
                <a:srgbClr val="00B050"/>
              </a:solidFill>
            </a:endParaRPr>
          </a:p>
          <a:p>
            <a:pPr marL="0" indent="0">
              <a:buNone/>
            </a:pPr>
            <a:r>
              <a:rPr lang="de-DE" i="1" dirty="0" smtClean="0">
                <a:solidFill>
                  <a:schemeClr val="accent3">
                    <a:lumMod val="50000"/>
                  </a:schemeClr>
                </a:solidFill>
              </a:rPr>
              <a:t>Planungsbüro </a:t>
            </a:r>
            <a:r>
              <a:rPr lang="de-DE" i="1" dirty="0" err="1">
                <a:solidFill>
                  <a:schemeClr val="accent3">
                    <a:lumMod val="50000"/>
                  </a:schemeClr>
                </a:solidFill>
              </a:rPr>
              <a:t>Prechter</a:t>
            </a:r>
            <a:r>
              <a:rPr lang="de-DE" i="1" dirty="0">
                <a:solidFill>
                  <a:schemeClr val="accent3">
                    <a:lumMod val="50000"/>
                  </a:schemeClr>
                </a:solidFill>
              </a:rPr>
              <a:t> </a:t>
            </a:r>
            <a:r>
              <a:rPr lang="de-DE" i="1" u="sng" dirty="0">
                <a:solidFill>
                  <a:schemeClr val="accent3">
                    <a:lumMod val="50000"/>
                  </a:schemeClr>
                </a:solidFill>
              </a:rPr>
              <a:t>+</a:t>
            </a:r>
            <a:r>
              <a:rPr lang="de-DE" i="1" dirty="0">
                <a:solidFill>
                  <a:schemeClr val="accent3">
                    <a:lumMod val="50000"/>
                  </a:schemeClr>
                </a:solidFill>
              </a:rPr>
              <a:t> Schreiber </a:t>
            </a:r>
            <a:r>
              <a:rPr lang="de-DE" sz="2000" i="1" dirty="0" smtClean="0"/>
              <a:t>(</a:t>
            </a:r>
            <a:r>
              <a:rPr lang="en-US" sz="2000" i="1" dirty="0" err="1" smtClean="0"/>
              <a:t>bevorzugte</a:t>
            </a:r>
            <a:r>
              <a:rPr lang="en-US" sz="2000" i="1" dirty="0" smtClean="0"/>
              <a:t> </a:t>
            </a:r>
            <a:r>
              <a:rPr lang="en-US" sz="2000" i="1" dirty="0" err="1" smtClean="0"/>
              <a:t>Namensform</a:t>
            </a:r>
            <a:r>
              <a:rPr lang="en-US" sz="2000" i="1" dirty="0" smtClean="0"/>
              <a:t>)</a:t>
            </a:r>
            <a:endParaRPr lang="en-US" sz="2000" i="1" dirty="0"/>
          </a:p>
          <a:p>
            <a:pPr marL="0" indent="0">
              <a:buNone/>
            </a:pPr>
            <a:endParaRPr lang="en-US" b="1" dirty="0">
              <a:solidFill>
                <a:srgbClr val="00B050"/>
              </a:solidFill>
            </a:endParaRPr>
          </a:p>
          <a:p>
            <a:pPr marL="0" indent="0">
              <a:buNone/>
            </a:pPr>
            <a:r>
              <a:rPr lang="de-DE" i="1" dirty="0" smtClean="0"/>
              <a:t>Carl-Link-Verlag</a:t>
            </a:r>
            <a:r>
              <a:rPr lang="de-DE" dirty="0" smtClean="0"/>
              <a:t> </a:t>
            </a:r>
            <a:r>
              <a:rPr lang="de-DE" sz="2000" i="1" dirty="0" smtClean="0"/>
              <a:t>(</a:t>
            </a:r>
            <a:r>
              <a:rPr lang="en-US" sz="2000" i="1" dirty="0" err="1" smtClean="0"/>
              <a:t>abweichende</a:t>
            </a:r>
            <a:r>
              <a:rPr lang="en-US" sz="2000" i="1" dirty="0" smtClean="0"/>
              <a:t> </a:t>
            </a:r>
            <a:r>
              <a:rPr lang="en-US" sz="2000" i="1" dirty="0" err="1" smtClean="0"/>
              <a:t>Namensform</a:t>
            </a:r>
            <a:r>
              <a:rPr lang="en-US" sz="2000" i="1" dirty="0" smtClean="0"/>
              <a:t>)</a:t>
            </a:r>
            <a:endParaRPr lang="de-DE" sz="2000" i="1" dirty="0">
              <a:solidFill>
                <a:srgbClr val="00B050"/>
              </a:solidFill>
            </a:endParaRPr>
          </a:p>
          <a:p>
            <a:pPr marL="0" lvl="0" indent="0">
              <a:buNone/>
            </a:pPr>
            <a:r>
              <a:rPr lang="de-DE" i="1" dirty="0" smtClean="0">
                <a:solidFill>
                  <a:schemeClr val="accent3">
                    <a:lumMod val="50000"/>
                  </a:schemeClr>
                </a:solidFill>
              </a:rPr>
              <a:t>Carl Link Verlag </a:t>
            </a:r>
            <a:r>
              <a:rPr lang="de-DE" sz="2000" i="1" dirty="0" smtClean="0">
                <a:solidFill>
                  <a:prstClr val="black"/>
                </a:solidFill>
              </a:rPr>
              <a:t>(</a:t>
            </a:r>
            <a:r>
              <a:rPr lang="en-US" sz="2000" i="1" dirty="0" err="1">
                <a:solidFill>
                  <a:prstClr val="black"/>
                </a:solidFill>
              </a:rPr>
              <a:t>bevorzugte</a:t>
            </a:r>
            <a:r>
              <a:rPr lang="en-US" sz="2000" i="1" dirty="0">
                <a:solidFill>
                  <a:prstClr val="black"/>
                </a:solidFill>
              </a:rPr>
              <a:t> </a:t>
            </a:r>
            <a:r>
              <a:rPr lang="en-US" sz="2000" i="1" dirty="0" err="1">
                <a:solidFill>
                  <a:prstClr val="black"/>
                </a:solidFill>
              </a:rPr>
              <a:t>Namensform</a:t>
            </a:r>
            <a:r>
              <a:rPr lang="en-US" sz="2000" i="1" dirty="0">
                <a:solidFill>
                  <a:prstClr val="black"/>
                </a:solidFill>
              </a:rPr>
              <a:t>)</a:t>
            </a:r>
          </a:p>
          <a:p>
            <a:pPr marL="0" indent="0">
              <a:buNone/>
            </a:pPr>
            <a:endParaRPr lang="de-DE" b="1" dirty="0" smtClean="0">
              <a:solidFill>
                <a:srgbClr val="00B050"/>
              </a:solidFill>
            </a:endParaRP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69</a:t>
            </a:fld>
            <a:endParaRPr lang="de-DE"/>
          </a:p>
        </p:txBody>
      </p:sp>
    </p:spTree>
    <p:extLst>
      <p:ext uri="{BB962C8B-B14F-4D97-AF65-F5344CB8AC3E}">
        <p14:creationId xmlns:p14="http://schemas.microsoft.com/office/powerpoint/2010/main" val="3414861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994122"/>
          </a:xfrm>
        </p:spPr>
        <p:txBody>
          <a:bodyPr/>
          <a:lstStyle/>
          <a:p>
            <a:pPr algn="l"/>
            <a:r>
              <a:rPr lang="de-DE" dirty="0">
                <a:solidFill>
                  <a:srgbClr val="4F81BD">
                    <a:lumMod val="75000"/>
                  </a:srgbClr>
                </a:solidFill>
              </a:rPr>
              <a:t>Terminologie                             </a:t>
            </a:r>
            <a:r>
              <a:rPr lang="de-DE" sz="2800" dirty="0" smtClean="0">
                <a:solidFill>
                  <a:srgbClr val="4F81BD">
                    <a:lumMod val="75000"/>
                  </a:srgbClr>
                </a:solidFill>
              </a:rPr>
              <a:t>-3-</a:t>
            </a:r>
            <a:endParaRPr lang="de-DE" dirty="0">
              <a:solidFill>
                <a:schemeClr val="accent1">
                  <a:lumMod val="75000"/>
                </a:schemeClr>
              </a:solidFill>
            </a:endParaRPr>
          </a:p>
        </p:txBody>
      </p:sp>
      <p:sp>
        <p:nvSpPr>
          <p:cNvPr id="3" name="Inhaltsplatzhalter 2"/>
          <p:cNvSpPr>
            <a:spLocks noGrp="1"/>
          </p:cNvSpPr>
          <p:nvPr>
            <p:ph idx="1"/>
          </p:nvPr>
        </p:nvSpPr>
        <p:spPr/>
        <p:txBody>
          <a:bodyPr/>
          <a:lstStyle/>
          <a:p>
            <a:r>
              <a:rPr lang="de-DE" sz="28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Kernelemente:</a:t>
            </a:r>
            <a:r>
              <a:rPr lang="de-DE" sz="2800" dirty="0">
                <a:latin typeface="Verdana" panose="020B0604030504040204" pitchFamily="34" charset="0"/>
                <a:ea typeface="Verdana" panose="020B0604030504040204" pitchFamily="34" charset="0"/>
                <a:cs typeface="Verdana" panose="020B0604030504040204" pitchFamily="34" charset="0"/>
              </a:rPr>
              <a:t> Bestandteile, die immer angegeben werden müssen bei der Erfassung eines Datensatzes einer Entität. Individuell für jede Entität festgelegt</a:t>
            </a:r>
          </a:p>
          <a:p>
            <a:r>
              <a:rPr lang="de-DE" sz="28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Zusatzelemente:</a:t>
            </a:r>
            <a:r>
              <a:rPr lang="de-DE" sz="2800" dirty="0">
                <a:latin typeface="Verdana" panose="020B0604030504040204" pitchFamily="34" charset="0"/>
                <a:ea typeface="Verdana" panose="020B0604030504040204" pitchFamily="34" charset="0"/>
                <a:cs typeface="Verdana" panose="020B0604030504040204" pitchFamily="34" charset="0"/>
              </a:rPr>
              <a:t> Bestandteile, die nur zur Unterscheidung gleichnamiger Entitäten angegeben werden. Variieren je nach </a:t>
            </a:r>
            <a:r>
              <a:rPr lang="de-DE" sz="2800" dirty="0" smtClean="0">
                <a:latin typeface="Verdana" panose="020B0604030504040204" pitchFamily="34" charset="0"/>
                <a:ea typeface="Verdana" panose="020B0604030504040204" pitchFamily="34" charset="0"/>
                <a:cs typeface="Verdana" panose="020B0604030504040204" pitchFamily="34" charset="0"/>
              </a:rPr>
              <a:t>Entität</a:t>
            </a:r>
          </a:p>
          <a:p>
            <a:r>
              <a:rPr lang="de-DE" dirty="0" smtClean="0">
                <a:solidFill>
                  <a:schemeClr val="accent6">
                    <a:lumMod val="50000"/>
                  </a:schemeClr>
                </a:solidFill>
              </a:rPr>
              <a:t>Ressource, die mit der Körperschaft in Verbindung steht: </a:t>
            </a:r>
            <a:r>
              <a:rPr lang="de-DE" dirty="0" smtClean="0"/>
              <a:t>Vorlage</a:t>
            </a:r>
            <a:endParaRPr lang="de-DE" sz="28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a:p>
            <a:r>
              <a:rPr lang="de-DE" dirty="0" smtClean="0">
                <a:solidFill>
                  <a:schemeClr val="accent6">
                    <a:lumMod val="50000"/>
                  </a:schemeClr>
                </a:solidFill>
              </a:rPr>
              <a:t>Förmlich präsentierter Name: </a:t>
            </a:r>
            <a:r>
              <a:rPr lang="de-DE" dirty="0" smtClean="0"/>
              <a:t>Name im Impressum, Kontaktangabe usw.</a:t>
            </a:r>
            <a:endParaRPr lang="de-DE" dirty="0">
              <a:solidFill>
                <a:schemeClr val="accent6">
                  <a:lumMod val="50000"/>
                </a:schemeClr>
              </a:solidFill>
            </a:endParaRP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7</a:t>
            </a:fld>
            <a:endParaRPr lang="de-DE"/>
          </a:p>
        </p:txBody>
      </p:sp>
    </p:spTree>
    <p:extLst>
      <p:ext uri="{BB962C8B-B14F-4D97-AF65-F5344CB8AC3E}">
        <p14:creationId xmlns:p14="http://schemas.microsoft.com/office/powerpoint/2010/main" val="829872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9"/>
            <a:ext cx="8582744" cy="1354162"/>
          </a:xfrm>
        </p:spPr>
        <p:txBody>
          <a:bodyPr/>
          <a:lstStyle/>
          <a:p>
            <a:pPr algn="l"/>
            <a:r>
              <a:rPr lang="de-DE" sz="3200" dirty="0" smtClean="0">
                <a:solidFill>
                  <a:srgbClr val="4F81BD">
                    <a:lumMod val="75000"/>
                  </a:srgbClr>
                </a:solidFill>
              </a:rPr>
              <a:t/>
            </a:r>
            <a:br>
              <a:rPr lang="de-DE" sz="3200" dirty="0" smtClean="0">
                <a:solidFill>
                  <a:srgbClr val="4F81BD">
                    <a:lumMod val="75000"/>
                  </a:srgbClr>
                </a:solidFill>
              </a:rPr>
            </a:br>
            <a:r>
              <a:rPr lang="de-DE" sz="3200" dirty="0" smtClean="0">
                <a:solidFill>
                  <a:srgbClr val="4F81BD">
                    <a:lumMod val="75000"/>
                  </a:srgbClr>
                </a:solidFill>
              </a:rPr>
              <a:t/>
            </a:r>
            <a:br>
              <a:rPr lang="de-DE" sz="3200" dirty="0" smtClean="0">
                <a:solidFill>
                  <a:srgbClr val="4F81BD">
                    <a:lumMod val="75000"/>
                  </a:srgbClr>
                </a:solidFill>
              </a:rPr>
            </a:br>
            <a:r>
              <a:rPr lang="de-DE" sz="3200" dirty="0" smtClean="0">
                <a:solidFill>
                  <a:srgbClr val="4F81BD">
                    <a:lumMod val="75000"/>
                  </a:srgbClr>
                </a:solidFill>
              </a:rPr>
              <a:t>Körperschaften </a:t>
            </a:r>
            <a:r>
              <a:rPr lang="de-DE" sz="3200" dirty="0">
                <a:solidFill>
                  <a:srgbClr val="4F81BD">
                    <a:lumMod val="75000"/>
                  </a:srgbClr>
                </a:solidFill>
              </a:rPr>
              <a:t>allgemein</a:t>
            </a:r>
            <a:br>
              <a:rPr lang="de-DE" sz="3200" dirty="0">
                <a:solidFill>
                  <a:srgbClr val="4F81BD">
                    <a:lumMod val="75000"/>
                  </a:srgbClr>
                </a:solidFill>
              </a:rPr>
            </a:br>
            <a:r>
              <a:rPr lang="de-DE" sz="2600" dirty="0">
                <a:solidFill>
                  <a:prstClr val="black"/>
                </a:solidFill>
              </a:rPr>
              <a:t>Abweichender Name                                  </a:t>
            </a:r>
            <a:r>
              <a:rPr lang="de-DE" sz="2600" dirty="0" smtClean="0">
                <a:solidFill>
                  <a:prstClr val="black"/>
                </a:solidFill>
              </a:rPr>
              <a:t>  </a:t>
            </a:r>
            <a:r>
              <a:rPr lang="de-DE" sz="2400" dirty="0" smtClean="0">
                <a:solidFill>
                  <a:prstClr val="black"/>
                </a:solidFill>
              </a:rPr>
              <a:t>-4-</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11.2.3</a:t>
            </a:r>
            <a:r>
              <a:rPr lang="de-DE" sz="2600" b="0" u="sng" dirty="0">
                <a:solidFill>
                  <a:srgbClr val="4F81BD">
                    <a:lumMod val="75000"/>
                  </a:srgbClr>
                </a:solidFill>
              </a:rPr>
              <a:t/>
            </a:r>
            <a:br>
              <a:rPr lang="de-DE" sz="2600" b="0" u="sng" dirty="0">
                <a:solidFill>
                  <a:srgbClr val="4F81BD">
                    <a:lumMod val="75000"/>
                  </a:srgbClr>
                </a:solidFill>
              </a:rPr>
            </a:br>
            <a:r>
              <a:rPr lang="de-DE" sz="2600" b="0" u="sng" dirty="0">
                <a:solidFill>
                  <a:srgbClr val="4F81BD">
                    <a:lumMod val="75000"/>
                  </a:srgbClr>
                </a:solidFill>
              </a:rPr>
              <a:t/>
            </a:r>
            <a:br>
              <a:rPr lang="de-DE" sz="2600" b="0" u="sng" dirty="0">
                <a:solidFill>
                  <a:srgbClr val="4F81BD">
                    <a:lumMod val="75000"/>
                  </a:srgbClr>
                </a:solidFill>
              </a:rPr>
            </a:br>
            <a:endParaRPr lang="de-DE" dirty="0"/>
          </a:p>
        </p:txBody>
      </p:sp>
      <p:sp>
        <p:nvSpPr>
          <p:cNvPr id="3" name="Inhaltsplatzhalter 2"/>
          <p:cNvSpPr>
            <a:spLocks noGrp="1"/>
          </p:cNvSpPr>
          <p:nvPr>
            <p:ph idx="1"/>
          </p:nvPr>
        </p:nvSpPr>
        <p:spPr>
          <a:xfrm>
            <a:off x="609600" y="2060848"/>
            <a:ext cx="10972800" cy="4176464"/>
          </a:xfrm>
        </p:spPr>
        <p:txBody>
          <a:bodyPr/>
          <a:lstStyle/>
          <a:p>
            <a:pPr marL="0" indent="0">
              <a:buNone/>
            </a:pPr>
            <a:r>
              <a:rPr lang="de-DE" sz="2600" i="1" dirty="0"/>
              <a:t>Forts. </a:t>
            </a:r>
            <a:r>
              <a:rPr lang="de-DE" sz="2600" i="1" dirty="0" smtClean="0"/>
              <a:t>Beispiele</a:t>
            </a:r>
            <a:r>
              <a:rPr lang="de-DE" sz="2600" dirty="0" smtClean="0"/>
              <a:t>:</a:t>
            </a:r>
          </a:p>
          <a:p>
            <a:pPr marL="0" indent="0">
              <a:spcBef>
                <a:spcPts val="1200"/>
              </a:spcBef>
              <a:buNone/>
            </a:pPr>
            <a:r>
              <a:rPr lang="de-DE" sz="2700" i="1" dirty="0" smtClean="0"/>
              <a:t>Kraftfahrzeugwerk </a:t>
            </a:r>
            <a:r>
              <a:rPr lang="de-DE" sz="2700" i="1" dirty="0"/>
              <a:t>“Ernst Grube” Werdau, VEB </a:t>
            </a:r>
            <a:r>
              <a:rPr lang="de-DE" sz="2000" i="1" dirty="0" smtClean="0"/>
              <a:t>(</a:t>
            </a:r>
            <a:r>
              <a:rPr lang="en-US" sz="2000" i="1" dirty="0" err="1" smtClean="0"/>
              <a:t>abweichende</a:t>
            </a:r>
            <a:r>
              <a:rPr lang="en-US" sz="2000" i="1" dirty="0" smtClean="0"/>
              <a:t> </a:t>
            </a:r>
            <a:r>
              <a:rPr lang="en-US" sz="2000" i="1" dirty="0" err="1" smtClean="0"/>
              <a:t>Namensform</a:t>
            </a:r>
            <a:r>
              <a:rPr lang="en-US" sz="2000" i="1" dirty="0" smtClean="0"/>
              <a:t>; </a:t>
            </a:r>
            <a:r>
              <a:rPr lang="en-US" sz="2000" i="1" dirty="0" err="1" smtClean="0"/>
              <a:t>juristische</a:t>
            </a:r>
            <a:r>
              <a:rPr lang="en-US" sz="2000" i="1" dirty="0" smtClean="0"/>
              <a:t> </a:t>
            </a:r>
            <a:r>
              <a:rPr lang="en-US" sz="2000" i="1" dirty="0" err="1" smtClean="0"/>
              <a:t>Wendung</a:t>
            </a:r>
            <a:r>
              <a:rPr lang="en-US" sz="2000" i="1" dirty="0" smtClean="0"/>
              <a:t>, die am </a:t>
            </a:r>
            <a:r>
              <a:rPr lang="en-US" sz="2000" i="1" dirty="0" err="1" smtClean="0"/>
              <a:t>Anfang</a:t>
            </a:r>
            <a:r>
              <a:rPr lang="en-US" sz="2000" i="1" dirty="0" smtClean="0"/>
              <a:t> des </a:t>
            </a:r>
            <a:r>
              <a:rPr lang="en-US" sz="2000" i="1" dirty="0" err="1" smtClean="0"/>
              <a:t>vorliegenden</a:t>
            </a:r>
            <a:r>
              <a:rPr lang="en-US" sz="2000" i="1" dirty="0" smtClean="0"/>
              <a:t> </a:t>
            </a:r>
            <a:r>
              <a:rPr lang="en-US" sz="2000" i="1" dirty="0" err="1" smtClean="0"/>
              <a:t>Namens</a:t>
            </a:r>
            <a:r>
              <a:rPr lang="en-US" sz="2000" i="1" dirty="0" smtClean="0"/>
              <a:t> </a:t>
            </a:r>
            <a:r>
              <a:rPr lang="en-US" sz="2000" i="1" dirty="0" err="1" smtClean="0"/>
              <a:t>steht</a:t>
            </a:r>
            <a:r>
              <a:rPr lang="en-US" sz="2000" i="1" dirty="0" smtClean="0"/>
              <a:t>, </a:t>
            </a:r>
            <a:r>
              <a:rPr lang="en-US" sz="2000" i="1" dirty="0" err="1" smtClean="0"/>
              <a:t>wird</a:t>
            </a:r>
            <a:r>
              <a:rPr lang="en-US" sz="2000" i="1" dirty="0" smtClean="0"/>
              <a:t> </a:t>
            </a:r>
            <a:r>
              <a:rPr lang="en-US" sz="2000" i="1" dirty="0" err="1" smtClean="0"/>
              <a:t>nachgestellt</a:t>
            </a:r>
            <a:r>
              <a:rPr lang="en-US" sz="2000" i="1" dirty="0" smtClean="0"/>
              <a:t>, </a:t>
            </a:r>
            <a:r>
              <a:rPr lang="en-US" sz="2000" i="1" dirty="0" err="1" smtClean="0"/>
              <a:t>mit</a:t>
            </a:r>
            <a:r>
              <a:rPr lang="en-US" sz="2000" i="1" dirty="0" smtClean="0"/>
              <a:t> </a:t>
            </a:r>
            <a:r>
              <a:rPr lang="en-US" sz="2000" i="1" dirty="0" err="1" smtClean="0"/>
              <a:t>Komma</a:t>
            </a:r>
            <a:r>
              <a:rPr lang="en-US" sz="2000" i="1" dirty="0" smtClean="0"/>
              <a:t> </a:t>
            </a:r>
            <a:r>
              <a:rPr lang="en-US" sz="2000" i="1" dirty="0" err="1" smtClean="0"/>
              <a:t>angeschlossen</a:t>
            </a:r>
            <a:r>
              <a:rPr lang="en-US" sz="2000" i="1" dirty="0" smtClean="0"/>
              <a:t> </a:t>
            </a:r>
            <a:r>
              <a:rPr lang="en-US" sz="2000" i="1" dirty="0" err="1" smtClean="0"/>
              <a:t>gemäß</a:t>
            </a:r>
            <a:r>
              <a:rPr lang="en-US" sz="2000" i="1" dirty="0" smtClean="0"/>
              <a:t> RDA 11.2.2.10)</a:t>
            </a:r>
            <a:endParaRPr lang="en-US" sz="2000" i="1" dirty="0"/>
          </a:p>
          <a:p>
            <a:pPr marL="0" indent="0">
              <a:spcBef>
                <a:spcPts val="1200"/>
              </a:spcBef>
              <a:buNone/>
            </a:pPr>
            <a:r>
              <a:rPr lang="de-DE" sz="2700" i="1" dirty="0" smtClean="0">
                <a:solidFill>
                  <a:schemeClr val="accent3">
                    <a:lumMod val="50000"/>
                  </a:schemeClr>
                </a:solidFill>
              </a:rPr>
              <a:t>Kraftfahrzeugwerk </a:t>
            </a:r>
            <a:r>
              <a:rPr lang="de-DE" sz="2700" i="1" dirty="0">
                <a:solidFill>
                  <a:schemeClr val="accent3">
                    <a:lumMod val="50000"/>
                  </a:schemeClr>
                </a:solidFill>
              </a:rPr>
              <a:t>“Ernst Grube” Werdau</a:t>
            </a:r>
            <a:r>
              <a:rPr lang="de-DE" i="1" dirty="0"/>
              <a:t> </a:t>
            </a:r>
            <a:r>
              <a:rPr lang="de-DE" sz="2000" i="1" dirty="0" smtClean="0"/>
              <a:t>(</a:t>
            </a:r>
            <a:r>
              <a:rPr lang="de-DE" sz="2000" i="1" dirty="0" smtClean="0">
                <a:sym typeface="Wingdings"/>
              </a:rPr>
              <a:t>bevorzugte Namensform)</a:t>
            </a:r>
          </a:p>
          <a:p>
            <a:pPr marL="0" indent="0">
              <a:spcBef>
                <a:spcPts val="1200"/>
              </a:spcBef>
              <a:buNone/>
            </a:pPr>
            <a:r>
              <a:rPr lang="de-DE" sz="2000" i="1" dirty="0" smtClean="0">
                <a:sym typeface="Wingdings"/>
              </a:rPr>
              <a:t>(Vorlage: VEB </a:t>
            </a:r>
            <a:r>
              <a:rPr lang="de-DE" sz="2000" i="1" dirty="0"/>
              <a:t>Kraftfahrzeugwerk “Ernst Grube” </a:t>
            </a:r>
            <a:r>
              <a:rPr lang="de-DE" sz="2000" i="1" dirty="0" smtClean="0"/>
              <a:t>Werdau)</a:t>
            </a:r>
            <a:endParaRPr lang="de-DE" sz="2000" i="1" dirty="0">
              <a:sym typeface="Wingdings"/>
            </a:endParaRPr>
          </a:p>
          <a:p>
            <a:pPr marL="0" indent="0">
              <a:buNone/>
            </a:pPr>
            <a:endParaRPr lang="de-DE" i="1" dirty="0">
              <a:sym typeface="Wingdings"/>
            </a:endParaRPr>
          </a:p>
          <a:p>
            <a:pPr marL="0" indent="0">
              <a:buNone/>
            </a:pPr>
            <a:r>
              <a:rPr lang="de-DE" sz="2700" i="1" dirty="0" smtClean="0">
                <a:sym typeface="Wingdings"/>
              </a:rPr>
              <a:t>Group </a:t>
            </a:r>
            <a:r>
              <a:rPr lang="de-DE" sz="2700" i="1" dirty="0" err="1">
                <a:sym typeface="Wingdings"/>
              </a:rPr>
              <a:t>of</a:t>
            </a:r>
            <a:r>
              <a:rPr lang="de-DE" sz="2700" i="1" dirty="0">
                <a:sym typeface="Wingdings"/>
              </a:rPr>
              <a:t> </a:t>
            </a:r>
            <a:r>
              <a:rPr lang="de-DE" sz="2700" i="1" dirty="0" err="1" smtClean="0">
                <a:sym typeface="Wingdings"/>
              </a:rPr>
              <a:t>Seventy</a:t>
            </a:r>
            <a:r>
              <a:rPr lang="de-DE" sz="2700" i="1" dirty="0" smtClean="0">
                <a:sym typeface="Wingdings"/>
              </a:rPr>
              <a:t>-Seven </a:t>
            </a:r>
            <a:r>
              <a:rPr lang="de-DE" sz="2000" i="1" dirty="0" smtClean="0">
                <a:sym typeface="Wingdings"/>
              </a:rPr>
              <a:t>(</a:t>
            </a:r>
            <a:r>
              <a:rPr lang="en-US" sz="2000" i="1" dirty="0" err="1" smtClean="0"/>
              <a:t>abweichende</a:t>
            </a:r>
            <a:r>
              <a:rPr lang="en-US" sz="2000" i="1" dirty="0" smtClean="0"/>
              <a:t> </a:t>
            </a:r>
            <a:r>
              <a:rPr lang="en-US" sz="2000" i="1" dirty="0" err="1" smtClean="0"/>
              <a:t>Namensform</a:t>
            </a:r>
            <a:r>
              <a:rPr lang="en-US" sz="2000" i="1" dirty="0" smtClean="0"/>
              <a:t>)</a:t>
            </a:r>
            <a:endParaRPr lang="de-DE" sz="2000" i="1" dirty="0">
              <a:sym typeface="Wingdings"/>
            </a:endParaRPr>
          </a:p>
          <a:p>
            <a:pPr marL="0" indent="0">
              <a:buNone/>
            </a:pPr>
            <a:r>
              <a:rPr lang="de-DE" sz="2700" i="1" dirty="0" smtClean="0">
                <a:solidFill>
                  <a:schemeClr val="accent3">
                    <a:lumMod val="50000"/>
                  </a:schemeClr>
                </a:solidFill>
                <a:sym typeface="Wingdings"/>
              </a:rPr>
              <a:t>Group </a:t>
            </a:r>
            <a:r>
              <a:rPr lang="de-DE" sz="2700" i="1" dirty="0" err="1">
                <a:solidFill>
                  <a:schemeClr val="accent3">
                    <a:lumMod val="50000"/>
                  </a:schemeClr>
                </a:solidFill>
                <a:sym typeface="Wingdings"/>
              </a:rPr>
              <a:t>of</a:t>
            </a:r>
            <a:r>
              <a:rPr lang="de-DE" sz="2700" i="1" dirty="0">
                <a:solidFill>
                  <a:schemeClr val="accent3">
                    <a:lumMod val="50000"/>
                  </a:schemeClr>
                </a:solidFill>
                <a:sym typeface="Wingdings"/>
              </a:rPr>
              <a:t> </a:t>
            </a:r>
            <a:r>
              <a:rPr lang="de-DE" sz="2700" i="1" dirty="0" smtClean="0">
                <a:solidFill>
                  <a:schemeClr val="accent3">
                    <a:lumMod val="50000"/>
                  </a:schemeClr>
                </a:solidFill>
                <a:sym typeface="Wingdings"/>
              </a:rPr>
              <a:t>77 </a:t>
            </a:r>
            <a:r>
              <a:rPr lang="de-DE" sz="2000" i="1" dirty="0">
                <a:solidFill>
                  <a:prstClr val="black"/>
                </a:solidFill>
              </a:rPr>
              <a:t>(</a:t>
            </a:r>
            <a:r>
              <a:rPr lang="de-DE" sz="2000" i="1" dirty="0">
                <a:solidFill>
                  <a:prstClr val="black"/>
                </a:solidFill>
                <a:sym typeface="Wingdings"/>
              </a:rPr>
              <a:t>bevorzugte Namensform)</a:t>
            </a:r>
            <a:endParaRPr lang="de-DE" i="1" dirty="0">
              <a:sym typeface="Wingdings"/>
            </a:endParaRPr>
          </a:p>
          <a:p>
            <a:pPr marL="0" indent="0">
              <a:buNone/>
            </a:pPr>
            <a:endParaRPr lang="de-DE" sz="2400" i="1" dirty="0">
              <a:sym typeface="Wingdings"/>
            </a:endParaRPr>
          </a:p>
          <a:p>
            <a:pPr marL="0" indent="0">
              <a:buNone/>
            </a:pPr>
            <a:endParaRPr lang="de-DE" sz="2600" dirty="0">
              <a:solidFill>
                <a:srgbClr val="00B050"/>
              </a:solidFill>
            </a:endParaRP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70</a:t>
            </a:fld>
            <a:endParaRPr lang="de-DE"/>
          </a:p>
        </p:txBody>
      </p:sp>
    </p:spTree>
    <p:extLst>
      <p:ext uri="{BB962C8B-B14F-4D97-AF65-F5344CB8AC3E}">
        <p14:creationId xmlns:p14="http://schemas.microsoft.com/office/powerpoint/2010/main" val="14712845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17612" y="342107"/>
            <a:ext cx="8474732" cy="1488553"/>
          </a:xfrm>
        </p:spPr>
        <p:txBody>
          <a:bodyPr/>
          <a:lstStyle/>
          <a:p>
            <a:pPr algn="l"/>
            <a:r>
              <a:rPr lang="de-DE" sz="3200" dirty="0" smtClean="0">
                <a:solidFill>
                  <a:srgbClr val="4F81BD">
                    <a:lumMod val="75000"/>
                  </a:srgbClr>
                </a:solidFill>
              </a:rPr>
              <a:t/>
            </a:r>
            <a:br>
              <a:rPr lang="de-DE" sz="3200" dirty="0" smtClean="0">
                <a:solidFill>
                  <a:srgbClr val="4F81BD">
                    <a:lumMod val="75000"/>
                  </a:srgbClr>
                </a:solidFill>
              </a:rPr>
            </a:br>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Abweichender Name                                  </a:t>
            </a:r>
            <a:r>
              <a:rPr lang="de-DE" sz="2600" dirty="0" smtClean="0">
                <a:solidFill>
                  <a:prstClr val="black"/>
                </a:solidFill>
              </a:rPr>
              <a:t> </a:t>
            </a:r>
            <a:r>
              <a:rPr lang="de-DE" sz="2400" dirty="0" smtClean="0">
                <a:solidFill>
                  <a:prstClr val="black"/>
                </a:solidFill>
              </a:rPr>
              <a:t>-5-</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11.2.3</a:t>
            </a:r>
            <a:r>
              <a:rPr lang="de-DE" sz="2600" b="0" u="sng" dirty="0">
                <a:solidFill>
                  <a:srgbClr val="4F81BD">
                    <a:lumMod val="75000"/>
                  </a:srgbClr>
                </a:solidFill>
              </a:rPr>
              <a:t/>
            </a:r>
            <a:br>
              <a:rPr lang="de-DE" sz="2600" b="0" u="sng" dirty="0">
                <a:solidFill>
                  <a:srgbClr val="4F81BD">
                    <a:lumMod val="75000"/>
                  </a:srgbClr>
                </a:solidFill>
              </a:rPr>
            </a:br>
            <a:endParaRPr lang="de-DE" dirty="0"/>
          </a:p>
        </p:txBody>
      </p:sp>
      <p:sp>
        <p:nvSpPr>
          <p:cNvPr id="3" name="Inhaltsplatzhalter 2"/>
          <p:cNvSpPr>
            <a:spLocks noGrp="1"/>
          </p:cNvSpPr>
          <p:nvPr>
            <p:ph idx="1"/>
          </p:nvPr>
        </p:nvSpPr>
        <p:spPr>
          <a:xfrm>
            <a:off x="609600" y="2276872"/>
            <a:ext cx="10972800" cy="3849292"/>
          </a:xfrm>
        </p:spPr>
        <p:txBody>
          <a:bodyPr/>
          <a:lstStyle/>
          <a:p>
            <a:pPr marL="0" indent="0">
              <a:buNone/>
            </a:pPr>
            <a:r>
              <a:rPr lang="de-DE" sz="2600" i="1" dirty="0" smtClean="0"/>
              <a:t>Forts. Beispiele</a:t>
            </a:r>
          </a:p>
          <a:p>
            <a:pPr marL="0" indent="0">
              <a:buNone/>
            </a:pPr>
            <a:r>
              <a:rPr lang="de-DE" dirty="0" smtClean="0"/>
              <a:t>4 </a:t>
            </a:r>
            <a:r>
              <a:rPr lang="de-DE" dirty="0"/>
              <a:t>Corners </a:t>
            </a:r>
            <a:r>
              <a:rPr lang="de-DE" dirty="0" err="1"/>
              <a:t>Interpretive</a:t>
            </a:r>
            <a:r>
              <a:rPr lang="de-DE" dirty="0"/>
              <a:t> </a:t>
            </a:r>
            <a:r>
              <a:rPr lang="de-DE" dirty="0" smtClean="0"/>
              <a:t>Center </a:t>
            </a:r>
            <a:r>
              <a:rPr lang="de-DE" sz="2000" i="1" dirty="0">
                <a:solidFill>
                  <a:prstClr val="black"/>
                </a:solidFill>
              </a:rPr>
              <a:t>(</a:t>
            </a:r>
            <a:r>
              <a:rPr lang="en-US" sz="2000" i="1" dirty="0" err="1">
                <a:solidFill>
                  <a:prstClr val="black"/>
                </a:solidFill>
              </a:rPr>
              <a:t>abweichende</a:t>
            </a:r>
            <a:r>
              <a:rPr lang="en-US" sz="2000" i="1" dirty="0">
                <a:solidFill>
                  <a:prstClr val="black"/>
                </a:solidFill>
              </a:rPr>
              <a:t> </a:t>
            </a:r>
            <a:r>
              <a:rPr lang="en-US" sz="2000" i="1" dirty="0" err="1">
                <a:solidFill>
                  <a:prstClr val="black"/>
                </a:solidFill>
              </a:rPr>
              <a:t>Namensform</a:t>
            </a:r>
            <a:r>
              <a:rPr lang="en-US" sz="2000" i="1" dirty="0">
                <a:solidFill>
                  <a:prstClr val="black"/>
                </a:solidFill>
              </a:rPr>
              <a:t>)</a:t>
            </a:r>
            <a:endParaRPr lang="de-DE" sz="2000" dirty="0">
              <a:sym typeface="Wingdings"/>
            </a:endParaRPr>
          </a:p>
          <a:p>
            <a:pPr marL="0" indent="0">
              <a:buNone/>
            </a:pPr>
            <a:r>
              <a:rPr lang="de-DE" dirty="0" err="1" smtClean="0">
                <a:solidFill>
                  <a:schemeClr val="accent3">
                    <a:lumMod val="50000"/>
                  </a:schemeClr>
                </a:solidFill>
              </a:rPr>
              <a:t>Four</a:t>
            </a:r>
            <a:r>
              <a:rPr lang="de-DE" dirty="0" smtClean="0">
                <a:solidFill>
                  <a:schemeClr val="accent3">
                    <a:lumMod val="50000"/>
                  </a:schemeClr>
                </a:solidFill>
              </a:rPr>
              <a:t> </a:t>
            </a:r>
            <a:r>
              <a:rPr lang="de-DE" dirty="0">
                <a:solidFill>
                  <a:schemeClr val="accent3">
                    <a:lumMod val="50000"/>
                  </a:schemeClr>
                </a:solidFill>
              </a:rPr>
              <a:t>Corners </a:t>
            </a:r>
            <a:r>
              <a:rPr lang="de-DE" dirty="0" err="1">
                <a:solidFill>
                  <a:schemeClr val="accent3">
                    <a:lumMod val="50000"/>
                  </a:schemeClr>
                </a:solidFill>
              </a:rPr>
              <a:t>Interpretive</a:t>
            </a:r>
            <a:r>
              <a:rPr lang="de-DE" dirty="0">
                <a:solidFill>
                  <a:schemeClr val="accent3">
                    <a:lumMod val="50000"/>
                  </a:schemeClr>
                </a:solidFill>
              </a:rPr>
              <a:t> </a:t>
            </a:r>
            <a:r>
              <a:rPr lang="de-DE" dirty="0" smtClean="0">
                <a:solidFill>
                  <a:schemeClr val="accent3">
                    <a:lumMod val="50000"/>
                  </a:schemeClr>
                </a:solidFill>
              </a:rPr>
              <a:t>Center </a:t>
            </a:r>
            <a:r>
              <a:rPr lang="de-DE" sz="2000" i="1" dirty="0" smtClean="0">
                <a:solidFill>
                  <a:prstClr val="black"/>
                </a:solidFill>
              </a:rPr>
              <a:t>(</a:t>
            </a:r>
            <a:r>
              <a:rPr lang="de-DE" sz="2000" i="1" dirty="0" smtClean="0">
                <a:solidFill>
                  <a:prstClr val="black"/>
                </a:solidFill>
                <a:sym typeface="Wingdings"/>
              </a:rPr>
              <a:t>bevorzugte </a:t>
            </a:r>
            <a:r>
              <a:rPr lang="de-DE" sz="2000" i="1" dirty="0">
                <a:solidFill>
                  <a:prstClr val="black"/>
                </a:solidFill>
                <a:sym typeface="Wingdings"/>
              </a:rPr>
              <a:t>Namensform)</a:t>
            </a: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71</a:t>
            </a:fld>
            <a:endParaRPr lang="de-DE"/>
          </a:p>
        </p:txBody>
      </p:sp>
    </p:spTree>
    <p:extLst>
      <p:ext uri="{BB962C8B-B14F-4D97-AF65-F5344CB8AC3E}">
        <p14:creationId xmlns:p14="http://schemas.microsoft.com/office/powerpoint/2010/main" val="8151208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498179"/>
          </a:xfrm>
        </p:spPr>
        <p:txBody>
          <a:bodyPr/>
          <a:lstStyle/>
          <a:p>
            <a:pPr algn="l"/>
            <a:r>
              <a:rPr lang="de-DE" sz="3200" dirty="0" smtClean="0">
                <a:solidFill>
                  <a:srgbClr val="4F81BD">
                    <a:lumMod val="75000"/>
                  </a:srgbClr>
                </a:solidFill>
              </a:rPr>
              <a:t/>
            </a:r>
            <a:br>
              <a:rPr lang="de-DE" sz="3200" dirty="0" smtClean="0">
                <a:solidFill>
                  <a:srgbClr val="4F81BD">
                    <a:lumMod val="75000"/>
                  </a:srgbClr>
                </a:solidFill>
              </a:rPr>
            </a:br>
            <a:r>
              <a:rPr lang="de-DE" sz="3200" dirty="0" smtClean="0">
                <a:solidFill>
                  <a:srgbClr val="4F81BD">
                    <a:lumMod val="75000"/>
                  </a:srgbClr>
                </a:solidFill>
              </a:rPr>
              <a:t>Körperschaften </a:t>
            </a:r>
            <a:r>
              <a:rPr lang="de-DE" sz="3200" dirty="0">
                <a:solidFill>
                  <a:srgbClr val="4F81BD">
                    <a:lumMod val="75000"/>
                  </a:srgbClr>
                </a:solidFill>
              </a:rPr>
              <a:t>allgemein</a:t>
            </a:r>
            <a:br>
              <a:rPr lang="de-DE" sz="3200" dirty="0">
                <a:solidFill>
                  <a:srgbClr val="4F81BD">
                    <a:lumMod val="75000"/>
                  </a:srgbClr>
                </a:solidFill>
              </a:rPr>
            </a:br>
            <a:r>
              <a:rPr lang="de-DE" sz="2600" dirty="0" smtClean="0">
                <a:solidFill>
                  <a:prstClr val="black"/>
                </a:solidFill>
              </a:rPr>
              <a:t>Normierter Sucheinstieg</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11.13</a:t>
            </a:r>
            <a:r>
              <a:rPr lang="de-DE" sz="2600" b="0" u="sng" dirty="0">
                <a:solidFill>
                  <a:srgbClr val="4F81BD">
                    <a:lumMod val="75000"/>
                  </a:srgbClr>
                </a:solidFill>
              </a:rPr>
              <a:t/>
            </a:r>
            <a:br>
              <a:rPr lang="de-DE" sz="2600" b="0" u="sng" dirty="0">
                <a:solidFill>
                  <a:srgbClr val="4F81BD">
                    <a:lumMod val="75000"/>
                  </a:srgbClr>
                </a:solidFill>
              </a:rPr>
            </a:br>
            <a:endParaRPr lang="de-DE" dirty="0"/>
          </a:p>
        </p:txBody>
      </p:sp>
      <p:sp>
        <p:nvSpPr>
          <p:cNvPr id="3" name="Inhaltsplatzhalter 2"/>
          <p:cNvSpPr>
            <a:spLocks noGrp="1"/>
          </p:cNvSpPr>
          <p:nvPr>
            <p:ph idx="1"/>
          </p:nvPr>
        </p:nvSpPr>
        <p:spPr>
          <a:xfrm>
            <a:off x="609600" y="2348880"/>
            <a:ext cx="10972800" cy="3777284"/>
          </a:xfrm>
        </p:spPr>
        <p:txBody>
          <a:bodyPr/>
          <a:lstStyle/>
          <a:p>
            <a:pPr marL="0" indent="0">
              <a:buNone/>
            </a:pPr>
            <a:r>
              <a:rPr lang="de-DE" dirty="0" smtClean="0"/>
              <a:t>Bevorzugter Name = Grundlage </a:t>
            </a:r>
            <a:r>
              <a:rPr lang="de-DE" dirty="0"/>
              <a:t>für </a:t>
            </a:r>
            <a:r>
              <a:rPr lang="de-DE" dirty="0" smtClean="0"/>
              <a:t>normierten Sucheinstieg</a:t>
            </a:r>
          </a:p>
          <a:p>
            <a:r>
              <a:rPr lang="de-DE" dirty="0" smtClean="0"/>
              <a:t>Normierter Sucheinstieg soll eindeutig sein</a:t>
            </a:r>
            <a:endParaRPr lang="de-DE" dirty="0"/>
          </a:p>
          <a:p>
            <a:r>
              <a:rPr lang="de-DE" dirty="0" smtClean="0"/>
              <a:t>Bei Notwendigkeit der Unterscheidung oder</a:t>
            </a:r>
            <a:r>
              <a:rPr lang="de-DE" dirty="0"/>
              <a:t> </a:t>
            </a:r>
            <a:r>
              <a:rPr lang="de-DE" dirty="0" smtClean="0"/>
              <a:t>wenn Name nicht an eine Körperschaft denken lässt</a:t>
            </a:r>
          </a:p>
          <a:p>
            <a:pPr marL="0" indent="0">
              <a:buNone/>
            </a:pPr>
            <a:r>
              <a:rPr lang="de-DE" dirty="0" smtClean="0"/>
              <a:t>   -&gt; Ergänzung von identifizierenden Merkmalen</a:t>
            </a:r>
            <a:endParaRPr lang="de-DE" dirty="0"/>
          </a:p>
          <a:p>
            <a:pPr marL="0" indent="0">
              <a:buNone/>
            </a:pPr>
            <a:endParaRPr lang="de-DE" dirty="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72</a:t>
            </a:fld>
            <a:endParaRPr lang="de-DE"/>
          </a:p>
        </p:txBody>
      </p:sp>
    </p:spTree>
    <p:extLst>
      <p:ext uri="{BB962C8B-B14F-4D97-AF65-F5344CB8AC3E}">
        <p14:creationId xmlns:p14="http://schemas.microsoft.com/office/powerpoint/2010/main" val="758158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wipe(down)">
                                      <p:cBhvr>
                                        <p:cTn id="1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354163"/>
          </a:xfrm>
        </p:spPr>
        <p:txBody>
          <a:bodyPr/>
          <a:lstStyle/>
          <a:p>
            <a:pPr algn="l"/>
            <a:r>
              <a:rPr lang="de-DE" sz="3200" dirty="0" smtClean="0">
                <a:solidFill>
                  <a:srgbClr val="4F81BD">
                    <a:lumMod val="75000"/>
                  </a:srgbClr>
                </a:solidFill>
              </a:rPr>
              <a:t/>
            </a:r>
            <a:br>
              <a:rPr lang="de-DE" sz="3200" dirty="0" smtClean="0">
                <a:solidFill>
                  <a:srgbClr val="4F81BD">
                    <a:lumMod val="75000"/>
                  </a:srgbClr>
                </a:solidFill>
              </a:rPr>
            </a:br>
            <a:r>
              <a:rPr lang="de-DE" sz="3200" dirty="0" smtClean="0">
                <a:solidFill>
                  <a:srgbClr val="4F81BD">
                    <a:lumMod val="75000"/>
                  </a:srgbClr>
                </a:solidFill>
              </a:rPr>
              <a:t>Körperschaften </a:t>
            </a:r>
            <a:r>
              <a:rPr lang="de-DE" sz="3200" dirty="0">
                <a:solidFill>
                  <a:srgbClr val="4F81BD">
                    <a:lumMod val="75000"/>
                  </a:srgbClr>
                </a:solidFill>
              </a:rPr>
              <a:t>allgemein</a:t>
            </a:r>
            <a:br>
              <a:rPr lang="de-DE" sz="3200" dirty="0">
                <a:solidFill>
                  <a:srgbClr val="4F81BD">
                    <a:lumMod val="75000"/>
                  </a:srgbClr>
                </a:solidFill>
              </a:rPr>
            </a:br>
            <a:r>
              <a:rPr lang="de-DE" sz="2600" dirty="0" smtClean="0">
                <a:solidFill>
                  <a:prstClr val="black"/>
                </a:solidFill>
              </a:rPr>
              <a:t>Zusätzlicher Sucheinstieg</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11.13</a:t>
            </a:r>
            <a:r>
              <a:rPr lang="de-DE" sz="2600" b="0" u="sng" dirty="0">
                <a:solidFill>
                  <a:srgbClr val="4F81BD">
                    <a:lumMod val="75000"/>
                  </a:srgbClr>
                </a:solidFill>
              </a:rPr>
              <a:t/>
            </a:r>
            <a:br>
              <a:rPr lang="de-DE" sz="2600" b="0" u="sng" dirty="0">
                <a:solidFill>
                  <a:srgbClr val="4F81BD">
                    <a:lumMod val="75000"/>
                  </a:srgbClr>
                </a:solidFill>
              </a:rPr>
            </a:br>
            <a:endParaRPr lang="de-DE" dirty="0"/>
          </a:p>
        </p:txBody>
      </p:sp>
      <p:sp>
        <p:nvSpPr>
          <p:cNvPr id="3" name="Inhaltsplatzhalter 2"/>
          <p:cNvSpPr>
            <a:spLocks noGrp="1"/>
          </p:cNvSpPr>
          <p:nvPr>
            <p:ph idx="1"/>
          </p:nvPr>
        </p:nvSpPr>
        <p:spPr>
          <a:xfrm>
            <a:off x="609600" y="1916832"/>
            <a:ext cx="10972800" cy="4209332"/>
          </a:xfrm>
        </p:spPr>
        <p:txBody>
          <a:bodyPr/>
          <a:lstStyle/>
          <a:p>
            <a:pPr marL="0" indent="0">
              <a:buNone/>
            </a:pPr>
            <a:r>
              <a:rPr lang="de-DE" dirty="0"/>
              <a:t>Z</a:t>
            </a:r>
            <a:r>
              <a:rPr lang="de-DE" dirty="0" smtClean="0"/>
              <a:t>usätzliche Sucheinstiege</a:t>
            </a:r>
          </a:p>
          <a:p>
            <a:r>
              <a:rPr lang="de-DE" dirty="0" smtClean="0"/>
              <a:t>Sollen ebenfalls eindeutig sein (empfohlen)</a:t>
            </a:r>
          </a:p>
          <a:p>
            <a:r>
              <a:rPr lang="de-DE" dirty="0" smtClean="0"/>
              <a:t>Ausnahme: Sucheinstiegs </a:t>
            </a:r>
            <a:r>
              <a:rPr lang="de-DE" dirty="0"/>
              <a:t>für den unveränderten </a:t>
            </a:r>
            <a:r>
              <a:rPr lang="de-DE" dirty="0" smtClean="0"/>
              <a:t>Namen </a:t>
            </a:r>
            <a:r>
              <a:rPr lang="de-DE" sz="2000" dirty="0" smtClean="0"/>
              <a:t>(Code: nauv)</a:t>
            </a:r>
          </a:p>
          <a:p>
            <a:r>
              <a:rPr lang="de-DE" dirty="0" smtClean="0"/>
              <a:t>Ausnahme: Namensabkürzungen </a:t>
            </a:r>
            <a:r>
              <a:rPr lang="de-DE" sz="2000" dirty="0" smtClean="0"/>
              <a:t>(Code </a:t>
            </a:r>
            <a:r>
              <a:rPr lang="de-DE" sz="2000" dirty="0" err="1" smtClean="0"/>
              <a:t>abku</a:t>
            </a:r>
            <a:r>
              <a:rPr lang="de-DE" sz="2000" dirty="0" smtClean="0"/>
              <a:t>)</a:t>
            </a:r>
          </a:p>
          <a:p>
            <a:pPr marL="0" indent="0">
              <a:buNone/>
            </a:pPr>
            <a:r>
              <a:rPr lang="de-DE" sz="2400" dirty="0" smtClean="0"/>
              <a:t>(ERL </a:t>
            </a:r>
            <a:r>
              <a:rPr lang="de-DE" sz="2400" dirty="0"/>
              <a:t>zu </a:t>
            </a:r>
            <a:r>
              <a:rPr lang="de-DE" sz="2400" dirty="0" smtClean="0"/>
              <a:t>RDA </a:t>
            </a:r>
            <a:r>
              <a:rPr lang="de-DE" sz="2400" dirty="0"/>
              <a:t>11.13.2.1)</a:t>
            </a: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73</a:t>
            </a:fld>
            <a:endParaRPr lang="de-DE"/>
          </a:p>
        </p:txBody>
      </p:sp>
    </p:spTree>
    <p:extLst>
      <p:ext uri="{BB962C8B-B14F-4D97-AF65-F5344CB8AC3E}">
        <p14:creationId xmlns:p14="http://schemas.microsoft.com/office/powerpoint/2010/main" val="1162996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down)">
                                      <p:cBhvr>
                                        <p:cTn id="12" dur="500"/>
                                        <p:tgtEl>
                                          <p:spTgt spid="3">
                                            <p:txEl>
                                              <p:pRg st="3" end="3"/>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wipe(down)">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426171"/>
          </a:xfrm>
        </p:spPr>
        <p:txBody>
          <a:bodyPr/>
          <a:lstStyle/>
          <a:p>
            <a:pPr algn="l"/>
            <a:r>
              <a:rPr lang="de-DE" sz="3200" dirty="0" smtClean="0">
                <a:solidFill>
                  <a:srgbClr val="4F81BD">
                    <a:lumMod val="75000"/>
                  </a:srgbClr>
                </a:solidFill>
              </a:rPr>
              <a:t/>
            </a:r>
            <a:br>
              <a:rPr lang="de-DE" sz="3200" dirty="0" smtClean="0">
                <a:solidFill>
                  <a:srgbClr val="4F81BD">
                    <a:lumMod val="75000"/>
                  </a:srgbClr>
                </a:solidFill>
              </a:rPr>
            </a:br>
            <a:r>
              <a:rPr lang="de-DE" sz="3200" dirty="0" smtClean="0">
                <a:solidFill>
                  <a:srgbClr val="4F81BD">
                    <a:lumMod val="75000"/>
                  </a:srgbClr>
                </a:solidFill>
              </a:rPr>
              <a:t>Körperschaften </a:t>
            </a:r>
            <a:r>
              <a:rPr lang="de-DE" sz="3200" dirty="0">
                <a:solidFill>
                  <a:srgbClr val="4F81BD">
                    <a:lumMod val="75000"/>
                  </a:srgbClr>
                </a:solidFill>
              </a:rPr>
              <a:t>allgemein</a:t>
            </a:r>
            <a:br>
              <a:rPr lang="de-DE" sz="3200" dirty="0">
                <a:solidFill>
                  <a:srgbClr val="4F81BD">
                    <a:lumMod val="75000"/>
                  </a:srgbClr>
                </a:solidFill>
              </a:rPr>
            </a:br>
            <a:r>
              <a:rPr lang="de-DE" sz="2600" dirty="0" smtClean="0">
                <a:solidFill>
                  <a:prstClr val="black"/>
                </a:solidFill>
              </a:rPr>
              <a:t>Sonstige identifizierende Merkmale            -1-</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11.13-11.15, 11.17</a:t>
            </a:r>
            <a:r>
              <a:rPr lang="de-DE" sz="2600" b="0" u="sng" dirty="0">
                <a:solidFill>
                  <a:srgbClr val="4F81BD">
                    <a:lumMod val="75000"/>
                  </a:srgbClr>
                </a:solidFill>
              </a:rPr>
              <a:t/>
            </a:r>
            <a:br>
              <a:rPr lang="de-DE" sz="2600" b="0" u="sng" dirty="0">
                <a:solidFill>
                  <a:srgbClr val="4F81BD">
                    <a:lumMod val="75000"/>
                  </a:srgbClr>
                </a:solidFill>
              </a:rPr>
            </a:br>
            <a:endParaRPr lang="de-DE" dirty="0"/>
          </a:p>
        </p:txBody>
      </p:sp>
      <p:sp>
        <p:nvSpPr>
          <p:cNvPr id="3" name="Inhaltsplatzhalter 2"/>
          <p:cNvSpPr>
            <a:spLocks noGrp="1"/>
          </p:cNvSpPr>
          <p:nvPr>
            <p:ph idx="1"/>
          </p:nvPr>
        </p:nvSpPr>
        <p:spPr>
          <a:xfrm>
            <a:off x="609600" y="1988840"/>
            <a:ext cx="10972800" cy="4137324"/>
          </a:xfrm>
        </p:spPr>
        <p:txBody>
          <a:bodyPr/>
          <a:lstStyle/>
          <a:p>
            <a:pPr marL="0" indent="0">
              <a:buNone/>
            </a:pPr>
            <a:r>
              <a:rPr lang="de-DE" dirty="0" smtClean="0"/>
              <a:t>Identifizierende Merkmale = </a:t>
            </a:r>
            <a:r>
              <a:rPr lang="de-DE" dirty="0"/>
              <a:t>Kernelement, wenn eine Körperschaft von einer anderen Körperschaft mit demselben Namen unterschieden werden </a:t>
            </a:r>
            <a:r>
              <a:rPr lang="de-DE" dirty="0" smtClean="0"/>
              <a:t>muss</a:t>
            </a:r>
            <a:endParaRPr lang="de-DE" dirty="0"/>
          </a:p>
          <a:p>
            <a:pPr marL="0" indent="0">
              <a:buNone/>
            </a:pPr>
            <a:endParaRPr lang="de-DE" dirty="0"/>
          </a:p>
          <a:p>
            <a:pPr marL="0" indent="0">
              <a:buNone/>
            </a:pPr>
            <a:r>
              <a:rPr lang="de-DE" dirty="0" smtClean="0"/>
              <a:t>Identifizierende Merkmale:</a:t>
            </a:r>
            <a:endParaRPr lang="de-DE" dirty="0"/>
          </a:p>
          <a:p>
            <a:r>
              <a:rPr lang="de-DE" dirty="0">
                <a:solidFill>
                  <a:schemeClr val="accent2">
                    <a:lumMod val="75000"/>
                  </a:schemeClr>
                </a:solidFill>
              </a:rPr>
              <a:t>Geografikum</a:t>
            </a:r>
            <a:r>
              <a:rPr lang="de-DE" dirty="0"/>
              <a:t>, das mit der Körperschaft in Verbindung steht </a:t>
            </a:r>
            <a:r>
              <a:rPr lang="de-DE" sz="2400" dirty="0"/>
              <a:t>(RDA 11.3 / RDA 11.13.1.3)</a:t>
            </a:r>
          </a:p>
          <a:p>
            <a:r>
              <a:rPr lang="de-DE" dirty="0">
                <a:solidFill>
                  <a:schemeClr val="accent2">
                    <a:lumMod val="75000"/>
                  </a:schemeClr>
                </a:solidFill>
              </a:rPr>
              <a:t>Datum</a:t>
            </a:r>
            <a:r>
              <a:rPr lang="de-DE" dirty="0"/>
              <a:t>, das mit der Körperschaft in Verbindung steht </a:t>
            </a:r>
            <a:r>
              <a:rPr lang="de-DE" sz="2400" dirty="0"/>
              <a:t>(RDA 11.4 / RDA 11.13.1.5)</a:t>
            </a: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74</a:t>
            </a:fld>
            <a:endParaRPr lang="de-DE"/>
          </a:p>
        </p:txBody>
      </p:sp>
    </p:spTree>
    <p:extLst>
      <p:ext uri="{BB962C8B-B14F-4D97-AF65-F5344CB8AC3E}">
        <p14:creationId xmlns:p14="http://schemas.microsoft.com/office/powerpoint/2010/main" val="2167803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wipe(down)">
                                      <p:cBhvr>
                                        <p:cTn id="10" dur="500"/>
                                        <p:tgtEl>
                                          <p:spTgt spid="3">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wipe(down)">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654752" cy="1354162"/>
          </a:xfrm>
        </p:spPr>
        <p:txBody>
          <a:bodyPr/>
          <a:lstStyle/>
          <a:p>
            <a:pPr algn="l"/>
            <a:r>
              <a:rPr lang="de-DE" sz="3200" dirty="0" smtClean="0">
                <a:solidFill>
                  <a:srgbClr val="4F81BD">
                    <a:lumMod val="75000"/>
                  </a:srgbClr>
                </a:solidFill>
              </a:rPr>
              <a:t/>
            </a:r>
            <a:br>
              <a:rPr lang="de-DE" sz="3200" dirty="0" smtClean="0">
                <a:solidFill>
                  <a:srgbClr val="4F81BD">
                    <a:lumMod val="75000"/>
                  </a:srgbClr>
                </a:solidFill>
              </a:rPr>
            </a:br>
            <a:r>
              <a:rPr lang="de-DE" sz="3200" dirty="0" smtClean="0">
                <a:solidFill>
                  <a:srgbClr val="4F81BD">
                    <a:lumMod val="75000"/>
                  </a:srgbClr>
                </a:solidFill>
              </a:rPr>
              <a:t/>
            </a:r>
            <a:br>
              <a:rPr lang="de-DE" sz="3200" dirty="0" smtClean="0">
                <a:solidFill>
                  <a:srgbClr val="4F81BD">
                    <a:lumMod val="75000"/>
                  </a:srgbClr>
                </a:solidFill>
              </a:rPr>
            </a:br>
            <a:r>
              <a:rPr lang="de-DE" sz="3200" dirty="0" smtClean="0">
                <a:solidFill>
                  <a:srgbClr val="4F81BD">
                    <a:lumMod val="75000"/>
                  </a:srgbClr>
                </a:solidFill>
              </a:rPr>
              <a:t>Körperschaften </a:t>
            </a:r>
            <a:r>
              <a:rPr lang="de-DE" sz="3200" dirty="0">
                <a:solidFill>
                  <a:srgbClr val="4F81BD">
                    <a:lumMod val="75000"/>
                  </a:srgbClr>
                </a:solidFill>
              </a:rPr>
              <a:t>allgemein</a:t>
            </a:r>
            <a:br>
              <a:rPr lang="de-DE" sz="3200" dirty="0">
                <a:solidFill>
                  <a:srgbClr val="4F81BD">
                    <a:lumMod val="75000"/>
                  </a:srgbClr>
                </a:solidFill>
              </a:rPr>
            </a:br>
            <a:r>
              <a:rPr lang="de-DE" sz="2600" dirty="0">
                <a:solidFill>
                  <a:prstClr val="black"/>
                </a:solidFill>
              </a:rPr>
              <a:t>Sonstige identifizierende Merkmale          </a:t>
            </a:r>
            <a:r>
              <a:rPr lang="de-DE" sz="2600" dirty="0" smtClean="0">
                <a:solidFill>
                  <a:prstClr val="black"/>
                </a:solidFill>
              </a:rPr>
              <a:t>  -2-</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11.13-11.15, 11.17</a:t>
            </a:r>
            <a:r>
              <a:rPr lang="de-DE" sz="2600" b="0" u="sng" dirty="0">
                <a:solidFill>
                  <a:srgbClr val="4F81BD">
                    <a:lumMod val="75000"/>
                  </a:srgbClr>
                </a:solidFill>
              </a:rPr>
              <a:t/>
            </a:r>
            <a:br>
              <a:rPr lang="de-DE" sz="2600" b="0" u="sng" dirty="0">
                <a:solidFill>
                  <a:srgbClr val="4F81BD">
                    <a:lumMod val="75000"/>
                  </a:srgbClr>
                </a:solidFill>
              </a:rPr>
            </a:br>
            <a:r>
              <a:rPr lang="de-DE" sz="2600" b="0" dirty="0">
                <a:solidFill>
                  <a:srgbClr val="4F81BD">
                    <a:lumMod val="75000"/>
                  </a:srgbClr>
                </a:solidFill>
              </a:rPr>
              <a:t/>
            </a:r>
            <a:br>
              <a:rPr lang="de-DE" sz="2600" b="0" dirty="0">
                <a:solidFill>
                  <a:srgbClr val="4F81BD">
                    <a:lumMod val="75000"/>
                  </a:srgbClr>
                </a:solidFill>
              </a:rPr>
            </a:br>
            <a:endParaRPr lang="de-DE" dirty="0"/>
          </a:p>
        </p:txBody>
      </p:sp>
      <p:sp>
        <p:nvSpPr>
          <p:cNvPr id="3" name="Inhaltsplatzhalter 2"/>
          <p:cNvSpPr>
            <a:spLocks noGrp="1"/>
          </p:cNvSpPr>
          <p:nvPr>
            <p:ph idx="1"/>
          </p:nvPr>
        </p:nvSpPr>
        <p:spPr>
          <a:xfrm>
            <a:off x="609600" y="2132856"/>
            <a:ext cx="10972800" cy="3993308"/>
          </a:xfrm>
        </p:spPr>
        <p:txBody>
          <a:bodyPr/>
          <a:lstStyle/>
          <a:p>
            <a:r>
              <a:rPr lang="de-DE" dirty="0"/>
              <a:t>In Verbindung stehende </a:t>
            </a:r>
            <a:r>
              <a:rPr lang="de-DE" dirty="0">
                <a:solidFill>
                  <a:schemeClr val="accent2">
                    <a:lumMod val="75000"/>
                  </a:schemeClr>
                </a:solidFill>
              </a:rPr>
              <a:t>Institution</a:t>
            </a:r>
            <a:r>
              <a:rPr lang="de-DE" dirty="0"/>
              <a:t> </a:t>
            </a:r>
            <a:r>
              <a:rPr lang="de-DE" sz="2400" dirty="0"/>
              <a:t>(RDA 11.5 / RDA 11.13.1.4)</a:t>
            </a:r>
          </a:p>
          <a:p>
            <a:r>
              <a:rPr lang="de-DE" dirty="0"/>
              <a:t>Sonstige zur Körperschaft gehörende </a:t>
            </a:r>
            <a:r>
              <a:rPr lang="de-DE" dirty="0">
                <a:solidFill>
                  <a:schemeClr val="accent2">
                    <a:lumMod val="75000"/>
                  </a:schemeClr>
                </a:solidFill>
              </a:rPr>
              <a:t>Kennzeichnung</a:t>
            </a:r>
            <a:r>
              <a:rPr lang="de-DE" dirty="0"/>
              <a:t> </a:t>
            </a:r>
            <a:r>
              <a:rPr lang="de-DE" sz="2400" dirty="0"/>
              <a:t>(RDA </a:t>
            </a:r>
            <a:r>
              <a:rPr lang="de-DE" sz="2400" dirty="0" smtClean="0"/>
              <a:t>11.7, </a:t>
            </a:r>
            <a:r>
              <a:rPr lang="de-DE" sz="2400" dirty="0"/>
              <a:t>RDA </a:t>
            </a:r>
            <a:r>
              <a:rPr lang="de-DE" sz="2400" dirty="0" smtClean="0"/>
              <a:t>11.13.1.2, RDA 11.13.1.7, AWR zu 11.7)</a:t>
            </a:r>
            <a:endParaRPr lang="de-DE" sz="2400"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75</a:t>
            </a:fld>
            <a:endParaRPr lang="de-DE"/>
          </a:p>
        </p:txBody>
      </p:sp>
    </p:spTree>
    <p:extLst>
      <p:ext uri="{BB962C8B-B14F-4D97-AF65-F5344CB8AC3E}">
        <p14:creationId xmlns:p14="http://schemas.microsoft.com/office/powerpoint/2010/main" val="1877087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714203"/>
          </a:xfrm>
        </p:spPr>
        <p:txBody>
          <a:bodyPr/>
          <a:lstStyle/>
          <a:p>
            <a:pPr algn="l"/>
            <a:r>
              <a:rPr lang="de-DE" sz="3200" dirty="0" smtClean="0">
                <a:solidFill>
                  <a:srgbClr val="4F81BD">
                    <a:lumMod val="75000"/>
                  </a:srgbClr>
                </a:solidFill>
              </a:rPr>
              <a:t/>
            </a:r>
            <a:br>
              <a:rPr lang="de-DE" sz="3200" dirty="0" smtClean="0">
                <a:solidFill>
                  <a:srgbClr val="4F81BD">
                    <a:lumMod val="75000"/>
                  </a:srgbClr>
                </a:solidFill>
              </a:rPr>
            </a:br>
            <a:r>
              <a:rPr lang="de-DE" sz="3200" dirty="0">
                <a:solidFill>
                  <a:srgbClr val="4F81BD">
                    <a:lumMod val="75000"/>
                  </a:srgbClr>
                </a:solidFill>
              </a:rPr>
              <a:t/>
            </a:r>
            <a:br>
              <a:rPr lang="de-DE" sz="3200" dirty="0">
                <a:solidFill>
                  <a:srgbClr val="4F81BD">
                    <a:lumMod val="75000"/>
                  </a:srgbClr>
                </a:solidFill>
              </a:rPr>
            </a:br>
            <a:r>
              <a:rPr lang="de-DE" sz="3200" dirty="0" smtClean="0">
                <a:solidFill>
                  <a:srgbClr val="4F81BD">
                    <a:lumMod val="75000"/>
                  </a:srgbClr>
                </a:solidFill>
              </a:rPr>
              <a:t>Körperschaften </a:t>
            </a:r>
            <a:r>
              <a:rPr lang="de-DE" sz="3200" dirty="0">
                <a:solidFill>
                  <a:srgbClr val="4F81BD">
                    <a:lumMod val="75000"/>
                  </a:srgbClr>
                </a:solidFill>
              </a:rPr>
              <a:t>allgemein</a:t>
            </a:r>
            <a:br>
              <a:rPr lang="de-DE" sz="3200" dirty="0">
                <a:solidFill>
                  <a:srgbClr val="4F81BD">
                    <a:lumMod val="75000"/>
                  </a:srgbClr>
                </a:solidFill>
              </a:rPr>
            </a:br>
            <a:r>
              <a:rPr lang="de-DE" sz="2600" dirty="0">
                <a:solidFill>
                  <a:prstClr val="black"/>
                </a:solidFill>
              </a:rPr>
              <a:t>Sonstige identifizierende </a:t>
            </a:r>
            <a:r>
              <a:rPr lang="de-DE" sz="2600" dirty="0" smtClean="0">
                <a:solidFill>
                  <a:prstClr val="black"/>
                </a:solidFill>
              </a:rPr>
              <a:t>Merkmale</a:t>
            </a:r>
            <a:br>
              <a:rPr lang="de-DE" sz="2600" dirty="0" smtClean="0">
                <a:solidFill>
                  <a:prstClr val="black"/>
                </a:solidFill>
              </a:rPr>
            </a:br>
            <a:r>
              <a:rPr lang="de-DE" sz="2400" dirty="0" smtClean="0">
                <a:solidFill>
                  <a:schemeClr val="tx1"/>
                </a:solidFill>
              </a:rPr>
              <a:t>Geografikum                                                       -1-</a:t>
            </a:r>
            <a:r>
              <a:rPr lang="de-DE" sz="2600" dirty="0">
                <a:solidFill>
                  <a:prstClr val="black"/>
                </a:solidFill>
              </a:rPr>
              <a:t/>
            </a:r>
            <a:br>
              <a:rPr lang="de-DE" sz="2600" dirty="0">
                <a:solidFill>
                  <a:prstClr val="black"/>
                </a:solidFill>
              </a:rPr>
            </a:br>
            <a:r>
              <a:rPr lang="de-DE" sz="2400" dirty="0" smtClean="0"/>
              <a:t>RDA </a:t>
            </a:r>
            <a:r>
              <a:rPr lang="de-DE" sz="2400" dirty="0"/>
              <a:t>11.3 / RDA </a:t>
            </a:r>
            <a:r>
              <a:rPr lang="de-DE" sz="2400" dirty="0" smtClean="0"/>
              <a:t>11.13.1.3</a:t>
            </a:r>
            <a:r>
              <a:rPr lang="de-DE" sz="2400" dirty="0"/>
              <a:t/>
            </a:r>
            <a:br>
              <a:rPr lang="de-DE" sz="2400" dirty="0"/>
            </a:br>
            <a:r>
              <a:rPr lang="de-DE" sz="2600" b="0" u="sng" dirty="0">
                <a:solidFill>
                  <a:srgbClr val="4F81BD">
                    <a:lumMod val="75000"/>
                  </a:srgbClr>
                </a:solidFill>
              </a:rPr>
              <a:t/>
            </a:r>
            <a:br>
              <a:rPr lang="de-DE" sz="2600" b="0" u="sng" dirty="0">
                <a:solidFill>
                  <a:srgbClr val="4F81BD">
                    <a:lumMod val="75000"/>
                  </a:srgbClr>
                </a:solidFill>
              </a:rPr>
            </a:br>
            <a:endParaRPr lang="de-DE" dirty="0"/>
          </a:p>
        </p:txBody>
      </p:sp>
      <p:sp>
        <p:nvSpPr>
          <p:cNvPr id="3" name="Inhaltsplatzhalter 2"/>
          <p:cNvSpPr>
            <a:spLocks noGrp="1"/>
          </p:cNvSpPr>
          <p:nvPr>
            <p:ph idx="1"/>
          </p:nvPr>
        </p:nvSpPr>
        <p:spPr>
          <a:xfrm>
            <a:off x="609600" y="2348880"/>
            <a:ext cx="10972800" cy="3777284"/>
          </a:xfrm>
        </p:spPr>
        <p:txBody>
          <a:bodyPr/>
          <a:lstStyle/>
          <a:p>
            <a:pPr marL="0" indent="0">
              <a:buNone/>
            </a:pPr>
            <a:r>
              <a:rPr lang="de-DE" sz="2400" dirty="0" smtClean="0"/>
              <a:t>ERL zu </a:t>
            </a:r>
            <a:r>
              <a:rPr lang="de-DE" sz="2400" dirty="0"/>
              <a:t>RDA </a:t>
            </a:r>
            <a:r>
              <a:rPr lang="de-DE" sz="2400" dirty="0" smtClean="0"/>
              <a:t>11.3.1.3</a:t>
            </a:r>
          </a:p>
          <a:p>
            <a:pPr>
              <a:spcBef>
                <a:spcPts val="600"/>
              </a:spcBef>
            </a:pPr>
            <a:r>
              <a:rPr lang="de-DE" dirty="0" smtClean="0"/>
              <a:t>Geografikum </a:t>
            </a:r>
            <a:r>
              <a:rPr lang="de-DE" dirty="0"/>
              <a:t>des Sitzes </a:t>
            </a:r>
            <a:r>
              <a:rPr lang="de-DE" sz="2400" dirty="0"/>
              <a:t>(RDA 11.3.3.1</a:t>
            </a:r>
            <a:r>
              <a:rPr lang="de-DE" sz="2400" dirty="0" smtClean="0"/>
              <a:t>)</a:t>
            </a:r>
          </a:p>
          <a:p>
            <a:pPr marL="0" lvl="0" indent="0">
              <a:buNone/>
            </a:pPr>
            <a:r>
              <a:rPr lang="de-DE" i="1" dirty="0" smtClean="0">
                <a:solidFill>
                  <a:prstClr val="black"/>
                </a:solidFill>
              </a:rPr>
              <a:t>Beispiele</a:t>
            </a:r>
            <a:r>
              <a:rPr lang="de-DE" dirty="0" smtClean="0">
                <a:solidFill>
                  <a:prstClr val="black"/>
                </a:solidFill>
              </a:rPr>
              <a:t>:</a:t>
            </a:r>
            <a:endParaRPr lang="de-DE" dirty="0">
              <a:solidFill>
                <a:prstClr val="black"/>
              </a:solidFill>
            </a:endParaRPr>
          </a:p>
          <a:p>
            <a:pPr marL="0" lvl="0" indent="0">
              <a:buNone/>
            </a:pPr>
            <a:r>
              <a:rPr lang="de-DE" dirty="0">
                <a:solidFill>
                  <a:srgbClr val="9BBB59">
                    <a:lumMod val="50000"/>
                  </a:srgbClr>
                </a:solidFill>
              </a:rPr>
              <a:t>Akademie der Wissenschaften (Göttingen</a:t>
            </a:r>
            <a:r>
              <a:rPr lang="de-DE" dirty="0" smtClean="0">
                <a:solidFill>
                  <a:srgbClr val="9BBB59">
                    <a:lumMod val="50000"/>
                  </a:srgbClr>
                </a:solidFill>
              </a:rPr>
              <a:t>)</a:t>
            </a:r>
          </a:p>
          <a:p>
            <a:pPr marL="0" indent="0">
              <a:buNone/>
            </a:pPr>
            <a:endParaRPr lang="en-US" b="1" dirty="0" smtClean="0">
              <a:solidFill>
                <a:srgbClr val="00B050"/>
              </a:solidFill>
            </a:endParaRPr>
          </a:p>
          <a:p>
            <a:pPr marL="0" indent="0">
              <a:buNone/>
            </a:pPr>
            <a:r>
              <a:rPr lang="en-US" i="1" dirty="0" smtClean="0">
                <a:solidFill>
                  <a:schemeClr val="accent3">
                    <a:lumMod val="50000"/>
                  </a:schemeClr>
                </a:solidFill>
              </a:rPr>
              <a:t>Metropolitan </a:t>
            </a:r>
            <a:r>
              <a:rPr lang="en-US" i="1" dirty="0">
                <a:solidFill>
                  <a:schemeClr val="accent3">
                    <a:lumMod val="50000"/>
                  </a:schemeClr>
                </a:solidFill>
              </a:rPr>
              <a:t>Museum of Art</a:t>
            </a:r>
            <a:br>
              <a:rPr lang="en-US" i="1" dirty="0">
                <a:solidFill>
                  <a:schemeClr val="accent3">
                    <a:lumMod val="50000"/>
                  </a:schemeClr>
                </a:solidFill>
              </a:rPr>
            </a:br>
            <a:r>
              <a:rPr lang="en-US" i="1" dirty="0"/>
              <a:t>Metropolitan Museum (New York, NY</a:t>
            </a:r>
            <a:r>
              <a:rPr lang="en-US" i="1" dirty="0" smtClean="0"/>
              <a:t>) </a:t>
            </a:r>
            <a:r>
              <a:rPr lang="en-US" sz="2000" i="1" dirty="0" smtClean="0"/>
              <a:t>(</a:t>
            </a:r>
            <a:r>
              <a:rPr lang="en-US" sz="2000" i="1" dirty="0" err="1" smtClean="0"/>
              <a:t>identifizierendes</a:t>
            </a:r>
            <a:r>
              <a:rPr lang="en-US" sz="2000" i="1" dirty="0" smtClean="0"/>
              <a:t> </a:t>
            </a:r>
            <a:r>
              <a:rPr lang="en-US" sz="2000" i="1" dirty="0" err="1" smtClean="0"/>
              <a:t>Merkmal</a:t>
            </a:r>
            <a:r>
              <a:rPr lang="en-US" sz="2000" i="1" dirty="0" smtClean="0"/>
              <a:t> in </a:t>
            </a:r>
            <a:r>
              <a:rPr lang="en-US" sz="2000" i="1" dirty="0" err="1" smtClean="0"/>
              <a:t>abweichender</a:t>
            </a:r>
            <a:r>
              <a:rPr lang="en-US" sz="2000" i="1" dirty="0"/>
              <a:t> </a:t>
            </a:r>
            <a:r>
              <a:rPr lang="en-US" sz="2000" i="1" dirty="0" err="1" smtClean="0"/>
              <a:t>Namensform</a:t>
            </a:r>
            <a:r>
              <a:rPr lang="en-US" sz="2000" i="1" dirty="0" smtClean="0"/>
              <a:t>)</a:t>
            </a:r>
            <a:endParaRPr lang="en-US" i="1" dirty="0"/>
          </a:p>
          <a:p>
            <a:pPr marL="0" lvl="0" indent="0">
              <a:buNone/>
            </a:pPr>
            <a:endParaRPr lang="de-DE" dirty="0" smtClean="0">
              <a:solidFill>
                <a:srgbClr val="9BBB59">
                  <a:lumMod val="50000"/>
                </a:srgbClr>
              </a:solidFill>
            </a:endParaRPr>
          </a:p>
          <a:p>
            <a:pPr marL="0" lvl="0" indent="0">
              <a:buNone/>
            </a:pPr>
            <a:endParaRPr lang="de-DE" dirty="0">
              <a:solidFill>
                <a:srgbClr val="9BBB59">
                  <a:lumMod val="50000"/>
                </a:srgbClr>
              </a:solidFill>
            </a:endParaRPr>
          </a:p>
          <a:p>
            <a:pPr marL="0" indent="0">
              <a:spcBef>
                <a:spcPts val="600"/>
              </a:spcBef>
              <a:buNone/>
            </a:pPr>
            <a:endParaRPr lang="de-DE" sz="2400" dirty="0" smtClean="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76</a:t>
            </a:fld>
            <a:endParaRPr lang="de-DE"/>
          </a:p>
        </p:txBody>
      </p:sp>
    </p:spTree>
    <p:extLst>
      <p:ext uri="{BB962C8B-B14F-4D97-AF65-F5344CB8AC3E}">
        <p14:creationId xmlns:p14="http://schemas.microsoft.com/office/powerpoint/2010/main" val="32175480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1000"/>
                                        <p:tgtEl>
                                          <p:spTgt spid="3">
                                            <p:txEl>
                                              <p:pRg st="5" end="5"/>
                                            </p:txEl>
                                          </p:spTgt>
                                        </p:tgtEl>
                                      </p:cBhvr>
                                    </p:animEffect>
                                    <p:anim calcmode="lin" valueType="num">
                                      <p:cBhvr>
                                        <p:cTn id="2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654752" cy="1786210"/>
          </a:xfrm>
        </p:spPr>
        <p:txBody>
          <a:bodyPr/>
          <a:lstStyle/>
          <a:p>
            <a:pPr algn="l"/>
            <a:r>
              <a:rPr lang="de-DE" sz="3200" dirty="0" smtClean="0">
                <a:solidFill>
                  <a:srgbClr val="4F81BD">
                    <a:lumMod val="75000"/>
                  </a:srgbClr>
                </a:solidFill>
              </a:rPr>
              <a:t/>
            </a:r>
            <a:br>
              <a:rPr lang="de-DE" sz="3200" dirty="0" smtClean="0">
                <a:solidFill>
                  <a:srgbClr val="4F81BD">
                    <a:lumMod val="75000"/>
                  </a:srgbClr>
                </a:solidFill>
              </a:rPr>
            </a:br>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Sonstige identifizierende Merkmale</a:t>
            </a:r>
            <a:br>
              <a:rPr lang="de-DE" sz="2600" dirty="0">
                <a:solidFill>
                  <a:prstClr val="black"/>
                </a:solidFill>
              </a:rPr>
            </a:br>
            <a:r>
              <a:rPr lang="de-DE" sz="2400" dirty="0">
                <a:solidFill>
                  <a:prstClr val="black"/>
                </a:solidFill>
              </a:rPr>
              <a:t>Geografikum                                                      </a:t>
            </a:r>
            <a:r>
              <a:rPr lang="de-DE" sz="2400" dirty="0" smtClean="0">
                <a:solidFill>
                  <a:prstClr val="black"/>
                </a:solidFill>
              </a:rPr>
              <a:t>-2-</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11.3 / RDA 11.13.1.3</a:t>
            </a:r>
            <a:r>
              <a:rPr lang="de-DE" sz="2600" dirty="0">
                <a:solidFill>
                  <a:srgbClr val="4F81BD">
                    <a:lumMod val="75000"/>
                  </a:srgbClr>
                </a:solidFill>
              </a:rPr>
              <a:t/>
            </a:r>
            <a:br>
              <a:rPr lang="de-DE" sz="2600" dirty="0">
                <a:solidFill>
                  <a:srgbClr val="4F81BD">
                    <a:lumMod val="75000"/>
                  </a:srgbClr>
                </a:solidFill>
              </a:rPr>
            </a:br>
            <a:endParaRPr lang="de-DE" sz="3200" dirty="0"/>
          </a:p>
        </p:txBody>
      </p:sp>
      <p:sp>
        <p:nvSpPr>
          <p:cNvPr id="3" name="Inhaltsplatzhalter 2"/>
          <p:cNvSpPr>
            <a:spLocks noGrp="1"/>
          </p:cNvSpPr>
          <p:nvPr>
            <p:ph idx="1"/>
          </p:nvPr>
        </p:nvSpPr>
        <p:spPr>
          <a:xfrm>
            <a:off x="609600" y="2348880"/>
            <a:ext cx="10972800" cy="3777284"/>
          </a:xfrm>
        </p:spPr>
        <p:txBody>
          <a:bodyPr/>
          <a:lstStyle/>
          <a:p>
            <a:pPr marL="0" indent="0">
              <a:buNone/>
            </a:pPr>
            <a:r>
              <a:rPr lang="de-DE" i="1" dirty="0" smtClean="0"/>
              <a:t>Beispiele </a:t>
            </a:r>
            <a:r>
              <a:rPr lang="de-DE" i="1" dirty="0"/>
              <a:t>im Aleph-Erfassungsformat</a:t>
            </a:r>
            <a:r>
              <a:rPr lang="de-DE" dirty="0" smtClean="0"/>
              <a:t>:</a:t>
            </a:r>
          </a:p>
          <a:p>
            <a:pPr marL="0" indent="0">
              <a:buNone/>
            </a:pPr>
            <a:r>
              <a:rPr lang="de-DE" b="1" dirty="0"/>
              <a:t>110</a:t>
            </a:r>
            <a:r>
              <a:rPr lang="de-DE" dirty="0"/>
              <a:t> </a:t>
            </a:r>
            <a:r>
              <a:rPr lang="de-DE" b="1" dirty="0"/>
              <a:t>$k</a:t>
            </a:r>
            <a:r>
              <a:rPr lang="de-DE" dirty="0"/>
              <a:t> Akademie der Wissenschaften </a:t>
            </a:r>
            <a:r>
              <a:rPr lang="de-DE" b="1" dirty="0"/>
              <a:t>$h</a:t>
            </a:r>
            <a:r>
              <a:rPr lang="de-DE" dirty="0"/>
              <a:t> Göttingen</a:t>
            </a:r>
          </a:p>
          <a:p>
            <a:pPr marL="0" indent="0">
              <a:buNone/>
            </a:pPr>
            <a:r>
              <a:rPr lang="de-DE" b="1" dirty="0"/>
              <a:t>551</a:t>
            </a:r>
            <a:r>
              <a:rPr lang="de-DE" dirty="0"/>
              <a:t> </a:t>
            </a:r>
            <a:r>
              <a:rPr lang="de-DE" b="1" dirty="0"/>
              <a:t>$g</a:t>
            </a:r>
            <a:r>
              <a:rPr lang="de-DE" dirty="0"/>
              <a:t> Göttingen </a:t>
            </a:r>
            <a:r>
              <a:rPr lang="de-DE" b="1" dirty="0"/>
              <a:t>$4 </a:t>
            </a:r>
            <a:r>
              <a:rPr lang="de-DE" dirty="0"/>
              <a:t>orta</a:t>
            </a:r>
            <a:r>
              <a:rPr lang="de-DE" b="1" dirty="0"/>
              <a:t> $X </a:t>
            </a:r>
            <a:r>
              <a:rPr lang="de-DE" dirty="0"/>
              <a:t>1 </a:t>
            </a:r>
            <a:r>
              <a:rPr lang="de-DE" b="1" dirty="0"/>
              <a:t>$9</a:t>
            </a:r>
            <a:r>
              <a:rPr lang="de-DE" dirty="0"/>
              <a:t> (DE-588</a:t>
            </a:r>
            <a:r>
              <a:rPr lang="de-DE" dirty="0" smtClean="0"/>
              <a:t>)…</a:t>
            </a:r>
          </a:p>
          <a:p>
            <a:pPr marL="0" indent="0">
              <a:buNone/>
            </a:pPr>
            <a:endParaRPr lang="de-DE" dirty="0"/>
          </a:p>
          <a:p>
            <a:pPr marL="0" indent="0">
              <a:buNone/>
            </a:pPr>
            <a:r>
              <a:rPr lang="en-US" b="1" dirty="0"/>
              <a:t>110</a:t>
            </a:r>
            <a:r>
              <a:rPr lang="en-US" dirty="0"/>
              <a:t> </a:t>
            </a:r>
            <a:r>
              <a:rPr lang="en-US" b="1" dirty="0"/>
              <a:t>$k</a:t>
            </a:r>
            <a:r>
              <a:rPr lang="en-US" dirty="0"/>
              <a:t> Metropolitan Museum of Art</a:t>
            </a:r>
            <a:br>
              <a:rPr lang="en-US" dirty="0"/>
            </a:br>
            <a:r>
              <a:rPr lang="en-US" b="1" dirty="0"/>
              <a:t>410</a:t>
            </a:r>
            <a:r>
              <a:rPr lang="en-US" dirty="0"/>
              <a:t> </a:t>
            </a:r>
            <a:r>
              <a:rPr lang="en-US" b="1" dirty="0"/>
              <a:t>$k</a:t>
            </a:r>
            <a:r>
              <a:rPr lang="en-US" dirty="0"/>
              <a:t> Metropolitan Museum </a:t>
            </a:r>
            <a:r>
              <a:rPr lang="en-US" b="1" dirty="0"/>
              <a:t>$h </a:t>
            </a:r>
            <a:r>
              <a:rPr lang="en-US" dirty="0"/>
              <a:t>New York, NY</a:t>
            </a:r>
            <a:br>
              <a:rPr lang="en-US" dirty="0"/>
            </a:br>
            <a:r>
              <a:rPr lang="en-US" b="1" dirty="0"/>
              <a:t>551</a:t>
            </a:r>
            <a:r>
              <a:rPr lang="en-US" dirty="0"/>
              <a:t> </a:t>
            </a:r>
            <a:r>
              <a:rPr lang="en-US" b="1" dirty="0"/>
              <a:t>$g</a:t>
            </a:r>
            <a:r>
              <a:rPr lang="en-US" dirty="0"/>
              <a:t> New York, NY </a:t>
            </a:r>
            <a:r>
              <a:rPr lang="en-US" b="1" dirty="0"/>
              <a:t>$4 </a:t>
            </a:r>
            <a:r>
              <a:rPr lang="en-US" dirty="0"/>
              <a:t>orta </a:t>
            </a:r>
            <a:r>
              <a:rPr lang="en-US" b="1" dirty="0"/>
              <a:t>$9</a:t>
            </a:r>
            <a:r>
              <a:rPr lang="en-US" dirty="0"/>
              <a:t> (DE-588)…</a:t>
            </a:r>
            <a:endParaRPr lang="de-DE" dirty="0"/>
          </a:p>
          <a:p>
            <a:pPr marL="0" indent="0">
              <a:buNone/>
            </a:pPr>
            <a:endParaRPr lang="de-DE" dirty="0"/>
          </a:p>
          <a:p>
            <a:pPr marL="0" indent="0">
              <a:buNone/>
            </a:pPr>
            <a:endParaRPr lang="de-DE"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77</a:t>
            </a:fld>
            <a:endParaRPr lang="de-DE"/>
          </a:p>
        </p:txBody>
      </p:sp>
    </p:spTree>
    <p:extLst>
      <p:ext uri="{BB962C8B-B14F-4D97-AF65-F5344CB8AC3E}">
        <p14:creationId xmlns:p14="http://schemas.microsoft.com/office/powerpoint/2010/main" val="15480424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1000"/>
                                        <p:tgtEl>
                                          <p:spTgt spid="3">
                                            <p:txEl>
                                              <p:pRg st="4" end="4"/>
                                            </p:txEl>
                                          </p:spTgt>
                                        </p:tgtEl>
                                      </p:cBhvr>
                                    </p:animEffect>
                                    <p:anim calcmode="lin" valueType="num">
                                      <p:cBhvr>
                                        <p:cTn id="2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9376" y="332655"/>
            <a:ext cx="8640960" cy="1872209"/>
          </a:xfrm>
        </p:spPr>
        <p:txBody>
          <a:bodyPr/>
          <a:lstStyle/>
          <a:p>
            <a:pPr algn="l"/>
            <a:r>
              <a:rPr lang="de-DE" sz="3200" dirty="0" smtClean="0">
                <a:solidFill>
                  <a:srgbClr val="4F81BD">
                    <a:lumMod val="75000"/>
                  </a:srgbClr>
                </a:solidFill>
              </a:rPr>
              <a:t/>
            </a:r>
            <a:br>
              <a:rPr lang="de-DE" sz="3200" dirty="0" smtClean="0">
                <a:solidFill>
                  <a:srgbClr val="4F81BD">
                    <a:lumMod val="75000"/>
                  </a:srgbClr>
                </a:solidFill>
              </a:rPr>
            </a:br>
            <a:r>
              <a:rPr lang="de-DE" sz="3200" dirty="0" smtClean="0">
                <a:solidFill>
                  <a:srgbClr val="4F81BD">
                    <a:lumMod val="75000"/>
                  </a:srgbClr>
                </a:solidFill>
              </a:rPr>
              <a:t/>
            </a:r>
            <a:br>
              <a:rPr lang="de-DE" sz="3200" dirty="0" smtClean="0">
                <a:solidFill>
                  <a:srgbClr val="4F81BD">
                    <a:lumMod val="75000"/>
                  </a:srgbClr>
                </a:solidFill>
              </a:rPr>
            </a:br>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Sonstige identifizierende Merkmale</a:t>
            </a:r>
            <a:br>
              <a:rPr lang="de-DE" sz="2600" dirty="0">
                <a:solidFill>
                  <a:prstClr val="black"/>
                </a:solidFill>
              </a:rPr>
            </a:br>
            <a:r>
              <a:rPr lang="de-DE" sz="2400" dirty="0">
                <a:solidFill>
                  <a:prstClr val="black"/>
                </a:solidFill>
              </a:rPr>
              <a:t>Geografikum                                                      </a:t>
            </a:r>
            <a:r>
              <a:rPr lang="de-DE" sz="2400" dirty="0" smtClean="0">
                <a:solidFill>
                  <a:prstClr val="black"/>
                </a:solidFill>
              </a:rPr>
              <a:t>-3-</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11.3 / RDA 11.13.1.3</a:t>
            </a:r>
            <a:r>
              <a:rPr lang="de-DE" sz="2600" dirty="0">
                <a:solidFill>
                  <a:srgbClr val="4F81BD">
                    <a:lumMod val="75000"/>
                  </a:srgbClr>
                </a:solidFill>
              </a:rPr>
              <a:t/>
            </a:r>
            <a:br>
              <a:rPr lang="de-DE" sz="2600" dirty="0">
                <a:solidFill>
                  <a:srgbClr val="4F81BD">
                    <a:lumMod val="75000"/>
                  </a:srgbClr>
                </a:solidFill>
              </a:rPr>
            </a:br>
            <a:r>
              <a:rPr lang="de-DE" sz="2600" dirty="0">
                <a:solidFill>
                  <a:srgbClr val="4F81BD">
                    <a:lumMod val="75000"/>
                  </a:srgbClr>
                </a:solidFill>
              </a:rPr>
              <a:t/>
            </a:r>
            <a:br>
              <a:rPr lang="de-DE" sz="2600" dirty="0">
                <a:solidFill>
                  <a:srgbClr val="4F81BD">
                    <a:lumMod val="75000"/>
                  </a:srgbClr>
                </a:solidFill>
              </a:rPr>
            </a:br>
            <a:endParaRPr lang="de-DE" dirty="0"/>
          </a:p>
        </p:txBody>
      </p:sp>
      <p:sp>
        <p:nvSpPr>
          <p:cNvPr id="3" name="Inhaltsplatzhalter 2"/>
          <p:cNvSpPr>
            <a:spLocks noGrp="1"/>
          </p:cNvSpPr>
          <p:nvPr>
            <p:ph idx="1"/>
          </p:nvPr>
        </p:nvSpPr>
        <p:spPr>
          <a:xfrm>
            <a:off x="609600" y="2420888"/>
            <a:ext cx="10972800" cy="3705276"/>
          </a:xfrm>
        </p:spPr>
        <p:txBody>
          <a:bodyPr/>
          <a:lstStyle/>
          <a:p>
            <a:r>
              <a:rPr lang="de-DE" sz="2700" dirty="0"/>
              <a:t>Bei Namensänderung des Geografikums -&gt; In BN jüngsten Namen des Geografikums als identifizierendes Merkmal verwenden</a:t>
            </a:r>
          </a:p>
          <a:p>
            <a:pPr lvl="1"/>
            <a:r>
              <a:rPr lang="de-DE" sz="2700" dirty="0">
                <a:latin typeface="Verdana" panose="020B0604030504040204" pitchFamily="34" charset="0"/>
                <a:ea typeface="Verdana" panose="020B0604030504040204" pitchFamily="34" charset="0"/>
                <a:cs typeface="Verdana" panose="020B0604030504040204" pitchFamily="34" charset="0"/>
              </a:rPr>
              <a:t>Frühere Ortssitze -&gt; in zusätzlichen Sucheinstiegen verwenden </a:t>
            </a:r>
            <a:r>
              <a:rPr lang="de-DE" sz="2400" dirty="0">
                <a:latin typeface="Verdana" panose="020B0604030504040204" pitchFamily="34" charset="0"/>
                <a:ea typeface="Verdana" panose="020B0604030504040204" pitchFamily="34" charset="0"/>
                <a:cs typeface="Verdana" panose="020B0604030504040204" pitchFamily="34" charset="0"/>
              </a:rPr>
              <a:t>(AWR + ERL zu RDA 11.3.3.4</a:t>
            </a:r>
            <a:r>
              <a:rPr lang="de-DE" sz="2400" dirty="0" smtClean="0">
                <a:latin typeface="Verdana" panose="020B0604030504040204" pitchFamily="34" charset="0"/>
                <a:ea typeface="Verdana" panose="020B0604030504040204" pitchFamily="34" charset="0"/>
                <a:cs typeface="Verdana" panose="020B0604030504040204" pitchFamily="34" charset="0"/>
              </a:rPr>
              <a:t>)</a:t>
            </a:r>
          </a:p>
          <a:p>
            <a:pPr marL="0" indent="0">
              <a:buNone/>
            </a:pPr>
            <a:r>
              <a:rPr lang="de-DE" sz="2700" i="1" dirty="0" smtClean="0"/>
              <a:t>Beispiel:</a:t>
            </a:r>
          </a:p>
          <a:p>
            <a:pPr marL="0" indent="0">
              <a:buNone/>
            </a:pPr>
            <a:r>
              <a:rPr lang="de-DE" sz="2700" i="1" dirty="0" smtClean="0">
                <a:solidFill>
                  <a:schemeClr val="accent3">
                    <a:lumMod val="50000"/>
                  </a:schemeClr>
                </a:solidFill>
              </a:rPr>
              <a:t>Sozialwissenschaftliches Institut (Strausberg)</a:t>
            </a:r>
          </a:p>
          <a:p>
            <a:pPr marL="0" indent="0">
              <a:buNone/>
            </a:pPr>
            <a:r>
              <a:rPr lang="de-DE" sz="2700" i="1" dirty="0" smtClean="0">
                <a:latin typeface="Verdana" panose="020B0604030504040204" pitchFamily="34" charset="0"/>
                <a:ea typeface="Verdana" panose="020B0604030504040204" pitchFamily="34" charset="0"/>
                <a:cs typeface="Verdana" panose="020B0604030504040204" pitchFamily="34" charset="0"/>
              </a:rPr>
              <a:t>Sozialwissenschaftliches Institut (München) </a:t>
            </a:r>
            <a:r>
              <a:rPr lang="de-DE" sz="2000" i="1" dirty="0" smtClean="0">
                <a:latin typeface="Verdana" panose="020B0604030504040204" pitchFamily="34" charset="0"/>
                <a:ea typeface="Verdana" panose="020B0604030504040204" pitchFamily="34" charset="0"/>
                <a:cs typeface="Verdana" panose="020B0604030504040204" pitchFamily="34" charset="0"/>
              </a:rPr>
              <a:t>(früherer Sitz)</a:t>
            </a:r>
            <a:endParaRPr lang="de-DE" sz="2700" i="1" dirty="0">
              <a:latin typeface="Verdana" panose="020B0604030504040204" pitchFamily="34" charset="0"/>
              <a:ea typeface="Verdana" panose="020B0604030504040204" pitchFamily="34" charset="0"/>
              <a:cs typeface="Verdana" panose="020B0604030504040204" pitchFamily="34" charset="0"/>
            </a:endParaRPr>
          </a:p>
          <a:p>
            <a:pPr marL="57150" indent="0">
              <a:buNone/>
            </a:pPr>
            <a:endParaRPr lang="de-DE" dirty="0">
              <a:latin typeface="Verdana" panose="020B0604030504040204" pitchFamily="34" charset="0"/>
            </a:endParaRP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78</a:t>
            </a:fld>
            <a:endParaRPr lang="de-DE"/>
          </a:p>
        </p:txBody>
      </p:sp>
    </p:spTree>
    <p:extLst>
      <p:ext uri="{BB962C8B-B14F-4D97-AF65-F5344CB8AC3E}">
        <p14:creationId xmlns:p14="http://schemas.microsoft.com/office/powerpoint/2010/main" val="38580672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654752" cy="1786210"/>
          </a:xfrm>
        </p:spPr>
        <p:txBody>
          <a:bodyPr/>
          <a:lstStyle/>
          <a:p>
            <a:pPr algn="l"/>
            <a:r>
              <a:rPr lang="de-DE" sz="3200" dirty="0" smtClean="0">
                <a:solidFill>
                  <a:srgbClr val="4F81BD">
                    <a:lumMod val="75000"/>
                  </a:srgbClr>
                </a:solidFill>
              </a:rPr>
              <a:t/>
            </a:r>
            <a:br>
              <a:rPr lang="de-DE" sz="3200" dirty="0" smtClean="0">
                <a:solidFill>
                  <a:srgbClr val="4F81BD">
                    <a:lumMod val="75000"/>
                  </a:srgbClr>
                </a:solidFill>
              </a:rPr>
            </a:br>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Sonstige identifizierende Merkmale</a:t>
            </a:r>
            <a:br>
              <a:rPr lang="de-DE" sz="2600" dirty="0">
                <a:solidFill>
                  <a:prstClr val="black"/>
                </a:solidFill>
              </a:rPr>
            </a:br>
            <a:r>
              <a:rPr lang="de-DE" sz="2400" dirty="0">
                <a:solidFill>
                  <a:prstClr val="black"/>
                </a:solidFill>
              </a:rPr>
              <a:t>Geografikum                                                      </a:t>
            </a:r>
            <a:r>
              <a:rPr lang="de-DE" sz="2400" dirty="0" smtClean="0">
                <a:solidFill>
                  <a:prstClr val="black"/>
                </a:solidFill>
              </a:rPr>
              <a:t>-4-</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11.3 / RDA 11.13.1.3</a:t>
            </a:r>
            <a:r>
              <a:rPr lang="de-DE" sz="2600" dirty="0">
                <a:solidFill>
                  <a:srgbClr val="4F81BD">
                    <a:lumMod val="75000"/>
                  </a:srgbClr>
                </a:solidFill>
              </a:rPr>
              <a:t/>
            </a:r>
            <a:br>
              <a:rPr lang="de-DE" sz="2600" dirty="0">
                <a:solidFill>
                  <a:srgbClr val="4F81BD">
                    <a:lumMod val="75000"/>
                  </a:srgbClr>
                </a:solidFill>
              </a:rPr>
            </a:br>
            <a:r>
              <a:rPr lang="de-DE" sz="2600" dirty="0">
                <a:solidFill>
                  <a:srgbClr val="4F81BD">
                    <a:lumMod val="75000"/>
                  </a:srgbClr>
                </a:solidFill>
              </a:rPr>
              <a:t/>
            </a:r>
            <a:br>
              <a:rPr lang="de-DE" sz="2600" dirty="0">
                <a:solidFill>
                  <a:srgbClr val="4F81BD">
                    <a:lumMod val="75000"/>
                  </a:srgbClr>
                </a:solidFill>
              </a:rPr>
            </a:br>
            <a:endParaRPr lang="de-DE" sz="2400" dirty="0"/>
          </a:p>
        </p:txBody>
      </p:sp>
      <p:sp>
        <p:nvSpPr>
          <p:cNvPr id="3" name="Inhaltsplatzhalter 2"/>
          <p:cNvSpPr>
            <a:spLocks noGrp="1"/>
          </p:cNvSpPr>
          <p:nvPr>
            <p:ph idx="1"/>
          </p:nvPr>
        </p:nvSpPr>
        <p:spPr>
          <a:xfrm>
            <a:off x="609600" y="2276872"/>
            <a:ext cx="10972800" cy="3849292"/>
          </a:xfrm>
        </p:spPr>
        <p:txBody>
          <a:bodyPr/>
          <a:lstStyle/>
          <a:p>
            <a:pPr marL="0" indent="0">
              <a:buNone/>
            </a:pPr>
            <a:r>
              <a:rPr lang="de-DE" i="1" dirty="0" smtClean="0"/>
              <a:t>Beispiel im Aleph-Erfassungsformat:</a:t>
            </a:r>
          </a:p>
          <a:p>
            <a:pPr marL="0" indent="0">
              <a:buNone/>
            </a:pPr>
            <a:r>
              <a:rPr lang="de-DE" dirty="0" smtClean="0"/>
              <a:t>110 </a:t>
            </a:r>
            <a:r>
              <a:rPr lang="de-DE" b="1" dirty="0" smtClean="0"/>
              <a:t>$k</a:t>
            </a:r>
            <a:r>
              <a:rPr lang="de-DE" dirty="0" smtClean="0"/>
              <a:t> Sozialwissenschaftliches Institut </a:t>
            </a:r>
            <a:r>
              <a:rPr lang="de-DE" b="1" dirty="0" smtClean="0"/>
              <a:t>$h</a:t>
            </a:r>
            <a:r>
              <a:rPr lang="de-DE" dirty="0" smtClean="0"/>
              <a:t> Strausberg</a:t>
            </a:r>
          </a:p>
          <a:p>
            <a:pPr marL="0" indent="0">
              <a:buNone/>
            </a:pPr>
            <a:r>
              <a:rPr lang="de-DE" dirty="0" smtClean="0"/>
              <a:t>410 </a:t>
            </a:r>
            <a:r>
              <a:rPr lang="de-DE" b="1" dirty="0" smtClean="0"/>
              <a:t>$k</a:t>
            </a:r>
            <a:r>
              <a:rPr lang="de-DE" dirty="0" smtClean="0"/>
              <a:t> </a:t>
            </a:r>
            <a:r>
              <a:rPr lang="de-DE" dirty="0"/>
              <a:t>Sozialwissenschaftliches Institut </a:t>
            </a:r>
            <a:r>
              <a:rPr lang="de-DE" b="1" dirty="0"/>
              <a:t>$h</a:t>
            </a:r>
            <a:r>
              <a:rPr lang="de-DE" dirty="0"/>
              <a:t> </a:t>
            </a:r>
            <a:r>
              <a:rPr lang="de-DE" dirty="0" smtClean="0"/>
              <a:t>München</a:t>
            </a:r>
          </a:p>
          <a:p>
            <a:pPr marL="0" indent="0">
              <a:buNone/>
            </a:pPr>
            <a:r>
              <a:rPr lang="de-DE" dirty="0" smtClean="0"/>
              <a:t>551 </a:t>
            </a:r>
            <a:r>
              <a:rPr lang="de-DE" b="1" dirty="0" smtClean="0"/>
              <a:t>$g</a:t>
            </a:r>
            <a:r>
              <a:rPr lang="de-DE" dirty="0" smtClean="0"/>
              <a:t> Strausberg </a:t>
            </a:r>
            <a:r>
              <a:rPr lang="de-DE" b="1" dirty="0" smtClean="0"/>
              <a:t>$4</a:t>
            </a:r>
            <a:r>
              <a:rPr lang="de-DE" dirty="0" smtClean="0"/>
              <a:t> orta </a:t>
            </a:r>
            <a:r>
              <a:rPr lang="de-DE" b="1" dirty="0" smtClean="0"/>
              <a:t>$X</a:t>
            </a:r>
            <a:r>
              <a:rPr lang="de-DE" dirty="0" smtClean="0"/>
              <a:t> 1 </a:t>
            </a:r>
            <a:r>
              <a:rPr lang="de-DE" b="1" dirty="0" smtClean="0"/>
              <a:t>$9</a:t>
            </a:r>
            <a:r>
              <a:rPr lang="de-DE" dirty="0" smtClean="0"/>
              <a:t> (DE-588)…</a:t>
            </a:r>
          </a:p>
          <a:p>
            <a:pPr marL="0" indent="0">
              <a:buNone/>
            </a:pPr>
            <a:r>
              <a:rPr lang="de-DE" dirty="0" smtClean="0"/>
              <a:t>551 </a:t>
            </a:r>
            <a:r>
              <a:rPr lang="de-DE" b="1" dirty="0" smtClean="0"/>
              <a:t>$g</a:t>
            </a:r>
            <a:r>
              <a:rPr lang="de-DE" dirty="0" smtClean="0"/>
              <a:t> München </a:t>
            </a:r>
            <a:r>
              <a:rPr lang="de-DE" b="1" dirty="0"/>
              <a:t>$4</a:t>
            </a:r>
            <a:r>
              <a:rPr lang="de-DE" dirty="0"/>
              <a:t> </a:t>
            </a:r>
            <a:r>
              <a:rPr lang="de-DE" dirty="0" smtClean="0"/>
              <a:t>orta </a:t>
            </a:r>
            <a:r>
              <a:rPr lang="de-DE" b="1" dirty="0" smtClean="0"/>
              <a:t>$Z</a:t>
            </a:r>
            <a:r>
              <a:rPr lang="de-DE" dirty="0" smtClean="0"/>
              <a:t> bis ca. 1995 </a:t>
            </a:r>
            <a:r>
              <a:rPr lang="de-DE" b="1" dirty="0" smtClean="0"/>
              <a:t>$9</a:t>
            </a:r>
            <a:r>
              <a:rPr lang="de-DE" dirty="0" smtClean="0"/>
              <a:t> </a:t>
            </a:r>
            <a:r>
              <a:rPr lang="de-DE" dirty="0"/>
              <a:t>(DE-588)…</a:t>
            </a:r>
          </a:p>
          <a:p>
            <a:pPr marL="0" indent="0">
              <a:buNone/>
            </a:pPr>
            <a:endParaRPr lang="de-DE"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79</a:t>
            </a:fld>
            <a:endParaRPr lang="de-DE"/>
          </a:p>
        </p:txBody>
      </p:sp>
    </p:spTree>
    <p:extLst>
      <p:ext uri="{BB962C8B-B14F-4D97-AF65-F5344CB8AC3E}">
        <p14:creationId xmlns:p14="http://schemas.microsoft.com/office/powerpoint/2010/main" val="32276771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922114"/>
          </a:xfrm>
        </p:spPr>
        <p:txBody>
          <a:bodyPr/>
          <a:lstStyle/>
          <a:p>
            <a:pPr algn="l"/>
            <a:r>
              <a:rPr lang="de-DE" sz="3200" dirty="0" smtClean="0"/>
              <a:t>Zeitplan für RDA-Normdatenumstieg im hbz</a:t>
            </a:r>
            <a:endParaRPr lang="de-DE" sz="3200" dirty="0"/>
          </a:p>
        </p:txBody>
      </p:sp>
      <p:sp>
        <p:nvSpPr>
          <p:cNvPr id="3" name="Inhaltsplatzhalter 2"/>
          <p:cNvSpPr>
            <a:spLocks noGrp="1"/>
          </p:cNvSpPr>
          <p:nvPr>
            <p:ph idx="1"/>
          </p:nvPr>
        </p:nvSpPr>
        <p:spPr/>
        <p:txBody>
          <a:bodyPr/>
          <a:lstStyle/>
          <a:p>
            <a:pPr marL="0" indent="0">
              <a:buNone/>
            </a:pPr>
            <a:r>
              <a:rPr lang="de-DE" dirty="0" smtClean="0"/>
              <a:t>Zeitplan für den GND-Umstieg nach RDA im hbz</a:t>
            </a:r>
            <a:endParaRPr lang="de-DE" dirty="0"/>
          </a:p>
          <a:p>
            <a:pPr>
              <a:buFontTx/>
              <a:buChar char="-"/>
            </a:pPr>
            <a:r>
              <a:rPr lang="de-DE" dirty="0" smtClean="0"/>
              <a:t>30.09.2014 – Erfassung nach GND-Übergangsregeln</a:t>
            </a:r>
          </a:p>
          <a:p>
            <a:pPr>
              <a:buFontTx/>
              <a:buChar char="-"/>
            </a:pPr>
            <a:r>
              <a:rPr lang="de-DE" dirty="0" smtClean="0"/>
              <a:t>Ab 01.10.2014 – Erfassung nach RDA</a:t>
            </a: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8</a:t>
            </a:fld>
            <a:endParaRPr lang="de-DE"/>
          </a:p>
        </p:txBody>
      </p:sp>
    </p:spTree>
    <p:extLst>
      <p:ext uri="{BB962C8B-B14F-4D97-AF65-F5344CB8AC3E}">
        <p14:creationId xmlns:p14="http://schemas.microsoft.com/office/powerpoint/2010/main" val="372085026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14202"/>
          </a:xfrm>
        </p:spPr>
        <p:txBody>
          <a:bodyPr/>
          <a:lstStyle/>
          <a:p>
            <a:pPr algn="l"/>
            <a:r>
              <a:rPr lang="de-DE" sz="3200" dirty="0" smtClean="0">
                <a:solidFill>
                  <a:srgbClr val="4F81BD">
                    <a:lumMod val="75000"/>
                  </a:srgbClr>
                </a:solidFill>
              </a:rPr>
              <a:t/>
            </a:r>
            <a:br>
              <a:rPr lang="de-DE" sz="3200" dirty="0" smtClean="0">
                <a:solidFill>
                  <a:srgbClr val="4F81BD">
                    <a:lumMod val="75000"/>
                  </a:srgbClr>
                </a:solidFill>
              </a:rPr>
            </a:br>
            <a:r>
              <a:rPr lang="de-DE" sz="3200" dirty="0" smtClean="0">
                <a:solidFill>
                  <a:srgbClr val="4F81BD">
                    <a:lumMod val="75000"/>
                  </a:srgbClr>
                </a:solidFill>
              </a:rPr>
              <a:t>Körperschaften </a:t>
            </a:r>
            <a:r>
              <a:rPr lang="de-DE" sz="3200" dirty="0">
                <a:solidFill>
                  <a:srgbClr val="4F81BD">
                    <a:lumMod val="75000"/>
                  </a:srgbClr>
                </a:solidFill>
              </a:rPr>
              <a:t>allgemein</a:t>
            </a:r>
            <a:br>
              <a:rPr lang="de-DE" sz="3200" dirty="0">
                <a:solidFill>
                  <a:srgbClr val="4F81BD">
                    <a:lumMod val="75000"/>
                  </a:srgbClr>
                </a:solidFill>
              </a:rPr>
            </a:br>
            <a:r>
              <a:rPr lang="de-DE" sz="2600" dirty="0">
                <a:solidFill>
                  <a:prstClr val="black"/>
                </a:solidFill>
              </a:rPr>
              <a:t>Sonstige identifizierende Merkmale</a:t>
            </a:r>
            <a:br>
              <a:rPr lang="de-DE" sz="2600" dirty="0">
                <a:solidFill>
                  <a:prstClr val="black"/>
                </a:solidFill>
              </a:rPr>
            </a:br>
            <a:r>
              <a:rPr lang="de-DE" sz="2400" dirty="0" smtClean="0">
                <a:solidFill>
                  <a:prstClr val="black"/>
                </a:solidFill>
              </a:rPr>
              <a:t>Datum                                                                 -1-</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11.4 </a:t>
            </a:r>
            <a:r>
              <a:rPr lang="de-DE" sz="2400" dirty="0">
                <a:solidFill>
                  <a:srgbClr val="4F81BD">
                    <a:lumMod val="75000"/>
                  </a:srgbClr>
                </a:solidFill>
              </a:rPr>
              <a:t>/ RDA </a:t>
            </a:r>
            <a:r>
              <a:rPr lang="de-DE" sz="2400" dirty="0" smtClean="0">
                <a:solidFill>
                  <a:srgbClr val="4F81BD">
                    <a:lumMod val="75000"/>
                  </a:srgbClr>
                </a:solidFill>
              </a:rPr>
              <a:t>11.13.1.5</a:t>
            </a:r>
            <a:r>
              <a:rPr lang="de-DE" sz="2600" dirty="0">
                <a:solidFill>
                  <a:srgbClr val="4F81BD">
                    <a:lumMod val="75000"/>
                  </a:srgbClr>
                </a:solidFill>
              </a:rPr>
              <a:t/>
            </a:r>
            <a:br>
              <a:rPr lang="de-DE" sz="2600" dirty="0">
                <a:solidFill>
                  <a:srgbClr val="4F81BD">
                    <a:lumMod val="75000"/>
                  </a:srgbClr>
                </a:solidFill>
              </a:rPr>
            </a:br>
            <a:endParaRPr lang="de-DE" dirty="0"/>
          </a:p>
        </p:txBody>
      </p:sp>
      <p:sp>
        <p:nvSpPr>
          <p:cNvPr id="3" name="Inhaltsplatzhalter 2"/>
          <p:cNvSpPr>
            <a:spLocks noGrp="1"/>
          </p:cNvSpPr>
          <p:nvPr>
            <p:ph idx="1"/>
          </p:nvPr>
        </p:nvSpPr>
        <p:spPr>
          <a:xfrm>
            <a:off x="609600" y="2420888"/>
            <a:ext cx="10972800" cy="3705276"/>
          </a:xfrm>
        </p:spPr>
        <p:txBody>
          <a:bodyPr/>
          <a:lstStyle/>
          <a:p>
            <a:pPr marL="57150" indent="0">
              <a:buNone/>
            </a:pPr>
            <a:r>
              <a:rPr lang="de-DE" sz="3000" dirty="0" smtClean="0">
                <a:latin typeface="Verdana" panose="020B0604030504040204" pitchFamily="34" charset="0"/>
              </a:rPr>
              <a:t>Datum</a:t>
            </a:r>
          </a:p>
          <a:p>
            <a:pPr lvl="1">
              <a:buFont typeface="Arial" panose="020B0604020202020204" pitchFamily="34" charset="0"/>
              <a:buChar char="•"/>
            </a:pPr>
            <a:r>
              <a:rPr lang="de-DE" sz="2800" dirty="0" smtClean="0">
                <a:latin typeface="Verdana" panose="020B0604030504040204" pitchFamily="34" charset="0"/>
              </a:rPr>
              <a:t>Gründungjahr </a:t>
            </a:r>
            <a:r>
              <a:rPr lang="de-DE" sz="2400" dirty="0">
                <a:latin typeface="Verdana" panose="020B0604030504040204" pitchFamily="34" charset="0"/>
              </a:rPr>
              <a:t>(RDA 11.4.3)</a:t>
            </a:r>
          </a:p>
          <a:p>
            <a:pPr lvl="1">
              <a:buFont typeface="Arial" panose="020B0604020202020204" pitchFamily="34" charset="0"/>
              <a:buChar char="•"/>
            </a:pPr>
            <a:r>
              <a:rPr lang="de-DE" sz="2800" dirty="0" smtClean="0">
                <a:latin typeface="Verdana" panose="020B0604030504040204" pitchFamily="34" charset="0"/>
              </a:rPr>
              <a:t>Auflösungsjahr </a:t>
            </a:r>
            <a:r>
              <a:rPr lang="de-DE" sz="2400" dirty="0">
                <a:latin typeface="Verdana" panose="020B0604030504040204" pitchFamily="34" charset="0"/>
              </a:rPr>
              <a:t>(RDA 11.4.4</a:t>
            </a:r>
            <a:r>
              <a:rPr lang="de-DE" sz="2400" dirty="0" smtClean="0">
                <a:latin typeface="Verdana" panose="020B0604030504040204" pitchFamily="34" charset="0"/>
              </a:rPr>
              <a:t>)</a:t>
            </a:r>
          </a:p>
          <a:p>
            <a:pPr lvl="1">
              <a:buFont typeface="Arial" panose="020B0604020202020204" pitchFamily="34" charset="0"/>
              <a:buChar char="•"/>
            </a:pPr>
            <a:r>
              <a:rPr lang="de-DE" sz="28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Nach gregorianischem Kalender</a:t>
            </a:r>
          </a:p>
          <a:p>
            <a:pPr lvl="1">
              <a:buFont typeface="Arial" panose="020B0604020202020204" pitchFamily="34" charset="0"/>
              <a:buChar char="•"/>
            </a:pPr>
            <a:r>
              <a:rPr lang="de-DE" sz="28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Sofern leicht ermittelbar</a:t>
            </a:r>
          </a:p>
          <a:p>
            <a:pPr lvl="1">
              <a:buFont typeface="Arial" panose="020B0604020202020204" pitchFamily="34" charset="0"/>
              <a:buChar char="•"/>
            </a:pPr>
            <a:r>
              <a:rPr lang="de-DE" sz="28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Wenn möglich exakte Datumsangaben als separates Element in Form TT.MM.JJ zusätzlich erfassen</a:t>
            </a:r>
            <a:r>
              <a:rPr lang="de-DE" sz="2400" dirty="0">
                <a:latin typeface="Verdana" panose="020B0604030504040204" pitchFamily="34" charset="0"/>
              </a:rPr>
              <a:t/>
            </a:r>
            <a:br>
              <a:rPr lang="de-DE" sz="2400" dirty="0">
                <a:latin typeface="Verdana" panose="020B0604030504040204" pitchFamily="34" charset="0"/>
              </a:rPr>
            </a:br>
            <a:endParaRPr lang="de-DE" sz="2400" dirty="0">
              <a:latin typeface="Verdana" panose="020B0604030504040204" pitchFamily="34" charset="0"/>
            </a:endParaRP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80</a:t>
            </a:fld>
            <a:endParaRPr lang="de-DE"/>
          </a:p>
        </p:txBody>
      </p:sp>
    </p:spTree>
    <p:extLst>
      <p:ext uri="{BB962C8B-B14F-4D97-AF65-F5344CB8AC3E}">
        <p14:creationId xmlns:p14="http://schemas.microsoft.com/office/powerpoint/2010/main" val="32454294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14202"/>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Sonstige identifizierende Merkmale</a:t>
            </a:r>
            <a:br>
              <a:rPr lang="de-DE" sz="2600" dirty="0">
                <a:solidFill>
                  <a:prstClr val="black"/>
                </a:solidFill>
              </a:rPr>
            </a:br>
            <a:r>
              <a:rPr lang="de-DE" sz="2400" dirty="0">
                <a:solidFill>
                  <a:prstClr val="black"/>
                </a:solidFill>
              </a:rPr>
              <a:t>Datum                                                                 </a:t>
            </a:r>
            <a:r>
              <a:rPr lang="de-DE" sz="2400" dirty="0" smtClean="0">
                <a:solidFill>
                  <a:prstClr val="black"/>
                </a:solidFill>
              </a:rPr>
              <a:t>-2-</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11.4 / RDA 11.13.1.5</a:t>
            </a:r>
            <a:endParaRPr lang="de-DE" sz="2400" dirty="0"/>
          </a:p>
        </p:txBody>
      </p:sp>
      <p:sp>
        <p:nvSpPr>
          <p:cNvPr id="3" name="Inhaltsplatzhalter 2"/>
          <p:cNvSpPr>
            <a:spLocks noGrp="1"/>
          </p:cNvSpPr>
          <p:nvPr>
            <p:ph idx="1"/>
          </p:nvPr>
        </p:nvSpPr>
        <p:spPr>
          <a:xfrm>
            <a:off x="609600" y="2420888"/>
            <a:ext cx="10972800" cy="3705276"/>
          </a:xfrm>
        </p:spPr>
        <p:txBody>
          <a:bodyPr/>
          <a:lstStyle/>
          <a:p>
            <a:pPr marL="57150" indent="0">
              <a:buNone/>
            </a:pPr>
            <a:r>
              <a:rPr lang="de-DE" i="1" dirty="0"/>
              <a:t>Beispiel:</a:t>
            </a:r>
          </a:p>
          <a:p>
            <a:pPr marL="57150" indent="0">
              <a:buNone/>
            </a:pPr>
            <a:r>
              <a:rPr lang="de-DE" i="1" dirty="0">
                <a:solidFill>
                  <a:schemeClr val="accent3">
                    <a:lumMod val="50000"/>
                  </a:schemeClr>
                </a:solidFill>
              </a:rPr>
              <a:t>Gesellschaft für Musikforschung (1868-1906</a:t>
            </a:r>
            <a:r>
              <a:rPr lang="de-DE" i="1" dirty="0" smtClean="0">
                <a:solidFill>
                  <a:schemeClr val="accent3">
                    <a:lumMod val="50000"/>
                  </a:schemeClr>
                </a:solidFill>
              </a:rPr>
              <a:t>)</a:t>
            </a:r>
          </a:p>
          <a:p>
            <a:pPr marL="57150" indent="0">
              <a:buNone/>
            </a:pPr>
            <a:endParaRPr lang="de-DE" dirty="0">
              <a:solidFill>
                <a:srgbClr val="00B050"/>
              </a:solidFill>
            </a:endParaRPr>
          </a:p>
          <a:p>
            <a:pPr marL="57150" indent="0">
              <a:buNone/>
            </a:pPr>
            <a:r>
              <a:rPr lang="de-DE" i="1" dirty="0"/>
              <a:t>Beispiel im Aleph-Erfassungsformat</a:t>
            </a:r>
            <a:r>
              <a:rPr lang="de-DE" dirty="0" smtClean="0"/>
              <a:t>:</a:t>
            </a:r>
          </a:p>
          <a:p>
            <a:pPr marL="57150" indent="0">
              <a:buNone/>
            </a:pPr>
            <a:r>
              <a:rPr lang="de-DE" b="1" dirty="0"/>
              <a:t>110</a:t>
            </a:r>
            <a:r>
              <a:rPr lang="de-DE" dirty="0"/>
              <a:t> </a:t>
            </a:r>
            <a:r>
              <a:rPr lang="de-DE" b="1" dirty="0"/>
              <a:t>$k</a:t>
            </a:r>
            <a:r>
              <a:rPr lang="de-DE" dirty="0"/>
              <a:t> Gesellschaft für Musikforschung </a:t>
            </a:r>
            <a:r>
              <a:rPr lang="de-DE" b="1" dirty="0"/>
              <a:t>$h </a:t>
            </a:r>
            <a:r>
              <a:rPr lang="de-DE" dirty="0"/>
              <a:t>1868-1906</a:t>
            </a:r>
          </a:p>
          <a:p>
            <a:pPr marL="57150" indent="0">
              <a:buNone/>
            </a:pPr>
            <a:r>
              <a:rPr lang="de-DE" b="1" dirty="0"/>
              <a:t>548</a:t>
            </a:r>
            <a:r>
              <a:rPr lang="de-DE" dirty="0"/>
              <a:t> </a:t>
            </a:r>
            <a:r>
              <a:rPr lang="de-DE" b="1" dirty="0"/>
              <a:t>$a</a:t>
            </a:r>
            <a:r>
              <a:rPr lang="de-DE" dirty="0"/>
              <a:t> XX.XX.1868-31.07.1906 </a:t>
            </a:r>
            <a:r>
              <a:rPr lang="de-DE" b="1" dirty="0"/>
              <a:t>$4 </a:t>
            </a:r>
            <a:r>
              <a:rPr lang="de-DE" dirty="0" err="1"/>
              <a:t>datb</a:t>
            </a:r>
            <a:r>
              <a:rPr lang="de-DE" dirty="0"/>
              <a:t> </a:t>
            </a:r>
          </a:p>
          <a:p>
            <a:pPr marL="57150" indent="0">
              <a:buNone/>
            </a:pPr>
            <a:endParaRPr lang="de-DE" dirty="0"/>
          </a:p>
          <a:p>
            <a:pPr marL="5715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81</a:t>
            </a:fld>
            <a:endParaRPr lang="de-DE"/>
          </a:p>
        </p:txBody>
      </p:sp>
    </p:spTree>
    <p:extLst>
      <p:ext uri="{BB962C8B-B14F-4D97-AF65-F5344CB8AC3E}">
        <p14:creationId xmlns:p14="http://schemas.microsoft.com/office/powerpoint/2010/main" val="25984418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1000"/>
                                        <p:tgtEl>
                                          <p:spTgt spid="3">
                                            <p:txEl>
                                              <p:pRg st="5" end="5"/>
                                            </p:txEl>
                                          </p:spTgt>
                                        </p:tgtEl>
                                      </p:cBhvr>
                                    </p:animEffect>
                                    <p:anim calcmode="lin" valueType="num">
                                      <p:cBhvr>
                                        <p:cTn id="1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700039"/>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Sonstige identifizierende Merkmale</a:t>
            </a:r>
            <a:br>
              <a:rPr lang="de-DE" sz="2600" dirty="0">
                <a:solidFill>
                  <a:prstClr val="black"/>
                </a:solidFill>
              </a:rPr>
            </a:br>
            <a:r>
              <a:rPr lang="de-DE" sz="2400" dirty="0" smtClean="0">
                <a:solidFill>
                  <a:prstClr val="black"/>
                </a:solidFill>
              </a:rPr>
              <a:t>Institution                                                           -1-</a:t>
            </a:r>
            <a:r>
              <a:rPr lang="de-DE" sz="2600" dirty="0">
                <a:solidFill>
                  <a:prstClr val="black"/>
                </a:solidFill>
              </a:rPr>
              <a:t/>
            </a:r>
            <a:br>
              <a:rPr lang="de-DE" sz="2600" dirty="0">
                <a:solidFill>
                  <a:prstClr val="black"/>
                </a:solidFill>
              </a:rPr>
            </a:br>
            <a:r>
              <a:rPr lang="de-DE" sz="2400" dirty="0">
                <a:solidFill>
                  <a:srgbClr val="4F81BD">
                    <a:lumMod val="75000"/>
                  </a:srgbClr>
                </a:solidFill>
              </a:rPr>
              <a:t>RDA </a:t>
            </a:r>
            <a:r>
              <a:rPr lang="de-DE" sz="2400" dirty="0" smtClean="0">
                <a:solidFill>
                  <a:srgbClr val="4F81BD">
                    <a:lumMod val="75000"/>
                  </a:srgbClr>
                </a:solidFill>
              </a:rPr>
              <a:t>11.5 </a:t>
            </a:r>
            <a:r>
              <a:rPr lang="de-DE" sz="2400" dirty="0">
                <a:solidFill>
                  <a:srgbClr val="4F81BD">
                    <a:lumMod val="75000"/>
                  </a:srgbClr>
                </a:solidFill>
              </a:rPr>
              <a:t>/ RDA </a:t>
            </a:r>
            <a:r>
              <a:rPr lang="de-DE" sz="2400" dirty="0" smtClean="0">
                <a:solidFill>
                  <a:srgbClr val="4F81BD">
                    <a:lumMod val="75000"/>
                  </a:srgbClr>
                </a:solidFill>
              </a:rPr>
              <a:t>11.13.1.4</a:t>
            </a:r>
            <a:endParaRPr lang="de-DE" dirty="0"/>
          </a:p>
        </p:txBody>
      </p:sp>
      <p:sp>
        <p:nvSpPr>
          <p:cNvPr id="3" name="Inhaltsplatzhalter 2"/>
          <p:cNvSpPr>
            <a:spLocks noGrp="1"/>
          </p:cNvSpPr>
          <p:nvPr>
            <p:ph idx="1"/>
          </p:nvPr>
        </p:nvSpPr>
        <p:spPr>
          <a:xfrm>
            <a:off x="609600" y="2204864"/>
            <a:ext cx="10972800" cy="3921300"/>
          </a:xfrm>
        </p:spPr>
        <p:txBody>
          <a:bodyPr/>
          <a:lstStyle/>
          <a:p>
            <a:pPr marL="57150" indent="0">
              <a:buNone/>
            </a:pPr>
            <a:r>
              <a:rPr lang="de-DE" dirty="0" smtClean="0">
                <a:latin typeface="Verdana" panose="020B0604030504040204" pitchFamily="34" charset="0"/>
              </a:rPr>
              <a:t>Institution</a:t>
            </a:r>
          </a:p>
          <a:p>
            <a:pPr lvl="1">
              <a:buFont typeface="Arial" panose="020B0604020202020204" pitchFamily="34" charset="0"/>
              <a:buChar char="•"/>
            </a:pPr>
            <a:r>
              <a:rPr lang="de-DE" sz="2800" dirty="0" smtClean="0">
                <a:latin typeface="Verdana" panose="020B0604030504040204" pitchFamily="34" charset="0"/>
              </a:rPr>
              <a:t>Wenn diese besser zur </a:t>
            </a:r>
            <a:r>
              <a:rPr lang="de-DE" sz="2800" dirty="0">
                <a:latin typeface="Verdana" panose="020B0604030504040204" pitchFamily="34" charset="0"/>
              </a:rPr>
              <a:t>Identifizierung der Körperschaft </a:t>
            </a:r>
            <a:r>
              <a:rPr lang="de-DE" sz="2800" dirty="0" smtClean="0">
                <a:latin typeface="Verdana" panose="020B0604030504040204" pitchFamily="34" charset="0"/>
              </a:rPr>
              <a:t>geeignet ist als das </a:t>
            </a:r>
            <a:r>
              <a:rPr lang="de-DE" sz="2800" dirty="0">
                <a:latin typeface="Verdana" panose="020B0604030504040204" pitchFamily="34" charset="0"/>
              </a:rPr>
              <a:t>Geografikum </a:t>
            </a:r>
            <a:endParaRPr lang="de-DE" sz="2800" dirty="0" smtClean="0">
              <a:latin typeface="Verdana" panose="020B0604030504040204" pitchFamily="34" charset="0"/>
            </a:endParaRPr>
          </a:p>
          <a:p>
            <a:pPr lvl="2">
              <a:buFont typeface="Symbol" panose="05050102010706020507" pitchFamily="18" charset="2"/>
              <a:buChar char="-"/>
            </a:pPr>
            <a:r>
              <a:rPr lang="de-DE" sz="2800" dirty="0" smtClean="0">
                <a:latin typeface="Verdana" panose="020B0604030504040204" pitchFamily="34" charset="0"/>
              </a:rPr>
              <a:t>Zusätzlicher </a:t>
            </a:r>
            <a:r>
              <a:rPr lang="de-DE" sz="2800" dirty="0">
                <a:latin typeface="Verdana" panose="020B0604030504040204" pitchFamily="34" charset="0"/>
              </a:rPr>
              <a:t>Eintrag unter in Beziehung stehendem Geografikum </a:t>
            </a:r>
            <a:r>
              <a:rPr lang="de-DE" dirty="0">
                <a:latin typeface="Verdana" panose="020B0604030504040204" pitchFamily="34" charset="0"/>
              </a:rPr>
              <a:t>(AWR zu RDA 11.3.2.3</a:t>
            </a:r>
            <a:r>
              <a:rPr lang="de-DE" dirty="0" smtClean="0">
                <a:latin typeface="Verdana" panose="020B0604030504040204" pitchFamily="34" charset="0"/>
              </a:rPr>
              <a:t>)</a:t>
            </a:r>
            <a:endParaRPr lang="de-DE" dirty="0">
              <a:latin typeface="Verdana" panose="020B0604030504040204" pitchFamily="34" charset="0"/>
            </a:endParaRPr>
          </a:p>
          <a:p>
            <a:pPr lvl="1">
              <a:buFont typeface="Arial" panose="020B0604020202020204" pitchFamily="34" charset="0"/>
              <a:buChar char="•"/>
            </a:pPr>
            <a:r>
              <a:rPr lang="de-DE" sz="2800" dirty="0" smtClean="0">
                <a:latin typeface="Verdana" panose="020B0604030504040204" pitchFamily="34" charset="0"/>
              </a:rPr>
              <a:t>Wenn Geografikum </a:t>
            </a:r>
            <a:r>
              <a:rPr lang="de-DE" sz="2800" dirty="0">
                <a:latin typeface="Verdana" panose="020B0604030504040204" pitchFamily="34" charset="0"/>
              </a:rPr>
              <a:t>nicht bekannt ist </a:t>
            </a:r>
            <a:r>
              <a:rPr lang="de-DE" sz="2400" dirty="0" smtClean="0">
                <a:latin typeface="Verdana" panose="020B0604030504040204" pitchFamily="34" charset="0"/>
              </a:rPr>
              <a:t>(AWR </a:t>
            </a:r>
            <a:r>
              <a:rPr lang="de-DE" sz="2400" dirty="0">
                <a:latin typeface="Verdana" panose="020B0604030504040204" pitchFamily="34" charset="0"/>
              </a:rPr>
              <a:t>zu RDA 11.3.2.3)</a:t>
            </a: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82</a:t>
            </a:fld>
            <a:endParaRPr lang="de-DE"/>
          </a:p>
        </p:txBody>
      </p:sp>
    </p:spTree>
    <p:extLst>
      <p:ext uri="{BB962C8B-B14F-4D97-AF65-F5344CB8AC3E}">
        <p14:creationId xmlns:p14="http://schemas.microsoft.com/office/powerpoint/2010/main" val="18080971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wipe(down)">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72047"/>
          </a:xfrm>
        </p:spPr>
        <p:txBody>
          <a:bodyPr/>
          <a:lstStyle/>
          <a:p>
            <a:pPr algn="l"/>
            <a:r>
              <a:rPr lang="de-DE" sz="3200" dirty="0" smtClean="0">
                <a:solidFill>
                  <a:srgbClr val="4F81BD">
                    <a:lumMod val="75000"/>
                  </a:srgbClr>
                </a:solidFill>
              </a:rPr>
              <a:t/>
            </a:r>
            <a:br>
              <a:rPr lang="de-DE" sz="3200" dirty="0" smtClean="0">
                <a:solidFill>
                  <a:srgbClr val="4F81BD">
                    <a:lumMod val="75000"/>
                  </a:srgbClr>
                </a:solidFill>
              </a:rPr>
            </a:br>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Sonstige identifizierende Merkmale</a:t>
            </a:r>
            <a:br>
              <a:rPr lang="de-DE" sz="2600" dirty="0">
                <a:solidFill>
                  <a:prstClr val="black"/>
                </a:solidFill>
              </a:rPr>
            </a:br>
            <a:r>
              <a:rPr lang="de-DE" sz="2400" dirty="0">
                <a:solidFill>
                  <a:prstClr val="black"/>
                </a:solidFill>
              </a:rPr>
              <a:t>Institution                                                         </a:t>
            </a:r>
            <a:r>
              <a:rPr lang="de-DE" sz="2400" dirty="0" smtClean="0">
                <a:solidFill>
                  <a:prstClr val="black"/>
                </a:solidFill>
              </a:rPr>
              <a:t>  -2-</a:t>
            </a:r>
            <a:r>
              <a:rPr lang="de-DE" sz="2600" dirty="0">
                <a:solidFill>
                  <a:prstClr val="black"/>
                </a:solidFill>
              </a:rPr>
              <a:t/>
            </a:r>
            <a:br>
              <a:rPr lang="de-DE" sz="2600" dirty="0">
                <a:solidFill>
                  <a:prstClr val="black"/>
                </a:solidFill>
              </a:rPr>
            </a:br>
            <a:r>
              <a:rPr lang="de-DE" sz="2400" dirty="0">
                <a:solidFill>
                  <a:srgbClr val="4F81BD">
                    <a:lumMod val="75000"/>
                  </a:srgbClr>
                </a:solidFill>
              </a:rPr>
              <a:t>RDA 11.5 / RDA 11.13.1.4</a:t>
            </a:r>
            <a:r>
              <a:rPr lang="de-DE" sz="2000" b="0" dirty="0">
                <a:solidFill>
                  <a:prstClr val="black"/>
                </a:solidFill>
              </a:rPr>
              <a:t/>
            </a:r>
            <a:br>
              <a:rPr lang="de-DE" sz="2000" b="0" dirty="0">
                <a:solidFill>
                  <a:prstClr val="black"/>
                </a:solidFill>
              </a:rPr>
            </a:br>
            <a:endParaRPr lang="de-DE" dirty="0"/>
          </a:p>
        </p:txBody>
      </p:sp>
      <p:sp>
        <p:nvSpPr>
          <p:cNvPr id="3" name="Inhaltsplatzhalter 2"/>
          <p:cNvSpPr>
            <a:spLocks noGrp="1"/>
          </p:cNvSpPr>
          <p:nvPr>
            <p:ph idx="1"/>
          </p:nvPr>
        </p:nvSpPr>
        <p:spPr>
          <a:xfrm>
            <a:off x="609600" y="2276872"/>
            <a:ext cx="10972800" cy="3849292"/>
          </a:xfrm>
        </p:spPr>
        <p:txBody>
          <a:bodyPr/>
          <a:lstStyle/>
          <a:p>
            <a:pPr marL="57150" indent="0">
              <a:buNone/>
            </a:pPr>
            <a:r>
              <a:rPr lang="de-DE" i="1" dirty="0"/>
              <a:t>Beispiel:</a:t>
            </a:r>
          </a:p>
          <a:p>
            <a:pPr marL="0" indent="0">
              <a:buNone/>
            </a:pPr>
            <a:r>
              <a:rPr lang="de-DE" i="1" dirty="0">
                <a:solidFill>
                  <a:schemeClr val="accent3">
                    <a:lumMod val="50000"/>
                  </a:schemeClr>
                </a:solidFill>
              </a:rPr>
              <a:t>Pädagogische Arbeitsstelle (Deutscher Volkshochschul-Verband</a:t>
            </a:r>
            <a:r>
              <a:rPr lang="de-DE" i="1" dirty="0" smtClean="0">
                <a:solidFill>
                  <a:schemeClr val="accent3">
                    <a:lumMod val="50000"/>
                  </a:schemeClr>
                </a:solidFill>
              </a:rPr>
              <a:t>)</a:t>
            </a:r>
          </a:p>
          <a:p>
            <a:pPr marL="0" indent="0">
              <a:buNone/>
            </a:pPr>
            <a:endParaRPr lang="de-DE" b="1" dirty="0">
              <a:solidFill>
                <a:srgbClr val="00B050"/>
              </a:solidFill>
            </a:endParaRPr>
          </a:p>
          <a:p>
            <a:pPr marL="0" indent="0">
              <a:buNone/>
            </a:pPr>
            <a:endParaRPr lang="de-DE" dirty="0" smtClean="0"/>
          </a:p>
          <a:p>
            <a:pPr marL="0" indent="0">
              <a:buNone/>
            </a:pPr>
            <a:endParaRPr lang="de-DE" dirty="0"/>
          </a:p>
          <a:p>
            <a:pPr marL="0" indent="0">
              <a:buNone/>
            </a:pPr>
            <a:endParaRPr lang="en-US" b="1" dirty="0">
              <a:solidFill>
                <a:srgbClr val="00B050"/>
              </a:solidFill>
            </a:endParaRP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83</a:t>
            </a:fld>
            <a:endParaRPr lang="de-DE"/>
          </a:p>
        </p:txBody>
      </p:sp>
    </p:spTree>
    <p:extLst>
      <p:ext uri="{BB962C8B-B14F-4D97-AF65-F5344CB8AC3E}">
        <p14:creationId xmlns:p14="http://schemas.microsoft.com/office/powerpoint/2010/main" val="19023326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786211"/>
          </a:xfrm>
        </p:spPr>
        <p:txBody>
          <a:bodyPr/>
          <a:lstStyle/>
          <a:p>
            <a:pPr algn="l"/>
            <a:r>
              <a:rPr lang="de-DE" sz="3200" dirty="0" smtClean="0">
                <a:solidFill>
                  <a:srgbClr val="4F81BD">
                    <a:lumMod val="75000"/>
                  </a:srgbClr>
                </a:solidFill>
              </a:rPr>
              <a:t/>
            </a:r>
            <a:br>
              <a:rPr lang="de-DE" sz="3200" dirty="0" smtClean="0">
                <a:solidFill>
                  <a:srgbClr val="4F81BD">
                    <a:lumMod val="75000"/>
                  </a:srgbClr>
                </a:solidFill>
              </a:rPr>
            </a:br>
            <a:r>
              <a:rPr lang="de-DE" sz="3200" dirty="0" smtClean="0">
                <a:solidFill>
                  <a:srgbClr val="4F81BD">
                    <a:lumMod val="75000"/>
                  </a:srgbClr>
                </a:solidFill>
              </a:rPr>
              <a:t>Körperschaften </a:t>
            </a:r>
            <a:r>
              <a:rPr lang="de-DE" sz="3200" dirty="0">
                <a:solidFill>
                  <a:srgbClr val="4F81BD">
                    <a:lumMod val="75000"/>
                  </a:srgbClr>
                </a:solidFill>
              </a:rPr>
              <a:t>allgemein</a:t>
            </a:r>
            <a:br>
              <a:rPr lang="de-DE" sz="3200" dirty="0">
                <a:solidFill>
                  <a:srgbClr val="4F81BD">
                    <a:lumMod val="75000"/>
                  </a:srgbClr>
                </a:solidFill>
              </a:rPr>
            </a:br>
            <a:r>
              <a:rPr lang="de-DE" sz="2600" dirty="0">
                <a:solidFill>
                  <a:prstClr val="black"/>
                </a:solidFill>
              </a:rPr>
              <a:t>Sonstige identifizierende Merkmale</a:t>
            </a:r>
            <a:br>
              <a:rPr lang="de-DE" sz="2600" dirty="0">
                <a:solidFill>
                  <a:prstClr val="black"/>
                </a:solidFill>
              </a:rPr>
            </a:br>
            <a:r>
              <a:rPr lang="de-DE" sz="2600" dirty="0">
                <a:solidFill>
                  <a:prstClr val="black"/>
                </a:solidFill>
              </a:rPr>
              <a:t>Institution                                                    </a:t>
            </a:r>
            <a:r>
              <a:rPr lang="de-DE" sz="2600" dirty="0" smtClean="0">
                <a:solidFill>
                  <a:prstClr val="black"/>
                </a:solidFill>
              </a:rPr>
              <a:t> -3-</a:t>
            </a:r>
            <a:r>
              <a:rPr lang="de-DE" sz="3200" dirty="0">
                <a:solidFill>
                  <a:prstClr val="black"/>
                </a:solidFill>
              </a:rPr>
              <a:t/>
            </a:r>
            <a:br>
              <a:rPr lang="de-DE" sz="3200" dirty="0">
                <a:solidFill>
                  <a:prstClr val="black"/>
                </a:solidFill>
              </a:rPr>
            </a:br>
            <a:r>
              <a:rPr lang="de-DE" sz="2400" dirty="0">
                <a:solidFill>
                  <a:srgbClr val="4F81BD">
                    <a:lumMod val="75000"/>
                  </a:srgbClr>
                </a:solidFill>
              </a:rPr>
              <a:t>RDA 11.5 / RDA 11.13.1.4</a:t>
            </a:r>
            <a:r>
              <a:rPr lang="de-DE" sz="2800" b="0" dirty="0">
                <a:solidFill>
                  <a:prstClr val="black"/>
                </a:solidFill>
              </a:rPr>
              <a:t/>
            </a:r>
            <a:br>
              <a:rPr lang="de-DE" sz="2800" b="0" dirty="0">
                <a:solidFill>
                  <a:prstClr val="black"/>
                </a:solidFill>
              </a:rPr>
            </a:br>
            <a:endParaRPr lang="de-DE" dirty="0"/>
          </a:p>
        </p:txBody>
      </p:sp>
      <p:sp>
        <p:nvSpPr>
          <p:cNvPr id="3" name="Inhaltsplatzhalter 2"/>
          <p:cNvSpPr>
            <a:spLocks noGrp="1"/>
          </p:cNvSpPr>
          <p:nvPr>
            <p:ph idx="1"/>
          </p:nvPr>
        </p:nvSpPr>
        <p:spPr>
          <a:xfrm>
            <a:off x="609600" y="2492896"/>
            <a:ext cx="10972800" cy="3633268"/>
          </a:xfrm>
        </p:spPr>
        <p:txBody>
          <a:bodyPr/>
          <a:lstStyle/>
          <a:p>
            <a:pPr marL="0" indent="0">
              <a:buNone/>
            </a:pPr>
            <a:r>
              <a:rPr lang="de-DE" i="1" dirty="0"/>
              <a:t>Beispiel im Aleph-Erfassungsformat</a:t>
            </a:r>
            <a:r>
              <a:rPr lang="de-DE" dirty="0"/>
              <a:t>:</a:t>
            </a:r>
          </a:p>
          <a:p>
            <a:pPr marL="0" indent="0" fontAlgn="t">
              <a:buNone/>
            </a:pPr>
            <a:r>
              <a:rPr lang="de-DE" b="1" dirty="0"/>
              <a:t>110 $k </a:t>
            </a:r>
            <a:r>
              <a:rPr lang="de-DE" dirty="0"/>
              <a:t>Pädagogische Arbeitsstelle </a:t>
            </a:r>
            <a:r>
              <a:rPr lang="de-DE" b="1" dirty="0"/>
              <a:t>$h </a:t>
            </a:r>
            <a:r>
              <a:rPr lang="de-DE" dirty="0"/>
              <a:t>Deutscher Volkshochschul-Verband</a:t>
            </a:r>
          </a:p>
          <a:p>
            <a:pPr marL="0" indent="0" fontAlgn="t">
              <a:buNone/>
            </a:pPr>
            <a:r>
              <a:rPr lang="de-DE" b="1" dirty="0"/>
              <a:t>510</a:t>
            </a:r>
            <a:r>
              <a:rPr lang="de-DE" dirty="0"/>
              <a:t> </a:t>
            </a:r>
            <a:r>
              <a:rPr lang="de-DE" b="1" dirty="0"/>
              <a:t>$k</a:t>
            </a:r>
            <a:r>
              <a:rPr lang="de-DE" dirty="0"/>
              <a:t> Deutscher Volkshochschul-Verband </a:t>
            </a:r>
            <a:r>
              <a:rPr lang="de-DE" b="1" dirty="0"/>
              <a:t>$4 </a:t>
            </a:r>
            <a:r>
              <a:rPr lang="de-DE" dirty="0" err="1"/>
              <a:t>adue</a:t>
            </a:r>
            <a:r>
              <a:rPr lang="de-DE" dirty="0"/>
              <a:t> </a:t>
            </a:r>
            <a:r>
              <a:rPr lang="de-DE" b="1" dirty="0"/>
              <a:t>$X </a:t>
            </a:r>
            <a:r>
              <a:rPr lang="de-DE" dirty="0"/>
              <a:t>1 </a:t>
            </a:r>
            <a:r>
              <a:rPr lang="de-DE" b="1" dirty="0"/>
              <a:t>$9</a:t>
            </a:r>
            <a:r>
              <a:rPr lang="de-DE" dirty="0"/>
              <a:t> (DE-588)…</a:t>
            </a:r>
          </a:p>
          <a:p>
            <a:pPr marL="0" indent="0">
              <a:buNone/>
            </a:pPr>
            <a:r>
              <a:rPr lang="de-DE" b="1" dirty="0"/>
              <a:t>551</a:t>
            </a:r>
            <a:r>
              <a:rPr lang="de-DE" dirty="0"/>
              <a:t> </a:t>
            </a:r>
            <a:r>
              <a:rPr lang="de-DE" b="1" dirty="0"/>
              <a:t>$g</a:t>
            </a:r>
            <a:r>
              <a:rPr lang="de-DE" dirty="0"/>
              <a:t> Frankfurt am Main </a:t>
            </a:r>
            <a:r>
              <a:rPr lang="de-DE" b="1" dirty="0"/>
              <a:t>$4 </a:t>
            </a:r>
            <a:r>
              <a:rPr lang="de-DE" dirty="0"/>
              <a:t>orta </a:t>
            </a:r>
            <a:r>
              <a:rPr lang="de-DE" b="1" dirty="0"/>
              <a:t>$9</a:t>
            </a:r>
            <a:r>
              <a:rPr lang="de-DE" dirty="0"/>
              <a:t> (DE-588)…</a:t>
            </a: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84</a:t>
            </a:fld>
            <a:endParaRPr lang="de-DE"/>
          </a:p>
        </p:txBody>
      </p:sp>
    </p:spTree>
    <p:extLst>
      <p:ext uri="{BB962C8B-B14F-4D97-AF65-F5344CB8AC3E}">
        <p14:creationId xmlns:p14="http://schemas.microsoft.com/office/powerpoint/2010/main" val="23771076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988071"/>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Sonstige identifizierende Merkmale</a:t>
            </a:r>
            <a:br>
              <a:rPr lang="de-DE" sz="2600" dirty="0">
                <a:solidFill>
                  <a:prstClr val="black"/>
                </a:solidFill>
              </a:rPr>
            </a:br>
            <a:r>
              <a:rPr lang="de-DE" sz="2400" dirty="0">
                <a:solidFill>
                  <a:schemeClr val="tx1"/>
                </a:solidFill>
              </a:rPr>
              <a:t>Sonstige zur Körperschaft gehörende Kennzeichnung</a:t>
            </a:r>
            <a:r>
              <a:rPr lang="de-DE" sz="2400" dirty="0" smtClean="0">
                <a:solidFill>
                  <a:prstClr val="black"/>
                </a:solidFill>
              </a:rPr>
              <a:t>                                                   -1-</a:t>
            </a:r>
            <a:r>
              <a:rPr lang="de-DE" sz="3200" dirty="0">
                <a:solidFill>
                  <a:prstClr val="black"/>
                </a:solidFill>
              </a:rPr>
              <a:t/>
            </a:r>
            <a:br>
              <a:rPr lang="de-DE" sz="3200" dirty="0">
                <a:solidFill>
                  <a:prstClr val="black"/>
                </a:solidFill>
              </a:rPr>
            </a:br>
            <a:r>
              <a:rPr lang="de-DE" sz="2200" dirty="0">
                <a:solidFill>
                  <a:srgbClr val="4F81BD">
                    <a:lumMod val="75000"/>
                  </a:srgbClr>
                </a:solidFill>
              </a:rPr>
              <a:t>RDA </a:t>
            </a:r>
            <a:r>
              <a:rPr lang="de-DE" sz="2200" dirty="0" smtClean="0">
                <a:solidFill>
                  <a:srgbClr val="4F81BD">
                    <a:lumMod val="75000"/>
                  </a:srgbClr>
                </a:solidFill>
              </a:rPr>
              <a:t>11.7 </a:t>
            </a:r>
            <a:r>
              <a:rPr lang="de-DE" sz="2200" dirty="0">
                <a:solidFill>
                  <a:srgbClr val="4F81BD">
                    <a:lumMod val="75000"/>
                  </a:srgbClr>
                </a:solidFill>
              </a:rPr>
              <a:t>/ RDA </a:t>
            </a:r>
            <a:r>
              <a:rPr lang="de-DE" sz="2200" dirty="0" smtClean="0">
                <a:solidFill>
                  <a:srgbClr val="4F81BD">
                    <a:lumMod val="75000"/>
                  </a:srgbClr>
                </a:solidFill>
              </a:rPr>
              <a:t>11.13.1.2; 11.13.1.7</a:t>
            </a:r>
            <a:endParaRPr lang="de-DE" sz="2200" dirty="0"/>
          </a:p>
        </p:txBody>
      </p:sp>
      <p:sp>
        <p:nvSpPr>
          <p:cNvPr id="3" name="Inhaltsplatzhalter 2"/>
          <p:cNvSpPr>
            <a:spLocks noGrp="1"/>
          </p:cNvSpPr>
          <p:nvPr>
            <p:ph idx="1"/>
          </p:nvPr>
        </p:nvSpPr>
        <p:spPr>
          <a:xfrm>
            <a:off x="609600" y="2492896"/>
            <a:ext cx="10972800" cy="3633268"/>
          </a:xfrm>
        </p:spPr>
        <p:txBody>
          <a:bodyPr/>
          <a:lstStyle/>
          <a:p>
            <a:pPr marL="57150" indent="0">
              <a:buNone/>
            </a:pPr>
            <a:r>
              <a:rPr lang="de-DE" dirty="0" smtClean="0">
                <a:solidFill>
                  <a:prstClr val="black"/>
                </a:solidFill>
                <a:latin typeface="Verdana" panose="020B0604030504040204" pitchFamily="34" charset="0"/>
              </a:rPr>
              <a:t>Sonstige Kennzeichnungen gemäß RDA</a:t>
            </a:r>
          </a:p>
          <a:p>
            <a:pPr lvl="1">
              <a:buFont typeface="Arial" panose="020B0604020202020204" pitchFamily="34" charset="0"/>
              <a:buChar char="•"/>
            </a:pPr>
            <a:r>
              <a:rPr lang="de-DE" sz="2800" dirty="0" smtClean="0">
                <a:solidFill>
                  <a:prstClr val="black"/>
                </a:solidFill>
                <a:latin typeface="Verdana" panose="020B0604030504040204" pitchFamily="34" charset="0"/>
              </a:rPr>
              <a:t>Wort</a:t>
            </a:r>
            <a:r>
              <a:rPr lang="de-DE" sz="2800" dirty="0">
                <a:solidFill>
                  <a:prstClr val="black"/>
                </a:solidFill>
                <a:latin typeface="Verdana" panose="020B0604030504040204" pitchFamily="34" charset="0"/>
              </a:rPr>
              <a:t>, Phrase oder Abkürzung, die rechtlichen Status anzeigt</a:t>
            </a:r>
          </a:p>
          <a:p>
            <a:pPr lvl="1">
              <a:buFont typeface="Arial" panose="020B0604020202020204" pitchFamily="34" charset="0"/>
              <a:buChar char="•"/>
            </a:pPr>
            <a:r>
              <a:rPr lang="de-DE" sz="2800" dirty="0">
                <a:solidFill>
                  <a:prstClr val="black"/>
                </a:solidFill>
                <a:latin typeface="Verdana" panose="020B0604030504040204" pitchFamily="34" charset="0"/>
              </a:rPr>
              <a:t>ein beliebiger Ausdruck (in deutscher Sprache)</a:t>
            </a:r>
          </a:p>
          <a:p>
            <a:pPr lvl="1">
              <a:buFont typeface="Arial" panose="020B0604020202020204" pitchFamily="34" charset="0"/>
              <a:buChar char="•"/>
            </a:pPr>
            <a:r>
              <a:rPr lang="de-DE" sz="2800" dirty="0">
                <a:solidFill>
                  <a:prstClr val="black"/>
                </a:solidFill>
                <a:latin typeface="Verdana" panose="020B0604030504040204" pitchFamily="34" charset="0"/>
              </a:rPr>
              <a:t>wenn Name nicht an eine Körperschaft denken lässt </a:t>
            </a:r>
            <a:r>
              <a:rPr lang="de-DE" sz="2400" dirty="0">
                <a:solidFill>
                  <a:prstClr val="black"/>
                </a:solidFill>
                <a:latin typeface="Verdana" panose="020B0604030504040204" pitchFamily="34" charset="0"/>
              </a:rPr>
              <a:t>(RDA 11.7.1.4)</a:t>
            </a:r>
          </a:p>
          <a:p>
            <a:pPr lvl="1">
              <a:buFont typeface="Arial" panose="020B0604020202020204" pitchFamily="34" charset="0"/>
              <a:buChar char="•"/>
            </a:pPr>
            <a:r>
              <a:rPr lang="de-DE" sz="2800" dirty="0">
                <a:solidFill>
                  <a:prstClr val="black"/>
                </a:solidFill>
                <a:latin typeface="Verdana" panose="020B0604030504040204" pitchFamily="34" charset="0"/>
              </a:rPr>
              <a:t>zur Unterscheidung gleichnamiger Körperschaften </a:t>
            </a:r>
            <a:r>
              <a:rPr lang="de-DE" sz="2400" dirty="0">
                <a:solidFill>
                  <a:prstClr val="black"/>
                </a:solidFill>
                <a:latin typeface="Verdana" panose="020B0604030504040204" pitchFamily="34" charset="0"/>
              </a:rPr>
              <a:t>(RDA 11.7.1.6)</a:t>
            </a:r>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85</a:t>
            </a:fld>
            <a:endParaRPr lang="de-DE"/>
          </a:p>
        </p:txBody>
      </p:sp>
    </p:spTree>
    <p:extLst>
      <p:ext uri="{BB962C8B-B14F-4D97-AF65-F5344CB8AC3E}">
        <p14:creationId xmlns:p14="http://schemas.microsoft.com/office/powerpoint/2010/main" val="20790099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654752" cy="2002234"/>
          </a:xfrm>
        </p:spPr>
        <p:txBody>
          <a:bodyPr/>
          <a:lstStyle/>
          <a:p>
            <a:pPr algn="l"/>
            <a:r>
              <a:rPr lang="de-DE" sz="3200" dirty="0" smtClean="0">
                <a:solidFill>
                  <a:srgbClr val="4F81BD">
                    <a:lumMod val="75000"/>
                  </a:srgbClr>
                </a:solidFill>
              </a:rPr>
              <a:t/>
            </a:r>
            <a:br>
              <a:rPr lang="de-DE" sz="3200" dirty="0" smtClean="0">
                <a:solidFill>
                  <a:srgbClr val="4F81BD">
                    <a:lumMod val="75000"/>
                  </a:srgbClr>
                </a:solidFill>
              </a:rPr>
            </a:br>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Sonstige identifizierende Merkmale</a:t>
            </a:r>
            <a:br>
              <a:rPr lang="de-DE" sz="2600" dirty="0">
                <a:solidFill>
                  <a:prstClr val="black"/>
                </a:solidFill>
              </a:rPr>
            </a:br>
            <a:r>
              <a:rPr lang="de-DE" sz="2400" dirty="0">
                <a:solidFill>
                  <a:prstClr val="black"/>
                </a:solidFill>
              </a:rPr>
              <a:t>Sonstige zur Körperschaft gehörende Kennzeichnung                                                  </a:t>
            </a:r>
            <a:r>
              <a:rPr lang="de-DE" sz="2400" dirty="0" smtClean="0">
                <a:solidFill>
                  <a:prstClr val="black"/>
                </a:solidFill>
              </a:rPr>
              <a:t>-2-</a:t>
            </a:r>
            <a:r>
              <a:rPr lang="de-DE" sz="3200" dirty="0">
                <a:solidFill>
                  <a:prstClr val="black"/>
                </a:solidFill>
              </a:rPr>
              <a:t/>
            </a:r>
            <a:br>
              <a:rPr lang="de-DE" sz="3200" dirty="0">
                <a:solidFill>
                  <a:prstClr val="black"/>
                </a:solidFill>
              </a:rPr>
            </a:br>
            <a:r>
              <a:rPr lang="de-DE" sz="2200" dirty="0">
                <a:solidFill>
                  <a:srgbClr val="4F81BD">
                    <a:lumMod val="75000"/>
                  </a:srgbClr>
                </a:solidFill>
              </a:rPr>
              <a:t>RDA 11.7 / RDA 11.13.1.2; 11.13.1.7</a:t>
            </a:r>
            <a:r>
              <a:rPr lang="de-DE" sz="2000" b="0" dirty="0">
                <a:solidFill>
                  <a:prstClr val="black"/>
                </a:solidFill>
              </a:rPr>
              <a:t/>
            </a:r>
            <a:br>
              <a:rPr lang="de-DE" sz="2000" b="0" dirty="0">
                <a:solidFill>
                  <a:prstClr val="black"/>
                </a:solidFill>
              </a:rPr>
            </a:br>
            <a:endParaRPr lang="de-DE" dirty="0"/>
          </a:p>
        </p:txBody>
      </p:sp>
      <p:sp>
        <p:nvSpPr>
          <p:cNvPr id="3" name="Inhaltsplatzhalter 2"/>
          <p:cNvSpPr>
            <a:spLocks noGrp="1"/>
          </p:cNvSpPr>
          <p:nvPr>
            <p:ph idx="1"/>
          </p:nvPr>
        </p:nvSpPr>
        <p:spPr>
          <a:xfrm>
            <a:off x="609600" y="2276872"/>
            <a:ext cx="10972800" cy="4176464"/>
          </a:xfrm>
        </p:spPr>
        <p:txBody>
          <a:bodyPr/>
          <a:lstStyle/>
          <a:p>
            <a:pPr marL="0" indent="0">
              <a:lnSpc>
                <a:spcPct val="120000"/>
              </a:lnSpc>
              <a:buNone/>
            </a:pPr>
            <a:r>
              <a:rPr lang="de-DE" sz="2600" dirty="0" smtClean="0"/>
              <a:t>Überregionale Absprache:</a:t>
            </a:r>
          </a:p>
          <a:p>
            <a:pPr marL="0" indent="0">
              <a:lnSpc>
                <a:spcPct val="120000"/>
              </a:lnSpc>
              <a:buNone/>
            </a:pPr>
            <a:r>
              <a:rPr lang="de-DE" sz="2600" dirty="0" smtClean="0"/>
              <a:t>Folgende </a:t>
            </a:r>
            <a:r>
              <a:rPr lang="de-DE" sz="2600" dirty="0"/>
              <a:t>Kennzeichnungen sind zugelassen </a:t>
            </a:r>
            <a:r>
              <a:rPr lang="de-DE" sz="2200" dirty="0" smtClean="0"/>
              <a:t>(AWR </a:t>
            </a:r>
            <a:r>
              <a:rPr lang="de-DE" sz="2200" dirty="0"/>
              <a:t>zu RDA 11.7 und ERL zu RDA 11.7.1.4</a:t>
            </a:r>
            <a:r>
              <a:rPr lang="de-DE" sz="2200" dirty="0">
                <a:solidFill>
                  <a:srgbClr val="002060"/>
                </a:solidFill>
              </a:rPr>
              <a:t>):</a:t>
            </a:r>
            <a:endParaRPr lang="de-DE" sz="2200" dirty="0"/>
          </a:p>
          <a:p>
            <a:pPr lvl="1">
              <a:lnSpc>
                <a:spcPct val="120000"/>
              </a:lnSpc>
              <a:buFont typeface="Arial" panose="020B0604020202020204" pitchFamily="34" charset="0"/>
              <a:buChar char="•"/>
            </a:pPr>
            <a:r>
              <a:rPr lang="de-DE" dirty="0">
                <a:latin typeface="Verdana" panose="020B0604030504040204" pitchFamily="34" charset="0"/>
              </a:rPr>
              <a:t>Körperschaft</a:t>
            </a:r>
          </a:p>
          <a:p>
            <a:pPr lvl="1">
              <a:lnSpc>
                <a:spcPct val="120000"/>
              </a:lnSpc>
              <a:buFont typeface="Arial" panose="020B0604020202020204" pitchFamily="34" charset="0"/>
              <a:buChar char="•"/>
            </a:pPr>
            <a:r>
              <a:rPr lang="de-DE" dirty="0">
                <a:latin typeface="Verdana" panose="020B0604030504040204" pitchFamily="34" charset="0"/>
              </a:rPr>
              <a:t>Firma</a:t>
            </a:r>
          </a:p>
          <a:p>
            <a:pPr lvl="1">
              <a:lnSpc>
                <a:spcPct val="120000"/>
              </a:lnSpc>
              <a:buFont typeface="Arial" panose="020B0604020202020204" pitchFamily="34" charset="0"/>
              <a:buChar char="•"/>
            </a:pPr>
            <a:r>
              <a:rPr lang="de-DE" dirty="0">
                <a:latin typeface="Verdana" panose="020B0604030504040204" pitchFamily="34" charset="0"/>
              </a:rPr>
              <a:t>Künstlervereinigung</a:t>
            </a:r>
          </a:p>
          <a:p>
            <a:pPr lvl="1">
              <a:lnSpc>
                <a:spcPct val="120000"/>
              </a:lnSpc>
              <a:buFont typeface="Arial" panose="020B0604020202020204" pitchFamily="34" charset="0"/>
              <a:buChar char="•"/>
            </a:pPr>
            <a:r>
              <a:rPr lang="de-DE" dirty="0">
                <a:latin typeface="Verdana" panose="020B0604030504040204" pitchFamily="34" charset="0"/>
              </a:rPr>
              <a:t>Musikgruppe</a:t>
            </a:r>
          </a:p>
          <a:p>
            <a:pPr lvl="1">
              <a:lnSpc>
                <a:spcPct val="120000"/>
              </a:lnSpc>
              <a:buFont typeface="Arial" panose="020B0604020202020204" pitchFamily="34" charset="0"/>
              <a:buChar char="•"/>
            </a:pPr>
            <a:r>
              <a:rPr lang="de-DE" dirty="0">
                <a:latin typeface="Verdana" panose="020B0604030504040204" pitchFamily="34" charset="0"/>
              </a:rPr>
              <a:t>Veranstaltung (auch für Sportveranstaltungen)</a:t>
            </a:r>
            <a:r>
              <a:rPr lang="de-DE" sz="1800" dirty="0">
                <a:latin typeface="Verdana" panose="020B0604030504040204" pitchFamily="34" charset="0"/>
              </a:rPr>
              <a:t/>
            </a:r>
            <a:br>
              <a:rPr lang="de-DE" sz="1800" dirty="0">
                <a:latin typeface="Verdana" panose="020B0604030504040204" pitchFamily="34" charset="0"/>
              </a:rPr>
            </a:br>
            <a:endParaRPr lang="de-DE" sz="1800" dirty="0">
              <a:latin typeface="Verdana" panose="020B0604030504040204" pitchFamily="34" charset="0"/>
            </a:endParaRPr>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86</a:t>
            </a:fld>
            <a:endParaRPr lang="de-DE"/>
          </a:p>
        </p:txBody>
      </p:sp>
    </p:spTree>
    <p:extLst>
      <p:ext uri="{BB962C8B-B14F-4D97-AF65-F5344CB8AC3E}">
        <p14:creationId xmlns:p14="http://schemas.microsoft.com/office/powerpoint/2010/main" val="4680236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582744" cy="2218258"/>
          </a:xfrm>
        </p:spPr>
        <p:txBody>
          <a:bodyPr/>
          <a:lstStyle/>
          <a:p>
            <a:pPr algn="l"/>
            <a:r>
              <a:rPr lang="de-DE" sz="3200" dirty="0" smtClean="0">
                <a:solidFill>
                  <a:srgbClr val="4F81BD">
                    <a:lumMod val="75000"/>
                  </a:srgbClr>
                </a:solidFill>
              </a:rPr>
              <a:t/>
            </a:r>
            <a:br>
              <a:rPr lang="de-DE" sz="3200" dirty="0" smtClean="0">
                <a:solidFill>
                  <a:srgbClr val="4F81BD">
                    <a:lumMod val="75000"/>
                  </a:srgbClr>
                </a:solidFill>
              </a:rPr>
            </a:br>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Sonstige identifizierende Merkmale</a:t>
            </a:r>
            <a:br>
              <a:rPr lang="de-DE" sz="2600" dirty="0">
                <a:solidFill>
                  <a:prstClr val="black"/>
                </a:solidFill>
              </a:rPr>
            </a:br>
            <a:r>
              <a:rPr lang="de-DE" sz="2400" dirty="0">
                <a:solidFill>
                  <a:prstClr val="black"/>
                </a:solidFill>
              </a:rPr>
              <a:t>Sonstige zur Körperschaft gehörende Kennzeichnung                                                  </a:t>
            </a:r>
            <a:r>
              <a:rPr lang="de-DE" sz="2400" dirty="0" smtClean="0">
                <a:solidFill>
                  <a:prstClr val="black"/>
                </a:solidFill>
              </a:rPr>
              <a:t>-3-</a:t>
            </a:r>
            <a:r>
              <a:rPr lang="de-DE" sz="3200" dirty="0">
                <a:solidFill>
                  <a:prstClr val="black"/>
                </a:solidFill>
              </a:rPr>
              <a:t/>
            </a:r>
            <a:br>
              <a:rPr lang="de-DE" sz="3200" dirty="0">
                <a:solidFill>
                  <a:prstClr val="black"/>
                </a:solidFill>
              </a:rPr>
            </a:br>
            <a:r>
              <a:rPr lang="de-DE" sz="2200" dirty="0">
                <a:solidFill>
                  <a:srgbClr val="4F81BD">
                    <a:lumMod val="75000"/>
                  </a:srgbClr>
                </a:solidFill>
              </a:rPr>
              <a:t>RDA 11.7 / RDA 11.13.1.2; 11.13.1.7</a:t>
            </a:r>
            <a:r>
              <a:rPr lang="de-DE" sz="2000" b="0" dirty="0">
                <a:solidFill>
                  <a:prstClr val="black"/>
                </a:solidFill>
              </a:rPr>
              <a:t/>
            </a:r>
            <a:br>
              <a:rPr lang="de-DE" sz="2000" b="0" dirty="0">
                <a:solidFill>
                  <a:prstClr val="black"/>
                </a:solidFill>
              </a:rPr>
            </a:br>
            <a:r>
              <a:rPr lang="de-DE" sz="2000" b="0" dirty="0">
                <a:solidFill>
                  <a:prstClr val="black"/>
                </a:solidFill>
              </a:rPr>
              <a:t/>
            </a:r>
            <a:br>
              <a:rPr lang="de-DE" sz="2000" b="0" dirty="0">
                <a:solidFill>
                  <a:prstClr val="black"/>
                </a:solidFill>
              </a:rPr>
            </a:br>
            <a:endParaRPr lang="de-DE" dirty="0"/>
          </a:p>
        </p:txBody>
      </p:sp>
      <p:sp>
        <p:nvSpPr>
          <p:cNvPr id="3" name="Inhaltsplatzhalter 2"/>
          <p:cNvSpPr>
            <a:spLocks noGrp="1"/>
          </p:cNvSpPr>
          <p:nvPr>
            <p:ph idx="1"/>
          </p:nvPr>
        </p:nvSpPr>
        <p:spPr>
          <a:xfrm>
            <a:off x="609600" y="2492896"/>
            <a:ext cx="10972800" cy="3633268"/>
          </a:xfrm>
        </p:spPr>
        <p:txBody>
          <a:bodyPr/>
          <a:lstStyle/>
          <a:p>
            <a:pPr marL="514350" indent="-457200"/>
            <a:r>
              <a:rPr lang="de-DE" sz="2600" dirty="0" smtClean="0"/>
              <a:t>Zur </a:t>
            </a:r>
            <a:r>
              <a:rPr lang="de-DE" sz="2600" dirty="0"/>
              <a:t>besseren Unterscheidung auch normierter Sachbegriff aus der GND </a:t>
            </a:r>
            <a:r>
              <a:rPr lang="de-DE" sz="2600" dirty="0" smtClean="0"/>
              <a:t>möglich </a:t>
            </a:r>
            <a:r>
              <a:rPr lang="de-DE" sz="2400" dirty="0" smtClean="0"/>
              <a:t>(ERL </a:t>
            </a:r>
            <a:r>
              <a:rPr lang="de-DE" sz="2400" dirty="0"/>
              <a:t>zu RDA </a:t>
            </a:r>
            <a:r>
              <a:rPr lang="de-DE" sz="2400" dirty="0" smtClean="0"/>
              <a:t>11.7.1.6)</a:t>
            </a:r>
          </a:p>
          <a:p>
            <a:pPr marL="514350" indent="-457200"/>
            <a:r>
              <a:rPr lang="de-DE" sz="2600" dirty="0" smtClean="0"/>
              <a:t>Im Zweifelsfall </a:t>
            </a:r>
            <a:r>
              <a:rPr lang="de-DE" sz="2600" dirty="0"/>
              <a:t>„Körperschaft</a:t>
            </a:r>
            <a:r>
              <a:rPr lang="de-DE" sz="2600" dirty="0" smtClean="0"/>
              <a:t>“</a:t>
            </a:r>
          </a:p>
          <a:p>
            <a:pPr marL="57150" indent="0">
              <a:buNone/>
            </a:pPr>
            <a:r>
              <a:rPr lang="de-DE" sz="2600" i="1" dirty="0" smtClean="0"/>
              <a:t>Beispiele:</a:t>
            </a:r>
          </a:p>
          <a:p>
            <a:pPr marL="0" indent="0">
              <a:buNone/>
            </a:pPr>
            <a:r>
              <a:rPr lang="de-DE" sz="2600" i="1" dirty="0">
                <a:solidFill>
                  <a:schemeClr val="accent3">
                    <a:lumMod val="50000"/>
                  </a:schemeClr>
                </a:solidFill>
              </a:rPr>
              <a:t>Heinrich Hugendubel (Firma)</a:t>
            </a:r>
          </a:p>
          <a:p>
            <a:pPr marL="0" indent="0">
              <a:buNone/>
            </a:pPr>
            <a:r>
              <a:rPr lang="de-DE" sz="2600" i="1" dirty="0" smtClean="0">
                <a:solidFill>
                  <a:schemeClr val="accent3">
                    <a:lumMod val="50000"/>
                  </a:schemeClr>
                </a:solidFill>
              </a:rPr>
              <a:t>Fehlstelle </a:t>
            </a:r>
            <a:r>
              <a:rPr lang="de-DE" sz="2600" i="1" dirty="0">
                <a:solidFill>
                  <a:schemeClr val="accent3">
                    <a:lumMod val="50000"/>
                  </a:schemeClr>
                </a:solidFill>
              </a:rPr>
              <a:t>(Künstlervereinigung)</a:t>
            </a:r>
          </a:p>
          <a:p>
            <a:pPr marL="0" indent="0">
              <a:buNone/>
            </a:pPr>
            <a:r>
              <a:rPr lang="de-DE" sz="2600" i="1" dirty="0" smtClean="0">
                <a:solidFill>
                  <a:schemeClr val="accent3">
                    <a:lumMod val="50000"/>
                  </a:schemeClr>
                </a:solidFill>
              </a:rPr>
              <a:t>883 </a:t>
            </a:r>
            <a:r>
              <a:rPr lang="de-DE" sz="2600" i="1" dirty="0">
                <a:solidFill>
                  <a:schemeClr val="accent3">
                    <a:lumMod val="50000"/>
                  </a:schemeClr>
                </a:solidFill>
              </a:rPr>
              <a:t>(Musikgruppe) </a:t>
            </a:r>
          </a:p>
          <a:p>
            <a:pPr marL="0" indent="0">
              <a:buNone/>
            </a:pPr>
            <a:r>
              <a:rPr lang="de-DE" sz="2600" i="1" dirty="0" smtClean="0">
                <a:solidFill>
                  <a:schemeClr val="accent3">
                    <a:lumMod val="50000"/>
                  </a:schemeClr>
                </a:solidFill>
              </a:rPr>
              <a:t>CAST </a:t>
            </a:r>
            <a:r>
              <a:rPr lang="de-DE" sz="2600" i="1" dirty="0">
                <a:solidFill>
                  <a:schemeClr val="accent3">
                    <a:lumMod val="50000"/>
                  </a:schemeClr>
                </a:solidFill>
              </a:rPr>
              <a:t>(Körperschaft) </a:t>
            </a:r>
          </a:p>
          <a:p>
            <a:pPr marL="57150" indent="0">
              <a:buNone/>
            </a:pPr>
            <a:endParaRPr lang="de-DE" i="1"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87</a:t>
            </a:fld>
            <a:endParaRPr lang="de-DE"/>
          </a:p>
        </p:txBody>
      </p:sp>
    </p:spTree>
    <p:extLst>
      <p:ext uri="{BB962C8B-B14F-4D97-AF65-F5344CB8AC3E}">
        <p14:creationId xmlns:p14="http://schemas.microsoft.com/office/powerpoint/2010/main" val="10784799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582744" cy="1930227"/>
          </a:xfrm>
        </p:spPr>
        <p:txBody>
          <a:bodyPr/>
          <a:lstStyle/>
          <a:p>
            <a:pPr algn="l"/>
            <a:r>
              <a:rPr lang="de-DE" sz="3200" dirty="0">
                <a:solidFill>
                  <a:srgbClr val="4F81BD">
                    <a:lumMod val="75000"/>
                  </a:srgbClr>
                </a:solidFill>
              </a:rPr>
              <a:t>Körperschaften allgemein</a:t>
            </a:r>
            <a:br>
              <a:rPr lang="de-DE" sz="3200" dirty="0">
                <a:solidFill>
                  <a:srgbClr val="4F81BD">
                    <a:lumMod val="75000"/>
                  </a:srgbClr>
                </a:solidFill>
              </a:rPr>
            </a:br>
            <a:r>
              <a:rPr lang="de-DE" sz="2600" dirty="0">
                <a:solidFill>
                  <a:prstClr val="black"/>
                </a:solidFill>
              </a:rPr>
              <a:t>Sonstige identifizierende Merkmale</a:t>
            </a:r>
            <a:br>
              <a:rPr lang="de-DE" sz="2600" dirty="0">
                <a:solidFill>
                  <a:prstClr val="black"/>
                </a:solidFill>
              </a:rPr>
            </a:br>
            <a:r>
              <a:rPr lang="de-DE" sz="2400" dirty="0">
                <a:solidFill>
                  <a:prstClr val="black"/>
                </a:solidFill>
              </a:rPr>
              <a:t>Sonstige zur Körperschaft gehörende Kennzeichnung                                                  </a:t>
            </a:r>
            <a:r>
              <a:rPr lang="de-DE" sz="2400" dirty="0" smtClean="0">
                <a:solidFill>
                  <a:prstClr val="black"/>
                </a:solidFill>
              </a:rPr>
              <a:t>-4-</a:t>
            </a:r>
            <a:r>
              <a:rPr lang="de-DE" sz="3200" dirty="0">
                <a:solidFill>
                  <a:prstClr val="black"/>
                </a:solidFill>
              </a:rPr>
              <a:t/>
            </a:r>
            <a:br>
              <a:rPr lang="de-DE" sz="3200" dirty="0">
                <a:solidFill>
                  <a:prstClr val="black"/>
                </a:solidFill>
              </a:rPr>
            </a:br>
            <a:r>
              <a:rPr lang="de-DE" sz="2200" dirty="0">
                <a:solidFill>
                  <a:srgbClr val="4F81BD">
                    <a:lumMod val="75000"/>
                  </a:srgbClr>
                </a:solidFill>
              </a:rPr>
              <a:t>RDA 11.7 / RDA 11.13.1.2; 11.13.1.7</a:t>
            </a:r>
            <a:endParaRPr lang="de-DE" sz="3200" dirty="0"/>
          </a:p>
        </p:txBody>
      </p:sp>
      <p:sp>
        <p:nvSpPr>
          <p:cNvPr id="3" name="Inhaltsplatzhalter 2"/>
          <p:cNvSpPr>
            <a:spLocks noGrp="1"/>
          </p:cNvSpPr>
          <p:nvPr>
            <p:ph idx="1"/>
          </p:nvPr>
        </p:nvSpPr>
        <p:spPr>
          <a:xfrm>
            <a:off x="609600" y="2636912"/>
            <a:ext cx="10972800" cy="3489252"/>
          </a:xfrm>
        </p:spPr>
        <p:txBody>
          <a:bodyPr/>
          <a:lstStyle/>
          <a:p>
            <a:pPr marL="0" indent="0">
              <a:buNone/>
            </a:pPr>
            <a:r>
              <a:rPr lang="de-DE" i="1" dirty="0" smtClean="0"/>
              <a:t>Beispiele </a:t>
            </a:r>
            <a:r>
              <a:rPr lang="de-DE" i="1" dirty="0"/>
              <a:t>im Aleph-Erfassungsformat</a:t>
            </a:r>
            <a:r>
              <a:rPr lang="de-DE" dirty="0" smtClean="0"/>
              <a:t>:</a:t>
            </a:r>
          </a:p>
          <a:p>
            <a:pPr marL="0" indent="0" fontAlgn="t">
              <a:spcBef>
                <a:spcPts val="1200"/>
              </a:spcBef>
              <a:buNone/>
            </a:pPr>
            <a:r>
              <a:rPr lang="de-DE" b="1" dirty="0" smtClean="0"/>
              <a:t>110 </a:t>
            </a:r>
            <a:r>
              <a:rPr lang="de-DE" b="1" dirty="0"/>
              <a:t>$k </a:t>
            </a:r>
            <a:r>
              <a:rPr lang="de-DE" dirty="0"/>
              <a:t>Heinrich Hugendubel </a:t>
            </a:r>
            <a:r>
              <a:rPr lang="de-DE" b="1" dirty="0"/>
              <a:t>$h </a:t>
            </a:r>
            <a:r>
              <a:rPr lang="de-DE" dirty="0"/>
              <a:t>Firma</a:t>
            </a:r>
          </a:p>
          <a:p>
            <a:pPr marL="0" indent="0" fontAlgn="t">
              <a:spcBef>
                <a:spcPts val="1200"/>
              </a:spcBef>
              <a:buNone/>
            </a:pPr>
            <a:r>
              <a:rPr lang="de-DE" b="1" dirty="0" smtClean="0"/>
              <a:t>110</a:t>
            </a:r>
            <a:r>
              <a:rPr lang="de-DE" dirty="0" smtClean="0"/>
              <a:t> </a:t>
            </a:r>
            <a:r>
              <a:rPr lang="de-DE" b="1" dirty="0"/>
              <a:t>$k</a:t>
            </a:r>
            <a:r>
              <a:rPr lang="de-DE" dirty="0"/>
              <a:t> Fehlstelle </a:t>
            </a:r>
            <a:r>
              <a:rPr lang="de-DE" b="1" dirty="0"/>
              <a:t>$h </a:t>
            </a:r>
            <a:r>
              <a:rPr lang="de-DE" dirty="0"/>
              <a:t>Künstlervereinigung</a:t>
            </a:r>
          </a:p>
          <a:p>
            <a:pPr marL="0" indent="0" fontAlgn="t">
              <a:spcBef>
                <a:spcPts val="1200"/>
              </a:spcBef>
              <a:buNone/>
            </a:pPr>
            <a:r>
              <a:rPr lang="de-DE" b="1" dirty="0" smtClean="0"/>
              <a:t>110</a:t>
            </a:r>
            <a:r>
              <a:rPr lang="de-DE" dirty="0" smtClean="0"/>
              <a:t> </a:t>
            </a:r>
            <a:r>
              <a:rPr lang="de-DE" b="1" dirty="0"/>
              <a:t>$k</a:t>
            </a:r>
            <a:r>
              <a:rPr lang="de-DE" dirty="0"/>
              <a:t> 883 </a:t>
            </a:r>
            <a:r>
              <a:rPr lang="de-DE" b="1" dirty="0"/>
              <a:t>$h </a:t>
            </a:r>
            <a:r>
              <a:rPr lang="de-DE" dirty="0" smtClean="0"/>
              <a:t>Musikgruppe</a:t>
            </a:r>
            <a:endParaRPr lang="de-DE" dirty="0"/>
          </a:p>
          <a:p>
            <a:pPr marL="0" indent="0" fontAlgn="t">
              <a:spcBef>
                <a:spcPts val="1200"/>
              </a:spcBef>
              <a:buNone/>
            </a:pPr>
            <a:r>
              <a:rPr lang="de-DE" b="1" dirty="0" smtClean="0"/>
              <a:t>110</a:t>
            </a:r>
            <a:r>
              <a:rPr lang="de-DE" dirty="0" smtClean="0"/>
              <a:t> </a:t>
            </a:r>
            <a:r>
              <a:rPr lang="de-DE" b="1" dirty="0"/>
              <a:t>$k</a:t>
            </a:r>
            <a:r>
              <a:rPr lang="de-DE" dirty="0"/>
              <a:t> CAST </a:t>
            </a:r>
            <a:r>
              <a:rPr lang="de-DE" b="1" dirty="0"/>
              <a:t>$h </a:t>
            </a:r>
            <a:r>
              <a:rPr lang="de-DE" dirty="0"/>
              <a:t>Körperschaft</a:t>
            </a:r>
          </a:p>
          <a:p>
            <a:pPr marL="0" indent="0">
              <a:buNone/>
            </a:pPr>
            <a:endParaRPr lang="de-DE" dirty="0" smtClean="0"/>
          </a:p>
          <a:p>
            <a:pPr marL="0" indent="0">
              <a:buNone/>
            </a:pPr>
            <a:endParaRPr lang="de-DE" dirty="0"/>
          </a:p>
          <a:p>
            <a:pPr marL="0" indent="0">
              <a:buNone/>
            </a:pPr>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88</a:t>
            </a:fld>
            <a:endParaRPr lang="de-DE"/>
          </a:p>
        </p:txBody>
      </p:sp>
    </p:spTree>
    <p:extLst>
      <p:ext uri="{BB962C8B-B14F-4D97-AF65-F5344CB8AC3E}">
        <p14:creationId xmlns:p14="http://schemas.microsoft.com/office/powerpoint/2010/main" val="24263796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98451" y="332656"/>
            <a:ext cx="8737909" cy="1008112"/>
          </a:xfrm>
        </p:spPr>
        <p:txBody>
          <a:bodyPr>
            <a:noAutofit/>
          </a:bodyPr>
          <a:lstStyle/>
          <a:p>
            <a:pPr algn="l"/>
            <a:r>
              <a:rPr lang="de-DE" sz="3200" dirty="0">
                <a:latin typeface="Verdana" panose="020B0604030504040204" pitchFamily="34" charset="0"/>
              </a:rPr>
              <a:t>Was ist neu mit RDA?</a:t>
            </a:r>
            <a:br>
              <a:rPr lang="de-DE" sz="3200" dirty="0">
                <a:latin typeface="Verdana" panose="020B0604030504040204" pitchFamily="34" charset="0"/>
              </a:rPr>
            </a:br>
            <a:r>
              <a:rPr lang="de-DE" sz="2600" dirty="0">
                <a:latin typeface="Verdana" panose="020B0604030504040204" pitchFamily="34" charset="0"/>
              </a:rPr>
              <a:t>(im Bereich Körperschaften allgemein</a:t>
            </a:r>
            <a:r>
              <a:rPr lang="de-DE" sz="2600" dirty="0" smtClean="0">
                <a:latin typeface="Verdana" panose="020B0604030504040204" pitchFamily="34" charset="0"/>
              </a:rPr>
              <a:t>)       -1-   </a:t>
            </a:r>
            <a:endParaRPr lang="de-DE" sz="2600" dirty="0">
              <a:latin typeface="Verdana" panose="020B0604030504040204" pitchFamily="34" charset="0"/>
            </a:endParaRPr>
          </a:p>
        </p:txBody>
      </p:sp>
      <p:sp>
        <p:nvSpPr>
          <p:cNvPr id="3" name="Fußzeilenplatzhalter 2"/>
          <p:cNvSpPr>
            <a:spLocks noGrp="1"/>
          </p:cNvSpPr>
          <p:nvPr>
            <p:ph type="ftr" sz="quarter" idx="11"/>
          </p:nvPr>
        </p:nvSpPr>
        <p:spPr/>
        <p:txBody>
          <a:bodyPr/>
          <a:lstStyle/>
          <a:p>
            <a:r>
              <a:rPr lang="de-DE" smtClean="0"/>
              <a:t>Schulungsunterlagen der AG RDA – Modul GND: KorKonGeo | hbz | Stand: 15.01.2015</a:t>
            </a:r>
            <a:endParaRPr lang="de-DE" dirty="0"/>
          </a:p>
        </p:txBody>
      </p:sp>
      <p:graphicFrame>
        <p:nvGraphicFramePr>
          <p:cNvPr id="5" name="Inhaltsplatzhalter 4"/>
          <p:cNvGraphicFramePr>
            <a:graphicFrameLocks noGrp="1"/>
          </p:cNvGraphicFramePr>
          <p:nvPr>
            <p:ph idx="4294967295"/>
            <p:extLst>
              <p:ext uri="{D42A27DB-BD31-4B8C-83A1-F6EECF244321}">
                <p14:modId xmlns:p14="http://schemas.microsoft.com/office/powerpoint/2010/main" val="1520623688"/>
              </p:ext>
            </p:extLst>
          </p:nvPr>
        </p:nvGraphicFramePr>
        <p:xfrm>
          <a:off x="695400" y="1556792"/>
          <a:ext cx="9679970" cy="4709160"/>
        </p:xfrm>
        <a:graphic>
          <a:graphicData uri="http://schemas.openxmlformats.org/drawingml/2006/table">
            <a:tbl>
              <a:tblPr firstRow="1" bandRow="1">
                <a:tableStyleId>{5C22544A-7EE6-4342-B048-85BDC9FD1C3A}</a:tableStyleId>
              </a:tblPr>
              <a:tblGrid>
                <a:gridCol w="4839985"/>
                <a:gridCol w="4839985"/>
              </a:tblGrid>
              <a:tr h="370840">
                <a:tc>
                  <a:txBody>
                    <a:bodyPr/>
                    <a:lstStyle/>
                    <a:p>
                      <a:pPr algn="ctr"/>
                      <a:r>
                        <a:rPr lang="de-DE" sz="1600" dirty="0" smtClean="0">
                          <a:latin typeface="Verdana" panose="020B0604030504040204" pitchFamily="34" charset="0"/>
                        </a:rPr>
                        <a:t>RAK / GND-Übergangsregeln</a:t>
                      </a:r>
                      <a:endParaRPr lang="de-DE" sz="1600" dirty="0">
                        <a:latin typeface="Verdana" panose="020B0604030504040204" pitchFamily="34" charset="0"/>
                      </a:endParaRPr>
                    </a:p>
                  </a:txBody>
                  <a:tcPr/>
                </a:tc>
                <a:tc>
                  <a:txBody>
                    <a:bodyPr/>
                    <a:lstStyle/>
                    <a:p>
                      <a:pPr algn="ctr"/>
                      <a:r>
                        <a:rPr lang="de-DE" sz="1600" dirty="0" smtClean="0">
                          <a:latin typeface="Verdana" panose="020B0604030504040204" pitchFamily="34" charset="0"/>
                        </a:rPr>
                        <a:t>RDA</a:t>
                      </a:r>
                      <a:endParaRPr lang="de-DE" sz="1600" dirty="0">
                        <a:latin typeface="Verdana" panose="020B0604030504040204" pitchFamily="34" charset="0"/>
                      </a:endParaRPr>
                    </a:p>
                  </a:txBody>
                  <a:tcPr/>
                </a:tc>
              </a:tr>
              <a:tr h="370840">
                <a:tc gridSpan="2">
                  <a:txBody>
                    <a:bodyPr/>
                    <a:lstStyle/>
                    <a:p>
                      <a:pPr algn="ctr"/>
                      <a:r>
                        <a:rPr lang="de-DE" sz="1600" dirty="0" smtClean="0">
                          <a:latin typeface="Verdana" panose="020B0604030504040204" pitchFamily="34" charset="0"/>
                        </a:rPr>
                        <a:t>Spatien</a:t>
                      </a:r>
                      <a:endParaRPr lang="de-DE" sz="1600" dirty="0">
                        <a:latin typeface="Verdana" panose="020B0604030504040204" pitchFamily="34" charset="0"/>
                      </a:endParaRPr>
                    </a:p>
                  </a:txBody>
                  <a:tcPr/>
                </a:tc>
                <a:tc hMerge="1">
                  <a:txBody>
                    <a:bodyPr/>
                    <a:lstStyle/>
                    <a:p>
                      <a:endParaRPr lang="de-DE" dirty="0"/>
                    </a:p>
                  </a:txBody>
                  <a:tcPr/>
                </a:tc>
              </a:tr>
              <a:tr h="370840">
                <a:tc>
                  <a:txBody>
                    <a:bodyPr/>
                    <a:lstStyle/>
                    <a:p>
                      <a:pPr algn="l"/>
                      <a:r>
                        <a:rPr lang="de-DE" sz="1600" dirty="0" smtClean="0">
                          <a:latin typeface="Verdana" panose="020B0604030504040204" pitchFamily="34" charset="0"/>
                        </a:rPr>
                        <a:t>GND-ÜR K4: </a:t>
                      </a:r>
                    </a:p>
                    <a:p>
                      <a:pPr algn="l"/>
                      <a:r>
                        <a:rPr lang="de-DE" sz="1600" dirty="0" smtClean="0">
                          <a:latin typeface="Verdana" panose="020B0604030504040204" pitchFamily="34" charset="0"/>
                        </a:rPr>
                        <a:t>Es werden keine orthografischen Veränderungen an Spatien vorgenommen (Vorlage zählt) </a:t>
                      </a:r>
                    </a:p>
                    <a:p>
                      <a:endParaRPr lang="de-DE" sz="1600" dirty="0">
                        <a:latin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anose="020B0604030504040204" pitchFamily="34" charset="0"/>
                        </a:rPr>
                        <a:t>RDA 8.5.6.2:</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anose="020B0604030504040204" pitchFamily="34" charset="0"/>
                        </a:rPr>
                        <a:t>Bei Abkürzungen und Akronymen werden keine Spatien gesetzt.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smtClean="0">
                        <a:latin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a:latin typeface="Verdana" panose="020B0604030504040204" pitchFamily="34" charset="0"/>
                      </a:endParaRPr>
                    </a:p>
                  </a:txBody>
                  <a:tcPr/>
                </a:tc>
              </a:tr>
              <a:tr h="370840">
                <a:tc gridSpan="2">
                  <a:txBody>
                    <a:bodyPr/>
                    <a:lstStyle/>
                    <a:p>
                      <a:pPr algn="ctr"/>
                      <a:r>
                        <a:rPr lang="de-DE" sz="1600" dirty="0" smtClean="0">
                          <a:latin typeface="Verdana" panose="020B0604030504040204" pitchFamily="34" charset="0"/>
                        </a:rPr>
                        <a:t>Groß-/Kleinschreibung</a:t>
                      </a:r>
                      <a:endParaRPr lang="de-DE" sz="1600" dirty="0">
                        <a:latin typeface="Verdana" panose="020B0604030504040204" pitchFamily="34" charset="0"/>
                      </a:endParaRPr>
                    </a:p>
                  </a:txBody>
                  <a:tcPr/>
                </a:tc>
                <a:tc hMerge="1">
                  <a:txBody>
                    <a:bodyPr/>
                    <a:lstStyle/>
                    <a:p>
                      <a:endParaRPr lang="de-DE" dirty="0"/>
                    </a:p>
                  </a:txBody>
                  <a:tcPr/>
                </a:tc>
              </a:tr>
              <a:tr h="370840">
                <a:tc>
                  <a:txBody>
                    <a:bodyPr/>
                    <a:lstStyle/>
                    <a:p>
                      <a:r>
                        <a:rPr lang="de-DE" sz="1600" dirty="0" smtClean="0">
                          <a:latin typeface="Verdana" panose="020B0604030504040204" pitchFamily="34" charset="0"/>
                        </a:rPr>
                        <a:t>GND-ÜR K4:</a:t>
                      </a:r>
                    </a:p>
                    <a:p>
                      <a:r>
                        <a:rPr lang="de-DE" sz="1600" dirty="0" smtClean="0">
                          <a:latin typeface="Verdana" panose="020B0604030504040204" pitchFamily="34" charset="0"/>
                        </a:rPr>
                        <a:t>Alle Wörter, außer Artikel,</a:t>
                      </a:r>
                      <a:r>
                        <a:rPr lang="de-DE" sz="1600" baseline="0" dirty="0" smtClean="0">
                          <a:latin typeface="Verdana" panose="020B0604030504040204" pitchFamily="34" charset="0"/>
                        </a:rPr>
                        <a:t> Präpositionen und Konjunktionen im Innern des Körperschaftsnamens werden großgeschrieben. </a:t>
                      </a:r>
                    </a:p>
                    <a:p>
                      <a:r>
                        <a:rPr lang="de-DE" sz="1600" baseline="0" dirty="0" smtClean="0">
                          <a:latin typeface="Verdana" panose="020B0604030504040204" pitchFamily="34" charset="0"/>
                        </a:rPr>
                        <a:t>Verwendet die Körperschaft jedoch eine ungewöhnliche Groß- und Kleinschreibung, wird diese unverändert beibehalten.</a:t>
                      </a:r>
                      <a:endParaRPr lang="de-DE" sz="1600" dirty="0">
                        <a:latin typeface="Verdana" panose="020B0604030504040204" pitchFamily="34" charset="0"/>
                      </a:endParaRPr>
                    </a:p>
                  </a:txBody>
                  <a:tcPr/>
                </a:tc>
                <a:tc>
                  <a:txBody>
                    <a:bodyPr/>
                    <a:lstStyle/>
                    <a:p>
                      <a:r>
                        <a:rPr lang="de-DE" sz="1600" dirty="0" smtClean="0">
                          <a:latin typeface="Verdana" panose="020B0604030504040204" pitchFamily="34" charset="0"/>
                        </a:rPr>
                        <a:t>RDA Anhang A.16, A.31ff:</a:t>
                      </a:r>
                    </a:p>
                    <a:p>
                      <a:r>
                        <a:rPr lang="de-DE" sz="1600" dirty="0" smtClean="0">
                          <a:latin typeface="Verdana" panose="020B0604030504040204" pitchFamily="34" charset="0"/>
                        </a:rPr>
                        <a:t>Groß-/Kleinschreibung</a:t>
                      </a:r>
                      <a:r>
                        <a:rPr lang="de-DE" sz="1600" baseline="0" dirty="0" smtClean="0">
                          <a:latin typeface="Verdana" panose="020B0604030504040204" pitchFamily="34" charset="0"/>
                        </a:rPr>
                        <a:t> abhängig vom Gebrauch der jeweiligen Sprache. Gibt es für eine Sprache keine besondere Regelung für Körperschaften, gilt A.16 (Regelung für englischen Sprachraum).</a:t>
                      </a:r>
                    </a:p>
                    <a:p>
                      <a:r>
                        <a:rPr lang="de-DE" sz="1600" baseline="0" dirty="0" smtClean="0">
                          <a:latin typeface="Verdana" panose="020B0604030504040204" pitchFamily="34" charset="0"/>
                        </a:rPr>
                        <a:t>Verwendet eine Körperschaft jedoch eine ungewöhnliche Groß- und Kleinschreibung, wird diese unverändert beibehalten.</a:t>
                      </a:r>
                      <a:endParaRPr lang="de-DE" sz="1600" dirty="0">
                        <a:latin typeface="Verdana" panose="020B0604030504040204" pitchFamily="34" charset="0"/>
                      </a:endParaRPr>
                    </a:p>
                  </a:txBody>
                  <a:tcPr/>
                </a:tc>
              </a:tr>
            </a:tbl>
          </a:graphicData>
        </a:graphic>
      </p:graphicFrame>
      <p:sp>
        <p:nvSpPr>
          <p:cNvPr id="4" name="Foliennummernplatzhalter 3"/>
          <p:cNvSpPr>
            <a:spLocks noGrp="1"/>
          </p:cNvSpPr>
          <p:nvPr>
            <p:ph type="sldNum" sz="quarter" idx="12"/>
          </p:nvPr>
        </p:nvSpPr>
        <p:spPr/>
        <p:txBody>
          <a:bodyPr/>
          <a:lstStyle/>
          <a:p>
            <a:fld id="{E1CD70CF-68CB-451A-AC93-71942E537FD9}" type="slidenum">
              <a:rPr lang="de-DE" smtClean="0"/>
              <a:t>89</a:t>
            </a:fld>
            <a:endParaRPr lang="de-DE"/>
          </a:p>
        </p:txBody>
      </p:sp>
    </p:spTree>
    <p:extLst>
      <p:ext uri="{BB962C8B-B14F-4D97-AF65-F5344CB8AC3E}">
        <p14:creationId xmlns:p14="http://schemas.microsoft.com/office/powerpoint/2010/main" val="38205261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778098"/>
          </a:xfrm>
        </p:spPr>
        <p:txBody>
          <a:bodyPr/>
          <a:lstStyle/>
          <a:p>
            <a:pPr algn="l"/>
            <a:r>
              <a:rPr lang="de-DE" dirty="0" smtClean="0"/>
              <a:t>Kennzeichnung „rda“                                  </a:t>
            </a:r>
            <a:endParaRPr lang="de-DE" sz="2800" dirty="0"/>
          </a:p>
        </p:txBody>
      </p:sp>
      <p:sp>
        <p:nvSpPr>
          <p:cNvPr id="3" name="Inhaltsplatzhalter 2"/>
          <p:cNvSpPr>
            <a:spLocks noGrp="1"/>
          </p:cNvSpPr>
          <p:nvPr>
            <p:ph idx="1"/>
          </p:nvPr>
        </p:nvSpPr>
        <p:spPr/>
        <p:txBody>
          <a:bodyPr/>
          <a:lstStyle/>
          <a:p>
            <a:pPr marL="0" indent="0">
              <a:spcBef>
                <a:spcPts val="0"/>
              </a:spcBef>
              <a:buNone/>
            </a:pPr>
            <a:r>
              <a:rPr lang="de-DE" dirty="0" smtClean="0"/>
              <a:t>Ab 1.10.2014 wendet der hbz-Verbund die RDA an</a:t>
            </a:r>
          </a:p>
          <a:p>
            <a:pPr>
              <a:spcBef>
                <a:spcPts val="0"/>
              </a:spcBef>
            </a:pPr>
            <a:r>
              <a:rPr lang="de-DE" dirty="0" smtClean="0"/>
              <a:t>Neuaufnahmen </a:t>
            </a:r>
          </a:p>
          <a:p>
            <a:pPr marL="0" indent="0">
              <a:spcBef>
                <a:spcPts val="0"/>
              </a:spcBef>
              <a:buNone/>
            </a:pPr>
            <a:r>
              <a:rPr lang="de-DE" dirty="0"/>
              <a:t> </a:t>
            </a:r>
            <a:r>
              <a:rPr lang="de-DE" dirty="0" smtClean="0"/>
              <a:t>  -&gt; Feld 667 rda </a:t>
            </a:r>
            <a:r>
              <a:rPr lang="de-DE" sz="2000" dirty="0" smtClean="0"/>
              <a:t>(in Satzschablone bereits enthalten)</a:t>
            </a:r>
            <a:endParaRPr lang="de-DE" dirty="0" smtClean="0"/>
          </a:p>
          <a:p>
            <a:pPr>
              <a:spcBef>
                <a:spcPts val="600"/>
              </a:spcBef>
            </a:pPr>
            <a:r>
              <a:rPr lang="de-DE" dirty="0" smtClean="0"/>
              <a:t>Altdaten </a:t>
            </a:r>
          </a:p>
          <a:p>
            <a:pPr marL="0" indent="0">
              <a:spcBef>
                <a:spcPts val="0"/>
              </a:spcBef>
              <a:buNone/>
            </a:pPr>
            <a:r>
              <a:rPr lang="de-DE" dirty="0"/>
              <a:t> </a:t>
            </a:r>
            <a:r>
              <a:rPr lang="de-DE" dirty="0" smtClean="0"/>
              <a:t>  -&gt; Umarbeitung durch Bibliotheken u. Redaktionen</a:t>
            </a:r>
          </a:p>
          <a:p>
            <a:pPr marL="396000" indent="-457200">
              <a:spcBef>
                <a:spcPts val="0"/>
              </a:spcBef>
              <a:buNone/>
            </a:pPr>
            <a:r>
              <a:rPr lang="de-DE" dirty="0"/>
              <a:t> </a:t>
            </a:r>
            <a:r>
              <a:rPr lang="de-DE" dirty="0" smtClean="0"/>
              <a:t>  -&gt; Kennzeichnung nur durch Redaktionen: </a:t>
            </a:r>
          </a:p>
          <a:p>
            <a:pPr marL="1196100" lvl="2" indent="-457200">
              <a:spcBef>
                <a:spcPts val="0"/>
              </a:spcBef>
            </a:pPr>
            <a:r>
              <a:rPr lang="de-DE" sz="2800" dirty="0" smtClean="0">
                <a:latin typeface="Verdana" panose="020B0604030504040204" pitchFamily="34" charset="0"/>
                <a:ea typeface="Verdana" panose="020B0604030504040204" pitchFamily="34" charset="0"/>
                <a:cs typeface="Verdana" panose="020B0604030504040204" pitchFamily="34" charset="0"/>
              </a:rPr>
              <a:t>vollständige Umarbeitung -&gt; Feld 667 rda </a:t>
            </a:r>
          </a:p>
          <a:p>
            <a:pPr marL="1196100" lvl="2" indent="-457200">
              <a:spcBef>
                <a:spcPts val="0"/>
              </a:spcBef>
            </a:pPr>
            <a:r>
              <a:rPr lang="de-DE" sz="2800" dirty="0" smtClean="0">
                <a:latin typeface="Verdana" panose="020B0604030504040204" pitchFamily="34" charset="0"/>
                <a:ea typeface="Verdana" panose="020B0604030504040204" pitchFamily="34" charset="0"/>
                <a:cs typeface="Verdana" panose="020B0604030504040204" pitchFamily="34" charset="0"/>
              </a:rPr>
              <a:t>Nur BN angepasst -&gt; Feld 667 rda</a:t>
            </a:r>
          </a:p>
          <a:p>
            <a:pPr marL="738900" lvl="2" indent="0">
              <a:spcBef>
                <a:spcPts val="0"/>
              </a:spcBef>
              <a:buNone/>
            </a:pPr>
            <a:r>
              <a:rPr lang="de-DE" sz="2800" dirty="0" smtClean="0">
                <a:latin typeface="Verdana" panose="020B0604030504040204" pitchFamily="34" charset="0"/>
                <a:ea typeface="Verdana" panose="020B0604030504040204" pitchFamily="34" charset="0"/>
                <a:cs typeface="Verdana" panose="020B0604030504040204" pitchFamily="34" charset="0"/>
              </a:rPr>
              <a:t>                               -&gt; Feld 667 BNPe</a:t>
            </a:r>
          </a:p>
          <a:p>
            <a:pPr marL="1196100" lvl="2" indent="-457200">
              <a:spcBef>
                <a:spcPts val="0"/>
              </a:spcBef>
            </a:pPr>
            <a:r>
              <a:rPr lang="de-DE" sz="2800" dirty="0" smtClean="0">
                <a:latin typeface="Verdana" panose="020B0604030504040204" pitchFamily="34" charset="0"/>
                <a:ea typeface="Verdana" panose="020B0604030504040204" pitchFamily="34" charset="0"/>
                <a:cs typeface="Verdana" panose="020B0604030504040204" pitchFamily="34" charset="0"/>
              </a:rPr>
              <a:t>Anhebung Kat.-Level auf 1</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9</a:t>
            </a:fld>
            <a:endParaRPr lang="de-DE"/>
          </a:p>
        </p:txBody>
      </p:sp>
    </p:spTree>
    <p:extLst>
      <p:ext uri="{BB962C8B-B14F-4D97-AF65-F5344CB8AC3E}">
        <p14:creationId xmlns:p14="http://schemas.microsoft.com/office/powerpoint/2010/main" val="2638763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wipe(down)">
                                      <p:cBhvr>
                                        <p:cTn id="7" dur="500"/>
                                        <p:tgtEl>
                                          <p:spTgt spid="3">
                                            <p:txEl>
                                              <p:pRg st="3" end="3"/>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wipe(down)">
                                      <p:cBhvr>
                                        <p:cTn id="10" dur="500"/>
                                        <p:tgtEl>
                                          <p:spTgt spid="3">
                                            <p:txEl>
                                              <p:pRg st="4" end="4"/>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wipe(down)">
                                      <p:cBhvr>
                                        <p:cTn id="13" dur="500"/>
                                        <p:tgtEl>
                                          <p:spTgt spid="3">
                                            <p:txEl>
                                              <p:pRg st="5" end="5"/>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wipe(down)">
                                      <p:cBhvr>
                                        <p:cTn id="16" dur="500"/>
                                        <p:tgtEl>
                                          <p:spTgt spid="3">
                                            <p:txEl>
                                              <p:pRg st="6" end="6"/>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Effect transition="in" filter="wipe(down)">
                                      <p:cBhvr>
                                        <p:cTn id="19" dur="500"/>
                                        <p:tgtEl>
                                          <p:spTgt spid="3">
                                            <p:txEl>
                                              <p:pRg st="7" end="7"/>
                                            </p:txEl>
                                          </p:spTgt>
                                        </p:tgtEl>
                                      </p:cBhvr>
                                    </p:animEffect>
                                  </p:childTnLst>
                                </p:cTn>
                              </p:par>
                              <p:par>
                                <p:cTn id="20" presetID="22" presetClass="entr" presetSubtype="4" fill="hold" nodeType="with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wipe(down)">
                                      <p:cBhvr>
                                        <p:cTn id="22" dur="500"/>
                                        <p:tgtEl>
                                          <p:spTgt spid="3">
                                            <p:txEl>
                                              <p:pRg st="8" end="8"/>
                                            </p:txEl>
                                          </p:spTgt>
                                        </p:tgtEl>
                                      </p:cBhvr>
                                    </p:animEffect>
                                  </p:childTnLst>
                                </p:cTn>
                              </p:par>
                              <p:par>
                                <p:cTn id="23" presetID="22" presetClass="entr" presetSubtype="4"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animEffect transition="in" filter="wipe(down)">
                                      <p:cBhvr>
                                        <p:cTn id="25"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994122"/>
          </a:xfrm>
        </p:spPr>
        <p:txBody>
          <a:bodyPr/>
          <a:lstStyle/>
          <a:p>
            <a:pPr algn="l"/>
            <a:r>
              <a:rPr lang="de-DE" sz="3200" dirty="0">
                <a:solidFill>
                  <a:srgbClr val="4F81BD">
                    <a:lumMod val="75000"/>
                  </a:srgbClr>
                </a:solidFill>
              </a:rPr>
              <a:t>Was ist neu mit RDA?</a:t>
            </a:r>
            <a:br>
              <a:rPr lang="de-DE" sz="3200" dirty="0">
                <a:solidFill>
                  <a:srgbClr val="4F81BD">
                    <a:lumMod val="75000"/>
                  </a:srgbClr>
                </a:solidFill>
              </a:rPr>
            </a:br>
            <a:r>
              <a:rPr lang="de-DE" sz="2600" dirty="0">
                <a:solidFill>
                  <a:srgbClr val="4F81BD">
                    <a:lumMod val="75000"/>
                  </a:srgbClr>
                </a:solidFill>
              </a:rPr>
              <a:t>(im Bereich Körperschaften allgemein)     </a:t>
            </a:r>
            <a:r>
              <a:rPr lang="de-DE" sz="2600" dirty="0" smtClean="0">
                <a:solidFill>
                  <a:srgbClr val="4F81BD">
                    <a:lumMod val="75000"/>
                  </a:srgbClr>
                </a:solidFill>
              </a:rPr>
              <a:t> -2-</a:t>
            </a:r>
            <a:endParaRPr lang="de-DE" dirty="0"/>
          </a:p>
        </p:txBody>
      </p:sp>
      <p:sp>
        <p:nvSpPr>
          <p:cNvPr id="3" name="Fußzeilenplatzhalter 2"/>
          <p:cNvSpPr>
            <a:spLocks noGrp="1"/>
          </p:cNvSpPr>
          <p:nvPr>
            <p:ph type="ftr" sz="quarter" idx="11"/>
          </p:nvPr>
        </p:nvSpPr>
        <p:spPr/>
        <p:txBody>
          <a:bodyPr/>
          <a:lstStyle/>
          <a:p>
            <a:r>
              <a:rPr lang="de-DE" smtClean="0"/>
              <a:t>Schulungsunterlagen der AG RDA – Modul GND: KorKonGeo | hbz | Stand: 15.01.2015</a:t>
            </a:r>
            <a:endParaRPr lang="de-DE" dirty="0"/>
          </a:p>
        </p:txBody>
      </p:sp>
      <p:graphicFrame>
        <p:nvGraphicFramePr>
          <p:cNvPr id="5" name="Inhaltsplatzhalter 4"/>
          <p:cNvGraphicFramePr>
            <a:graphicFrameLocks/>
          </p:cNvGraphicFramePr>
          <p:nvPr>
            <p:extLst>
              <p:ext uri="{D42A27DB-BD31-4B8C-83A1-F6EECF244321}">
                <p14:modId xmlns:p14="http://schemas.microsoft.com/office/powerpoint/2010/main" val="101775317"/>
              </p:ext>
            </p:extLst>
          </p:nvPr>
        </p:nvGraphicFramePr>
        <p:xfrm>
          <a:off x="767408" y="1556792"/>
          <a:ext cx="9679970" cy="4734560"/>
        </p:xfrm>
        <a:graphic>
          <a:graphicData uri="http://schemas.openxmlformats.org/drawingml/2006/table">
            <a:tbl>
              <a:tblPr firstRow="1" bandRow="1">
                <a:tableStyleId>{5C22544A-7EE6-4342-B048-85BDC9FD1C3A}</a:tableStyleId>
              </a:tblPr>
              <a:tblGrid>
                <a:gridCol w="4839985"/>
                <a:gridCol w="4839985"/>
              </a:tblGrid>
              <a:tr h="370840">
                <a:tc>
                  <a:txBody>
                    <a:bodyPr/>
                    <a:lstStyle/>
                    <a:p>
                      <a:pPr algn="ctr"/>
                      <a:r>
                        <a:rPr lang="de-DE" sz="1600" dirty="0" smtClean="0">
                          <a:latin typeface="Verdana" panose="020B0604030504040204" pitchFamily="34" charset="0"/>
                        </a:rPr>
                        <a:t>RAK / GND-Übergangsregeln</a:t>
                      </a:r>
                      <a:endParaRPr lang="de-DE" sz="1600" dirty="0">
                        <a:latin typeface="Verdana" panose="020B0604030504040204" pitchFamily="34" charset="0"/>
                      </a:endParaRPr>
                    </a:p>
                  </a:txBody>
                  <a:tcPr/>
                </a:tc>
                <a:tc>
                  <a:txBody>
                    <a:bodyPr/>
                    <a:lstStyle/>
                    <a:p>
                      <a:pPr algn="ctr"/>
                      <a:r>
                        <a:rPr lang="de-DE" sz="1600" dirty="0" smtClean="0">
                          <a:latin typeface="Verdana" panose="020B0604030504040204" pitchFamily="34" charset="0"/>
                        </a:rPr>
                        <a:t>RDA</a:t>
                      </a:r>
                      <a:endParaRPr lang="de-DE" sz="1600" dirty="0">
                        <a:latin typeface="Verdana" panose="020B0604030504040204" pitchFamily="34" charset="0"/>
                      </a:endParaRPr>
                    </a:p>
                  </a:txBody>
                  <a:tcPr/>
                </a:tc>
              </a:tr>
              <a:tr h="370840">
                <a:tc gridSpan="2">
                  <a:txBody>
                    <a:bodyPr/>
                    <a:lstStyle/>
                    <a:p>
                      <a:pPr algn="ctr"/>
                      <a:r>
                        <a:rPr lang="de-DE" sz="1600" dirty="0" smtClean="0">
                          <a:latin typeface="Verdana" panose="020B0604030504040204" pitchFamily="34" charset="0"/>
                        </a:rPr>
                        <a:t>Mehrere offizielle Namen</a:t>
                      </a:r>
                      <a:endParaRPr lang="de-DE" sz="1600" dirty="0">
                        <a:latin typeface="Verdana" panose="020B0604030504040204" pitchFamily="34" charset="0"/>
                      </a:endParaRPr>
                    </a:p>
                  </a:txBody>
                  <a:tcPr/>
                </a:tc>
                <a:tc hMerge="1">
                  <a:txBody>
                    <a:bodyPr/>
                    <a:lstStyle/>
                    <a:p>
                      <a:endParaRPr lang="de-DE" dirty="0"/>
                    </a:p>
                  </a:txBody>
                  <a:tcPr/>
                </a:tc>
              </a:tr>
              <a:tr h="370840">
                <a:tc>
                  <a:txBody>
                    <a:bodyPr/>
                    <a:lstStyle/>
                    <a:p>
                      <a:r>
                        <a:rPr lang="de-DE" sz="1600" dirty="0" smtClean="0">
                          <a:latin typeface="Verdana" panose="020B0604030504040204" pitchFamily="34" charset="0"/>
                        </a:rPr>
                        <a:t>GND-ÜR K2:</a:t>
                      </a:r>
                    </a:p>
                    <a:p>
                      <a:r>
                        <a:rPr lang="de-DE" sz="1600" dirty="0" smtClean="0">
                          <a:latin typeface="Verdana" panose="020B0604030504040204" pitchFamily="34" charset="0"/>
                        </a:rPr>
                        <a:t>Liegen</a:t>
                      </a:r>
                      <a:r>
                        <a:rPr lang="de-DE" sz="1600" baseline="0" dirty="0" smtClean="0">
                          <a:latin typeface="Verdana" panose="020B0604030504040204" pitchFamily="34" charset="0"/>
                        </a:rPr>
                        <a:t> mehrere selbst gebrauchte Namen in verschiedenen offiziellen Sprachen vor, wird der Name gewählt der in der Sprachreihenfolge deutsch, englisch, französisch, russisch, lateinisch, spanisch, italienisch am weitesten vorne steht.</a:t>
                      </a:r>
                      <a:endParaRPr lang="de-DE" sz="1600" dirty="0">
                        <a:latin typeface="Verdana" panose="020B0604030504040204" pitchFamily="34" charset="0"/>
                      </a:endParaRPr>
                    </a:p>
                  </a:txBody>
                  <a:tcPr/>
                </a:tc>
                <a:tc>
                  <a:txBody>
                    <a:bodyPr/>
                    <a:lstStyle/>
                    <a:p>
                      <a:r>
                        <a:rPr lang="de-DE" sz="1600" dirty="0" smtClean="0">
                          <a:latin typeface="Verdana" panose="020B0604030504040204" pitchFamily="34" charset="0"/>
                        </a:rPr>
                        <a:t>RDA: 11.2.2.5.2:</a:t>
                      </a:r>
                    </a:p>
                    <a:p>
                      <a:pPr marL="324000" indent="-457200">
                        <a:buFont typeface="Symbol" panose="05050102010706020507" pitchFamily="18" charset="2"/>
                        <a:buNone/>
                      </a:pPr>
                      <a:r>
                        <a:rPr lang="de-DE" sz="1600" dirty="0" smtClean="0">
                          <a:latin typeface="Verdana" panose="020B0604030504040204" pitchFamily="34" charset="0"/>
                        </a:rPr>
                        <a:t>-  Wenn unter den offiziellen Sprachen</a:t>
                      </a:r>
                      <a:r>
                        <a:rPr lang="de-DE" sz="1600" baseline="0" dirty="0" smtClean="0">
                          <a:latin typeface="Verdana" panose="020B0604030504040204" pitchFamily="34" charset="0"/>
                        </a:rPr>
                        <a:t> die der katalogisierenden Institution ist, dann diese für die bevorzugte Namensform wählen</a:t>
                      </a:r>
                    </a:p>
                    <a:p>
                      <a:pPr marL="285750" indent="-285750">
                        <a:buFontTx/>
                        <a:buChar char="-"/>
                      </a:pPr>
                      <a:r>
                        <a:rPr lang="de-DE" sz="1600" baseline="0" dirty="0" smtClean="0">
                          <a:latin typeface="Verdana" panose="020B0604030504040204" pitchFamily="34" charset="0"/>
                        </a:rPr>
                        <a:t>Wenn Deutsch keine der offiziellen Sprachen ist bzw. die offizielle Sprache nicht bekannt ist, dann die am häufigsten vorkommende Form in den Ressourcen, die mit der Körperschaft in Verbindung stehen als bevorzugte Namensform wählen</a:t>
                      </a:r>
                    </a:p>
                    <a:p>
                      <a:pPr marL="285750" indent="-285750">
                        <a:buFontTx/>
                        <a:buChar char="-"/>
                      </a:pPr>
                      <a:r>
                        <a:rPr lang="de-DE" sz="1600" baseline="0" dirty="0" smtClean="0">
                          <a:latin typeface="Verdana" panose="020B0604030504040204" pitchFamily="34" charset="0"/>
                        </a:rPr>
                        <a:t>Im Zweifelsfall die erste vorhandene Form in der ersten erhaltenen Ressource als bevorzugte Namensform wählen</a:t>
                      </a:r>
                      <a:endParaRPr lang="de-DE" sz="1600" dirty="0" smtClean="0">
                        <a:latin typeface="Verdana" panose="020B0604030504040204" pitchFamily="34" charset="0"/>
                      </a:endParaRPr>
                    </a:p>
                    <a:p>
                      <a:endParaRPr lang="de-DE" sz="1600" dirty="0">
                        <a:latin typeface="Verdana" panose="020B0604030504040204" pitchFamily="34" charset="0"/>
                      </a:endParaRPr>
                    </a:p>
                  </a:txBody>
                  <a:tcPr/>
                </a:tc>
              </a:tr>
            </a:tbl>
          </a:graphicData>
        </a:graphic>
      </p:graphicFrame>
      <p:sp>
        <p:nvSpPr>
          <p:cNvPr id="4" name="Foliennummernplatzhalter 3"/>
          <p:cNvSpPr>
            <a:spLocks noGrp="1"/>
          </p:cNvSpPr>
          <p:nvPr>
            <p:ph type="sldNum" sz="quarter" idx="12"/>
          </p:nvPr>
        </p:nvSpPr>
        <p:spPr/>
        <p:txBody>
          <a:bodyPr/>
          <a:lstStyle/>
          <a:p>
            <a:fld id="{E1CD70CF-68CB-451A-AC93-71942E537FD9}" type="slidenum">
              <a:rPr lang="de-DE" smtClean="0"/>
              <a:t>90</a:t>
            </a:fld>
            <a:endParaRPr lang="de-DE"/>
          </a:p>
        </p:txBody>
      </p:sp>
    </p:spTree>
    <p:extLst>
      <p:ext uri="{BB962C8B-B14F-4D97-AF65-F5344CB8AC3E}">
        <p14:creationId xmlns:p14="http://schemas.microsoft.com/office/powerpoint/2010/main" val="3192783882"/>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642194"/>
          </a:xfrm>
        </p:spPr>
        <p:txBody>
          <a:bodyPr/>
          <a:lstStyle/>
          <a:p>
            <a:pPr algn="l"/>
            <a:r>
              <a:rPr lang="de-DE" altLang="de-DE" sz="3200" dirty="0">
                <a:solidFill>
                  <a:srgbClr val="4F81BD">
                    <a:lumMod val="75000"/>
                  </a:srgbClr>
                </a:solidFill>
              </a:rPr>
              <a:t>Zusätzliche Neuerungen für die Formalerschließung ab dem RDA-Umstieg </a:t>
            </a:r>
            <a:r>
              <a:rPr lang="de-DE" altLang="de-DE" sz="3200" dirty="0" smtClean="0">
                <a:solidFill>
                  <a:srgbClr val="4F81BD">
                    <a:lumMod val="75000"/>
                  </a:srgbClr>
                </a:solidFill>
              </a:rPr>
              <a:t>2015</a:t>
            </a:r>
            <a:endParaRPr lang="de-DE" sz="2800" dirty="0"/>
          </a:p>
        </p:txBody>
      </p:sp>
      <p:sp>
        <p:nvSpPr>
          <p:cNvPr id="3" name="Inhaltsplatzhalter 2"/>
          <p:cNvSpPr>
            <a:spLocks noGrp="1"/>
          </p:cNvSpPr>
          <p:nvPr>
            <p:ph idx="1"/>
          </p:nvPr>
        </p:nvSpPr>
        <p:spPr>
          <a:xfrm>
            <a:off x="609600" y="2204864"/>
            <a:ext cx="10972800" cy="3921300"/>
          </a:xfrm>
        </p:spPr>
        <p:txBody>
          <a:bodyPr>
            <a:normAutofit/>
          </a:bodyPr>
          <a:lstStyle/>
          <a:p>
            <a:pPr marL="0" indent="0">
              <a:buNone/>
            </a:pPr>
            <a:r>
              <a:rPr lang="de-DE" sz="2600" dirty="0" smtClean="0"/>
              <a:t>Zusätzliche Entitäten, die als Körperschaften angesetzt werden:</a:t>
            </a:r>
          </a:p>
          <a:p>
            <a:r>
              <a:rPr lang="de-DE" sz="2600" dirty="0" smtClean="0"/>
              <a:t>Projekte, Initiativen, Netzwerke</a:t>
            </a:r>
          </a:p>
          <a:p>
            <a:r>
              <a:rPr lang="de-DE" sz="2600" dirty="0" smtClean="0"/>
              <a:t>Künstlergruppen, deren Namen nur aus Vor- und Zuname bestehen</a:t>
            </a:r>
          </a:p>
          <a:p>
            <a:r>
              <a:rPr lang="de-DE" sz="2600" dirty="0" smtClean="0"/>
              <a:t>Zeitschriftenredaktionen</a:t>
            </a:r>
          </a:p>
          <a:p>
            <a:r>
              <a:rPr lang="de-DE" sz="2600" dirty="0" smtClean="0"/>
              <a:t>(FE): Schiffe, Raumschiffe</a:t>
            </a:r>
          </a:p>
          <a:p>
            <a:r>
              <a:rPr lang="de-DE" sz="2600" dirty="0"/>
              <a:t>Alle Entitäten, die nach RAK-WB § 631, Erl. 1-3 bisher nicht als Körperschaften behandelt wurden</a:t>
            </a:r>
          </a:p>
          <a:p>
            <a:pPr marL="0" indent="0">
              <a:buNone/>
            </a:pPr>
            <a:endParaRPr lang="de-DE" sz="2600"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91</a:t>
            </a:fld>
            <a:endParaRPr lang="de-DE"/>
          </a:p>
        </p:txBody>
      </p:sp>
    </p:spTree>
    <p:extLst>
      <p:ext uri="{BB962C8B-B14F-4D97-AF65-F5344CB8AC3E}">
        <p14:creationId xmlns:p14="http://schemas.microsoft.com/office/powerpoint/2010/main" val="344529114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pPr algn="ctr"/>
            <a:r>
              <a:rPr lang="de-DE" b="1" dirty="0" smtClean="0">
                <a:solidFill>
                  <a:schemeClr val="accent1">
                    <a:lumMod val="75000"/>
                  </a:schemeClr>
                </a:solidFill>
              </a:rPr>
              <a:t/>
            </a:r>
            <a:br>
              <a:rPr lang="de-DE" b="1" dirty="0" smtClean="0">
                <a:solidFill>
                  <a:schemeClr val="accent1">
                    <a:lumMod val="75000"/>
                  </a:schemeClr>
                </a:solidFill>
              </a:rPr>
            </a:br>
            <a:r>
              <a:rPr lang="de-DE" b="1" dirty="0" smtClean="0">
                <a:solidFill>
                  <a:schemeClr val="accent1">
                    <a:lumMod val="75000"/>
                  </a:schemeClr>
                </a:solidFill>
              </a:rPr>
              <a:t>Allgemeine untergeordnete Körperschaften</a:t>
            </a:r>
            <a:r>
              <a:rPr lang="de-DE" dirty="0"/>
              <a:t/>
            </a:r>
            <a:br>
              <a:rPr lang="de-DE" dirty="0"/>
            </a:b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5" name="Untertitel 4"/>
          <p:cNvSpPr>
            <a:spLocks noGrp="1"/>
          </p:cNvSpPr>
          <p:nvPr>
            <p:ph type="subTitle" idx="1"/>
          </p:nvPr>
        </p:nvSpPr>
        <p:spPr/>
        <p:txBody>
          <a:bodyPr>
            <a:normAutofit/>
          </a:bodyPr>
          <a:lstStyle/>
          <a:p>
            <a:endParaRPr lang="de-DE" sz="800" dirty="0">
              <a:solidFill>
                <a:srgbClr val="FF0000"/>
              </a:solidFill>
            </a:endParaRPr>
          </a:p>
        </p:txBody>
      </p:sp>
      <p:sp>
        <p:nvSpPr>
          <p:cNvPr id="4" name="Rechteck 3"/>
          <p:cNvSpPr/>
          <p:nvPr/>
        </p:nvSpPr>
        <p:spPr>
          <a:xfrm>
            <a:off x="1933344" y="548680"/>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GND</a:t>
            </a:r>
          </a:p>
        </p:txBody>
      </p:sp>
    </p:spTree>
    <p:extLst>
      <p:ext uri="{BB962C8B-B14F-4D97-AF65-F5344CB8AC3E}">
        <p14:creationId xmlns:p14="http://schemas.microsoft.com/office/powerpoint/2010/main" val="151930459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570186"/>
          </a:xfrm>
        </p:spPr>
        <p:txBody>
          <a:bodyPr>
            <a:normAutofit fontScale="90000"/>
          </a:bodyPr>
          <a:lstStyle/>
          <a:p>
            <a:pPr algn="l"/>
            <a:r>
              <a:rPr lang="de-DE" sz="3200" dirty="0">
                <a:latin typeface="Verdana" panose="020B0604030504040204" pitchFamily="34" charset="0"/>
              </a:rPr>
              <a:t>RDA, AWR, ERL</a:t>
            </a:r>
            <a:r>
              <a:rPr lang="de-DE" sz="2400" dirty="0">
                <a:latin typeface="Verdana" panose="020B0604030504040204" pitchFamily="34" charset="0"/>
              </a:rPr>
              <a:t/>
            </a:r>
            <a:br>
              <a:rPr lang="de-DE" sz="2400" dirty="0">
                <a:latin typeface="Verdana" panose="020B0604030504040204" pitchFamily="34" charset="0"/>
              </a:rPr>
            </a:br>
            <a:r>
              <a:rPr lang="de-DE" sz="2900" dirty="0">
                <a:solidFill>
                  <a:schemeClr val="tx1"/>
                </a:solidFill>
                <a:latin typeface="Verdana" panose="020B0604030504040204" pitchFamily="34" charset="0"/>
              </a:rPr>
              <a:t>Übersicht der in der Präsentation behandelten RDA-Stellen</a:t>
            </a:r>
          </a:p>
        </p:txBody>
      </p:sp>
      <p:sp>
        <p:nvSpPr>
          <p:cNvPr id="8" name="Fußzeilenplatzhalter 3"/>
          <p:cNvSpPr>
            <a:spLocks noGrp="1"/>
          </p:cNvSpPr>
          <p:nvPr>
            <p:ph type="ftr" sz="quarter" idx="11"/>
          </p:nvPr>
        </p:nvSpPr>
        <p:spPr>
          <a:noFill/>
        </p:spPr>
        <p:txBody>
          <a:bodyPr/>
          <a:lstStyle/>
          <a:p>
            <a:r>
              <a:rPr lang="de-DE" smtClean="0"/>
              <a:t>Schulungsunterlagen der AG RDA – Modul GND: KorKonGeo | hbz | Stand: 15.01.2015</a:t>
            </a:r>
            <a:endParaRPr lang="de-DE" dirty="0"/>
          </a:p>
        </p:txBody>
      </p:sp>
      <p:graphicFrame>
        <p:nvGraphicFramePr>
          <p:cNvPr id="6" name="Inhaltsplatzhalter 4"/>
          <p:cNvGraphicFramePr>
            <a:graphicFrameLocks noGrp="1"/>
          </p:cNvGraphicFramePr>
          <p:nvPr>
            <p:ph idx="4294967295"/>
            <p:extLst>
              <p:ext uri="{D42A27DB-BD31-4B8C-83A1-F6EECF244321}">
                <p14:modId xmlns:p14="http://schemas.microsoft.com/office/powerpoint/2010/main" val="3339690377"/>
              </p:ext>
            </p:extLst>
          </p:nvPr>
        </p:nvGraphicFramePr>
        <p:xfrm>
          <a:off x="1127448" y="2420888"/>
          <a:ext cx="9433049" cy="3368736"/>
        </p:xfrm>
        <a:graphic>
          <a:graphicData uri="http://schemas.openxmlformats.org/drawingml/2006/table">
            <a:tbl>
              <a:tblPr firstRow="1" bandRow="1">
                <a:tableStyleId>{5C22544A-7EE6-4342-B048-85BDC9FD1C3A}</a:tableStyleId>
              </a:tblPr>
              <a:tblGrid>
                <a:gridCol w="4923463"/>
                <a:gridCol w="1941282"/>
                <a:gridCol w="1941282"/>
                <a:gridCol w="627022"/>
              </a:tblGrid>
              <a:tr h="634012">
                <a:tc>
                  <a:txBody>
                    <a:bodyPr/>
                    <a:lstStyle/>
                    <a:p>
                      <a:r>
                        <a:rPr lang="de-DE" sz="1200" dirty="0" smtClean="0">
                          <a:latin typeface="Verdana" panose="020B0604030504040204" pitchFamily="34" charset="0"/>
                        </a:rPr>
                        <a:t>RDA</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AWR</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ERL</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r>
              <a:tr h="364838">
                <a:tc>
                  <a:txBody>
                    <a:bodyPr/>
                    <a:lstStyle/>
                    <a:p>
                      <a:pPr>
                        <a:lnSpc>
                          <a:spcPct val="100000"/>
                        </a:lnSpc>
                      </a:pPr>
                      <a:r>
                        <a:rPr lang="de-DE" sz="1200" dirty="0" smtClean="0">
                          <a:latin typeface="Verdana" panose="020B0604030504040204" pitchFamily="34" charset="0"/>
                        </a:rPr>
                        <a:t>11.2.2.13                               X</a:t>
                      </a:r>
                    </a:p>
                  </a:txBody>
                  <a:tcPr/>
                </a:tc>
                <a:tc>
                  <a:txBody>
                    <a:bodyPr/>
                    <a:lstStyle/>
                    <a:p>
                      <a:pPr algn="ctr">
                        <a:lnSpc>
                          <a:spcPct val="150000"/>
                        </a:lnSpc>
                      </a:pPr>
                      <a:endParaRPr lang="de-DE" sz="1200" dirty="0">
                        <a:latin typeface="Verdana" panose="020B0604030504040204" pitchFamily="34" charset="0"/>
                      </a:endParaRPr>
                    </a:p>
                  </a:txBody>
                  <a:tcPr/>
                </a:tc>
                <a:tc>
                  <a:txBody>
                    <a:bodyPr/>
                    <a:lstStyle/>
                    <a:p>
                      <a:pPr algn="ctr">
                        <a:lnSpc>
                          <a:spcPct val="150000"/>
                        </a:lnSpc>
                      </a:pP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r>
              <a:tr h="273628">
                <a:tc>
                  <a:txBody>
                    <a:bodyPr/>
                    <a:lstStyle/>
                    <a:p>
                      <a:r>
                        <a:rPr lang="de-DE" sz="1200" dirty="0" smtClean="0">
                          <a:latin typeface="Verdana" panose="020B0604030504040204" pitchFamily="34" charset="0"/>
                        </a:rPr>
                        <a:t>11.2.2.14                               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r>
              <a:tr h="388017">
                <a:tc>
                  <a:txBody>
                    <a:bodyPr/>
                    <a:lstStyle/>
                    <a:p>
                      <a:r>
                        <a:rPr lang="de-DE" sz="1200" dirty="0" smtClean="0">
                          <a:latin typeface="Verdana" panose="020B0604030504040204" pitchFamily="34" charset="0"/>
                        </a:rPr>
                        <a:t>11.2.2.14.1                            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r>
              <a:tr h="273628">
                <a:tc>
                  <a:txBody>
                    <a:bodyPr/>
                    <a:lstStyle/>
                    <a:p>
                      <a:r>
                        <a:rPr lang="de-DE" sz="1200" dirty="0" smtClean="0">
                          <a:latin typeface="Verdana" panose="020B0604030504040204" pitchFamily="34" charset="0"/>
                        </a:rPr>
                        <a:t>11.2.2.14.2                            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r>
              <a:tr h="359132">
                <a:tc>
                  <a:txBody>
                    <a:bodyPr/>
                    <a:lstStyle/>
                    <a:p>
                      <a:r>
                        <a:rPr lang="de-DE" sz="1200" dirty="0" smtClean="0">
                          <a:latin typeface="Verdana" panose="020B0604030504040204" pitchFamily="34" charset="0"/>
                        </a:rPr>
                        <a:t>11.2.2.14.5                            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r>
              <a:tr h="357725">
                <a:tc>
                  <a:txBody>
                    <a:bodyPr/>
                    <a:lstStyle/>
                    <a:p>
                      <a:r>
                        <a:rPr lang="de-DE" sz="1200" dirty="0" smtClean="0">
                          <a:latin typeface="Verdana" panose="020B0604030504040204" pitchFamily="34" charset="0"/>
                        </a:rPr>
                        <a:t>11.2.2.14.6                            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r>
              <a:tr h="357725">
                <a:tc>
                  <a:txBody>
                    <a:bodyPr/>
                    <a:lstStyle/>
                    <a:p>
                      <a:r>
                        <a:rPr lang="de-DE" sz="1200" dirty="0" smtClean="0">
                          <a:latin typeface="Verdana" panose="020B0604030504040204" pitchFamily="34" charset="0"/>
                        </a:rPr>
                        <a:t>11.2.2.14.7                            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r>
              <a:tr h="357725">
                <a:tc>
                  <a:txBody>
                    <a:bodyPr/>
                    <a:lstStyle/>
                    <a:p>
                      <a:r>
                        <a:rPr lang="de-DE" sz="1200" dirty="0" smtClean="0">
                          <a:latin typeface="Verdana" panose="020B0604030504040204" pitchFamily="34" charset="0"/>
                        </a:rPr>
                        <a:t>11.2.2.15                               X</a:t>
                      </a:r>
                      <a:endParaRPr lang="de-DE" sz="1200" dirty="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r>
            </a:tbl>
          </a:graphicData>
        </a:graphic>
      </p:graphicFrame>
      <p:sp>
        <p:nvSpPr>
          <p:cNvPr id="3" name="Foliennummernplatzhalter 2"/>
          <p:cNvSpPr>
            <a:spLocks noGrp="1"/>
          </p:cNvSpPr>
          <p:nvPr>
            <p:ph type="sldNum" sz="quarter" idx="12"/>
          </p:nvPr>
        </p:nvSpPr>
        <p:spPr/>
        <p:txBody>
          <a:bodyPr/>
          <a:lstStyle/>
          <a:p>
            <a:fld id="{E1CD70CF-68CB-451A-AC93-71942E537FD9}" type="slidenum">
              <a:rPr lang="de-DE" smtClean="0"/>
              <a:t>93</a:t>
            </a:fld>
            <a:endParaRPr lang="de-DE"/>
          </a:p>
        </p:txBody>
      </p:sp>
    </p:spTree>
    <p:extLst>
      <p:ext uri="{BB962C8B-B14F-4D97-AF65-F5344CB8AC3E}">
        <p14:creationId xmlns:p14="http://schemas.microsoft.com/office/powerpoint/2010/main" val="3477406539"/>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609600" y="274638"/>
            <a:ext cx="8726760" cy="1282154"/>
          </a:xfrm>
        </p:spPr>
        <p:txBody>
          <a:bodyPr>
            <a:normAutofit/>
          </a:bodyPr>
          <a:lstStyle/>
          <a:p>
            <a:pPr algn="l"/>
            <a:r>
              <a:rPr lang="de-DE" sz="3200" dirty="0" smtClean="0">
                <a:latin typeface="Verdana" panose="020B0604030504040204" pitchFamily="34" charset="0"/>
                <a:ea typeface="Verdana" panose="020B0604030504040204" pitchFamily="34" charset="0"/>
                <a:cs typeface="Verdana" panose="020B0604030504040204" pitchFamily="34" charset="0"/>
              </a:rPr>
              <a:t>Allgemeine untergeordnete Körperschaften</a:t>
            </a:r>
            <a:br>
              <a:rPr lang="de-DE" sz="3200" dirty="0" smtClean="0">
                <a:latin typeface="Verdana" panose="020B0604030504040204" pitchFamily="34" charset="0"/>
                <a:ea typeface="Verdana" panose="020B0604030504040204" pitchFamily="34" charset="0"/>
                <a:cs typeface="Verdana" panose="020B0604030504040204" pitchFamily="34" charset="0"/>
              </a:rPr>
            </a:br>
            <a:r>
              <a:rPr lang="de-DE" sz="2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Grundprinzip                                                 -1-</a:t>
            </a:r>
            <a:endParaRPr lang="de-DE" sz="26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Inhaltsplatzhalter 9"/>
          <p:cNvSpPr>
            <a:spLocks noGrp="1"/>
          </p:cNvSpPr>
          <p:nvPr>
            <p:ph idx="1"/>
          </p:nvPr>
        </p:nvSpPr>
        <p:spPr>
          <a:xfrm>
            <a:off x="609600" y="1700808"/>
            <a:ext cx="10972800" cy="4425356"/>
          </a:xfrm>
        </p:spPr>
        <p:txBody>
          <a:bodyPr>
            <a:normAutofit lnSpcReduction="10000"/>
          </a:bodyPr>
          <a:lstStyle/>
          <a:p>
            <a:pPr marL="0" indent="0">
              <a:buNone/>
            </a:pPr>
            <a:r>
              <a:rPr lang="de-AT" sz="2400" dirty="0" smtClean="0"/>
              <a:t>(RDA 11.2.2.13) </a:t>
            </a:r>
            <a:r>
              <a:rPr lang="de-AT" b="1" dirty="0" smtClean="0"/>
              <a:t>Selbstständige Ansetzung</a:t>
            </a:r>
            <a:r>
              <a:rPr lang="de-AT" dirty="0" smtClean="0"/>
              <a:t>, es sei denn, Zuordnung zu einem Typ von 11.2.2.14. möglich</a:t>
            </a:r>
          </a:p>
          <a:p>
            <a:pPr marL="0" indent="0">
              <a:buNone/>
            </a:pPr>
            <a:r>
              <a:rPr lang="de-AT" dirty="0" smtClean="0"/>
              <a:t>Separate Regeln für Gemeinsame Komitees/Kommissionen </a:t>
            </a:r>
            <a:r>
              <a:rPr lang="de-AT" sz="2400" dirty="0" smtClean="0"/>
              <a:t>(RDA 11.2.2.16)</a:t>
            </a:r>
          </a:p>
          <a:p>
            <a:pPr marL="0" indent="0">
              <a:buNone/>
            </a:pPr>
            <a:endParaRPr lang="de-AT" dirty="0" smtClean="0"/>
          </a:p>
          <a:p>
            <a:pPr>
              <a:buFont typeface="Wingdings" panose="05000000000000000000" pitchFamily="2" charset="2"/>
              <a:buChar char="à"/>
            </a:pPr>
            <a:r>
              <a:rPr lang="de-AT" dirty="0" smtClean="0">
                <a:sym typeface="Wingdings" panose="05000000000000000000" pitchFamily="2" charset="2"/>
              </a:rPr>
              <a:t> Erster Schritt immer Versuch der </a:t>
            </a:r>
            <a:r>
              <a:rPr lang="de-AT" b="1" dirty="0" smtClean="0">
                <a:sym typeface="Wingdings" panose="05000000000000000000" pitchFamily="2" charset="2"/>
              </a:rPr>
              <a:t>Zuordnung zu einem Typ von 11.2.2.14 </a:t>
            </a:r>
            <a:r>
              <a:rPr lang="de-AT" dirty="0" smtClean="0">
                <a:sym typeface="Wingdings" panose="05000000000000000000" pitchFamily="2" charset="2"/>
              </a:rPr>
              <a:t>oder 11.2.2.16 </a:t>
            </a:r>
            <a:r>
              <a:rPr lang="de-AT" b="1" dirty="0" smtClean="0">
                <a:sym typeface="Wingdings" panose="05000000000000000000" pitchFamily="2" charset="2"/>
              </a:rPr>
              <a:t>und Befolgung der individuellen Regeln </a:t>
            </a:r>
            <a:r>
              <a:rPr lang="de-AT" sz="2400" dirty="0" smtClean="0">
                <a:sym typeface="Wingdings" panose="05000000000000000000" pitchFamily="2" charset="2"/>
              </a:rPr>
              <a:t>(Orientierung bei Zuordnung der Körperschaftsbegriffe an RDA-Beispielen)</a:t>
            </a:r>
            <a:endParaRPr lang="de-AT" b="1" dirty="0" smtClean="0">
              <a:sym typeface="Wingdings" panose="05000000000000000000" pitchFamily="2" charset="2"/>
            </a:endParaRPr>
          </a:p>
          <a:p>
            <a:pPr>
              <a:buFont typeface="Wingdings" panose="05000000000000000000" pitchFamily="2" charset="2"/>
              <a:buChar char="à"/>
            </a:pPr>
            <a:r>
              <a:rPr lang="de-AT" b="1" dirty="0">
                <a:sym typeface="Wingdings" panose="05000000000000000000" pitchFamily="2" charset="2"/>
              </a:rPr>
              <a:t> </a:t>
            </a:r>
            <a:r>
              <a:rPr lang="de-AT" dirty="0" smtClean="0">
                <a:sym typeface="Wingdings" panose="05000000000000000000" pitchFamily="2" charset="2"/>
              </a:rPr>
              <a:t>Immer von allgemeinen Regeln zu speziellen Regeln vorgehen</a:t>
            </a:r>
          </a:p>
          <a:p>
            <a:pPr>
              <a:buFont typeface="Wingdings" panose="05000000000000000000" pitchFamily="2" charset="2"/>
              <a:buChar char="à"/>
            </a:pPr>
            <a:endParaRPr lang="de-AT" b="1" dirty="0">
              <a:sym typeface="Wingdings" panose="05000000000000000000" pitchFamily="2" charset="2"/>
            </a:endParaRPr>
          </a:p>
          <a:p>
            <a:pPr marL="0" indent="0">
              <a:buNone/>
            </a:pPr>
            <a:endParaRPr lang="de-AT" b="1" dirty="0" smtClean="0">
              <a:sym typeface="Wingdings" panose="05000000000000000000" pitchFamily="2" charset="2"/>
            </a:endParaRPr>
          </a:p>
          <a:p>
            <a:pPr marL="0" indent="0">
              <a:buNone/>
            </a:pPr>
            <a:endParaRPr lang="de-AT" b="1" dirty="0" smtClean="0"/>
          </a:p>
          <a:p>
            <a:pPr marL="0" indent="0">
              <a:buNone/>
            </a:pPr>
            <a:endParaRPr lang="de-AT" b="1" dirty="0"/>
          </a:p>
          <a:p>
            <a:pPr marL="0" indent="0">
              <a:buNone/>
            </a:pPr>
            <a:endParaRPr lang="de-AT" sz="2000" dirty="0">
              <a:latin typeface="Verdana" pitchFamily="34" charset="0"/>
              <a:ea typeface="Verdana" pitchFamily="34" charset="0"/>
              <a:cs typeface="Verdana" pitchFamily="34" charset="0"/>
            </a:endParaRPr>
          </a:p>
          <a:p>
            <a:pPr marL="0" indent="0">
              <a:buNone/>
            </a:pPr>
            <a:endParaRPr lang="de-AT" sz="1800" dirty="0"/>
          </a:p>
        </p:txBody>
      </p:sp>
      <p:sp>
        <p:nvSpPr>
          <p:cNvPr id="5" name="Fußzeilenplatzhalter 3"/>
          <p:cNvSpPr>
            <a:spLocks noGrp="1"/>
          </p:cNvSpPr>
          <p:nvPr>
            <p:ph type="ftr" sz="quarter" idx="11"/>
          </p:nvPr>
        </p:nvSpPr>
        <p:spPr>
          <a:noFill/>
        </p:spPr>
        <p:txBody>
          <a:bodyPr/>
          <a:lstStyle/>
          <a:p>
            <a:r>
              <a:rPr lang="de-DE" smtClean="0"/>
              <a:t>Schulungsunterlagen der AG RDA – Modul GND: KorKonGeo | hbz | Stand: 15.01.2015</a:t>
            </a:r>
            <a:endParaRPr lang="de-DE" dirty="0"/>
          </a:p>
        </p:txBody>
      </p:sp>
      <p:sp>
        <p:nvSpPr>
          <p:cNvPr id="2" name="Foliennummernplatzhalter 1"/>
          <p:cNvSpPr>
            <a:spLocks noGrp="1"/>
          </p:cNvSpPr>
          <p:nvPr>
            <p:ph type="sldNum" sz="quarter" idx="12"/>
          </p:nvPr>
        </p:nvSpPr>
        <p:spPr/>
        <p:txBody>
          <a:bodyPr/>
          <a:lstStyle/>
          <a:p>
            <a:fld id="{E1CD70CF-68CB-451A-AC93-71942E537FD9}" type="slidenum">
              <a:rPr lang="de-DE" smtClean="0"/>
              <a:t>94</a:t>
            </a:fld>
            <a:endParaRPr lang="de-DE"/>
          </a:p>
        </p:txBody>
      </p:sp>
    </p:spTree>
    <p:extLst>
      <p:ext uri="{BB962C8B-B14F-4D97-AF65-F5344CB8AC3E}">
        <p14:creationId xmlns:p14="http://schemas.microsoft.com/office/powerpoint/2010/main" val="117561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426170"/>
          </a:xfrm>
        </p:spPr>
        <p:txBody>
          <a:bodyPr/>
          <a:lstStyle/>
          <a:p>
            <a:pPr algn="l"/>
            <a:r>
              <a:rPr lang="de-DE" sz="3200" dirty="0" smtClean="0">
                <a:solidFill>
                  <a:srgbClr val="4F81BD">
                    <a:lumMod val="75000"/>
                  </a:srgbClr>
                </a:solidFill>
              </a:rPr>
              <a:t>Allgemeine untergeordnete </a:t>
            </a:r>
            <a:r>
              <a:rPr lang="de-DE" sz="3200" dirty="0">
                <a:solidFill>
                  <a:srgbClr val="4F81BD">
                    <a:lumMod val="75000"/>
                  </a:srgbClr>
                </a:solidFill>
              </a:rPr>
              <a:t>Körperschaften</a:t>
            </a:r>
            <a:br>
              <a:rPr lang="de-DE" sz="3200" dirty="0">
                <a:solidFill>
                  <a:srgbClr val="4F81BD">
                    <a:lumMod val="75000"/>
                  </a:srgbClr>
                </a:solidFill>
              </a:rPr>
            </a:br>
            <a:r>
              <a:rPr lang="de-DE" sz="2600" dirty="0">
                <a:solidFill>
                  <a:prstClr val="black"/>
                </a:solidFill>
              </a:rPr>
              <a:t>Grundprinzip                        </a:t>
            </a:r>
            <a:r>
              <a:rPr lang="de-DE" sz="2600" dirty="0" smtClean="0">
                <a:solidFill>
                  <a:prstClr val="black"/>
                </a:solidFill>
              </a:rPr>
              <a:t>                         -2-</a:t>
            </a:r>
            <a:endParaRPr lang="de-DE" sz="2600" dirty="0"/>
          </a:p>
        </p:txBody>
      </p:sp>
      <p:sp>
        <p:nvSpPr>
          <p:cNvPr id="3" name="Inhaltsplatzhalter 2"/>
          <p:cNvSpPr>
            <a:spLocks noGrp="1"/>
          </p:cNvSpPr>
          <p:nvPr>
            <p:ph idx="1"/>
          </p:nvPr>
        </p:nvSpPr>
        <p:spPr>
          <a:xfrm>
            <a:off x="609600" y="1844824"/>
            <a:ext cx="10972800" cy="4281340"/>
          </a:xfrm>
        </p:spPr>
        <p:txBody>
          <a:bodyPr/>
          <a:lstStyle/>
          <a:p>
            <a:r>
              <a:rPr lang="de-DE" dirty="0" smtClean="0"/>
              <a:t>Bei Zuordnung zu mehreren Fallgruppen ist diejenige vorrangig anzuwenden, die zu einer unselbstständigen Ansetzung führt</a:t>
            </a:r>
          </a:p>
          <a:p>
            <a:r>
              <a:rPr lang="de-DE" dirty="0"/>
              <a:t>(RDA 11.2.2.14) Für die meisten unselbstständig anzusetzenden Körperschaften gilt:</a:t>
            </a:r>
          </a:p>
          <a:p>
            <a:pPr marL="400050" lvl="1"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Name </a:t>
            </a:r>
            <a:r>
              <a:rPr lang="de-DE" sz="2800" dirty="0">
                <a:latin typeface="Verdana" panose="020B0604030504040204" pitchFamily="34" charset="0"/>
                <a:ea typeface="Verdana" panose="020B0604030504040204" pitchFamily="34" charset="0"/>
                <a:cs typeface="Verdana" panose="020B0604030504040204" pitchFamily="34" charset="0"/>
              </a:rPr>
              <a:t>der Überordnung in substantivierter oder Abkürzungsform bei der Bildung des bevorzugten Namens aus dem Namen der Unterordnung herauslösen </a:t>
            </a:r>
          </a:p>
          <a:p>
            <a:pPr marL="0" indent="0">
              <a:buNone/>
            </a:pPr>
            <a:endParaRPr lang="de-DE" dirty="0" smtClean="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95</a:t>
            </a:fld>
            <a:endParaRPr lang="de-DE"/>
          </a:p>
        </p:txBody>
      </p:sp>
    </p:spTree>
    <p:extLst>
      <p:ext uri="{BB962C8B-B14F-4D97-AF65-F5344CB8AC3E}">
        <p14:creationId xmlns:p14="http://schemas.microsoft.com/office/powerpoint/2010/main" val="377210799"/>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609600" y="274638"/>
            <a:ext cx="8726760" cy="1858218"/>
          </a:xfrm>
        </p:spPr>
        <p:txBody>
          <a:bodyPr>
            <a:noAutofit/>
          </a:bodyPr>
          <a:lstStyle/>
          <a:p>
            <a:pPr algn="l"/>
            <a:r>
              <a:rPr lang="de-DE" sz="3200" dirty="0">
                <a:solidFill>
                  <a:srgbClr val="4F81BD">
                    <a:lumMod val="75000"/>
                  </a:srgbClr>
                </a:solidFill>
              </a:rPr>
              <a:t>Allgemeine untergeordnete Körperschaften</a:t>
            </a:r>
            <a:r>
              <a:rPr lang="de-DE" sz="3200" dirty="0" smtClean="0">
                <a:solidFill>
                  <a:schemeClr val="tx1"/>
                </a:solidFill>
              </a:rPr>
              <a:t/>
            </a:r>
            <a:br>
              <a:rPr lang="de-DE" sz="3200" dirty="0" smtClean="0">
                <a:solidFill>
                  <a:schemeClr val="tx1"/>
                </a:solidFill>
              </a:rPr>
            </a:br>
            <a:r>
              <a:rPr lang="de-DE" sz="2600" dirty="0" smtClean="0">
                <a:solidFill>
                  <a:schemeClr val="tx1"/>
                </a:solidFill>
              </a:rPr>
              <a:t>Unselbstständige </a:t>
            </a:r>
            <a:r>
              <a:rPr lang="de-DE" sz="2600" dirty="0">
                <a:solidFill>
                  <a:schemeClr val="tx1"/>
                </a:solidFill>
              </a:rPr>
              <a:t>Erfassung 	</a:t>
            </a:r>
            <a:r>
              <a:rPr lang="de-DE" sz="2600" dirty="0" smtClean="0">
                <a:solidFill>
                  <a:schemeClr val="tx1"/>
                </a:solidFill>
              </a:rPr>
              <a:t>                     </a:t>
            </a:r>
            <a:r>
              <a:rPr lang="de-DE" sz="2600" dirty="0" smtClean="0">
                <a:solidFill>
                  <a:prstClr val="black"/>
                </a:solidFill>
              </a:rPr>
              <a:t>-</a:t>
            </a:r>
            <a:r>
              <a:rPr lang="de-DE" sz="2600" dirty="0">
                <a:solidFill>
                  <a:prstClr val="black"/>
                </a:solidFill>
              </a:rPr>
              <a:t>1-</a:t>
            </a:r>
            <a:r>
              <a:rPr lang="de-DE" sz="2600" dirty="0" smtClean="0"/>
              <a:t> </a:t>
            </a:r>
            <a:br>
              <a:rPr lang="de-DE" sz="2600" dirty="0" smtClean="0"/>
            </a:br>
            <a:r>
              <a:rPr lang="de-DE" sz="2400" dirty="0" smtClean="0"/>
              <a:t>RDA 11.2.2.14.1</a:t>
            </a:r>
            <a:endParaRPr lang="de-DE" sz="2400" dirty="0"/>
          </a:p>
        </p:txBody>
      </p:sp>
      <p:sp>
        <p:nvSpPr>
          <p:cNvPr id="10" name="Inhaltsplatzhalter 9"/>
          <p:cNvSpPr>
            <a:spLocks noGrp="1"/>
          </p:cNvSpPr>
          <p:nvPr>
            <p:ph idx="1"/>
          </p:nvPr>
        </p:nvSpPr>
        <p:spPr>
          <a:xfrm>
            <a:off x="609600" y="2060848"/>
            <a:ext cx="10972800" cy="4137324"/>
          </a:xfrm>
        </p:spPr>
        <p:txBody>
          <a:bodyPr>
            <a:normAutofit/>
          </a:bodyPr>
          <a:lstStyle/>
          <a:p>
            <a:pPr marL="0" indent="0">
              <a:buNone/>
            </a:pPr>
            <a:r>
              <a:rPr lang="de-DE" dirty="0">
                <a:latin typeface="Verdana" pitchFamily="34" charset="0"/>
                <a:ea typeface="Verdana" pitchFamily="34" charset="0"/>
                <a:cs typeface="Verdana" pitchFamily="34" charset="0"/>
              </a:rPr>
              <a:t>Name enthält einen </a:t>
            </a:r>
            <a:r>
              <a:rPr lang="de-DE" dirty="0" smtClean="0">
                <a:latin typeface="Verdana" pitchFamily="34" charset="0"/>
                <a:ea typeface="Verdana" pitchFamily="34" charset="0"/>
                <a:cs typeface="Verdana" pitchFamily="34" charset="0"/>
              </a:rPr>
              <a:t>Begriff, </a:t>
            </a:r>
            <a:r>
              <a:rPr lang="de-DE" dirty="0">
                <a:latin typeface="Verdana" pitchFamily="34" charset="0"/>
                <a:ea typeface="Verdana" pitchFamily="34" charset="0"/>
                <a:cs typeface="Verdana" pitchFamily="34" charset="0"/>
              </a:rPr>
              <a:t>der </a:t>
            </a:r>
          </a:p>
          <a:p>
            <a:r>
              <a:rPr lang="de-DE" dirty="0">
                <a:latin typeface="Verdana" pitchFamily="34" charset="0"/>
                <a:ea typeface="Verdana" pitchFamily="34" charset="0"/>
                <a:cs typeface="Verdana" pitchFamily="34" charset="0"/>
              </a:rPr>
              <a:t>anzeigt, dass die Körperschaft Teil einer anderen Körperschaft </a:t>
            </a:r>
            <a:r>
              <a:rPr lang="de-DE" dirty="0" smtClean="0">
                <a:latin typeface="Verdana" pitchFamily="34" charset="0"/>
                <a:ea typeface="Verdana" pitchFamily="34" charset="0"/>
                <a:cs typeface="Verdana" pitchFamily="34" charset="0"/>
              </a:rPr>
              <a:t>ist, z.B. Department, Abteilung, Dezernat, Division, </a:t>
            </a:r>
            <a:r>
              <a:rPr lang="de-DE" dirty="0" err="1" smtClean="0">
                <a:latin typeface="Verdana" pitchFamily="34" charset="0"/>
                <a:ea typeface="Verdana" pitchFamily="34" charset="0"/>
                <a:cs typeface="Verdana" pitchFamily="34" charset="0"/>
              </a:rPr>
              <a:t>Branch</a:t>
            </a:r>
            <a:r>
              <a:rPr lang="de-DE" dirty="0" smtClean="0">
                <a:latin typeface="Verdana" pitchFamily="34" charset="0"/>
                <a:ea typeface="Verdana" pitchFamily="34" charset="0"/>
                <a:cs typeface="Verdana" pitchFamily="34" charset="0"/>
              </a:rPr>
              <a:t>, Unit </a:t>
            </a:r>
            <a:r>
              <a:rPr lang="de-DE" sz="2400" dirty="0">
                <a:latin typeface="Verdana" pitchFamily="34" charset="0"/>
                <a:ea typeface="Verdana" pitchFamily="34" charset="0"/>
                <a:cs typeface="Verdana" pitchFamily="34" charset="0"/>
              </a:rPr>
              <a:t>(RDA 11.2.2.14.1</a:t>
            </a:r>
            <a:r>
              <a:rPr lang="de-DE" sz="2400" dirty="0" smtClean="0">
                <a:latin typeface="Verdana" pitchFamily="34" charset="0"/>
                <a:ea typeface="Verdana" pitchFamily="34" charset="0"/>
                <a:cs typeface="Verdana" pitchFamily="34" charset="0"/>
              </a:rPr>
              <a:t>)</a:t>
            </a:r>
            <a:endParaRPr lang="de-DE" sz="2400" dirty="0"/>
          </a:p>
          <a:p>
            <a:pPr marL="0" indent="0">
              <a:spcBef>
                <a:spcPts val="600"/>
              </a:spcBef>
              <a:buNone/>
            </a:pPr>
            <a:r>
              <a:rPr lang="de-DE" altLang="de-DE" i="1" dirty="0" smtClean="0">
                <a:latin typeface="Verdana" pitchFamily="34" charset="0"/>
                <a:ea typeface="Verdana" pitchFamily="34" charset="0"/>
                <a:cs typeface="Verdana" pitchFamily="34" charset="0"/>
              </a:rPr>
              <a:t>Beispiele:</a:t>
            </a:r>
          </a:p>
          <a:p>
            <a:pPr marL="0" indent="0">
              <a:spcBef>
                <a:spcPts val="600"/>
              </a:spcBef>
              <a:buNone/>
            </a:pPr>
            <a:r>
              <a:rPr lang="en-US" i="1" dirty="0">
                <a:solidFill>
                  <a:schemeClr val="accent3">
                    <a:lumMod val="50000"/>
                  </a:schemeClr>
                </a:solidFill>
              </a:rPr>
              <a:t>Indian Institute of </a:t>
            </a:r>
            <a:r>
              <a:rPr lang="en-US" i="1" dirty="0" smtClean="0">
                <a:solidFill>
                  <a:schemeClr val="accent3">
                    <a:lumMod val="50000"/>
                  </a:schemeClr>
                </a:solidFill>
              </a:rPr>
              <a:t>Science. Department </a:t>
            </a:r>
            <a:r>
              <a:rPr lang="en-US" i="1" dirty="0">
                <a:solidFill>
                  <a:schemeClr val="accent3">
                    <a:lumMod val="50000"/>
                  </a:schemeClr>
                </a:solidFill>
              </a:rPr>
              <a:t>of Management </a:t>
            </a:r>
            <a:r>
              <a:rPr lang="en-US" i="1" dirty="0" smtClean="0">
                <a:solidFill>
                  <a:schemeClr val="accent3">
                    <a:lumMod val="50000"/>
                  </a:schemeClr>
                </a:solidFill>
              </a:rPr>
              <a:t>Studies</a:t>
            </a:r>
            <a:r>
              <a:rPr lang="de-DE" i="1" dirty="0">
                <a:solidFill>
                  <a:schemeClr val="accent3">
                    <a:lumMod val="50000"/>
                  </a:schemeClr>
                </a:solidFill>
              </a:rPr>
              <a:t/>
            </a:r>
            <a:br>
              <a:rPr lang="de-DE" i="1" dirty="0">
                <a:solidFill>
                  <a:schemeClr val="accent3">
                    <a:lumMod val="50000"/>
                  </a:schemeClr>
                </a:solidFill>
              </a:rPr>
            </a:br>
            <a:r>
              <a:rPr lang="de-DE" i="1" dirty="0" smtClean="0"/>
              <a:t>Name: </a:t>
            </a:r>
            <a:r>
              <a:rPr lang="en-US" i="1" dirty="0" smtClean="0"/>
              <a:t>Department </a:t>
            </a:r>
            <a:r>
              <a:rPr lang="en-US" i="1" dirty="0"/>
              <a:t>of Management </a:t>
            </a:r>
            <a:r>
              <a:rPr lang="en-US" i="1" dirty="0" smtClean="0"/>
              <a:t>Studies </a:t>
            </a:r>
            <a:r>
              <a:rPr lang="en-US" sz="2000" i="1" dirty="0" smtClean="0"/>
              <a:t>(Name d. ÜO </a:t>
            </a:r>
            <a:r>
              <a:rPr lang="en-US" sz="2000" i="1" dirty="0" err="1" smtClean="0"/>
              <a:t>nicht</a:t>
            </a:r>
            <a:r>
              <a:rPr lang="en-US" sz="2000" i="1" dirty="0" smtClean="0"/>
              <a:t> </a:t>
            </a:r>
            <a:r>
              <a:rPr lang="en-US" sz="2000" i="1" dirty="0" err="1" smtClean="0"/>
              <a:t>im</a:t>
            </a:r>
            <a:r>
              <a:rPr lang="en-US" sz="2000" i="1" dirty="0" smtClean="0"/>
              <a:t> </a:t>
            </a:r>
            <a:r>
              <a:rPr lang="en-US" sz="2000" i="1" dirty="0" err="1" smtClean="0"/>
              <a:t>Namen</a:t>
            </a:r>
            <a:r>
              <a:rPr lang="en-US" sz="2000" i="1" dirty="0" smtClean="0"/>
              <a:t> d. UO </a:t>
            </a:r>
            <a:r>
              <a:rPr lang="en-US" sz="2000" i="1" dirty="0" err="1" smtClean="0"/>
              <a:t>enthalten</a:t>
            </a:r>
            <a:r>
              <a:rPr lang="en-US" sz="2000" i="1" dirty="0" smtClean="0"/>
              <a:t>)</a:t>
            </a:r>
            <a:endParaRPr lang="de-DE" i="1" dirty="0"/>
          </a:p>
        </p:txBody>
      </p:sp>
      <p:sp>
        <p:nvSpPr>
          <p:cNvPr id="5" name="Fußzeilenplatzhalter 3"/>
          <p:cNvSpPr>
            <a:spLocks noGrp="1"/>
          </p:cNvSpPr>
          <p:nvPr>
            <p:ph type="ftr" sz="quarter" idx="11"/>
          </p:nvPr>
        </p:nvSpPr>
        <p:spPr>
          <a:noFill/>
        </p:spPr>
        <p:txBody>
          <a:bodyPr/>
          <a:lstStyle/>
          <a:p>
            <a:r>
              <a:rPr lang="de-DE" smtClean="0"/>
              <a:t>Schulungsunterlagen der AG RDA – Modul GND: KorKonGeo | hbz | Stand: 15.01.2015</a:t>
            </a:r>
            <a:endParaRPr lang="de-DE" dirty="0"/>
          </a:p>
        </p:txBody>
      </p:sp>
      <p:sp>
        <p:nvSpPr>
          <p:cNvPr id="2" name="Foliennummernplatzhalter 1"/>
          <p:cNvSpPr>
            <a:spLocks noGrp="1"/>
          </p:cNvSpPr>
          <p:nvPr>
            <p:ph type="sldNum" sz="quarter" idx="12"/>
          </p:nvPr>
        </p:nvSpPr>
        <p:spPr/>
        <p:txBody>
          <a:bodyPr/>
          <a:lstStyle/>
          <a:p>
            <a:fld id="{E1CD70CF-68CB-451A-AC93-71942E537FD9}" type="slidenum">
              <a:rPr lang="de-DE" smtClean="0"/>
              <a:t>96</a:t>
            </a:fld>
            <a:endParaRPr lang="de-DE"/>
          </a:p>
        </p:txBody>
      </p:sp>
    </p:spTree>
    <p:extLst>
      <p:ext uri="{BB962C8B-B14F-4D97-AF65-F5344CB8AC3E}">
        <p14:creationId xmlns:p14="http://schemas.microsoft.com/office/powerpoint/2010/main" val="36512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animEffect transition="in" filter="fade">
                                      <p:cBhvr>
                                        <p:cTn id="7" dur="1000"/>
                                        <p:tgtEl>
                                          <p:spTgt spid="10">
                                            <p:txEl>
                                              <p:pRg st="2" end="2"/>
                                            </p:txEl>
                                          </p:spTgt>
                                        </p:tgtEl>
                                      </p:cBhvr>
                                    </p:animEffect>
                                    <p:anim calcmode="lin" valueType="num">
                                      <p:cBhvr>
                                        <p:cTn id="8"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10">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xEl>
                                              <p:pRg st="3" end="3"/>
                                            </p:txEl>
                                          </p:spTgt>
                                        </p:tgtEl>
                                        <p:attrNameLst>
                                          <p:attrName>style.visibility</p:attrName>
                                        </p:attrNameLst>
                                      </p:cBhvr>
                                      <p:to>
                                        <p:strVal val="visible"/>
                                      </p:to>
                                    </p:set>
                                    <p:animEffect transition="in" filter="fade">
                                      <p:cBhvr>
                                        <p:cTn id="12" dur="1000"/>
                                        <p:tgtEl>
                                          <p:spTgt spid="10">
                                            <p:txEl>
                                              <p:pRg st="3" end="3"/>
                                            </p:txEl>
                                          </p:spTgt>
                                        </p:tgtEl>
                                      </p:cBhvr>
                                    </p:animEffect>
                                    <p:anim calcmode="lin" valueType="num">
                                      <p:cBhvr>
                                        <p:cTn id="13" dur="1000" fill="hold"/>
                                        <p:tgtEl>
                                          <p:spTgt spid="10">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10">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739179"/>
          </a:xfrm>
        </p:spPr>
        <p:txBody>
          <a:bodyPr/>
          <a:lstStyle/>
          <a:p>
            <a:pPr algn="l"/>
            <a:r>
              <a:rPr lang="de-DE" sz="3200" dirty="0">
                <a:solidFill>
                  <a:srgbClr val="4F81BD">
                    <a:lumMod val="75000"/>
                  </a:srgbClr>
                </a:solidFill>
              </a:rPr>
              <a:t>Allgemeine </a:t>
            </a:r>
            <a:r>
              <a:rPr lang="de-DE" sz="3200" dirty="0" smtClean="0">
                <a:solidFill>
                  <a:srgbClr val="4F81BD">
                    <a:lumMod val="75000"/>
                  </a:srgbClr>
                </a:solidFill>
              </a:rPr>
              <a:t>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-2-               </a:t>
            </a:r>
            <a:r>
              <a:rPr lang="de-DE" sz="2400" dirty="0" smtClean="0"/>
              <a:t>RDA 11.2.2.14.1</a:t>
            </a:r>
            <a:endParaRPr lang="de-DE" dirty="0"/>
          </a:p>
        </p:txBody>
      </p:sp>
      <p:sp>
        <p:nvSpPr>
          <p:cNvPr id="3" name="Inhaltsplatzhalter 2"/>
          <p:cNvSpPr>
            <a:spLocks noGrp="1"/>
          </p:cNvSpPr>
          <p:nvPr>
            <p:ph idx="1"/>
          </p:nvPr>
        </p:nvSpPr>
        <p:spPr>
          <a:xfrm>
            <a:off x="609600" y="2276871"/>
            <a:ext cx="10972800" cy="4079479"/>
          </a:xfrm>
        </p:spPr>
        <p:txBody>
          <a:bodyPr/>
          <a:lstStyle/>
          <a:p>
            <a:pPr marL="0" indent="0">
              <a:buNone/>
            </a:pPr>
            <a:r>
              <a:rPr lang="de-DE" i="1" dirty="0" smtClean="0"/>
              <a:t>Forts. Beispiele:</a:t>
            </a:r>
          </a:p>
          <a:p>
            <a:pPr marL="0" indent="0">
              <a:buNone/>
            </a:pPr>
            <a:r>
              <a:rPr lang="de-DE" i="1" dirty="0">
                <a:solidFill>
                  <a:schemeClr val="accent3">
                    <a:lumMod val="50000"/>
                  </a:schemeClr>
                </a:solidFill>
              </a:rPr>
              <a:t>Adam Opel </a:t>
            </a:r>
            <a:r>
              <a:rPr lang="de-DE" i="1" dirty="0" smtClean="0">
                <a:solidFill>
                  <a:schemeClr val="accent3">
                    <a:lumMod val="50000"/>
                  </a:schemeClr>
                </a:solidFill>
              </a:rPr>
              <a:t>Aktiengesellschaft. Abt</a:t>
            </a:r>
            <a:r>
              <a:rPr lang="de-DE" i="1" dirty="0">
                <a:solidFill>
                  <a:schemeClr val="accent3">
                    <a:lumMod val="50000"/>
                  </a:schemeClr>
                </a:solidFill>
              </a:rPr>
              <a:t>. </a:t>
            </a:r>
            <a:r>
              <a:rPr lang="de-DE" i="1" dirty="0" smtClean="0">
                <a:solidFill>
                  <a:schemeClr val="accent3">
                    <a:lumMod val="50000"/>
                  </a:schemeClr>
                </a:solidFill>
              </a:rPr>
              <a:t>Verkaufsförderung</a:t>
            </a:r>
          </a:p>
          <a:p>
            <a:pPr marL="0" indent="0">
              <a:buNone/>
            </a:pPr>
            <a:r>
              <a:rPr lang="de-DE" i="1" dirty="0" smtClean="0"/>
              <a:t>Name: </a:t>
            </a:r>
            <a:r>
              <a:rPr lang="de-DE" i="1" dirty="0"/>
              <a:t>Abt. </a:t>
            </a:r>
            <a:r>
              <a:rPr lang="de-DE" i="1" dirty="0" smtClean="0"/>
              <a:t>Verkaufsförderung </a:t>
            </a:r>
            <a:r>
              <a:rPr lang="en-US" sz="2000" i="1" dirty="0">
                <a:solidFill>
                  <a:prstClr val="black"/>
                </a:solidFill>
              </a:rPr>
              <a:t>(Name d. ÜO </a:t>
            </a:r>
            <a:r>
              <a:rPr lang="en-US" sz="2000" i="1" dirty="0" err="1">
                <a:solidFill>
                  <a:prstClr val="black"/>
                </a:solidFill>
              </a:rPr>
              <a:t>nicht</a:t>
            </a:r>
            <a:r>
              <a:rPr lang="en-US" sz="2000" i="1" dirty="0">
                <a:solidFill>
                  <a:prstClr val="black"/>
                </a:solidFill>
              </a:rPr>
              <a:t> </a:t>
            </a:r>
            <a:r>
              <a:rPr lang="en-US" sz="2000" i="1" dirty="0" err="1">
                <a:solidFill>
                  <a:prstClr val="black"/>
                </a:solidFill>
              </a:rPr>
              <a:t>im</a:t>
            </a:r>
            <a:r>
              <a:rPr lang="en-US" sz="2000" i="1" dirty="0">
                <a:solidFill>
                  <a:prstClr val="black"/>
                </a:solidFill>
              </a:rPr>
              <a:t> </a:t>
            </a:r>
            <a:r>
              <a:rPr lang="en-US" sz="2000" i="1" dirty="0" err="1">
                <a:solidFill>
                  <a:prstClr val="black"/>
                </a:solidFill>
              </a:rPr>
              <a:t>Namen</a:t>
            </a:r>
            <a:r>
              <a:rPr lang="en-US" sz="2000" i="1" dirty="0">
                <a:solidFill>
                  <a:prstClr val="black"/>
                </a:solidFill>
              </a:rPr>
              <a:t> d. UO </a:t>
            </a:r>
            <a:r>
              <a:rPr lang="en-US" sz="2000" i="1" dirty="0" err="1">
                <a:solidFill>
                  <a:prstClr val="black"/>
                </a:solidFill>
              </a:rPr>
              <a:t>enthalten</a:t>
            </a:r>
            <a:r>
              <a:rPr lang="en-US" sz="2000" i="1" dirty="0">
                <a:solidFill>
                  <a:prstClr val="black"/>
                </a:solidFill>
              </a:rPr>
              <a:t>)</a:t>
            </a:r>
            <a:endParaRPr lang="de-DE" i="1" dirty="0"/>
          </a:p>
          <a:p>
            <a:pPr marL="0" indent="0">
              <a:buNone/>
            </a:pPr>
            <a:endParaRPr lang="de-DE" i="1" dirty="0" smtClean="0"/>
          </a:p>
          <a:p>
            <a:pPr marL="0" indent="0">
              <a:buNone/>
            </a:pPr>
            <a:r>
              <a:rPr lang="de-DE" i="1" dirty="0" smtClean="0">
                <a:solidFill>
                  <a:schemeClr val="accent3">
                    <a:lumMod val="50000"/>
                  </a:schemeClr>
                </a:solidFill>
              </a:rPr>
              <a:t>Kammer </a:t>
            </a:r>
            <a:r>
              <a:rPr lang="de-DE" i="1" dirty="0">
                <a:solidFill>
                  <a:schemeClr val="accent3">
                    <a:lumMod val="50000"/>
                  </a:schemeClr>
                </a:solidFill>
              </a:rPr>
              <a:t>der Gewerblichen Wirtschaft für </a:t>
            </a:r>
            <a:r>
              <a:rPr lang="de-DE" i="1" dirty="0" smtClean="0">
                <a:solidFill>
                  <a:schemeClr val="accent3">
                    <a:lumMod val="50000"/>
                  </a:schemeClr>
                </a:solidFill>
              </a:rPr>
              <a:t>Steiermark. Sektion Fremdenverkehr</a:t>
            </a:r>
          </a:p>
          <a:p>
            <a:pPr marL="0" indent="0">
              <a:buNone/>
            </a:pPr>
            <a:r>
              <a:rPr lang="de-DE" i="1" dirty="0" smtClean="0"/>
              <a:t>Name: </a:t>
            </a:r>
            <a:r>
              <a:rPr lang="de-DE" i="1" dirty="0"/>
              <a:t>Sektion </a:t>
            </a:r>
            <a:r>
              <a:rPr lang="de-DE" i="1" dirty="0" smtClean="0"/>
              <a:t>Fremdenverkehr </a:t>
            </a:r>
            <a:r>
              <a:rPr lang="en-US" sz="2000" i="1" dirty="0">
                <a:solidFill>
                  <a:prstClr val="black"/>
                </a:solidFill>
              </a:rPr>
              <a:t>(Name d. ÜO </a:t>
            </a:r>
            <a:r>
              <a:rPr lang="en-US" sz="2000" i="1" dirty="0" err="1">
                <a:solidFill>
                  <a:prstClr val="black"/>
                </a:solidFill>
              </a:rPr>
              <a:t>nicht</a:t>
            </a:r>
            <a:r>
              <a:rPr lang="en-US" sz="2000" i="1" dirty="0">
                <a:solidFill>
                  <a:prstClr val="black"/>
                </a:solidFill>
              </a:rPr>
              <a:t> </a:t>
            </a:r>
            <a:r>
              <a:rPr lang="en-US" sz="2000" i="1" dirty="0" err="1">
                <a:solidFill>
                  <a:prstClr val="black"/>
                </a:solidFill>
              </a:rPr>
              <a:t>im</a:t>
            </a:r>
            <a:r>
              <a:rPr lang="en-US" sz="2000" i="1" dirty="0">
                <a:solidFill>
                  <a:prstClr val="black"/>
                </a:solidFill>
              </a:rPr>
              <a:t> </a:t>
            </a:r>
            <a:r>
              <a:rPr lang="en-US" sz="2000" i="1" dirty="0" err="1">
                <a:solidFill>
                  <a:prstClr val="black"/>
                </a:solidFill>
              </a:rPr>
              <a:t>Namen</a:t>
            </a:r>
            <a:r>
              <a:rPr lang="en-US" sz="2000" i="1" dirty="0">
                <a:solidFill>
                  <a:prstClr val="black"/>
                </a:solidFill>
              </a:rPr>
              <a:t> d. UO </a:t>
            </a:r>
            <a:r>
              <a:rPr lang="en-US" sz="2000" i="1" dirty="0" err="1">
                <a:solidFill>
                  <a:prstClr val="black"/>
                </a:solidFill>
              </a:rPr>
              <a:t>enthalten</a:t>
            </a:r>
            <a:r>
              <a:rPr lang="en-US" sz="2000" i="1" dirty="0">
                <a:solidFill>
                  <a:prstClr val="black"/>
                </a:solidFill>
              </a:rPr>
              <a:t>)</a:t>
            </a:r>
            <a:endParaRPr lang="de-DE"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97</a:t>
            </a:fld>
            <a:endParaRPr lang="de-DE"/>
          </a:p>
        </p:txBody>
      </p:sp>
    </p:spTree>
    <p:extLst>
      <p:ext uri="{BB962C8B-B14F-4D97-AF65-F5344CB8AC3E}">
        <p14:creationId xmlns:p14="http://schemas.microsoft.com/office/powerpoint/2010/main" val="397867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1000"/>
                                        <p:tgtEl>
                                          <p:spTgt spid="3">
                                            <p:txEl>
                                              <p:pRg st="5" end="5"/>
                                            </p:txEl>
                                          </p:spTgt>
                                        </p:tgtEl>
                                      </p:cBhvr>
                                    </p:animEffect>
                                    <p:anim calcmode="lin" valueType="num">
                                      <p:cBhvr>
                                        <p:cTn id="2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8726760" cy="1786210"/>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-3-</a:t>
            </a:r>
            <a:r>
              <a:rPr lang="de-DE" sz="2400" dirty="0" smtClean="0"/>
              <a:t>RDA 11.2.2.14.1</a:t>
            </a:r>
            <a:endParaRPr lang="de-DE" dirty="0"/>
          </a:p>
        </p:txBody>
      </p:sp>
      <p:sp>
        <p:nvSpPr>
          <p:cNvPr id="3" name="Inhaltsplatzhalter 2"/>
          <p:cNvSpPr>
            <a:spLocks noGrp="1"/>
          </p:cNvSpPr>
          <p:nvPr>
            <p:ph idx="1"/>
          </p:nvPr>
        </p:nvSpPr>
        <p:spPr>
          <a:xfrm>
            <a:off x="609600" y="2348879"/>
            <a:ext cx="10972800" cy="4007471"/>
          </a:xfrm>
        </p:spPr>
        <p:txBody>
          <a:bodyPr/>
          <a:lstStyle/>
          <a:p>
            <a:pPr marL="0" indent="0">
              <a:buNone/>
            </a:pPr>
            <a:r>
              <a:rPr lang="de-DE" i="1" dirty="0"/>
              <a:t>Forts. Beispiele</a:t>
            </a:r>
            <a:r>
              <a:rPr lang="de-DE" i="1" dirty="0" smtClean="0"/>
              <a:t>:</a:t>
            </a:r>
          </a:p>
          <a:p>
            <a:pPr marL="0" indent="0">
              <a:buNone/>
            </a:pPr>
            <a:r>
              <a:rPr lang="en-US" i="1" dirty="0">
                <a:solidFill>
                  <a:schemeClr val="accent3">
                    <a:lumMod val="50000"/>
                  </a:schemeClr>
                </a:solidFill>
              </a:rPr>
              <a:t>Central American University </a:t>
            </a:r>
            <a:r>
              <a:rPr lang="en-US" i="1" dirty="0" smtClean="0">
                <a:solidFill>
                  <a:schemeClr val="accent3">
                    <a:lumMod val="50000"/>
                  </a:schemeClr>
                </a:solidFill>
              </a:rPr>
              <a:t>Confederation. Foreign </a:t>
            </a:r>
            <a:r>
              <a:rPr lang="en-US" i="1" dirty="0">
                <a:solidFill>
                  <a:schemeClr val="accent3">
                    <a:lumMod val="50000"/>
                  </a:schemeClr>
                </a:solidFill>
              </a:rPr>
              <a:t>Relations Coordination </a:t>
            </a:r>
            <a:r>
              <a:rPr lang="en-US" i="1" dirty="0" smtClean="0">
                <a:solidFill>
                  <a:schemeClr val="accent3">
                    <a:lumMod val="50000"/>
                  </a:schemeClr>
                </a:solidFill>
              </a:rPr>
              <a:t>Unit</a:t>
            </a:r>
          </a:p>
          <a:p>
            <a:pPr marL="0" indent="0">
              <a:buNone/>
            </a:pPr>
            <a:r>
              <a:rPr lang="en-US" i="1" dirty="0" smtClean="0"/>
              <a:t>Name: </a:t>
            </a:r>
            <a:r>
              <a:rPr lang="en-US" i="1" dirty="0"/>
              <a:t>Foreign Relations Coordination </a:t>
            </a:r>
            <a:r>
              <a:rPr lang="en-US" i="1" dirty="0" smtClean="0"/>
              <a:t>Unit </a:t>
            </a:r>
            <a:r>
              <a:rPr lang="en-US" sz="2000" i="1" dirty="0">
                <a:solidFill>
                  <a:prstClr val="black"/>
                </a:solidFill>
              </a:rPr>
              <a:t>(Name d. ÜO </a:t>
            </a:r>
            <a:r>
              <a:rPr lang="en-US" sz="2000" i="1" dirty="0" err="1">
                <a:solidFill>
                  <a:prstClr val="black"/>
                </a:solidFill>
              </a:rPr>
              <a:t>nicht</a:t>
            </a:r>
            <a:r>
              <a:rPr lang="en-US" sz="2000" i="1" dirty="0">
                <a:solidFill>
                  <a:prstClr val="black"/>
                </a:solidFill>
              </a:rPr>
              <a:t> </a:t>
            </a:r>
            <a:r>
              <a:rPr lang="en-US" sz="2000" i="1" dirty="0" err="1">
                <a:solidFill>
                  <a:prstClr val="black"/>
                </a:solidFill>
              </a:rPr>
              <a:t>im</a:t>
            </a:r>
            <a:r>
              <a:rPr lang="en-US" sz="2000" i="1" dirty="0">
                <a:solidFill>
                  <a:prstClr val="black"/>
                </a:solidFill>
              </a:rPr>
              <a:t> </a:t>
            </a:r>
            <a:r>
              <a:rPr lang="en-US" sz="2000" i="1" dirty="0" err="1">
                <a:solidFill>
                  <a:prstClr val="black"/>
                </a:solidFill>
              </a:rPr>
              <a:t>Namen</a:t>
            </a:r>
            <a:r>
              <a:rPr lang="en-US" sz="2000" i="1" dirty="0">
                <a:solidFill>
                  <a:prstClr val="black"/>
                </a:solidFill>
              </a:rPr>
              <a:t> d. UO </a:t>
            </a:r>
            <a:r>
              <a:rPr lang="en-US" sz="2000" i="1" dirty="0" err="1">
                <a:solidFill>
                  <a:prstClr val="black"/>
                </a:solidFill>
              </a:rPr>
              <a:t>enthalten</a:t>
            </a:r>
            <a:r>
              <a:rPr lang="en-US" sz="2000" i="1" dirty="0" smtClean="0">
                <a:solidFill>
                  <a:prstClr val="black"/>
                </a:solidFill>
              </a:rPr>
              <a:t>)</a:t>
            </a:r>
          </a:p>
          <a:p>
            <a:pPr marL="0" indent="0">
              <a:buNone/>
            </a:pPr>
            <a:endParaRPr lang="en-US" sz="2000" i="1" dirty="0">
              <a:solidFill>
                <a:prstClr val="black"/>
              </a:solidFill>
            </a:endParaRPr>
          </a:p>
          <a:p>
            <a:pPr marL="0" indent="0">
              <a:buNone/>
            </a:pPr>
            <a:r>
              <a:rPr lang="en-US" i="1" dirty="0">
                <a:solidFill>
                  <a:schemeClr val="accent3">
                    <a:lumMod val="50000"/>
                  </a:schemeClr>
                </a:solidFill>
              </a:rPr>
              <a:t>British Broadcasting Corporation. Political Research </a:t>
            </a:r>
            <a:r>
              <a:rPr lang="en-US" i="1" dirty="0" smtClean="0">
                <a:solidFill>
                  <a:schemeClr val="accent3">
                    <a:lumMod val="50000"/>
                  </a:schemeClr>
                </a:solidFill>
              </a:rPr>
              <a:t>Unit</a:t>
            </a:r>
          </a:p>
          <a:p>
            <a:pPr marL="0" indent="0">
              <a:buNone/>
            </a:pPr>
            <a:r>
              <a:rPr lang="en-US" i="1" dirty="0" smtClean="0"/>
              <a:t>Name: BBC </a:t>
            </a:r>
            <a:r>
              <a:rPr lang="en-US" i="1" dirty="0"/>
              <a:t>Political Research </a:t>
            </a:r>
            <a:r>
              <a:rPr lang="en-US" i="1" dirty="0" smtClean="0"/>
              <a:t>Unit </a:t>
            </a:r>
            <a:r>
              <a:rPr lang="en-US" sz="2000" i="1" dirty="0">
                <a:solidFill>
                  <a:prstClr val="black"/>
                </a:solidFill>
              </a:rPr>
              <a:t>(Name d. ÜO </a:t>
            </a:r>
            <a:r>
              <a:rPr lang="en-US" sz="2000" i="1" dirty="0" smtClean="0">
                <a:solidFill>
                  <a:prstClr val="black"/>
                </a:solidFill>
              </a:rPr>
              <a:t>in </a:t>
            </a:r>
            <a:r>
              <a:rPr lang="en-US" sz="2000" i="1" dirty="0" err="1" smtClean="0">
                <a:solidFill>
                  <a:prstClr val="black"/>
                </a:solidFill>
              </a:rPr>
              <a:t>Abkürzungsform</a:t>
            </a:r>
            <a:r>
              <a:rPr lang="en-US" sz="2000" i="1" dirty="0" smtClean="0">
                <a:solidFill>
                  <a:prstClr val="black"/>
                </a:solidFill>
              </a:rPr>
              <a:t> </a:t>
            </a:r>
            <a:r>
              <a:rPr lang="en-US" sz="2000" i="1" dirty="0" err="1">
                <a:solidFill>
                  <a:prstClr val="black"/>
                </a:solidFill>
              </a:rPr>
              <a:t>im</a:t>
            </a:r>
            <a:r>
              <a:rPr lang="en-US" sz="2000" i="1" dirty="0">
                <a:solidFill>
                  <a:prstClr val="black"/>
                </a:solidFill>
              </a:rPr>
              <a:t> </a:t>
            </a:r>
            <a:r>
              <a:rPr lang="en-US" sz="2000" i="1" dirty="0" err="1">
                <a:solidFill>
                  <a:prstClr val="black"/>
                </a:solidFill>
              </a:rPr>
              <a:t>Namen</a:t>
            </a:r>
            <a:r>
              <a:rPr lang="en-US" sz="2000" i="1" dirty="0">
                <a:solidFill>
                  <a:prstClr val="black"/>
                </a:solidFill>
              </a:rPr>
              <a:t> d. UO </a:t>
            </a:r>
            <a:r>
              <a:rPr lang="en-US" sz="2000" i="1" dirty="0" err="1" smtClean="0">
                <a:solidFill>
                  <a:prstClr val="black"/>
                </a:solidFill>
              </a:rPr>
              <a:t>enthalten</a:t>
            </a:r>
            <a:r>
              <a:rPr lang="en-US" sz="2000" i="1" dirty="0" smtClean="0">
                <a:solidFill>
                  <a:prstClr val="black"/>
                </a:solidFill>
              </a:rPr>
              <a:t> -&gt; </a:t>
            </a:r>
            <a:r>
              <a:rPr lang="en-US" sz="2000" i="1" dirty="0" err="1" smtClean="0">
                <a:solidFill>
                  <a:prstClr val="black"/>
                </a:solidFill>
              </a:rPr>
              <a:t>wird</a:t>
            </a:r>
            <a:r>
              <a:rPr lang="en-US" sz="2000" i="1" dirty="0" smtClean="0">
                <a:solidFill>
                  <a:prstClr val="black"/>
                </a:solidFill>
              </a:rPr>
              <a:t> </a:t>
            </a:r>
            <a:r>
              <a:rPr lang="en-US" sz="2000" i="1" dirty="0" err="1" smtClean="0">
                <a:solidFill>
                  <a:prstClr val="black"/>
                </a:solidFill>
              </a:rPr>
              <a:t>herausgelöst</a:t>
            </a:r>
            <a:r>
              <a:rPr lang="en-US" sz="2000" i="1" dirty="0" smtClean="0">
                <a:solidFill>
                  <a:prstClr val="black"/>
                </a:solidFill>
              </a:rPr>
              <a:t>)</a:t>
            </a:r>
            <a:endParaRPr lang="en-US" i="1" dirty="0"/>
          </a:p>
          <a:p>
            <a:pPr marL="0" indent="0">
              <a:buNone/>
            </a:pPr>
            <a:endParaRPr lang="en-US" i="1" dirty="0"/>
          </a:p>
          <a:p>
            <a:pPr marL="0" indent="0">
              <a:buNone/>
            </a:pPr>
            <a:endParaRPr lang="de-DE" i="1"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98</a:t>
            </a:fld>
            <a:endParaRPr lang="de-DE"/>
          </a:p>
        </p:txBody>
      </p:sp>
    </p:spTree>
    <p:extLst>
      <p:ext uri="{BB962C8B-B14F-4D97-AF65-F5344CB8AC3E}">
        <p14:creationId xmlns:p14="http://schemas.microsoft.com/office/powerpoint/2010/main" val="3153772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1000"/>
                                        <p:tgtEl>
                                          <p:spTgt spid="3">
                                            <p:txEl>
                                              <p:pRg st="5" end="5"/>
                                            </p:txEl>
                                          </p:spTgt>
                                        </p:tgtEl>
                                      </p:cBhvr>
                                    </p:animEffect>
                                    <p:anim calcmode="lin" valueType="num">
                                      <p:cBhvr>
                                        <p:cTn id="2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7"/>
            <a:ext cx="8726760" cy="1916064"/>
          </a:xfrm>
        </p:spPr>
        <p:txBody>
          <a:bodyPr/>
          <a:lstStyle/>
          <a:p>
            <a:pPr algn="l"/>
            <a:r>
              <a:rPr lang="de-DE" sz="3200" dirty="0">
                <a:solidFill>
                  <a:srgbClr val="4F81BD">
                    <a:lumMod val="75000"/>
                  </a:srgbClr>
                </a:solidFill>
              </a:rPr>
              <a:t>Allgemeine untergeordnete Körperschaften</a:t>
            </a:r>
            <a:r>
              <a:rPr lang="de-DE" sz="3200" dirty="0">
                <a:solidFill>
                  <a:prstClr val="black"/>
                </a:solidFill>
              </a:rPr>
              <a:t/>
            </a:r>
            <a:br>
              <a:rPr lang="de-DE" sz="3200" dirty="0">
                <a:solidFill>
                  <a:prstClr val="black"/>
                </a:solidFill>
              </a:rPr>
            </a:br>
            <a:r>
              <a:rPr lang="de-DE" sz="2600" dirty="0" smtClean="0">
                <a:solidFill>
                  <a:prstClr val="black"/>
                </a:solidFill>
              </a:rPr>
              <a:t>Unselbstständige </a:t>
            </a:r>
            <a:r>
              <a:rPr lang="de-DE" sz="2600" dirty="0">
                <a:solidFill>
                  <a:prstClr val="black"/>
                </a:solidFill>
              </a:rPr>
              <a:t>Erfassung 	</a:t>
            </a:r>
            <a:r>
              <a:rPr lang="de-DE" sz="2600" dirty="0" smtClean="0">
                <a:solidFill>
                  <a:prstClr val="black"/>
                </a:solidFill>
              </a:rPr>
              <a:t>                     -4-</a:t>
            </a:r>
            <a:br>
              <a:rPr lang="de-DE" sz="2600" dirty="0" smtClean="0">
                <a:solidFill>
                  <a:prstClr val="black"/>
                </a:solidFill>
              </a:rPr>
            </a:br>
            <a:r>
              <a:rPr lang="de-DE" sz="2400" dirty="0"/>
              <a:t>RDA 11.2.2.14.2</a:t>
            </a:r>
            <a:endParaRPr lang="de-DE" dirty="0"/>
          </a:p>
        </p:txBody>
      </p:sp>
      <p:sp>
        <p:nvSpPr>
          <p:cNvPr id="3" name="Inhaltsplatzhalter 2"/>
          <p:cNvSpPr>
            <a:spLocks noGrp="1"/>
          </p:cNvSpPr>
          <p:nvPr>
            <p:ph idx="1"/>
          </p:nvPr>
        </p:nvSpPr>
        <p:spPr>
          <a:xfrm>
            <a:off x="609600" y="2420887"/>
            <a:ext cx="10972800" cy="3935463"/>
          </a:xfrm>
        </p:spPr>
        <p:txBody>
          <a:bodyPr/>
          <a:lstStyle/>
          <a:p>
            <a:pPr marL="0" indent="0">
              <a:buNone/>
            </a:pPr>
            <a:r>
              <a:rPr lang="de-DE" dirty="0" smtClean="0"/>
              <a:t>Name </a:t>
            </a:r>
            <a:r>
              <a:rPr lang="de-DE" dirty="0"/>
              <a:t>enthält einen </a:t>
            </a:r>
            <a:r>
              <a:rPr lang="de-DE" dirty="0" smtClean="0"/>
              <a:t>Begriff, </a:t>
            </a:r>
            <a:r>
              <a:rPr lang="de-DE" dirty="0"/>
              <a:t>der </a:t>
            </a:r>
          </a:p>
          <a:p>
            <a:r>
              <a:rPr lang="de-DE" dirty="0" smtClean="0"/>
              <a:t>normalerweise </a:t>
            </a:r>
            <a:r>
              <a:rPr lang="de-DE" dirty="0"/>
              <a:t>auf eine administrative Unterordnung </a:t>
            </a:r>
            <a:r>
              <a:rPr lang="de-DE" dirty="0" smtClean="0"/>
              <a:t>hindeutet, z.B. Komitee, Kommission, Amt, Agentur, Direktion, Arbeitsgruppe, Service </a:t>
            </a:r>
            <a:r>
              <a:rPr lang="de-DE" sz="2400" dirty="0"/>
              <a:t>(RDA 11.2.2.14.2</a:t>
            </a:r>
            <a:r>
              <a:rPr lang="de-DE" sz="2400" dirty="0" smtClean="0"/>
              <a:t>)</a:t>
            </a:r>
          </a:p>
          <a:p>
            <a:pPr lvl="1"/>
            <a:r>
              <a:rPr lang="de-DE" sz="2800" dirty="0">
                <a:latin typeface="Verdana" panose="020B0604030504040204" pitchFamily="34" charset="0"/>
                <a:ea typeface="Verdana" panose="020B0604030504040204" pitchFamily="34" charset="0"/>
                <a:cs typeface="Verdana" panose="020B0604030504040204" pitchFamily="34" charset="0"/>
              </a:rPr>
              <a:t>Nur anwenden, wenn Überordnung zur Identifikation der Unterordnung notwendig ist = wenn ÜO nicht im Namen der UO enthalten ist.</a:t>
            </a:r>
          </a:p>
          <a:p>
            <a:pPr lvl="1"/>
            <a:endParaRPr lang="de-DE" sz="2200" dirty="0" smtClean="0"/>
          </a:p>
          <a:p>
            <a:pPr lvl="1"/>
            <a:endParaRPr lang="de-DE" sz="2200" dirty="0" smtClean="0"/>
          </a:p>
          <a:p>
            <a:pPr marL="0" indent="0">
              <a:buNone/>
            </a:pPr>
            <a:endParaRPr lang="de-DE" sz="2600" dirty="0" smtClean="0">
              <a:solidFill>
                <a:schemeClr val="accent2">
                  <a:lumMod val="75000"/>
                </a:schemeClr>
              </a:solidFill>
            </a:endParaRPr>
          </a:p>
          <a:p>
            <a:pPr marL="0" indent="0">
              <a:buNone/>
            </a:pPr>
            <a:r>
              <a:rPr lang="de-DE" sz="2400" dirty="0"/>
              <a:t/>
            </a:r>
            <a:br>
              <a:rPr lang="de-DE" sz="2400" dirty="0"/>
            </a:br>
            <a:endParaRPr lang="de-DE" sz="2400" dirty="0" smtClean="0"/>
          </a:p>
          <a:p>
            <a:pPr marL="0" indent="0">
              <a:buNone/>
            </a:pPr>
            <a:endParaRPr lang="de-DE" sz="1400" dirty="0"/>
          </a:p>
          <a:p>
            <a:endParaRPr lang="de-DE" dirty="0"/>
          </a:p>
        </p:txBody>
      </p:sp>
      <p:sp>
        <p:nvSpPr>
          <p:cNvPr id="4" name="Fußzeilenplatzhalter 3"/>
          <p:cNvSpPr>
            <a:spLocks noGrp="1"/>
          </p:cNvSpPr>
          <p:nvPr>
            <p:ph type="ftr" sz="quarter" idx="11"/>
          </p:nvPr>
        </p:nvSpPr>
        <p:spPr/>
        <p:txBody>
          <a:bodyPr/>
          <a:lstStyle/>
          <a:p>
            <a:r>
              <a:rPr lang="de-DE" smtClean="0"/>
              <a:t>Schulungsunterlagen der AG RDA – Modul GND: KorKonGeo | hbz | Stand: 15.01.2015</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99</a:t>
            </a:fld>
            <a:endParaRPr lang="de-DE"/>
          </a:p>
        </p:txBody>
      </p:sp>
    </p:spTree>
    <p:extLst>
      <p:ext uri="{BB962C8B-B14F-4D97-AF65-F5344CB8AC3E}">
        <p14:creationId xmlns:p14="http://schemas.microsoft.com/office/powerpoint/2010/main" val="4279257551"/>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18812</Words>
  <Application>Microsoft Office PowerPoint</Application>
  <PresentationFormat>Breitbild</PresentationFormat>
  <Paragraphs>2865</Paragraphs>
  <Slides>306</Slides>
  <Notes>96</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306</vt:i4>
      </vt:variant>
    </vt:vector>
  </HeadingPairs>
  <TitlesOfParts>
    <vt:vector size="313" baseType="lpstr">
      <vt:lpstr>Arial</vt:lpstr>
      <vt:lpstr>Calibri</vt:lpstr>
      <vt:lpstr>Segoe Print</vt:lpstr>
      <vt:lpstr>Symbol</vt:lpstr>
      <vt:lpstr>Verdana</vt:lpstr>
      <vt:lpstr>Wingdings</vt:lpstr>
      <vt:lpstr>Larissa</vt:lpstr>
      <vt:lpstr>Schulungsunterlagen der AG RDA</vt:lpstr>
      <vt:lpstr>RDA-Schulung Normdaten</vt:lpstr>
      <vt:lpstr>Themen</vt:lpstr>
      <vt:lpstr>Links</vt:lpstr>
      <vt:lpstr>Terminologie                             -1-</vt:lpstr>
      <vt:lpstr>Terminologie                            -2-</vt:lpstr>
      <vt:lpstr>Terminologie                             -3-</vt:lpstr>
      <vt:lpstr>Zeitplan für RDA-Normdatenumstieg im hbz</vt:lpstr>
      <vt:lpstr>Kennzeichnung „rda“                                  </vt:lpstr>
      <vt:lpstr>Kennzeichnung „rswk“             -1-             </vt:lpstr>
      <vt:lpstr>Kennzeichnung „rswk“            -2-           </vt:lpstr>
      <vt:lpstr>Altdatenbearbeitung                -1-</vt:lpstr>
      <vt:lpstr>Altdatenbearbeitung                -2-</vt:lpstr>
      <vt:lpstr>Altdatenbearbeitung                -3-</vt:lpstr>
      <vt:lpstr>Altdatenbearbeitung                -4-</vt:lpstr>
      <vt:lpstr>Altdatenbearbeitung                -5-</vt:lpstr>
      <vt:lpstr>Regelwerksstellen</vt:lpstr>
      <vt:lpstr>Aufbau RDA-Kapitel</vt:lpstr>
      <vt:lpstr>Workflow von Informationsquelle zum normierten Sucheinstieg</vt:lpstr>
      <vt:lpstr>GND -&gt; RDA</vt:lpstr>
      <vt:lpstr>Körperschaften allgemein</vt:lpstr>
      <vt:lpstr>RDA, AWR, ERL Übersicht der in der Präsentation behandelten RDA-Stellen</vt:lpstr>
      <vt:lpstr> Körperschaften allgemein Definition Körperschaften                       -1-             </vt:lpstr>
      <vt:lpstr>Körperschaften allgemein Definition Körperschaften                       -2-</vt:lpstr>
      <vt:lpstr>Körperschaften allgemein Definition Körperschaften                            -3-</vt:lpstr>
      <vt:lpstr> Körperschaften allgemein Definition Körperschaften                            -4- </vt:lpstr>
      <vt:lpstr>Körperschaften allgemein Definition Körperschaften                            -5-</vt:lpstr>
      <vt:lpstr>Körperschaften allgemein Informationsquellen                                     -1-</vt:lpstr>
      <vt:lpstr>Körperschaften allgemein Informationsquellen                                     -2-</vt:lpstr>
      <vt:lpstr>Körperschaften allgemein Informationsquellen                                     -3-</vt:lpstr>
      <vt:lpstr>Körperschaften allgemein Informationsquellen                                     -4-</vt:lpstr>
      <vt:lpstr>Körperschaften allgemein Informationsquellen                                     -5-</vt:lpstr>
      <vt:lpstr>Körperschaften allgemein Informationsquellen                                     -6- Sacherschließung</vt:lpstr>
      <vt:lpstr>Körperschaften allgemein Informationsquellen                                     -7- Übersetzungen</vt:lpstr>
      <vt:lpstr>Körperschaften allgemein Informationsquellen                                     -8- Überblick</vt:lpstr>
      <vt:lpstr>Körperschaften allgemein Name der Körperschaft  RDA 11.2 </vt:lpstr>
      <vt:lpstr>Körperschaften allgemein Bevorzugter Name                                        -1- RDA 11.2.2</vt:lpstr>
      <vt:lpstr>Körperschaften allgemein Bevorzugter Name                                        -2- RDA 11.2.2</vt:lpstr>
      <vt:lpstr>Körperschaften allgemein Bevorzugter Name                                        -3- RDA 11.2.2</vt:lpstr>
      <vt:lpstr>Körperschaften allgemein Bevorzugter Name                                        -4- RDA 11.2.2</vt:lpstr>
      <vt:lpstr>Körperschaften allgemein Bevorzugter Name Verschiedene Formen desselben Namens         -1- RDA 11.2.2.5</vt:lpstr>
      <vt:lpstr>PowerPoint-Präsentation</vt:lpstr>
      <vt:lpstr>Körperschaften allgemein Bevorzugter Name Verschiedene Formen desselben Namens         -2- RDA 11.2.2.5</vt:lpstr>
      <vt:lpstr>Körperschaften allgemein Bevorzugter Name Abweichende Schreibweisen RDA 11.2.2.5.1</vt:lpstr>
      <vt:lpstr>Körperschaften allgemein Bevorzugter Name Mehrere Sprachformen                                       -1- RDA 11.2.2.5.2</vt:lpstr>
      <vt:lpstr>Körperschaften allgemein Bevorzugter Name Mehrere Sprachformen                                       -2- RDA 11.2.2.5.2</vt:lpstr>
      <vt:lpstr>Körperschaften allgemein Bevorzugter Name Internationale Körperschaften                          -1- RDA 11.2.2.5.3</vt:lpstr>
      <vt:lpstr>Körperschaften allgemein Bevorzugter Name Internationale Körperschaften                          -2- RDA 11.2.2.5.3</vt:lpstr>
      <vt:lpstr>Körperschaften allgemein Bevorzugter Name Gebräuchlicher Name                                        -1- RDA 11.2.2.5.4</vt:lpstr>
      <vt:lpstr>Körperschaften allgemein Bevorzugter Name Gebräuchlicher Name                                        -2- RDA 11.2.2.5.4</vt:lpstr>
      <vt:lpstr>Körperschaften allgemein Bevorzugter Name Gebräuchlicher Name                                        -3- RDA 11.2.2.5.4</vt:lpstr>
      <vt:lpstr>Körperschaften allgemein Bevorzugter Name Namensänderung                                               -1- RDA 11.2.2.6</vt:lpstr>
      <vt:lpstr>Körperschaften allgemein Bevorzugter Name Namensänderung                                               -2- RDA 11.2.2.6</vt:lpstr>
      <vt:lpstr>Körperschaften allgemein Bevorzugter Name Geringfügige Namensänderungen                     -1- RDA 11.2.2.6</vt:lpstr>
      <vt:lpstr>Körperschaften allgemein Bevorzugter Name Geringfügige Namensänderungen                     -2- RDA 11.2.2.6</vt:lpstr>
      <vt:lpstr>Körperschaften allgemein Bevorzugter Name Initialformen RDA 11.2.2.7</vt:lpstr>
      <vt:lpstr>Körperschaften allgemein Bevorzugter Name Artikel am Anfang des Namens RDA 11.2.2.8</vt:lpstr>
      <vt:lpstr>Körperschaften allgemein Bevorzugter Name Groß-/Kleinschreibung                                      -1- RDA Anhang A.16, A.31 ff</vt:lpstr>
      <vt:lpstr>Körperschaften allgemein Bevorzugter Name Groß-/Kleinschreibung                                      -2- RDA Anhang A.16, A.31 ff</vt:lpstr>
      <vt:lpstr>Körperschaften allgemein Bevorzugter Name Groß-/Kleinschreibung                                      -3- RDA Anhang A.16, A.31 ff</vt:lpstr>
      <vt:lpstr>Körperschaften allgemein Bevorzugter Name Groß-/Kleinschreibung                                      -4- RDA Anhang A.16, A.31 ff</vt:lpstr>
      <vt:lpstr>Körperschaften allgemein Bevorzugter Name Bindestriche und Bis-Striche AWR1 zu RDA 1.7.3 u. AWR zu RDA 8.5.1</vt:lpstr>
      <vt:lpstr>Körperschaften allgemein Bevorzugter Name Ehrungen RDA 11.2.2.9</vt:lpstr>
      <vt:lpstr>Körperschaften allgemein Bevorzugter Name Gesellschaftsform                                              -1- RDA 11.2.2.10</vt:lpstr>
      <vt:lpstr>Körperschaften allgemein Bevorzugter Name Gesellschaftsform                                              -2- RDA 11.2.2.10</vt:lpstr>
      <vt:lpstr>Körperschaften allgemein Bevorzugter Name Transliteration RDA 11.2.2.12</vt:lpstr>
      <vt:lpstr>Körperschaften allgemein Abweichender Name                                    -1- RDA 11.2.3</vt:lpstr>
      <vt:lpstr>Körperschaften allgemein Abweichender Name                                    -2- RDA 11.2.3</vt:lpstr>
      <vt:lpstr> Körperschaften allgemein Abweichender Name                                    -3- RDA 11.2.3 </vt:lpstr>
      <vt:lpstr>  Körperschaften allgemein Abweichender Name                                    -4- RDA 11.2.3  </vt:lpstr>
      <vt:lpstr> Körperschaften allgemein Abweichender Name                                   -5- RDA 11.2.3 </vt:lpstr>
      <vt:lpstr> Körperschaften allgemein Normierter Sucheinstieg RDA 11.13 </vt:lpstr>
      <vt:lpstr> Körperschaften allgemein Zusätzlicher Sucheinstieg RDA 11.13 </vt:lpstr>
      <vt:lpstr> Körperschaften allgemein Sonstige identifizierende Merkmale            -1- RDA 11.13-11.15, 11.17 </vt:lpstr>
      <vt:lpstr>  Körperschaften allgemein Sonstige identifizierende Merkmale            -2- RDA 11.13-11.15, 11.17  </vt:lpstr>
      <vt:lpstr>  Körperschaften allgemein Sonstige identifizierende Merkmale Geografikum                                                       -1- RDA 11.3 / RDA 11.13.1.3  </vt:lpstr>
      <vt:lpstr> Körperschaften allgemein Sonstige identifizierende Merkmale Geografikum                                                      -2- RDA 11.3 / RDA 11.13.1.3 </vt:lpstr>
      <vt:lpstr>  Körperschaften allgemein Sonstige identifizierende Merkmale Geografikum                                                      -3- RDA 11.3 / RDA 11.13.1.3  </vt:lpstr>
      <vt:lpstr> Körperschaften allgemein Sonstige identifizierende Merkmale Geografikum                                                      -4- RDA 11.3 / RDA 11.13.1.3  </vt:lpstr>
      <vt:lpstr> Körperschaften allgemein Sonstige identifizierende Merkmale Datum                                                                 -1- RDA 11.4 / RDA 11.13.1.5 </vt:lpstr>
      <vt:lpstr>Körperschaften allgemein Sonstige identifizierende Merkmale Datum                                                                 -2- RDA 11.4 / RDA 11.13.1.5</vt:lpstr>
      <vt:lpstr>Körperschaften allgemein Sonstige identifizierende Merkmale Institution                                                           -1- RDA 11.5 / RDA 11.13.1.4</vt:lpstr>
      <vt:lpstr> Körperschaften allgemein Sonstige identifizierende Merkmale Institution                                                           -2- RDA 11.5 / RDA 11.13.1.4 </vt:lpstr>
      <vt:lpstr> Körperschaften allgemein Sonstige identifizierende Merkmale Institution                                                     -3- RDA 11.5 / RDA 11.13.1.4 </vt:lpstr>
      <vt:lpstr>Körperschaften allgemein Sonstige identifizierende Merkmale Sonstige zur Körperschaft gehörende Kennzeichnung                                                   -1- RDA 11.7 / RDA 11.13.1.2; 11.13.1.7</vt:lpstr>
      <vt:lpstr> Körperschaften allgemein Sonstige identifizierende Merkmale Sonstige zur Körperschaft gehörende Kennzeichnung                                                  -2- RDA 11.7 / RDA 11.13.1.2; 11.13.1.7 </vt:lpstr>
      <vt:lpstr> Körperschaften allgemein Sonstige identifizierende Merkmale Sonstige zur Körperschaft gehörende Kennzeichnung                                                  -3- RDA 11.7 / RDA 11.13.1.2; 11.13.1.7  </vt:lpstr>
      <vt:lpstr>Körperschaften allgemein Sonstige identifizierende Merkmale Sonstige zur Körperschaft gehörende Kennzeichnung                                                  -4- RDA 11.7 / RDA 11.13.1.2; 11.13.1.7</vt:lpstr>
      <vt:lpstr>Was ist neu mit RDA? (im Bereich Körperschaften allgemein)       -1-   </vt:lpstr>
      <vt:lpstr>Was ist neu mit RDA? (im Bereich Körperschaften allgemein)      -2-</vt:lpstr>
      <vt:lpstr>Zusätzliche Neuerungen für die Formalerschließung ab dem RDA-Umstieg 2015</vt:lpstr>
      <vt:lpstr> Allgemeine untergeordnete Körperschaften </vt:lpstr>
      <vt:lpstr>RDA, AWR, ERL Übersicht der in der Präsentation behandelten RDA-Stellen</vt:lpstr>
      <vt:lpstr>Allgemeine untergeordnete Körperschaften Grundprinzip                                                 -1-</vt:lpstr>
      <vt:lpstr>Allgemeine untergeordnete Körperschaften Grundprinzip                                                 -2-</vt:lpstr>
      <vt:lpstr>Allgemeine untergeordnete Körperschaften Unselbstständige Erfassung                       -1-  RDA 11.2.2.14.1</vt:lpstr>
      <vt:lpstr>Allgemeine untergeordnete Körperschaften Unselbstständige Erfassung                       -2-               RDA 11.2.2.14.1</vt:lpstr>
      <vt:lpstr>Allgemeine untergeordnete Körperschaften Unselbstständige Erfassung                        -3-RDA 11.2.2.14.1</vt:lpstr>
      <vt:lpstr>Allgemeine untergeordnete Körperschaften Unselbstständige Erfassung                       -4- RDA 11.2.2.14.2</vt:lpstr>
      <vt:lpstr>Allgemeine untergeordnete Körperschaften Unselbstständige Erfassung                       -5- RDA 11.2.2.14.2</vt:lpstr>
      <vt:lpstr>Allgemeine untergeordnete Körperschaften Unselbstständige Erfassung                       -6- RDA 11.2.2.14.2</vt:lpstr>
      <vt:lpstr>Allgemeine untergeordnete Körperschaften Unselbstständige Erfassung                       -7- RDA 11.2.2.14.2</vt:lpstr>
      <vt:lpstr>Allgemeine untergeordnete Körperschaften Unselbstständige Erfassung                       -8- RDA 11.2.2.14.3</vt:lpstr>
      <vt:lpstr>Allgemeine untergeordnete Körperschaften Unselbstständige Erfassung                       -9- RDA 11.2.2.14.3</vt:lpstr>
      <vt:lpstr>Allgemeine untergeordnete Körperschaften Unselbstständige Erfassung                      -10- RDA 11.2.2.14.3</vt:lpstr>
      <vt:lpstr>Allgemeine untergeordnete Körperschaften Unselbstständige Erfassung                      -11- RDA 11.2.2.14.3</vt:lpstr>
      <vt:lpstr>Allgemeine untergeordnete Körperschaften Unselbstständige Erfassung                     -12- RDA 11.2.2.14.3</vt:lpstr>
      <vt:lpstr>Allgemeine untergeordnete Körperschaften Unselbstständige Erfassung                     -13- RDA 11.2.2.14.4</vt:lpstr>
      <vt:lpstr>Allgemeine untergeordnete Körperschaften Unselbstständige Erfassung                     -14- RDA 11.2.2.14.5</vt:lpstr>
      <vt:lpstr>Allgemeine untergeordnete Körperschaften Unselbstständige Erfassung                     -15- RDA 11.2.2.14.5</vt:lpstr>
      <vt:lpstr>Allgemeine untergeordnete Körperschaften Unselbstständige Erfassung                     -16- RDA 11.2.2.14.5</vt:lpstr>
      <vt:lpstr>Allgemeine untergeordnete Körperschaften Unselbstständige Erfassung                     -17- RDA 11.2.2.14.5</vt:lpstr>
      <vt:lpstr>Allgemeine untergeordnete Körperschaften Unselbstständige Erfassung                     -18- RDA 11.2.2.14.5</vt:lpstr>
      <vt:lpstr>Allgemeine untergeordnete Körperschaften Unselbstständige Erfassung                     -19- RDA 11.2.2.14.5</vt:lpstr>
      <vt:lpstr>Allgemeine untergeordnete Körperschaften Unselbstständige Erfassung                     -20- RDA 11.2.2.14.5</vt:lpstr>
      <vt:lpstr>Allgemeine untergeordnete Körperschaften Unselbstständige Erfassung                     -21- RDA 11.2.2.14.6    </vt:lpstr>
      <vt:lpstr>Allgemeine untergeordnete Körperschaften Unselbstständige Erfassung                     -22- RDA 11.2.2.14.6   </vt:lpstr>
      <vt:lpstr>Allgemeine untergeordnete Körperschaften Unselbstständige Erfassung                     -23- RDA 11.2.2.14.6   </vt:lpstr>
      <vt:lpstr>Allgemeine untergeordnete Körperschaften Unselbstständige Erfassung                     -24- RDA 11.2.2.14.6   </vt:lpstr>
      <vt:lpstr>Allgemeine untergeordnete Körperschaften Unselbstständige Erfassung                     -25- RDA 11.2.2.14.6   </vt:lpstr>
      <vt:lpstr>Allgemeine untergeordnete Körperschaften Unselbstständige Erfassung                     -26- RDA 11.2.2.14.6 </vt:lpstr>
      <vt:lpstr>Allgemeine untergeordnete Körperschaften Unselbstständige Erfassung                     -27- RDA 11.2.2.14.6 </vt:lpstr>
      <vt:lpstr>Allgemeine untergeordnete Körperschaften Unselbstständige Erfassung                     -28- RDA 11.2.2.14.6</vt:lpstr>
      <vt:lpstr>Allgemeine untergeordnete Körperschaften Merkblatt „Bibliothek“                         -1-                   </vt:lpstr>
      <vt:lpstr>Allgemeine untergeordnete Körperschaften Merkblatt „Bibliothek“                         -2-</vt:lpstr>
      <vt:lpstr>Allgemeine untergeordnete Körperschaften Merkblatt „Bibliothek“                         -3-</vt:lpstr>
      <vt:lpstr>Allgemeine untergeordnete Körperschaften Merkblatt „Bibliothek“                         -4-</vt:lpstr>
      <vt:lpstr>Allgemeine untergeordnete Körperschaften Merkblatt „Bibliothek“                         -5-</vt:lpstr>
      <vt:lpstr>Allgemeine untergeordnete Körperschaften Merkblatt „Überordnung herauslösen vs. Selbstständige Ansetzung“                                -1-</vt:lpstr>
      <vt:lpstr>Allgemeine untergeordnete Körperschaften Merkblatt „Überordnung herauslösen vs. Selbstständige Ansetzung“                                -2-</vt:lpstr>
      <vt:lpstr>Allgemeine untergeordnete Körperschaften Merkblatt „Überordnung herauslösen vs. Selbstständige Ansetzung“                                -3-</vt:lpstr>
      <vt:lpstr>Allgemeine untergeordnete Körperschaften Merkblatt „Überordnung herauslösen vs. Selbstständige Ansetzung“                                -4-</vt:lpstr>
      <vt:lpstr>Allgemeine untergeordnete Körperschaften Merkblatt „Überordnung herauslösen vs. Selbstständige Ansetzung“                                -5-</vt:lpstr>
      <vt:lpstr>Allgemeine untergeordnete Körperschaften Merkblatt „Überordnung herauslösen vs. Selbstständige Ansetzung“                                -6-</vt:lpstr>
      <vt:lpstr>Allgemeine untergeordnete Körperschaften Merkblatt „Überordnung herauslösen vs. Selbstständige Ansetzung“                                -7-            </vt:lpstr>
      <vt:lpstr>Allgemeine untergeordnete Körperschaften Merkblatt „Überordnung herauslösen vs. Selbstständige Ansetzung“                                -8-</vt:lpstr>
      <vt:lpstr>Allgemeine untergeordnete Körperschaften Merkblatt „Institute“                                         -1-</vt:lpstr>
      <vt:lpstr>Allgemeine untergeordnete Körperschaften Merkblatt „Institute“                                         -2-</vt:lpstr>
      <vt:lpstr>Allgemeine untergeordnete Körperschaften Merkblatt „Institute“                                         -3-</vt:lpstr>
      <vt:lpstr>Allgemeine untergeordnete Körperschaften Merkblatt „Institute“                                         -4-</vt:lpstr>
      <vt:lpstr>Allgemeine untergeordnete Körperschaften Merkblatt „Institute“                                         -5-</vt:lpstr>
      <vt:lpstr>Allgemeine untergeordnete Körperschaften Merkblatt „Institute“                                         -6-</vt:lpstr>
      <vt:lpstr>Allgemeine untergeordnete Körperschaften Direkte oder indirekte Unterordnung        -1-</vt:lpstr>
      <vt:lpstr>Allgemeine untergeordnete Körperschaften Direkte oder indirekte Unterordnung        -2-</vt:lpstr>
      <vt:lpstr>Allgemeine untergeordnete Körperschaften Gemeinsame Komitees, Kommissionen etc.                                                  -1-</vt:lpstr>
      <vt:lpstr>Allgemeine untergeordnete Körperschaften Gemeinsame Komitees, Kommissionen etc.                                                  -2-</vt:lpstr>
      <vt:lpstr>Allgemeine untergeordnete Körperschaften Gebräuchliche Namen für nationale und lokale Einheiten von politischen Parteien der USA</vt:lpstr>
      <vt:lpstr>Was ist neu mit RDA? (im Bereich allgemeine untergeordnete Körperschaften)                                      -1-</vt:lpstr>
      <vt:lpstr>Was ist neu mit RDA? (im Bereich allgemeine untergeordnete Körperschaften)                                      -2-</vt:lpstr>
      <vt:lpstr>Zusätzliche Neuerungen für die Formalerschließung ab dem RDA-Umstieg 2015</vt:lpstr>
      <vt:lpstr>Organe von Gebietskörperschaften Juristische Körperschaften</vt:lpstr>
      <vt:lpstr> Organe von Gebietskörperschaften  Juristische Körperschaften  Organe von Gebietskörperschaften             -1-                                                                        </vt:lpstr>
      <vt:lpstr> Organe von Gebietskörperschaften Juristische Körperschaften  Organe von Gebietskörperschaften             -2-                                                                        </vt:lpstr>
      <vt:lpstr> Organe von Gebietskörperschaften  Juristische Körperschaften  Organe von Gebietskörperschaften             -3-                                                                        </vt:lpstr>
      <vt:lpstr> Organe von Gebietskörperschaften  Juristische Körperschaften  Organe von Gebietskörperschaften             -4-                                                                        </vt:lpstr>
      <vt:lpstr> Organe von Gebietskörperschaften  Juristische Körperschaften  Organe von Gebietskörperschaften             -5-                                                                        </vt:lpstr>
      <vt:lpstr>Organe von Gebietskörperschaften  Juristische Körperschaften  Organe von Gebietskörperschaften             -6-                                                                </vt:lpstr>
      <vt:lpstr> Organe von Gebietskörperschaften  Juristische Körperschaften  Organe von Gebietskörperschaften             -7-                                                                        </vt:lpstr>
      <vt:lpstr>Organe von Gebietskörperschaften  Juristische Körperschaften  Organe von Gebietskörperschaften             -8-</vt:lpstr>
      <vt:lpstr>Organe von Gebietskörperschaften  Juristische Körperschaften  Organe von Gebietskörperschaften             -9-</vt:lpstr>
      <vt:lpstr> Organe von Gebietskörperschaften  Juristische Körperschaften  Organe von Gebietskörperschaften           -10-                                                                        </vt:lpstr>
      <vt:lpstr> Organe von Gebietskörperschaften  Juristische Körperschaften  Organe von Gebietskörperschaften           -11-  Merkblatt „Unterschiede in Zuordnung 11.2.2.14.1/11.2.2.14.2                                            -1- </vt:lpstr>
      <vt:lpstr> Organe von Gebietskörperschaften  Juristische Körperschaften  Organe von Gebietskörperschaften           -12-  Merkblatt „Unterschiede in Zuordnung 11.2.2.14.1/11.2.2.14.2                                            -2- </vt:lpstr>
      <vt:lpstr> Organe von Gebietskörperschaften  Juristische Körperschaften  Organe von Gebietskörperschaften           -13-  Merkblatt „Unterschiede in Zuordnung 11.2.2.14.1/11.2.2.14.2                                            -3- </vt:lpstr>
      <vt:lpstr>Organe von Gebietskörperschaften  Juristische Körperschaften  Organe von Gebietskörperschaften           -14-  Merkblatt „Unterschiede in Zuordnung 11.2.2.14.1/11.2.2.14.2                                            -4-</vt:lpstr>
      <vt:lpstr>Organe von Gebietskörperschaften  Juristische Körperschaften  Organe von Gebietskörperschaften           -15-  Merkblatt „Unterschiede in Zuordnung 11.2.2.14.1/11.2.2.14.2                                            -5-</vt:lpstr>
      <vt:lpstr>Organe von Gebietskörperschaften  Juristische Körperschaften  Organe von Gebietskörperschaften           -16-  Merkblatt „Unterschiede in Zuordnung 11.2.2.14.1/11.2.2.14.2                                            -6-</vt:lpstr>
      <vt:lpstr>Organe von Gebietskörperschaften  Juristische Körperschaften  Organe von Gebietskörperschaften           -17-  Merkblatt „Unterschiede in Zuordnung 11.2.2.14.1/11.2.2.14.2                                            -7-</vt:lpstr>
      <vt:lpstr> Organe von Gebietskörperschaften Juristische Körperschaften Militärische Körperschaften  RDA 11.2.2.22                                                 -1- </vt:lpstr>
      <vt:lpstr>Organe von Gebietskörperschaften Juristische Körperschaften Militärische Körperschaften  RDA 11.2.2.22                                                 -2-</vt:lpstr>
      <vt:lpstr> Organe von Gebietskörperschaften Juristische Körperschaften Militärische Körperschaften  RDA 11.2.2.22                                                    -3- </vt:lpstr>
      <vt:lpstr>Organe von Gebietskörperschaften Juristische Körperschaften Militärische Körperschaften  RDA 11.2.2.22                                                    -4-</vt:lpstr>
      <vt:lpstr>Organe von Gebietskörperschaften Juristische Körperschaften Militärische Körperschaften  RDA 11.2.2.22                                                    -5-</vt:lpstr>
      <vt:lpstr>Organe von Gebietskörperschaften  Juristische Körperschaften Militärische Körperschaften  RDA 11.2.2.22                                                    -6-</vt:lpstr>
      <vt:lpstr>Organe von Gebietskörperschaften Juristische Körperschaften Militärische Körperschaften  RDA 11.2.2.22                                                 -7-</vt:lpstr>
      <vt:lpstr>Organe von Gebietskörperschaften  Juristische Körperschaften Botschaften, Konsulate usw. RDA 11.2.2.23                                                    -1-</vt:lpstr>
      <vt:lpstr>Organe von Gebietskörperschaften  Juristische Körperschaften Botschaften, Konsulate usw. RDA 11.2.2.23                                                    -2-</vt:lpstr>
      <vt:lpstr>Organe von Gebietskörperschaften  Juristische Körperschaften Botschaften, Konsulate usw. RDA 11.2.2.23                                                    -3-</vt:lpstr>
      <vt:lpstr>Organe von Gebietskörperschaften  Juristische Körperschaften Botschaften, Konsulate usw. RDA 11.2.2.23                                                    -4-</vt:lpstr>
      <vt:lpstr>Organe von Gebietskörperschaften  Juristische Körperschaften Delegationen, Kommissionen usw. RDA 11.2.2.24                                                    -1-</vt:lpstr>
      <vt:lpstr>Organe von Gebietskörperschaften  Juristische Körperschaften Delegationen, Kommissionen usw. RDA 11.2.2.24                                                    -2-</vt:lpstr>
      <vt:lpstr>Organe von Gebietskörperschaften  Juristische Körperschaften Delegationen, Kommissionen usw. RDA 11.2.2.24                                                    -3-</vt:lpstr>
      <vt:lpstr>Organe von Gebietskörperschaften  Juristische Körperschaften Delegationen, Kommissionen usw. RDA 11.2.2.24                                                    -4-</vt:lpstr>
      <vt:lpstr>Organe von Gebietskörperschaften  Juristische Körperschaften  Gesetzgebende Körperschaften                   -1- RDA 11.2.2.19    </vt:lpstr>
      <vt:lpstr>Organe von Gebietskörperschaften  Juristische Körperschaften  Gesetzgebende Körperschaften                   -2- RDA 11.2.2.19    </vt:lpstr>
      <vt:lpstr>Organe von Gebietskörperschaften  Juristische Körperschaften Verfassunggebende Versammlungen RDA 11.2.2.20 </vt:lpstr>
      <vt:lpstr>Organe von Gebietskörperschaften  Juristische Körperschaften  Gerichte RDA 11.2.2.21                                                    -1-</vt:lpstr>
      <vt:lpstr>Organe von Gebietskörperschaften  Juristische Körperschaften  Gerichte RDA 11.2.2.21                                                    -2-</vt:lpstr>
      <vt:lpstr>Organe von Gebietskörperschaften  Juristische Körperschaften  Gerichte RDA 11.2.2.21                                                    -3-</vt:lpstr>
      <vt:lpstr>Was ist neu mit RDA? (im Bereich Organe von Gebietskörperschaften, Juristische Körperschaften)                                          -1-</vt:lpstr>
      <vt:lpstr>Was ist neu mit RDA? (im Bereich Organe von Gebietskörperschaften, Juristische Körperschaften)                                          -2-</vt:lpstr>
      <vt:lpstr>Was ist neu mit RDA? (im Bereich Organe von Gebietskörperschaften, Juristische Körperschaften)                                          -3-</vt:lpstr>
      <vt:lpstr>Was ist neu mit RDA? (im Bereich Organe von Gebietskörperschaften, Juristische Körperschaften)                                          -4-</vt:lpstr>
      <vt:lpstr>Was ist neu mit RDA? (im Bereich Organe von Gebietskörperschaften, Juristische Körperschaften)                                          -5-</vt:lpstr>
      <vt:lpstr>Was ist neu mit RDA? (im Bereich Organe von Gebietskörperschaften, Juristische Körperschaften)                                          -6-</vt:lpstr>
      <vt:lpstr>Was ist neu mit RDA? (im Bereich Organe von Gebietskörperschaften, Juristische Körperschaften)                                          -7-</vt:lpstr>
      <vt:lpstr>Zusätzliche Neuerungen für die Formalerschließung ab dem RDA-Umstieg 2015</vt:lpstr>
      <vt:lpstr>Religiöse Körperschaften und Konferenzen</vt:lpstr>
      <vt:lpstr>RDA, AWR, ERL, EH Übersicht der in der Präsentation behandelten RDA-Stellen</vt:lpstr>
      <vt:lpstr>Religiöse Körperschaften und Konferenzen   Regelwerksstellen                                 -1-  </vt:lpstr>
      <vt:lpstr>Religiöse Körperschaften und Konferenzen   Regelwerksstellen                                 -2- </vt:lpstr>
      <vt:lpstr>Religiöse Körperschaften und Konferenzen   Regelwerksstellen                                 -3- </vt:lpstr>
      <vt:lpstr>Religiöse Körperschaften und Konferenzen Regelwerksstellen                                 -4-</vt:lpstr>
      <vt:lpstr>Religiöse Körperschaften und Konferenzen Internationale Religionsgemeinschaften bzw. Religionsgemeinschaften antiken Ursprungs RDA 11.2.2.5.4, Ausnahme „Körperschaften des Altertums und internationale Körperschaften“</vt:lpstr>
      <vt:lpstr>Religiöse Körperschaften und Konferenzen Religiöse Orden und Gesellschaften            -1- RDA 11.2.2.5.4, Ausnahme „Religiöse Orden und Gesellschaften“                                                     </vt:lpstr>
      <vt:lpstr>Religiöse Körperschaften und Konferenzen Religiöse Orden und Gesellschaften            -2- RDA 11.2.2.5.4, Ausnahme „Religiöse Orden und Gesellschaften“                                                     </vt:lpstr>
      <vt:lpstr>Religiöse Körperschaften und Konferenzen Synoden und Konzilien                                 -1-  RDA 11.2.2.5.4, Ausnahme „Körperschaften des Altertums und internationale Körperschaften“</vt:lpstr>
      <vt:lpstr>Religiöse Körperschaften und Konferenzen Synoden und Konzilien                                 -2-  RDA 11.2.2.5.4, Ausnahme „Körperschaften des Altertums und internationale Körperschaften“</vt:lpstr>
      <vt:lpstr>Religiöse Körperschaften und Konferenzen Synoden und Konzilien                                 -3-  RDA 11.2.2.25</vt:lpstr>
      <vt:lpstr>Religiöse Körperschaften und Konferenzen Synoden und Konzilien                                 -4-  RDA 11.2.2.25</vt:lpstr>
      <vt:lpstr>Religiöse Körperschaften und Konferenzen Synoden und Konzilien                                 -5-  RDA 11.2.2.25</vt:lpstr>
      <vt:lpstr>Religiöse Körperschaften und Konferenzen Synoden und Konzilien                                 -6-  RDA 11.2.2.25</vt:lpstr>
      <vt:lpstr>Religiöse Körperschaften und Konferenzen Synoden und Konzilien                                 -7-  RDA 11.2.2.25</vt:lpstr>
      <vt:lpstr>Religiöse Körperschaften und Konferenzen Synoden und Konzilien                                 -8-  RDA 11.2.2.25</vt:lpstr>
      <vt:lpstr>Religiöse Körperschaften und Konferenzen Synoden und Konzilien                                 -9-  RDA 11.2.2.25</vt:lpstr>
      <vt:lpstr>Religiöse Körperschaften und Konferenzen Lokale Kirchen                                              -1- RDA 11.2.2.5.4, Ausnahme „Lokale Kirchen“</vt:lpstr>
      <vt:lpstr>Religiöse Körperschaften und Konferenzen Lokale Kirchen                                              -2- RDA 11.2.2.5.4, Ausnahme „Lokale Kirchen“</vt:lpstr>
      <vt:lpstr>Religiöse Körperschaften und Konferenzen Lokale Kirchen                                              -3- RDA 11.2.2.5.4, Ausnahme „Lokale Kirchen“ </vt:lpstr>
      <vt:lpstr>Religiöse Körperschaften und Konferenzen Lokale Kirchen                                              -4- RDA 11.2.2.5.4, Ausnahme „Lokale Kirchen“ </vt:lpstr>
      <vt:lpstr>Religiöse Körperschaften und Konferenzen Lokale Kirchen                                              -5- RDA 11.2.2.5.4, Ausnahme „Lokale Kirchen</vt:lpstr>
      <vt:lpstr>Religiöse Körperschaften und Konferenzen Lokale Kirchen                                              -6- RDA 11.2.2.5.4, Ausnahme „Lokale Kirchen</vt:lpstr>
      <vt:lpstr>Religiöse Körperschaften und Konferenzen Lokale Kirchen                                              -7- RDA 11.2.2.5.4, Ausnahme „Lokale Kirchen</vt:lpstr>
      <vt:lpstr> Religiöse Körperschaften und Konferenzen Provinzen, Diözesen usw.                            -1- RDA 11.2.2.27    </vt:lpstr>
      <vt:lpstr>Religiöse Körperschaften und Konferenzen Provinzen, Diözesen usw.                            -2- RDA 11.2.2.27</vt:lpstr>
      <vt:lpstr> Religiöse Körperschaften und Konferenzen Provinzen, Diözesen usw.                            -3- RDA 11.2.2.27   </vt:lpstr>
      <vt:lpstr> Religiöse Körperschaften und Konferenzen Provinzen, Diözesen usw.                            -4- RDA 11.2.2.27   </vt:lpstr>
      <vt:lpstr> Religiöse Körperschaften und Konferenzen Provinzen, Diözesen usw.                            -5- RDA 11.2.2.27   </vt:lpstr>
      <vt:lpstr> Religiöse Körperschaften und Konferenzen Provinzen, Diözesen usw.                            -6- RDA 11.2.2.27   </vt:lpstr>
      <vt:lpstr>Religiöse Körperschaften und Konferenzen Autokephale Patriarchate und Erzdiözesen der Ostkirche RDA 11.2.2.5.4, Ausnahme „Autokephale Patriarchate, Erzdiözesen usw. der Ostkirche“ </vt:lpstr>
      <vt:lpstr> Religiöse Körperschaften und Konferenzen Zentrale Verwaltungsorgane der Katholischen Kirche (Römische Kurie)                              -1- RDA 11.2.2.28                   </vt:lpstr>
      <vt:lpstr>Religiöse Körperschaften und Konferenzen Zentrale Verwaltungsorgane der Katholischen Kirche (Römische Kurie)                              -2- RDA 11.2.2.28</vt:lpstr>
      <vt:lpstr>Religiöse Körperschaften und Konferenzen Päpstliche diplomatische Vertretungen usw.                                                                        -1- RDA 11.2.2.29</vt:lpstr>
      <vt:lpstr>Religiöse Körperschaften und Konferenzen Päpstliche diplomatische Vertretungen usw.                                                                        -2- RDA 11.2.2.29</vt:lpstr>
      <vt:lpstr>Religiöse Körperschaften und Konferenzen Päpstliche diplomatische Vertretungen usw.                                                                        -3- RDA 11.2.2.29</vt:lpstr>
      <vt:lpstr>Religiöse Körperschaften und Konferenzen Päpstliche diplomatische Vertretungen usw.                                                                        -4- RDA 11.2.2.29</vt:lpstr>
      <vt:lpstr>Religiöse Körperschaften und Konferenzen Päpstliche diplomatische Vertretungen usw.                                                                        -5- RDA 11.2.2.29</vt:lpstr>
      <vt:lpstr>Religiöse Körperschaften und Konferenzen Päpstliche diplomatische Vertretungen usw.                                                                        -6- RDA 11.2.2.29</vt:lpstr>
      <vt:lpstr>Religiöse Körperschaften und Konferenzen Päpstliche diplomatische Vertretungen usw.                                                                        -7- RDA 11.2.2.29</vt:lpstr>
      <vt:lpstr>Was ist neu mit RDA? (für den Bereich religiöse Körperschaften und Konferenzen)                                              -1-</vt:lpstr>
      <vt:lpstr>Was ist neu mit RDA? (für den Bereich religiöse Körperschaften und Konferenzen)                                              -2-</vt:lpstr>
      <vt:lpstr>Was ist neu mit RDA? (für den Bereich religiöse Körperschaften und Konferenzen)                                              -3-</vt:lpstr>
      <vt:lpstr>Zusätzliche Neuerungen für die Formalerschließung ab dem RDA-Umstieg 2015</vt:lpstr>
      <vt:lpstr>Konferenzen </vt:lpstr>
      <vt:lpstr>RDA, AWR, ERL, EH Übersicht der in der Präsentation behandelten RDA-Stellen</vt:lpstr>
      <vt:lpstr>Konferenzen Regelwerksstellen</vt:lpstr>
      <vt:lpstr>Konferenzen Definition</vt:lpstr>
      <vt:lpstr>Konferenzen Umfang                                                    -1-</vt:lpstr>
      <vt:lpstr>Konferenzen Umfang                                                    -2-</vt:lpstr>
      <vt:lpstr> Konferenzen Bevorzugter Name                                  -1-  </vt:lpstr>
      <vt:lpstr>Konferenzen Bevorzugter Name                                  -2-</vt:lpstr>
      <vt:lpstr>Konferenzen Bevorzugter Name                                  -3-</vt:lpstr>
      <vt:lpstr>Konferenzen Bevorzugter Name                                  -4-</vt:lpstr>
      <vt:lpstr>Konferenzen Bevorzugter Name                                  -5-</vt:lpstr>
      <vt:lpstr>Konferenzen Bevorzugter Name                                  -6-</vt:lpstr>
      <vt:lpstr>Konferenzen Bevorzugter Name                                  -7-</vt:lpstr>
      <vt:lpstr>Konferenzen Bevorzugter Name Internationale Konferenzen</vt:lpstr>
      <vt:lpstr> Konferenzen Abweichender Name RDA 11.2.3   </vt:lpstr>
      <vt:lpstr> Konferenzen Zählung, Jahr, Ort, sonstige Zusätze      -1-  </vt:lpstr>
      <vt:lpstr>Konferenzen Zählung, Jahr, Ort, sonstige Zusätze      -2-</vt:lpstr>
      <vt:lpstr>Konferenzen Zählung, Jahr, Ort, sonstige Zusätze      -3-</vt:lpstr>
      <vt:lpstr>Konferenzen Zählung, Jahr, Ort, sonstige Zusätze      -4-</vt:lpstr>
      <vt:lpstr> Konferenzen Zählung, Jahr, Ort, sonstige Zusätze      -5- </vt:lpstr>
      <vt:lpstr>Konferenzen Zählung, Jahr, Ort, sonstige Zusätze      -6-</vt:lpstr>
      <vt:lpstr>Konferenzen Zählung, Jahr, Ort, sonstige Zusätze      -7-</vt:lpstr>
      <vt:lpstr>Konferenzen Zählung, Jahr, Ort, sonstige Zusätze      -8-</vt:lpstr>
      <vt:lpstr>  Konferenzen Zählung, Jahr, Ort, sonstige Zusätze     -9-   </vt:lpstr>
      <vt:lpstr> Konferenzen Zählung, Jahr, Ort, sonstige Zusätze   -10- </vt:lpstr>
      <vt:lpstr> Konferenzen Untergeordnete Körperschaften            -1-  (RDA 11.2.2.14)   </vt:lpstr>
      <vt:lpstr> Konferenzen Untergeordnete Körperschaften            -2-  RDA 11.2.2.14  </vt:lpstr>
      <vt:lpstr>Was ist neu mit RDA? (für den Bereich Konferenzen)                    -1-</vt:lpstr>
      <vt:lpstr>Was ist neu mit RDA? (für den Bereich Konferenzen)                    -2-</vt:lpstr>
      <vt:lpstr>Was ist neu mit RDA? (für den Bereich Konferenzen)                    -3-</vt:lpstr>
      <vt:lpstr>Zusätzliche Neuerungen für die Formalerschließung ab dem RDA-Umstieg 2015                                  -1-</vt:lpstr>
      <vt:lpstr>Zusätzliche Neuerungen für die Formalerschließung ab dem RDA-Umstieg 2015                                  -2-</vt:lpstr>
      <vt:lpstr>Geografika</vt:lpstr>
      <vt:lpstr>RDA, AWR, ERL, EH Übersicht der in der Präsentation behandelten RDA-Stellen</vt:lpstr>
      <vt:lpstr>Geografika Grundsätzliches</vt:lpstr>
      <vt:lpstr>Geografika Informationsquellen RDA 16.2.2.2</vt:lpstr>
      <vt:lpstr>Geografika Bevorzugter Name                                        -1- RDA 16.2.2.3</vt:lpstr>
      <vt:lpstr>Geografika Bevorzugter Name                                        -2- RDA 16.2.2.3</vt:lpstr>
      <vt:lpstr>Geografika Bevorzugter Name                                        -3- RDA 16.2.2.4</vt:lpstr>
      <vt:lpstr>Geografika Bevorzugter Name                                        -4- RDA 16.2.2.4</vt:lpstr>
      <vt:lpstr>Geografika Bevorzugter Name                                        -5- RDA 16.2.2.4</vt:lpstr>
      <vt:lpstr>Geografika Bevorzugter Name                                        -6- Transliteration                                        RDA 16.2.2.5</vt:lpstr>
      <vt:lpstr>Geografika Namensänderung                                         -1- RDA 16.2.2.7</vt:lpstr>
      <vt:lpstr>Geografika Namensänderung                                         -2- RDA 16.2.2.7</vt:lpstr>
      <vt:lpstr>Geografika Namensänderung                                         -3- RDA 16.2.2.7</vt:lpstr>
      <vt:lpstr>Geografika Verwaltungseinheiten                                  -1- RDA 16.2.2.8</vt:lpstr>
      <vt:lpstr>Geografika Verwaltungseinheiten                                  -2- RDA 16.2.2.8</vt:lpstr>
      <vt:lpstr>Geografika Gleichnamigkeit                                            -1- RDA 16.2.2.13</vt:lpstr>
      <vt:lpstr>Geografika Gleichnamigkeit                                            -2- RDA 16.2.2.13</vt:lpstr>
      <vt:lpstr>Geografika Gleichnamigkeit                                            -3- RDA 16.2.2.13</vt:lpstr>
      <vt:lpstr>Geografika Gleichnamigkeit                                            -4- RDA 16.2.2.13</vt:lpstr>
      <vt:lpstr>Geografika Gleichnamigkeit                                            -5- RDA 16.2.2.13</vt:lpstr>
      <vt:lpstr>Geografika Gleichnamigkeit                                            -6- RDA 16.2.2.13</vt:lpstr>
      <vt:lpstr>Geografika Gleichnamigkeit                                            -7- RDA 16.2.2.13</vt:lpstr>
      <vt:lpstr>Geografika Ortsteile                                                        -1- RDA 16.2.2.14</vt:lpstr>
      <vt:lpstr>Geografika Ortsteile                                                        -2- RDA 16.2.2.14</vt:lpstr>
      <vt:lpstr>Geografika Ortsteile                                                        -3- RDA 16.2.2.14</vt:lpstr>
      <vt:lpstr>Geografika Ortsteile                                                        -4- RDA 16.2.2.14</vt:lpstr>
      <vt:lpstr>Geografika Ortsteile                                                        -5- RDA 16.2.2.14</vt:lpstr>
      <vt:lpstr>Geografika Abweichende Namensformen                      -1- RDA 16.2.3.3</vt:lpstr>
      <vt:lpstr>Geografika Abweichende Namensformen                      -2- RDA 16.2.3.3</vt:lpstr>
      <vt:lpstr>Geografika Abweichende Namensformen                      -3- RDA 16.2.3.3</vt:lpstr>
      <vt:lpstr>PowerPoint-Präsentation</vt:lpstr>
      <vt:lpstr> Und jetzt viel Erfolg beim Üben und  der Anwendung! </vt:lpstr>
    </vt:vector>
  </TitlesOfParts>
  <Company>Deutsche Nationalbibliothek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senftleben</dc:creator>
  <cp:lastModifiedBy>Humpertz</cp:lastModifiedBy>
  <cp:revision>1175</cp:revision>
  <cp:lastPrinted>2015-01-15T08:59:39Z</cp:lastPrinted>
  <dcterms:created xsi:type="dcterms:W3CDTF">2014-03-14T10:23:34Z</dcterms:created>
  <dcterms:modified xsi:type="dcterms:W3CDTF">2015-01-15T11:59:53Z</dcterms:modified>
</cp:coreProperties>
</file>