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" ContentType="image/tiff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63.xml" ContentType="application/vnd.openxmlformats-officedocument.presentationml.slide+xml"/>
  <Override PartName="/ppt/slides/slide164.xml" ContentType="application/vnd.openxmlformats-officedocument.presentationml.slide+xml"/>
  <Override PartName="/ppt/slides/slide165.xml" ContentType="application/vnd.openxmlformats-officedocument.presentationml.slide+xml"/>
  <Override PartName="/ppt/slides/slide166.xml" ContentType="application/vnd.openxmlformats-officedocument.presentationml.slide+xml"/>
  <Override PartName="/ppt/slides/slide167.xml" ContentType="application/vnd.openxmlformats-officedocument.presentationml.slide+xml"/>
  <Override PartName="/ppt/slides/slide168.xml" ContentType="application/vnd.openxmlformats-officedocument.presentationml.slide+xml"/>
  <Override PartName="/ppt/slides/slide169.xml" ContentType="application/vnd.openxmlformats-officedocument.presentationml.slide+xml"/>
  <Override PartName="/ppt/slides/slide170.xml" ContentType="application/vnd.openxmlformats-officedocument.presentationml.slide+xml"/>
  <Override PartName="/ppt/slides/slide171.xml" ContentType="application/vnd.openxmlformats-officedocument.presentationml.slide+xml"/>
  <Override PartName="/ppt/slides/slide172.xml" ContentType="application/vnd.openxmlformats-officedocument.presentationml.slide+xml"/>
  <Override PartName="/ppt/slides/slide173.xml" ContentType="application/vnd.openxmlformats-officedocument.presentationml.slide+xml"/>
  <Override PartName="/ppt/slides/slide174.xml" ContentType="application/vnd.openxmlformats-officedocument.presentationml.slide+xml"/>
  <Override PartName="/ppt/slides/slide175.xml" ContentType="application/vnd.openxmlformats-officedocument.presentationml.slide+xml"/>
  <Override PartName="/ppt/slides/slide176.xml" ContentType="application/vnd.openxmlformats-officedocument.presentationml.slide+xml"/>
  <Override PartName="/ppt/slides/slide177.xml" ContentType="application/vnd.openxmlformats-officedocument.presentationml.slide+xml"/>
  <Override PartName="/ppt/slides/slide178.xml" ContentType="application/vnd.openxmlformats-officedocument.presentationml.slide+xml"/>
  <Override PartName="/ppt/slides/slide179.xml" ContentType="application/vnd.openxmlformats-officedocument.presentationml.slide+xml"/>
  <Override PartName="/ppt/slides/slide180.xml" ContentType="application/vnd.openxmlformats-officedocument.presentationml.slide+xml"/>
  <Override PartName="/ppt/slides/slide181.xml" ContentType="application/vnd.openxmlformats-officedocument.presentationml.slide+xml"/>
  <Override PartName="/ppt/slides/slide182.xml" ContentType="application/vnd.openxmlformats-officedocument.presentationml.slide+xml"/>
  <Override PartName="/ppt/slides/slide183.xml" ContentType="application/vnd.openxmlformats-officedocument.presentationml.slide+xml"/>
  <Override PartName="/ppt/slides/slide184.xml" ContentType="application/vnd.openxmlformats-officedocument.presentationml.slide+xml"/>
  <Override PartName="/ppt/slides/slide185.xml" ContentType="application/vnd.openxmlformats-officedocument.presentationml.slide+xml"/>
  <Override PartName="/ppt/slides/slide186.xml" ContentType="application/vnd.openxmlformats-officedocument.presentationml.slide+xml"/>
  <Override PartName="/ppt/slides/slide187.xml" ContentType="application/vnd.openxmlformats-officedocument.presentationml.slide+xml"/>
  <Override PartName="/ppt/slides/slide188.xml" ContentType="application/vnd.openxmlformats-officedocument.presentationml.slide+xml"/>
  <Override PartName="/ppt/slides/slide189.xml" ContentType="application/vnd.openxmlformats-officedocument.presentationml.slide+xml"/>
  <Override PartName="/ppt/slides/slide190.xml" ContentType="application/vnd.openxmlformats-officedocument.presentationml.slide+xml"/>
  <Override PartName="/ppt/slides/slide191.xml" ContentType="application/vnd.openxmlformats-officedocument.presentationml.slide+xml"/>
  <Override PartName="/ppt/slides/slide192.xml" ContentType="application/vnd.openxmlformats-officedocument.presentationml.slide+xml"/>
  <Override PartName="/ppt/slides/slide193.xml" ContentType="application/vnd.openxmlformats-officedocument.presentationml.slide+xml"/>
  <Override PartName="/ppt/slides/slide194.xml" ContentType="application/vnd.openxmlformats-officedocument.presentationml.slide+xml"/>
  <Override PartName="/ppt/slides/slide195.xml" ContentType="application/vnd.openxmlformats-officedocument.presentationml.slide+xml"/>
  <Override PartName="/ppt/slides/slide196.xml" ContentType="application/vnd.openxmlformats-officedocument.presentationml.slide+xml"/>
  <Override PartName="/ppt/slides/slide197.xml" ContentType="application/vnd.openxmlformats-officedocument.presentationml.slide+xml"/>
  <Override PartName="/ppt/slides/slide198.xml" ContentType="application/vnd.openxmlformats-officedocument.presentationml.slide+xml"/>
  <Override PartName="/ppt/slides/slide199.xml" ContentType="application/vnd.openxmlformats-officedocument.presentationml.slide+xml"/>
  <Override PartName="/ppt/slides/slide200.xml" ContentType="application/vnd.openxmlformats-officedocument.presentationml.slide+xml"/>
  <Override PartName="/ppt/slides/slide201.xml" ContentType="application/vnd.openxmlformats-officedocument.presentationml.slide+xml"/>
  <Override PartName="/ppt/slides/slide202.xml" ContentType="application/vnd.openxmlformats-officedocument.presentationml.slide+xml"/>
  <Override PartName="/ppt/slides/slide203.xml" ContentType="application/vnd.openxmlformats-officedocument.presentationml.slide+xml"/>
  <Override PartName="/ppt/slides/slide204.xml" ContentType="application/vnd.openxmlformats-officedocument.presentationml.slide+xml"/>
  <Override PartName="/ppt/slides/slide205.xml" ContentType="application/vnd.openxmlformats-officedocument.presentationml.slide+xml"/>
  <Override PartName="/ppt/slides/slide206.xml" ContentType="application/vnd.openxmlformats-officedocument.presentationml.slide+xml"/>
  <Override PartName="/ppt/slides/slide207.xml" ContentType="application/vnd.openxmlformats-officedocument.presentationml.slide+xml"/>
  <Override PartName="/ppt/slides/slide208.xml" ContentType="application/vnd.openxmlformats-officedocument.presentationml.slide+xml"/>
  <Override PartName="/ppt/slides/slide209.xml" ContentType="application/vnd.openxmlformats-officedocument.presentationml.slide+xml"/>
  <Override PartName="/ppt/slides/slide210.xml" ContentType="application/vnd.openxmlformats-officedocument.presentationml.slide+xml"/>
  <Override PartName="/ppt/slides/slide211.xml" ContentType="application/vnd.openxmlformats-officedocument.presentationml.slide+xml"/>
  <Override PartName="/ppt/slides/slide212.xml" ContentType="application/vnd.openxmlformats-officedocument.presentationml.slide+xml"/>
  <Override PartName="/ppt/slides/slide213.xml" ContentType="application/vnd.openxmlformats-officedocument.presentationml.slide+xml"/>
  <Override PartName="/ppt/slides/slide214.xml" ContentType="application/vnd.openxmlformats-officedocument.presentationml.slide+xml"/>
  <Override PartName="/ppt/slides/slide215.xml" ContentType="application/vnd.openxmlformats-officedocument.presentationml.slide+xml"/>
  <Override PartName="/ppt/slides/slide216.xml" ContentType="application/vnd.openxmlformats-officedocument.presentationml.slide+xml"/>
  <Override PartName="/ppt/slides/slide217.xml" ContentType="application/vnd.openxmlformats-officedocument.presentationml.slide+xml"/>
  <Override PartName="/ppt/slides/slide218.xml" ContentType="application/vnd.openxmlformats-officedocument.presentationml.slide+xml"/>
  <Override PartName="/ppt/slides/slide219.xml" ContentType="application/vnd.openxmlformats-officedocument.presentationml.slide+xml"/>
  <Override PartName="/ppt/slides/slide220.xml" ContentType="application/vnd.openxmlformats-officedocument.presentationml.slide+xml"/>
  <Override PartName="/ppt/slides/slide221.xml" ContentType="application/vnd.openxmlformats-officedocument.presentationml.slide+xml"/>
  <Override PartName="/ppt/slides/slide222.xml" ContentType="application/vnd.openxmlformats-officedocument.presentationml.slide+xml"/>
  <Override PartName="/ppt/slides/slide223.xml" ContentType="application/vnd.openxmlformats-officedocument.presentationml.slide+xml"/>
  <Override PartName="/ppt/slides/slide224.xml" ContentType="application/vnd.openxmlformats-officedocument.presentationml.slide+xml"/>
  <Override PartName="/ppt/slides/slide225.xml" ContentType="application/vnd.openxmlformats-officedocument.presentationml.slide+xml"/>
  <Override PartName="/ppt/slides/slide226.xml" ContentType="application/vnd.openxmlformats-officedocument.presentationml.slide+xml"/>
  <Override PartName="/ppt/slides/slide227.xml" ContentType="application/vnd.openxmlformats-officedocument.presentationml.slide+xml"/>
  <Override PartName="/ppt/slides/slide228.xml" ContentType="application/vnd.openxmlformats-officedocument.presentationml.slide+xml"/>
  <Override PartName="/ppt/slides/slide229.xml" ContentType="application/vnd.openxmlformats-officedocument.presentationml.slide+xml"/>
  <Override PartName="/ppt/slides/slide230.xml" ContentType="application/vnd.openxmlformats-officedocument.presentationml.slide+xml"/>
  <Override PartName="/ppt/slides/slide231.xml" ContentType="application/vnd.openxmlformats-officedocument.presentationml.slide+xml"/>
  <Override PartName="/ppt/slides/slide232.xml" ContentType="application/vnd.openxmlformats-officedocument.presentationml.slide+xml"/>
  <Override PartName="/ppt/slides/slide233.xml" ContentType="application/vnd.openxmlformats-officedocument.presentationml.slide+xml"/>
  <Override PartName="/ppt/slides/slide234.xml" ContentType="application/vnd.openxmlformats-officedocument.presentationml.slide+xml"/>
  <Override PartName="/ppt/slides/slide235.xml" ContentType="application/vnd.openxmlformats-officedocument.presentationml.slide+xml"/>
  <Override PartName="/ppt/slides/slide236.xml" ContentType="application/vnd.openxmlformats-officedocument.presentationml.slide+xml"/>
  <Override PartName="/ppt/slides/slide237.xml" ContentType="application/vnd.openxmlformats-officedocument.presentationml.slide+xml"/>
  <Override PartName="/ppt/slides/slide238.xml" ContentType="application/vnd.openxmlformats-officedocument.presentationml.slide+xml"/>
  <Override PartName="/ppt/slides/slide239.xml" ContentType="application/vnd.openxmlformats-officedocument.presentationml.slide+xml"/>
  <Override PartName="/ppt/slides/slide24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86.xml" ContentType="application/vnd.openxmlformats-officedocument.presentationml.notesSlide+xml"/>
  <Override PartName="/ppt/notesSlides/notesSlide87.xml" ContentType="application/vnd.openxmlformats-officedocument.presentationml.notesSlide+xml"/>
  <Override PartName="/ppt/notesSlides/notesSlide88.xml" ContentType="application/vnd.openxmlformats-officedocument.presentationml.notesSlide+xml"/>
  <Override PartName="/ppt/notesSlides/notesSlide89.xml" ContentType="application/vnd.openxmlformats-officedocument.presentationml.notesSlide+xml"/>
  <Override PartName="/ppt/notesSlides/notesSlide90.xml" ContentType="application/vnd.openxmlformats-officedocument.presentationml.notesSlide+xml"/>
  <Override PartName="/ppt/notesSlides/notesSlide91.xml" ContentType="application/vnd.openxmlformats-officedocument.presentationml.notesSlide+xml"/>
  <Override PartName="/ppt/notesSlides/notesSlide92.xml" ContentType="application/vnd.openxmlformats-officedocument.presentationml.notesSlide+xml"/>
  <Override PartName="/ppt/notesSlides/notesSlide93.xml" ContentType="application/vnd.openxmlformats-officedocument.presentationml.notesSlide+xml"/>
  <Override PartName="/ppt/notesSlides/notesSlide94.xml" ContentType="application/vnd.openxmlformats-officedocument.presentationml.notesSlide+xml"/>
  <Override PartName="/ppt/notesSlides/notesSlide95.xml" ContentType="application/vnd.openxmlformats-officedocument.presentationml.notesSlide+xml"/>
  <Override PartName="/ppt/notesSlides/notesSlide96.xml" ContentType="application/vnd.openxmlformats-officedocument.presentationml.notesSlide+xml"/>
  <Override PartName="/ppt/notesSlides/notesSlide97.xml" ContentType="application/vnd.openxmlformats-officedocument.presentationml.notesSlide+xml"/>
  <Override PartName="/ppt/notesSlides/notesSlide98.xml" ContentType="application/vnd.openxmlformats-officedocument.presentationml.notesSlide+xml"/>
  <Override PartName="/ppt/notesSlides/notesSlide99.xml" ContentType="application/vnd.openxmlformats-officedocument.presentationml.notesSlide+xml"/>
  <Override PartName="/ppt/notesSlides/notesSlide100.xml" ContentType="application/vnd.openxmlformats-officedocument.presentationml.notesSlide+xml"/>
  <Override PartName="/ppt/notesSlides/notesSlide101.xml" ContentType="application/vnd.openxmlformats-officedocument.presentationml.notesSlide+xml"/>
  <Override PartName="/ppt/notesSlides/notesSlide102.xml" ContentType="application/vnd.openxmlformats-officedocument.presentationml.notesSlide+xml"/>
  <Override PartName="/ppt/notesSlides/notesSlide103.xml" ContentType="application/vnd.openxmlformats-officedocument.presentationml.notesSlide+xml"/>
  <Override PartName="/ppt/notesSlides/notesSlide104.xml" ContentType="application/vnd.openxmlformats-officedocument.presentationml.notesSlide+xml"/>
  <Override PartName="/ppt/notesSlides/notesSlide105.xml" ContentType="application/vnd.openxmlformats-officedocument.presentationml.notesSlide+xml"/>
  <Override PartName="/ppt/notesSlides/notesSlide106.xml" ContentType="application/vnd.openxmlformats-officedocument.presentationml.notesSlide+xml"/>
  <Override PartName="/ppt/notesSlides/notesSlide107.xml" ContentType="application/vnd.openxmlformats-officedocument.presentationml.notesSlide+xml"/>
  <Override PartName="/ppt/notesSlides/notesSlide108.xml" ContentType="application/vnd.openxmlformats-officedocument.presentationml.notesSlide+xml"/>
  <Override PartName="/ppt/notesSlides/notesSlide109.xml" ContentType="application/vnd.openxmlformats-officedocument.presentationml.notesSlide+xml"/>
  <Override PartName="/ppt/notesSlides/notesSlide110.xml" ContentType="application/vnd.openxmlformats-officedocument.presentationml.notesSlide+xml"/>
  <Override PartName="/ppt/notesSlides/notesSlide111.xml" ContentType="application/vnd.openxmlformats-officedocument.presentationml.notesSlide+xml"/>
  <Override PartName="/ppt/notesSlides/notesSlide112.xml" ContentType="application/vnd.openxmlformats-officedocument.presentationml.notesSlide+xml"/>
  <Override PartName="/ppt/notesSlides/notesSlide113.xml" ContentType="application/vnd.openxmlformats-officedocument.presentationml.notesSlide+xml"/>
  <Override PartName="/ppt/notesSlides/notesSlide114.xml" ContentType="application/vnd.openxmlformats-officedocument.presentationml.notesSlide+xml"/>
  <Override PartName="/ppt/notesSlides/notesSlide115.xml" ContentType="application/vnd.openxmlformats-officedocument.presentationml.notesSlide+xml"/>
  <Override PartName="/ppt/notesSlides/notesSlide116.xml" ContentType="application/vnd.openxmlformats-officedocument.presentationml.notesSlide+xml"/>
  <Override PartName="/ppt/notesSlides/notesSlide117.xml" ContentType="application/vnd.openxmlformats-officedocument.presentationml.notesSlide+xml"/>
  <Override PartName="/ppt/notesSlides/notesSlide118.xml" ContentType="application/vnd.openxmlformats-officedocument.presentationml.notesSlide+xml"/>
  <Override PartName="/ppt/notesSlides/notesSlide119.xml" ContentType="application/vnd.openxmlformats-officedocument.presentationml.notesSlide+xml"/>
  <Override PartName="/ppt/notesSlides/notesSlide120.xml" ContentType="application/vnd.openxmlformats-officedocument.presentationml.notesSlide+xml"/>
  <Override PartName="/ppt/notesSlides/notesSlide121.xml" ContentType="application/vnd.openxmlformats-officedocument.presentationml.notesSlide+xml"/>
  <Override PartName="/ppt/notesSlides/notesSlide122.xml" ContentType="application/vnd.openxmlformats-officedocument.presentationml.notesSlide+xml"/>
  <Override PartName="/ppt/notesSlides/notesSlide123.xml" ContentType="application/vnd.openxmlformats-officedocument.presentationml.notesSlide+xml"/>
  <Override PartName="/ppt/notesSlides/notesSlide124.xml" ContentType="application/vnd.openxmlformats-officedocument.presentationml.notesSlide+xml"/>
  <Override PartName="/ppt/notesSlides/notesSlide125.xml" ContentType="application/vnd.openxmlformats-officedocument.presentationml.notesSlide+xml"/>
  <Override PartName="/ppt/notesSlides/notesSlide126.xml" ContentType="application/vnd.openxmlformats-officedocument.presentationml.notesSlide+xml"/>
  <Override PartName="/ppt/notesSlides/notesSlide127.xml" ContentType="application/vnd.openxmlformats-officedocument.presentationml.notesSlide+xml"/>
  <Override PartName="/ppt/notesSlides/notesSlide128.xml" ContentType="application/vnd.openxmlformats-officedocument.presentationml.notesSlide+xml"/>
  <Override PartName="/ppt/notesSlides/notesSlide129.xml" ContentType="application/vnd.openxmlformats-officedocument.presentationml.notesSlide+xml"/>
  <Override PartName="/ppt/notesSlides/notesSlide130.xml" ContentType="application/vnd.openxmlformats-officedocument.presentationml.notesSlide+xml"/>
  <Override PartName="/ppt/notesSlides/notesSlide131.xml" ContentType="application/vnd.openxmlformats-officedocument.presentationml.notesSlide+xml"/>
  <Override PartName="/ppt/notesSlides/notesSlide132.xml" ContentType="application/vnd.openxmlformats-officedocument.presentationml.notesSlide+xml"/>
  <Override PartName="/ppt/notesSlides/notesSlide133.xml" ContentType="application/vnd.openxmlformats-officedocument.presentationml.notesSlide+xml"/>
  <Override PartName="/ppt/notesSlides/notesSlide134.xml" ContentType="application/vnd.openxmlformats-officedocument.presentationml.notesSlide+xml"/>
  <Override PartName="/ppt/notesSlides/notesSlide135.xml" ContentType="application/vnd.openxmlformats-officedocument.presentationml.notesSlide+xml"/>
  <Override PartName="/ppt/notesSlides/notesSlide136.xml" ContentType="application/vnd.openxmlformats-officedocument.presentationml.notesSlide+xml"/>
  <Override PartName="/ppt/notesSlides/notesSlide137.xml" ContentType="application/vnd.openxmlformats-officedocument.presentationml.notesSlide+xml"/>
  <Override PartName="/ppt/notesSlides/notesSlide138.xml" ContentType="application/vnd.openxmlformats-officedocument.presentationml.notesSlide+xml"/>
  <Override PartName="/ppt/notesSlides/notesSlide139.xml" ContentType="application/vnd.openxmlformats-officedocument.presentationml.notesSlide+xml"/>
  <Override PartName="/ppt/notesSlides/notesSlide140.xml" ContentType="application/vnd.openxmlformats-officedocument.presentationml.notesSlide+xml"/>
  <Override PartName="/ppt/notesSlides/notesSlide141.xml" ContentType="application/vnd.openxmlformats-officedocument.presentationml.notesSlide+xml"/>
  <Override PartName="/ppt/notesSlides/notesSlide142.xml" ContentType="application/vnd.openxmlformats-officedocument.presentationml.notesSlide+xml"/>
  <Override PartName="/ppt/notesSlides/notesSlide143.xml" ContentType="application/vnd.openxmlformats-officedocument.presentationml.notesSlide+xml"/>
  <Override PartName="/ppt/notesSlides/notesSlide144.xml" ContentType="application/vnd.openxmlformats-officedocument.presentationml.notesSlide+xml"/>
  <Override PartName="/ppt/notesSlides/notesSlide145.xml" ContentType="application/vnd.openxmlformats-officedocument.presentationml.notesSlide+xml"/>
  <Override PartName="/ppt/notesSlides/notesSlide146.xml" ContentType="application/vnd.openxmlformats-officedocument.presentationml.notesSlide+xml"/>
  <Override PartName="/ppt/notesSlides/notesSlide147.xml" ContentType="application/vnd.openxmlformats-officedocument.presentationml.notesSlide+xml"/>
  <Override PartName="/ppt/notesSlides/notesSlide148.xml" ContentType="application/vnd.openxmlformats-officedocument.presentationml.notesSlide+xml"/>
  <Override PartName="/ppt/notesSlides/notesSlide149.xml" ContentType="application/vnd.openxmlformats-officedocument.presentationml.notesSlide+xml"/>
  <Override PartName="/ppt/notesSlides/notesSlide150.xml" ContentType="application/vnd.openxmlformats-officedocument.presentationml.notesSlide+xml"/>
  <Override PartName="/ppt/notesSlides/notesSlide151.xml" ContentType="application/vnd.openxmlformats-officedocument.presentationml.notesSlide+xml"/>
  <Override PartName="/ppt/notesSlides/notesSlide152.xml" ContentType="application/vnd.openxmlformats-officedocument.presentationml.notesSlide+xml"/>
  <Override PartName="/ppt/notesSlides/notesSlide153.xml" ContentType="application/vnd.openxmlformats-officedocument.presentationml.notesSlide+xml"/>
  <Override PartName="/ppt/notesSlides/notesSlide154.xml" ContentType="application/vnd.openxmlformats-officedocument.presentationml.notesSlide+xml"/>
  <Override PartName="/ppt/notesSlides/notesSlide155.xml" ContentType="application/vnd.openxmlformats-officedocument.presentationml.notesSlide+xml"/>
  <Override PartName="/ppt/notesSlides/notesSlide156.xml" ContentType="application/vnd.openxmlformats-officedocument.presentationml.notesSlide+xml"/>
  <Override PartName="/ppt/notesSlides/notesSlide157.xml" ContentType="application/vnd.openxmlformats-officedocument.presentationml.notesSlide+xml"/>
  <Override PartName="/ppt/notesSlides/notesSlide158.xml" ContentType="application/vnd.openxmlformats-officedocument.presentationml.notesSlide+xml"/>
  <Override PartName="/ppt/notesSlides/notesSlide159.xml" ContentType="application/vnd.openxmlformats-officedocument.presentationml.notesSlide+xml"/>
  <Override PartName="/ppt/notesSlides/notesSlide160.xml" ContentType="application/vnd.openxmlformats-officedocument.presentationml.notesSlide+xml"/>
  <Override PartName="/ppt/notesSlides/notesSlide161.xml" ContentType="application/vnd.openxmlformats-officedocument.presentationml.notesSlide+xml"/>
  <Override PartName="/ppt/notesSlides/notesSlide162.xml" ContentType="application/vnd.openxmlformats-officedocument.presentationml.notesSlide+xml"/>
  <Override PartName="/ppt/notesSlides/notesSlide163.xml" ContentType="application/vnd.openxmlformats-officedocument.presentationml.notesSlide+xml"/>
  <Override PartName="/ppt/notesSlides/notesSlide164.xml" ContentType="application/vnd.openxmlformats-officedocument.presentationml.notesSlide+xml"/>
  <Override PartName="/ppt/notesSlides/notesSlide165.xml" ContentType="application/vnd.openxmlformats-officedocument.presentationml.notesSlide+xml"/>
  <Override PartName="/ppt/notesSlides/notesSlide166.xml" ContentType="application/vnd.openxmlformats-officedocument.presentationml.notesSlide+xml"/>
  <Override PartName="/ppt/notesSlides/notesSlide167.xml" ContentType="application/vnd.openxmlformats-officedocument.presentationml.notesSlide+xml"/>
  <Override PartName="/ppt/notesSlides/notesSlide168.xml" ContentType="application/vnd.openxmlformats-officedocument.presentationml.notesSlide+xml"/>
  <Override PartName="/ppt/notesSlides/notesSlide169.xml" ContentType="application/vnd.openxmlformats-officedocument.presentationml.notesSlide+xml"/>
  <Override PartName="/ppt/notesSlides/notesSlide170.xml" ContentType="application/vnd.openxmlformats-officedocument.presentationml.notesSlide+xml"/>
  <Override PartName="/ppt/notesSlides/notesSlide171.xml" ContentType="application/vnd.openxmlformats-officedocument.presentationml.notesSlide+xml"/>
  <Override PartName="/ppt/notesSlides/notesSlide172.xml" ContentType="application/vnd.openxmlformats-officedocument.presentationml.notesSlide+xml"/>
  <Override PartName="/ppt/notesSlides/notesSlide173.xml" ContentType="application/vnd.openxmlformats-officedocument.presentationml.notesSlide+xml"/>
  <Override PartName="/ppt/notesSlides/notesSlide174.xml" ContentType="application/vnd.openxmlformats-officedocument.presentationml.notesSlide+xml"/>
  <Override PartName="/ppt/notesSlides/notesSlide175.xml" ContentType="application/vnd.openxmlformats-officedocument.presentationml.notesSlide+xml"/>
  <Override PartName="/ppt/notesSlides/notesSlide176.xml" ContentType="application/vnd.openxmlformats-officedocument.presentationml.notesSlide+xml"/>
  <Override PartName="/ppt/notesSlides/notesSlide177.xml" ContentType="application/vnd.openxmlformats-officedocument.presentationml.notesSlide+xml"/>
  <Override PartName="/ppt/notesSlides/notesSlide178.xml" ContentType="application/vnd.openxmlformats-officedocument.presentationml.notesSlide+xml"/>
  <Override PartName="/ppt/notesSlides/notesSlide179.xml" ContentType="application/vnd.openxmlformats-officedocument.presentationml.notesSlide+xml"/>
  <Override PartName="/ppt/notesSlides/notesSlide180.xml" ContentType="application/vnd.openxmlformats-officedocument.presentationml.notesSlide+xml"/>
  <Override PartName="/ppt/notesSlides/notesSlide181.xml" ContentType="application/vnd.openxmlformats-officedocument.presentationml.notesSlide+xml"/>
  <Override PartName="/ppt/notesSlides/notesSlide182.xml" ContentType="application/vnd.openxmlformats-officedocument.presentationml.notesSlide+xml"/>
  <Override PartName="/ppt/notesSlides/notesSlide183.xml" ContentType="application/vnd.openxmlformats-officedocument.presentationml.notesSlide+xml"/>
  <Override PartName="/ppt/notesSlides/notesSlide184.xml" ContentType="application/vnd.openxmlformats-officedocument.presentationml.notesSlide+xml"/>
  <Override PartName="/ppt/notesSlides/notesSlide185.xml" ContentType="application/vnd.openxmlformats-officedocument.presentationml.notesSlide+xml"/>
  <Override PartName="/ppt/notesSlides/notesSlide186.xml" ContentType="application/vnd.openxmlformats-officedocument.presentationml.notesSlide+xml"/>
  <Override PartName="/ppt/notesSlides/notesSlide187.xml" ContentType="application/vnd.openxmlformats-officedocument.presentationml.notesSlide+xml"/>
  <Override PartName="/ppt/notesSlides/notesSlide188.xml" ContentType="application/vnd.openxmlformats-officedocument.presentationml.notesSlide+xml"/>
  <Override PartName="/ppt/notesSlides/notesSlide189.xml" ContentType="application/vnd.openxmlformats-officedocument.presentationml.notesSlide+xml"/>
  <Override PartName="/ppt/notesSlides/notesSlide190.xml" ContentType="application/vnd.openxmlformats-officedocument.presentationml.notesSlide+xml"/>
  <Override PartName="/ppt/notesSlides/notesSlide191.xml" ContentType="application/vnd.openxmlformats-officedocument.presentationml.notesSlide+xml"/>
  <Override PartName="/ppt/notesSlides/notesSlide192.xml" ContentType="application/vnd.openxmlformats-officedocument.presentationml.notesSlide+xml"/>
  <Override PartName="/ppt/notesSlides/notesSlide193.xml" ContentType="application/vnd.openxmlformats-officedocument.presentationml.notesSlide+xml"/>
  <Override PartName="/ppt/notesSlides/notesSlide194.xml" ContentType="application/vnd.openxmlformats-officedocument.presentationml.notesSlide+xml"/>
  <Override PartName="/ppt/notesSlides/notesSlide195.xml" ContentType="application/vnd.openxmlformats-officedocument.presentationml.notesSlide+xml"/>
  <Override PartName="/ppt/notesSlides/notesSlide196.xml" ContentType="application/vnd.openxmlformats-officedocument.presentationml.notesSlide+xml"/>
  <Override PartName="/ppt/notesSlides/notesSlide197.xml" ContentType="application/vnd.openxmlformats-officedocument.presentationml.notesSlide+xml"/>
  <Override PartName="/ppt/notesSlides/notesSlide198.xml" ContentType="application/vnd.openxmlformats-officedocument.presentationml.notesSlide+xml"/>
  <Override PartName="/ppt/notesSlides/notesSlide199.xml" ContentType="application/vnd.openxmlformats-officedocument.presentationml.notesSlide+xml"/>
  <Override PartName="/ppt/notesSlides/notesSlide200.xml" ContentType="application/vnd.openxmlformats-officedocument.presentationml.notesSlide+xml"/>
  <Override PartName="/ppt/notesSlides/notesSlide201.xml" ContentType="application/vnd.openxmlformats-officedocument.presentationml.notesSlide+xml"/>
  <Override PartName="/ppt/notesSlides/notesSlide202.xml" ContentType="application/vnd.openxmlformats-officedocument.presentationml.notesSlide+xml"/>
  <Override PartName="/ppt/notesSlides/notesSlide203.xml" ContentType="application/vnd.openxmlformats-officedocument.presentationml.notesSlide+xml"/>
  <Override PartName="/ppt/notesSlides/notesSlide204.xml" ContentType="application/vnd.openxmlformats-officedocument.presentationml.notesSlide+xml"/>
  <Override PartName="/ppt/notesSlides/notesSlide205.xml" ContentType="application/vnd.openxmlformats-officedocument.presentationml.notesSlide+xml"/>
  <Override PartName="/ppt/notesSlides/notesSlide206.xml" ContentType="application/vnd.openxmlformats-officedocument.presentationml.notesSlide+xml"/>
  <Override PartName="/ppt/notesSlides/notesSlide207.xml" ContentType="application/vnd.openxmlformats-officedocument.presentationml.notesSlide+xml"/>
  <Override PartName="/ppt/notesSlides/notesSlide208.xml" ContentType="application/vnd.openxmlformats-officedocument.presentationml.notesSlide+xml"/>
  <Override PartName="/ppt/notesSlides/notesSlide209.xml" ContentType="application/vnd.openxmlformats-officedocument.presentationml.notesSlide+xml"/>
  <Override PartName="/ppt/notesSlides/notesSlide210.xml" ContentType="application/vnd.openxmlformats-officedocument.presentationml.notesSlide+xml"/>
  <Override PartName="/ppt/notesSlides/notesSlide211.xml" ContentType="application/vnd.openxmlformats-officedocument.presentationml.notesSlide+xml"/>
  <Override PartName="/ppt/notesSlides/notesSlide212.xml" ContentType="application/vnd.openxmlformats-officedocument.presentationml.notesSlide+xml"/>
  <Override PartName="/ppt/notesSlides/notesSlide213.xml" ContentType="application/vnd.openxmlformats-officedocument.presentationml.notesSlide+xml"/>
  <Override PartName="/ppt/notesSlides/notesSlide214.xml" ContentType="application/vnd.openxmlformats-officedocument.presentationml.notesSlide+xml"/>
  <Override PartName="/ppt/notesSlides/notesSlide215.xml" ContentType="application/vnd.openxmlformats-officedocument.presentationml.notesSlide+xml"/>
  <Override PartName="/ppt/notesSlides/notesSlide216.xml" ContentType="application/vnd.openxmlformats-officedocument.presentationml.notesSlide+xml"/>
  <Override PartName="/ppt/notesSlides/notesSlide217.xml" ContentType="application/vnd.openxmlformats-officedocument.presentationml.notesSlide+xml"/>
  <Override PartName="/ppt/notesSlides/notesSlide218.xml" ContentType="application/vnd.openxmlformats-officedocument.presentationml.notesSlide+xml"/>
  <Override PartName="/ppt/notesSlides/notesSlide219.xml" ContentType="application/vnd.openxmlformats-officedocument.presentationml.notesSlide+xml"/>
  <Override PartName="/ppt/notesSlides/notesSlide220.xml" ContentType="application/vnd.openxmlformats-officedocument.presentationml.notesSlide+xml"/>
  <Override PartName="/ppt/notesSlides/notesSlide221.xml" ContentType="application/vnd.openxmlformats-officedocument.presentationml.notesSlide+xml"/>
  <Override PartName="/ppt/notesSlides/notesSlide222.xml" ContentType="application/vnd.openxmlformats-officedocument.presentationml.notesSlide+xml"/>
  <Override PartName="/ppt/notesSlides/notesSlide223.xml" ContentType="application/vnd.openxmlformats-officedocument.presentationml.notesSlide+xml"/>
  <Override PartName="/ppt/notesSlides/notesSlide224.xml" ContentType="application/vnd.openxmlformats-officedocument.presentationml.notesSlide+xml"/>
  <Override PartName="/ppt/notesSlides/notesSlide225.xml" ContentType="application/vnd.openxmlformats-officedocument.presentationml.notesSlide+xml"/>
  <Override PartName="/ppt/notesSlides/notesSlide226.xml" ContentType="application/vnd.openxmlformats-officedocument.presentationml.notesSlide+xml"/>
  <Override PartName="/ppt/notesSlides/notesSlide227.xml" ContentType="application/vnd.openxmlformats-officedocument.presentationml.notesSlide+xml"/>
  <Override PartName="/ppt/notesSlides/notesSlide228.xml" ContentType="application/vnd.openxmlformats-officedocument.presentationml.notesSlide+xml"/>
  <Override PartName="/ppt/notesSlides/notesSlide229.xml" ContentType="application/vnd.openxmlformats-officedocument.presentationml.notesSlide+xml"/>
  <Override PartName="/ppt/notesSlides/notesSlide230.xml" ContentType="application/vnd.openxmlformats-officedocument.presentationml.notesSlide+xml"/>
  <Override PartName="/ppt/notesSlides/notesSlide231.xml" ContentType="application/vnd.openxmlformats-officedocument.presentationml.notesSlide+xml"/>
  <Override PartName="/ppt/notesSlides/notesSlide232.xml" ContentType="application/vnd.openxmlformats-officedocument.presentationml.notesSlide+xml"/>
  <Override PartName="/ppt/notesSlides/notesSlide233.xml" ContentType="application/vnd.openxmlformats-officedocument.presentationml.notesSlide+xml"/>
  <Override PartName="/ppt/notesSlides/notesSlide234.xml" ContentType="application/vnd.openxmlformats-officedocument.presentationml.notesSlide+xml"/>
  <Override PartName="/ppt/notesSlides/notesSlide235.xml" ContentType="application/vnd.openxmlformats-officedocument.presentationml.notesSlide+xml"/>
  <Override PartName="/ppt/notesSlides/notesSlide2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42"/>
  </p:notesMasterIdLst>
  <p:sldIdLst>
    <p:sldId id="328" r:id="rId2"/>
    <p:sldId id="749" r:id="rId3"/>
    <p:sldId id="329" r:id="rId4"/>
    <p:sldId id="348" r:id="rId5"/>
    <p:sldId id="349" r:id="rId6"/>
    <p:sldId id="720" r:id="rId7"/>
    <p:sldId id="352" r:id="rId8"/>
    <p:sldId id="353" r:id="rId9"/>
    <p:sldId id="721" r:id="rId10"/>
    <p:sldId id="722" r:id="rId11"/>
    <p:sldId id="718" r:id="rId12"/>
    <p:sldId id="354" r:id="rId13"/>
    <p:sldId id="719" r:id="rId14"/>
    <p:sldId id="355" r:id="rId15"/>
    <p:sldId id="356" r:id="rId16"/>
    <p:sldId id="357" r:id="rId17"/>
    <p:sldId id="360" r:id="rId18"/>
    <p:sldId id="361" r:id="rId19"/>
    <p:sldId id="761" r:id="rId20"/>
    <p:sldId id="368" r:id="rId21"/>
    <p:sldId id="723" r:id="rId22"/>
    <p:sldId id="724" r:id="rId23"/>
    <p:sldId id="376" r:id="rId24"/>
    <p:sldId id="575" r:id="rId25"/>
    <p:sldId id="379" r:id="rId26"/>
    <p:sldId id="380" r:id="rId27"/>
    <p:sldId id="381" r:id="rId28"/>
    <p:sldId id="382" r:id="rId29"/>
    <p:sldId id="383" r:id="rId30"/>
    <p:sldId id="384" r:id="rId31"/>
    <p:sldId id="701" r:id="rId32"/>
    <p:sldId id="702" r:id="rId33"/>
    <p:sldId id="703" r:id="rId34"/>
    <p:sldId id="704" r:id="rId35"/>
    <p:sldId id="705" r:id="rId36"/>
    <p:sldId id="573" r:id="rId37"/>
    <p:sldId id="386" r:id="rId38"/>
    <p:sldId id="274" r:id="rId39"/>
    <p:sldId id="630" r:id="rId40"/>
    <p:sldId id="275" r:id="rId41"/>
    <p:sldId id="664" r:id="rId42"/>
    <p:sldId id="656" r:id="rId43"/>
    <p:sldId id="658" r:id="rId44"/>
    <p:sldId id="659" r:id="rId45"/>
    <p:sldId id="661" r:id="rId46"/>
    <p:sldId id="662" r:id="rId47"/>
    <p:sldId id="303" r:id="rId48"/>
    <p:sldId id="305" r:id="rId49"/>
    <p:sldId id="307" r:id="rId50"/>
    <p:sldId id="309" r:id="rId51"/>
    <p:sldId id="284" r:id="rId52"/>
    <p:sldId id="655" r:id="rId53"/>
    <p:sldId id="286" r:id="rId54"/>
    <p:sldId id="287" r:id="rId55"/>
    <p:sldId id="288" r:id="rId56"/>
    <p:sldId id="291" r:id="rId57"/>
    <p:sldId id="318" r:id="rId58"/>
    <p:sldId id="319" r:id="rId59"/>
    <p:sldId id="700" r:id="rId60"/>
    <p:sldId id="706" r:id="rId61"/>
    <p:sldId id="323" r:id="rId62"/>
    <p:sldId id="324" r:id="rId63"/>
    <p:sldId id="325" r:id="rId64"/>
    <p:sldId id="327" r:id="rId65"/>
    <p:sldId id="684" r:id="rId66"/>
    <p:sldId id="269" r:id="rId67"/>
    <p:sldId id="637" r:id="rId68"/>
    <p:sldId id="261" r:id="rId69"/>
    <p:sldId id="639" r:id="rId70"/>
    <p:sldId id="649" r:id="rId71"/>
    <p:sldId id="270" r:id="rId72"/>
    <p:sldId id="271" r:id="rId73"/>
    <p:sldId id="665" r:id="rId74"/>
    <p:sldId id="262" r:id="rId75"/>
    <p:sldId id="263" r:id="rId76"/>
    <p:sldId id="666" r:id="rId77"/>
    <p:sldId id="647" r:id="rId78"/>
    <p:sldId id="272" r:id="rId79"/>
    <p:sldId id="264" r:id="rId80"/>
    <p:sldId id="265" r:id="rId81"/>
    <p:sldId id="266" r:id="rId82"/>
    <p:sldId id="267" r:id="rId83"/>
    <p:sldId id="403" r:id="rId84"/>
    <p:sldId id="404" r:id="rId85"/>
    <p:sldId id="407" r:id="rId86"/>
    <p:sldId id="408" r:id="rId87"/>
    <p:sldId id="409" r:id="rId88"/>
    <p:sldId id="731" r:id="rId89"/>
    <p:sldId id="410" r:id="rId90"/>
    <p:sldId id="411" r:id="rId91"/>
    <p:sldId id="732" r:id="rId92"/>
    <p:sldId id="750" r:id="rId93"/>
    <p:sldId id="751" r:id="rId94"/>
    <p:sldId id="414" r:id="rId95"/>
    <p:sldId id="752" r:id="rId96"/>
    <p:sldId id="416" r:id="rId97"/>
    <p:sldId id="667" r:id="rId98"/>
    <p:sldId id="417" r:id="rId99"/>
    <p:sldId id="418" r:id="rId100"/>
    <p:sldId id="419" r:id="rId101"/>
    <p:sldId id="677" r:id="rId102"/>
    <p:sldId id="733" r:id="rId103"/>
    <p:sldId id="420" r:id="rId104"/>
    <p:sldId id="421" r:id="rId105"/>
    <p:sldId id="734" r:id="rId106"/>
    <p:sldId id="717" r:id="rId107"/>
    <p:sldId id="735" r:id="rId108"/>
    <p:sldId id="423" r:id="rId109"/>
    <p:sldId id="762" r:id="rId110"/>
    <p:sldId id="763" r:id="rId111"/>
    <p:sldId id="764" r:id="rId112"/>
    <p:sldId id="765" r:id="rId113"/>
    <p:sldId id="766" r:id="rId114"/>
    <p:sldId id="767" r:id="rId115"/>
    <p:sldId id="768" r:id="rId116"/>
    <p:sldId id="769" r:id="rId117"/>
    <p:sldId id="770" r:id="rId118"/>
    <p:sldId id="771" r:id="rId119"/>
    <p:sldId id="772" r:id="rId120"/>
    <p:sldId id="773" r:id="rId121"/>
    <p:sldId id="774" r:id="rId122"/>
    <p:sldId id="775" r:id="rId123"/>
    <p:sldId id="776" r:id="rId124"/>
    <p:sldId id="777" r:id="rId125"/>
    <p:sldId id="778" r:id="rId126"/>
    <p:sldId id="779" r:id="rId127"/>
    <p:sldId id="780" r:id="rId128"/>
    <p:sldId id="781" r:id="rId129"/>
    <p:sldId id="782" r:id="rId130"/>
    <p:sldId id="605" r:id="rId131"/>
    <p:sldId id="671" r:id="rId132"/>
    <p:sldId id="607" r:id="rId133"/>
    <p:sldId id="675" r:id="rId134"/>
    <p:sldId id="676" r:id="rId135"/>
    <p:sldId id="608" r:id="rId136"/>
    <p:sldId id="609" r:id="rId137"/>
    <p:sldId id="678" r:id="rId138"/>
    <p:sldId id="610" r:id="rId139"/>
    <p:sldId id="612" r:id="rId140"/>
    <p:sldId id="611" r:id="rId141"/>
    <p:sldId id="679" r:id="rId142"/>
    <p:sldId id="736" r:id="rId143"/>
    <p:sldId id="738" r:id="rId144"/>
    <p:sldId id="613" r:id="rId145"/>
    <p:sldId id="614" r:id="rId146"/>
    <p:sldId id="680" r:id="rId147"/>
    <p:sldId id="737" r:id="rId148"/>
    <p:sldId id="681" r:id="rId149"/>
    <p:sldId id="616" r:id="rId150"/>
    <p:sldId id="617" r:id="rId151"/>
    <p:sldId id="618" r:id="rId152"/>
    <p:sldId id="532" r:id="rId153"/>
    <p:sldId id="534" r:id="rId154"/>
    <p:sldId id="597" r:id="rId155"/>
    <p:sldId id="673" r:id="rId156"/>
    <p:sldId id="599" r:id="rId157"/>
    <p:sldId id="600" r:id="rId158"/>
    <p:sldId id="683" r:id="rId159"/>
    <p:sldId id="753" r:id="rId160"/>
    <p:sldId id="603" r:id="rId161"/>
    <p:sldId id="619" r:id="rId162"/>
    <p:sldId id="674" r:id="rId163"/>
    <p:sldId id="621" r:id="rId164"/>
    <p:sldId id="623" r:id="rId165"/>
    <p:sldId id="628" r:id="rId166"/>
    <p:sldId id="629" r:id="rId167"/>
    <p:sldId id="754" r:id="rId168"/>
    <p:sldId id="441" r:id="rId169"/>
    <p:sldId id="685" r:id="rId170"/>
    <p:sldId id="445" r:id="rId171"/>
    <p:sldId id="446" r:id="rId172"/>
    <p:sldId id="451" r:id="rId173"/>
    <p:sldId id="728" r:id="rId174"/>
    <p:sldId id="453" r:id="rId175"/>
    <p:sldId id="455" r:id="rId176"/>
    <p:sldId id="689" r:id="rId177"/>
    <p:sldId id="486" r:id="rId178"/>
    <p:sldId id="741" r:id="rId179"/>
    <p:sldId id="744" r:id="rId180"/>
    <p:sldId id="755" r:id="rId181"/>
    <p:sldId id="686" r:id="rId182"/>
    <p:sldId id="487" r:id="rId183"/>
    <p:sldId id="742" r:id="rId184"/>
    <p:sldId id="687" r:id="rId185"/>
    <p:sldId id="690" r:id="rId186"/>
    <p:sldId id="743" r:id="rId187"/>
    <p:sldId id="488" r:id="rId188"/>
    <p:sldId id="745" r:id="rId189"/>
    <p:sldId id="727" r:id="rId190"/>
    <p:sldId id="691" r:id="rId191"/>
    <p:sldId id="692" r:id="rId192"/>
    <p:sldId id="756" r:id="rId193"/>
    <p:sldId id="693" r:id="rId194"/>
    <p:sldId id="694" r:id="rId195"/>
    <p:sldId id="583" r:id="rId196"/>
    <p:sldId id="725" r:id="rId197"/>
    <p:sldId id="585" r:id="rId198"/>
    <p:sldId id="586" r:id="rId199"/>
    <p:sldId id="587" r:id="rId200"/>
    <p:sldId id="695" r:id="rId201"/>
    <p:sldId id="588" r:id="rId202"/>
    <p:sldId id="696" r:id="rId203"/>
    <p:sldId id="589" r:id="rId204"/>
    <p:sldId id="590" r:id="rId205"/>
    <p:sldId id="697" r:id="rId206"/>
    <p:sldId id="591" r:id="rId207"/>
    <p:sldId id="698" r:id="rId208"/>
    <p:sldId id="592" r:id="rId209"/>
    <p:sldId id="699" r:id="rId210"/>
    <p:sldId id="593" r:id="rId211"/>
    <p:sldId id="729" r:id="rId212"/>
    <p:sldId id="594" r:id="rId213"/>
    <p:sldId id="549" r:id="rId214"/>
    <p:sldId id="707" r:id="rId215"/>
    <p:sldId id="713" r:id="rId216"/>
    <p:sldId id="551" r:id="rId217"/>
    <p:sldId id="640" r:id="rId218"/>
    <p:sldId id="554" r:id="rId219"/>
    <p:sldId id="558" r:id="rId220"/>
    <p:sldId id="555" r:id="rId221"/>
    <p:sldId id="708" r:id="rId222"/>
    <p:sldId id="559" r:id="rId223"/>
    <p:sldId id="567" r:id="rId224"/>
    <p:sldId id="560" r:id="rId225"/>
    <p:sldId id="709" r:id="rId226"/>
    <p:sldId id="711" r:id="rId227"/>
    <p:sldId id="757" r:id="rId228"/>
    <p:sldId id="758" r:id="rId229"/>
    <p:sldId id="562" r:id="rId230"/>
    <p:sldId id="714" r:id="rId231"/>
    <p:sldId id="747" r:id="rId232"/>
    <p:sldId id="563" r:id="rId233"/>
    <p:sldId id="715" r:id="rId234"/>
    <p:sldId id="748" r:id="rId235"/>
    <p:sldId id="568" r:id="rId236"/>
    <p:sldId id="570" r:id="rId237"/>
    <p:sldId id="759" r:id="rId238"/>
    <p:sldId id="760" r:id="rId239"/>
    <p:sldId id="716" r:id="rId240"/>
    <p:sldId id="571" r:id="rId241"/>
  </p:sldIdLst>
  <p:sldSz cx="12192000" cy="6858000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ahmen" initials="ND" lastIdx="2" clrIdx="0">
    <p:extLst>
      <p:ext uri="{19B8F6BF-5375-455C-9EA6-DF929625EA0E}">
        <p15:presenceInfo xmlns:p15="http://schemas.microsoft.com/office/powerpoint/2012/main" userId="dahme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5309"/>
    <a:srgbClr val="F79709"/>
    <a:srgbClr val="9513BD"/>
    <a:srgbClr val="F6420A"/>
    <a:srgbClr val="BE1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02" autoAdjust="0"/>
    <p:restoredTop sz="83890" autoAdjust="0"/>
  </p:normalViewPr>
  <p:slideViewPr>
    <p:cSldViewPr>
      <p:cViewPr varScale="1">
        <p:scale>
          <a:sx n="62" d="100"/>
          <a:sy n="62" d="100"/>
        </p:scale>
        <p:origin x="1086" y="6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3618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32658"/>
    </p:cViewPr>
  </p:sorterViewPr>
  <p:notesViewPr>
    <p:cSldViewPr>
      <p:cViewPr varScale="1">
        <p:scale>
          <a:sx n="79" d="100"/>
          <a:sy n="79" d="100"/>
        </p:scale>
        <p:origin x="3954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63" Type="http://schemas.openxmlformats.org/officeDocument/2006/relationships/slide" Target="slides/slide62.xml"/><Relationship Id="rId84" Type="http://schemas.openxmlformats.org/officeDocument/2006/relationships/slide" Target="slides/slide83.xml"/><Relationship Id="rId138" Type="http://schemas.openxmlformats.org/officeDocument/2006/relationships/slide" Target="slides/slide137.xml"/><Relationship Id="rId159" Type="http://schemas.openxmlformats.org/officeDocument/2006/relationships/slide" Target="slides/slide158.xml"/><Relationship Id="rId170" Type="http://schemas.openxmlformats.org/officeDocument/2006/relationships/slide" Target="slides/slide169.xml"/><Relationship Id="rId191" Type="http://schemas.openxmlformats.org/officeDocument/2006/relationships/slide" Target="slides/slide190.xml"/><Relationship Id="rId205" Type="http://schemas.openxmlformats.org/officeDocument/2006/relationships/slide" Target="slides/slide204.xml"/><Relationship Id="rId226" Type="http://schemas.openxmlformats.org/officeDocument/2006/relationships/slide" Target="slides/slide225.xml"/><Relationship Id="rId247" Type="http://schemas.openxmlformats.org/officeDocument/2006/relationships/tableStyles" Target="tableStyles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53" Type="http://schemas.openxmlformats.org/officeDocument/2006/relationships/slide" Target="slides/slide52.xml"/><Relationship Id="rId74" Type="http://schemas.openxmlformats.org/officeDocument/2006/relationships/slide" Target="slides/slide73.xml"/><Relationship Id="rId128" Type="http://schemas.openxmlformats.org/officeDocument/2006/relationships/slide" Target="slides/slide127.xml"/><Relationship Id="rId149" Type="http://schemas.openxmlformats.org/officeDocument/2006/relationships/slide" Target="slides/slide148.xml"/><Relationship Id="rId5" Type="http://schemas.openxmlformats.org/officeDocument/2006/relationships/slide" Target="slides/slide4.xml"/><Relationship Id="rId95" Type="http://schemas.openxmlformats.org/officeDocument/2006/relationships/slide" Target="slides/slide94.xml"/><Relationship Id="rId160" Type="http://schemas.openxmlformats.org/officeDocument/2006/relationships/slide" Target="slides/slide159.xml"/><Relationship Id="rId181" Type="http://schemas.openxmlformats.org/officeDocument/2006/relationships/slide" Target="slides/slide180.xml"/><Relationship Id="rId216" Type="http://schemas.openxmlformats.org/officeDocument/2006/relationships/slide" Target="slides/slide215.xml"/><Relationship Id="rId237" Type="http://schemas.openxmlformats.org/officeDocument/2006/relationships/slide" Target="slides/slide236.xml"/><Relationship Id="rId22" Type="http://schemas.openxmlformats.org/officeDocument/2006/relationships/slide" Target="slides/slide21.xml"/><Relationship Id="rId43" Type="http://schemas.openxmlformats.org/officeDocument/2006/relationships/slide" Target="slides/slide42.xml"/><Relationship Id="rId64" Type="http://schemas.openxmlformats.org/officeDocument/2006/relationships/slide" Target="slides/slide63.xml"/><Relationship Id="rId118" Type="http://schemas.openxmlformats.org/officeDocument/2006/relationships/slide" Target="slides/slide117.xml"/><Relationship Id="rId139" Type="http://schemas.openxmlformats.org/officeDocument/2006/relationships/slide" Target="slides/slide138.xml"/><Relationship Id="rId85" Type="http://schemas.openxmlformats.org/officeDocument/2006/relationships/slide" Target="slides/slide84.xml"/><Relationship Id="rId150" Type="http://schemas.openxmlformats.org/officeDocument/2006/relationships/slide" Target="slides/slide149.xml"/><Relationship Id="rId171" Type="http://schemas.openxmlformats.org/officeDocument/2006/relationships/slide" Target="slides/slide170.xml"/><Relationship Id="rId192" Type="http://schemas.openxmlformats.org/officeDocument/2006/relationships/slide" Target="slides/slide191.xml"/><Relationship Id="rId206" Type="http://schemas.openxmlformats.org/officeDocument/2006/relationships/slide" Target="slides/slide205.xml"/><Relationship Id="rId227" Type="http://schemas.openxmlformats.org/officeDocument/2006/relationships/slide" Target="slides/slide22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24" Type="http://schemas.openxmlformats.org/officeDocument/2006/relationships/slide" Target="slides/slide123.xml"/><Relationship Id="rId129" Type="http://schemas.openxmlformats.org/officeDocument/2006/relationships/slide" Target="slides/slide128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40" Type="http://schemas.openxmlformats.org/officeDocument/2006/relationships/slide" Target="slides/slide139.xml"/><Relationship Id="rId145" Type="http://schemas.openxmlformats.org/officeDocument/2006/relationships/slide" Target="slides/slide144.xml"/><Relationship Id="rId161" Type="http://schemas.openxmlformats.org/officeDocument/2006/relationships/slide" Target="slides/slide160.xml"/><Relationship Id="rId166" Type="http://schemas.openxmlformats.org/officeDocument/2006/relationships/slide" Target="slides/slide165.xml"/><Relationship Id="rId182" Type="http://schemas.openxmlformats.org/officeDocument/2006/relationships/slide" Target="slides/slide181.xml"/><Relationship Id="rId187" Type="http://schemas.openxmlformats.org/officeDocument/2006/relationships/slide" Target="slides/slide186.xml"/><Relationship Id="rId217" Type="http://schemas.openxmlformats.org/officeDocument/2006/relationships/slide" Target="slides/slide2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12" Type="http://schemas.openxmlformats.org/officeDocument/2006/relationships/slide" Target="slides/slide211.xml"/><Relationship Id="rId233" Type="http://schemas.openxmlformats.org/officeDocument/2006/relationships/slide" Target="slides/slide232.xml"/><Relationship Id="rId238" Type="http://schemas.openxmlformats.org/officeDocument/2006/relationships/slide" Target="slides/slide237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44" Type="http://schemas.openxmlformats.org/officeDocument/2006/relationships/slide" Target="slides/slide43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130" Type="http://schemas.openxmlformats.org/officeDocument/2006/relationships/slide" Target="slides/slide129.xml"/><Relationship Id="rId135" Type="http://schemas.openxmlformats.org/officeDocument/2006/relationships/slide" Target="slides/slide134.xml"/><Relationship Id="rId151" Type="http://schemas.openxmlformats.org/officeDocument/2006/relationships/slide" Target="slides/slide150.xml"/><Relationship Id="rId156" Type="http://schemas.openxmlformats.org/officeDocument/2006/relationships/slide" Target="slides/slide155.xml"/><Relationship Id="rId177" Type="http://schemas.openxmlformats.org/officeDocument/2006/relationships/slide" Target="slides/slide176.xml"/><Relationship Id="rId198" Type="http://schemas.openxmlformats.org/officeDocument/2006/relationships/slide" Target="slides/slide197.xml"/><Relationship Id="rId172" Type="http://schemas.openxmlformats.org/officeDocument/2006/relationships/slide" Target="slides/slide171.xml"/><Relationship Id="rId193" Type="http://schemas.openxmlformats.org/officeDocument/2006/relationships/slide" Target="slides/slide192.xml"/><Relationship Id="rId202" Type="http://schemas.openxmlformats.org/officeDocument/2006/relationships/slide" Target="slides/slide201.xml"/><Relationship Id="rId207" Type="http://schemas.openxmlformats.org/officeDocument/2006/relationships/slide" Target="slides/slide206.xml"/><Relationship Id="rId223" Type="http://schemas.openxmlformats.org/officeDocument/2006/relationships/slide" Target="slides/slide222.xml"/><Relationship Id="rId228" Type="http://schemas.openxmlformats.org/officeDocument/2006/relationships/slide" Target="slides/slide227.xml"/><Relationship Id="rId244" Type="http://schemas.openxmlformats.org/officeDocument/2006/relationships/presProps" Target="presProps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141" Type="http://schemas.openxmlformats.org/officeDocument/2006/relationships/slide" Target="slides/slide140.xml"/><Relationship Id="rId146" Type="http://schemas.openxmlformats.org/officeDocument/2006/relationships/slide" Target="slides/slide145.xml"/><Relationship Id="rId167" Type="http://schemas.openxmlformats.org/officeDocument/2006/relationships/slide" Target="slides/slide166.xml"/><Relationship Id="rId188" Type="http://schemas.openxmlformats.org/officeDocument/2006/relationships/slide" Target="slides/slide187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162" Type="http://schemas.openxmlformats.org/officeDocument/2006/relationships/slide" Target="slides/slide161.xml"/><Relationship Id="rId183" Type="http://schemas.openxmlformats.org/officeDocument/2006/relationships/slide" Target="slides/slide182.xml"/><Relationship Id="rId213" Type="http://schemas.openxmlformats.org/officeDocument/2006/relationships/slide" Target="slides/slide212.xml"/><Relationship Id="rId218" Type="http://schemas.openxmlformats.org/officeDocument/2006/relationships/slide" Target="slides/slide217.xml"/><Relationship Id="rId234" Type="http://schemas.openxmlformats.org/officeDocument/2006/relationships/slide" Target="slides/slide233.xml"/><Relationship Id="rId239" Type="http://schemas.openxmlformats.org/officeDocument/2006/relationships/slide" Target="slides/slide238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slide" Target="slides/slide135.xml"/><Relationship Id="rId157" Type="http://schemas.openxmlformats.org/officeDocument/2006/relationships/slide" Target="slides/slide156.xml"/><Relationship Id="rId178" Type="http://schemas.openxmlformats.org/officeDocument/2006/relationships/slide" Target="slides/slide177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52" Type="http://schemas.openxmlformats.org/officeDocument/2006/relationships/slide" Target="slides/slide151.xml"/><Relationship Id="rId173" Type="http://schemas.openxmlformats.org/officeDocument/2006/relationships/slide" Target="slides/slide172.xml"/><Relationship Id="rId194" Type="http://schemas.openxmlformats.org/officeDocument/2006/relationships/slide" Target="slides/slide193.xml"/><Relationship Id="rId199" Type="http://schemas.openxmlformats.org/officeDocument/2006/relationships/slide" Target="slides/slide198.xml"/><Relationship Id="rId203" Type="http://schemas.openxmlformats.org/officeDocument/2006/relationships/slide" Target="slides/slide202.xml"/><Relationship Id="rId208" Type="http://schemas.openxmlformats.org/officeDocument/2006/relationships/slide" Target="slides/slide207.xml"/><Relationship Id="rId229" Type="http://schemas.openxmlformats.org/officeDocument/2006/relationships/slide" Target="slides/slide228.xml"/><Relationship Id="rId19" Type="http://schemas.openxmlformats.org/officeDocument/2006/relationships/slide" Target="slides/slide18.xml"/><Relationship Id="rId224" Type="http://schemas.openxmlformats.org/officeDocument/2006/relationships/slide" Target="slides/slide223.xml"/><Relationship Id="rId240" Type="http://schemas.openxmlformats.org/officeDocument/2006/relationships/slide" Target="slides/slide239.xml"/><Relationship Id="rId245" Type="http://schemas.openxmlformats.org/officeDocument/2006/relationships/viewProps" Target="viewProps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147" Type="http://schemas.openxmlformats.org/officeDocument/2006/relationships/slide" Target="slides/slide146.xml"/><Relationship Id="rId168" Type="http://schemas.openxmlformats.org/officeDocument/2006/relationships/slide" Target="slides/slide16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slide" Target="slides/slide141.xml"/><Relationship Id="rId163" Type="http://schemas.openxmlformats.org/officeDocument/2006/relationships/slide" Target="slides/slide162.xml"/><Relationship Id="rId184" Type="http://schemas.openxmlformats.org/officeDocument/2006/relationships/slide" Target="slides/slide183.xml"/><Relationship Id="rId189" Type="http://schemas.openxmlformats.org/officeDocument/2006/relationships/slide" Target="slides/slide188.xml"/><Relationship Id="rId219" Type="http://schemas.openxmlformats.org/officeDocument/2006/relationships/slide" Target="slides/slide218.xml"/><Relationship Id="rId3" Type="http://schemas.openxmlformats.org/officeDocument/2006/relationships/slide" Target="slides/slide2.xml"/><Relationship Id="rId214" Type="http://schemas.openxmlformats.org/officeDocument/2006/relationships/slide" Target="slides/slide213.xml"/><Relationship Id="rId230" Type="http://schemas.openxmlformats.org/officeDocument/2006/relationships/slide" Target="slides/slide229.xml"/><Relationship Id="rId235" Type="http://schemas.openxmlformats.org/officeDocument/2006/relationships/slide" Target="slides/slide234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137" Type="http://schemas.openxmlformats.org/officeDocument/2006/relationships/slide" Target="slides/slide136.xml"/><Relationship Id="rId158" Type="http://schemas.openxmlformats.org/officeDocument/2006/relationships/slide" Target="slides/slide157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53" Type="http://schemas.openxmlformats.org/officeDocument/2006/relationships/slide" Target="slides/slide152.xml"/><Relationship Id="rId174" Type="http://schemas.openxmlformats.org/officeDocument/2006/relationships/slide" Target="slides/slide173.xml"/><Relationship Id="rId179" Type="http://schemas.openxmlformats.org/officeDocument/2006/relationships/slide" Target="slides/slide178.xml"/><Relationship Id="rId195" Type="http://schemas.openxmlformats.org/officeDocument/2006/relationships/slide" Target="slides/slide194.xml"/><Relationship Id="rId209" Type="http://schemas.openxmlformats.org/officeDocument/2006/relationships/slide" Target="slides/slide208.xml"/><Relationship Id="rId190" Type="http://schemas.openxmlformats.org/officeDocument/2006/relationships/slide" Target="slides/slide189.xml"/><Relationship Id="rId204" Type="http://schemas.openxmlformats.org/officeDocument/2006/relationships/slide" Target="slides/slide203.xml"/><Relationship Id="rId220" Type="http://schemas.openxmlformats.org/officeDocument/2006/relationships/slide" Target="slides/slide219.xml"/><Relationship Id="rId225" Type="http://schemas.openxmlformats.org/officeDocument/2006/relationships/slide" Target="slides/slide224.xml"/><Relationship Id="rId241" Type="http://schemas.openxmlformats.org/officeDocument/2006/relationships/slide" Target="slides/slide240.xml"/><Relationship Id="rId246" Type="http://schemas.openxmlformats.org/officeDocument/2006/relationships/theme" Target="theme/theme1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43" Type="http://schemas.openxmlformats.org/officeDocument/2006/relationships/slide" Target="slides/slide142.xml"/><Relationship Id="rId148" Type="http://schemas.openxmlformats.org/officeDocument/2006/relationships/slide" Target="slides/slide147.xml"/><Relationship Id="rId164" Type="http://schemas.openxmlformats.org/officeDocument/2006/relationships/slide" Target="slides/slide163.xml"/><Relationship Id="rId169" Type="http://schemas.openxmlformats.org/officeDocument/2006/relationships/slide" Target="slides/slide168.xml"/><Relationship Id="rId185" Type="http://schemas.openxmlformats.org/officeDocument/2006/relationships/slide" Target="slides/slide18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80" Type="http://schemas.openxmlformats.org/officeDocument/2006/relationships/slide" Target="slides/slide179.xml"/><Relationship Id="rId210" Type="http://schemas.openxmlformats.org/officeDocument/2006/relationships/slide" Target="slides/slide209.xml"/><Relationship Id="rId215" Type="http://schemas.openxmlformats.org/officeDocument/2006/relationships/slide" Target="slides/slide214.xml"/><Relationship Id="rId236" Type="http://schemas.openxmlformats.org/officeDocument/2006/relationships/slide" Target="slides/slide235.xml"/><Relationship Id="rId26" Type="http://schemas.openxmlformats.org/officeDocument/2006/relationships/slide" Target="slides/slide25.xml"/><Relationship Id="rId231" Type="http://schemas.openxmlformats.org/officeDocument/2006/relationships/slide" Target="slides/slide230.xml"/><Relationship Id="rId47" Type="http://schemas.openxmlformats.org/officeDocument/2006/relationships/slide" Target="slides/slide46.xml"/><Relationship Id="rId68" Type="http://schemas.openxmlformats.org/officeDocument/2006/relationships/slide" Target="slides/slide67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54" Type="http://schemas.openxmlformats.org/officeDocument/2006/relationships/slide" Target="slides/slide153.xml"/><Relationship Id="rId175" Type="http://schemas.openxmlformats.org/officeDocument/2006/relationships/slide" Target="slides/slide174.xml"/><Relationship Id="rId196" Type="http://schemas.openxmlformats.org/officeDocument/2006/relationships/slide" Target="slides/slide195.xml"/><Relationship Id="rId200" Type="http://schemas.openxmlformats.org/officeDocument/2006/relationships/slide" Target="slides/slide199.xml"/><Relationship Id="rId16" Type="http://schemas.openxmlformats.org/officeDocument/2006/relationships/slide" Target="slides/slide15.xml"/><Relationship Id="rId221" Type="http://schemas.openxmlformats.org/officeDocument/2006/relationships/slide" Target="slides/slide220.xml"/><Relationship Id="rId242" Type="http://schemas.openxmlformats.org/officeDocument/2006/relationships/notesMaster" Target="notesMasters/notesMaster1.xml"/><Relationship Id="rId37" Type="http://schemas.openxmlformats.org/officeDocument/2006/relationships/slide" Target="slides/slide36.xml"/><Relationship Id="rId58" Type="http://schemas.openxmlformats.org/officeDocument/2006/relationships/slide" Target="slides/slide57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44" Type="http://schemas.openxmlformats.org/officeDocument/2006/relationships/slide" Target="slides/slide143.xml"/><Relationship Id="rId90" Type="http://schemas.openxmlformats.org/officeDocument/2006/relationships/slide" Target="slides/slide89.xml"/><Relationship Id="rId165" Type="http://schemas.openxmlformats.org/officeDocument/2006/relationships/slide" Target="slides/slide164.xml"/><Relationship Id="rId186" Type="http://schemas.openxmlformats.org/officeDocument/2006/relationships/slide" Target="slides/slide185.xml"/><Relationship Id="rId211" Type="http://schemas.openxmlformats.org/officeDocument/2006/relationships/slide" Target="slides/slide210.xml"/><Relationship Id="rId232" Type="http://schemas.openxmlformats.org/officeDocument/2006/relationships/slide" Target="slides/slide231.xml"/><Relationship Id="rId27" Type="http://schemas.openxmlformats.org/officeDocument/2006/relationships/slide" Target="slides/slide26.xml"/><Relationship Id="rId48" Type="http://schemas.openxmlformats.org/officeDocument/2006/relationships/slide" Target="slides/slide47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34" Type="http://schemas.openxmlformats.org/officeDocument/2006/relationships/slide" Target="slides/slide133.xml"/><Relationship Id="rId80" Type="http://schemas.openxmlformats.org/officeDocument/2006/relationships/slide" Target="slides/slide79.xml"/><Relationship Id="rId155" Type="http://schemas.openxmlformats.org/officeDocument/2006/relationships/slide" Target="slides/slide154.xml"/><Relationship Id="rId176" Type="http://schemas.openxmlformats.org/officeDocument/2006/relationships/slide" Target="slides/slide175.xml"/><Relationship Id="rId197" Type="http://schemas.openxmlformats.org/officeDocument/2006/relationships/slide" Target="slides/slide196.xml"/><Relationship Id="rId201" Type="http://schemas.openxmlformats.org/officeDocument/2006/relationships/slide" Target="slides/slide200.xml"/><Relationship Id="rId222" Type="http://schemas.openxmlformats.org/officeDocument/2006/relationships/slide" Target="slides/slide221.xml"/><Relationship Id="rId243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EE9C353-1298-4958-8157-E24898D25988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 phldr="1"/>
      <dgm:spPr/>
    </dgm:pt>
    <dgm:pt modelId="{622FCCC8-8B79-4748-B89C-8C45D5E412FE}">
      <dgm:prSet custT="1"/>
      <dgm:spPr>
        <a:solidFill>
          <a:srgbClr val="FFCBCF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RDA</a:t>
          </a:r>
        </a:p>
      </dgm:t>
    </dgm:pt>
    <dgm:pt modelId="{B02DF650-BA7C-4040-BA83-ADB7CDA331C8}" type="parTrans" cxnId="{5A123539-8D66-448D-BA5C-FDB060976DD4}">
      <dgm:prSet/>
      <dgm:spPr/>
      <dgm:t>
        <a:bodyPr/>
        <a:lstStyle/>
        <a:p>
          <a:endParaRPr lang="de-DE"/>
        </a:p>
      </dgm:t>
    </dgm:pt>
    <dgm:pt modelId="{16D38DB9-F6C4-4D74-9ABC-21A5A8DED7EC}" type="sibTrans" cxnId="{5A123539-8D66-448D-BA5C-FDB060976DD4}">
      <dgm:prSet/>
      <dgm:spPr/>
      <dgm:t>
        <a:bodyPr/>
        <a:lstStyle/>
        <a:p>
          <a:endParaRPr lang="de-DE"/>
        </a:p>
      </dgm:t>
    </dgm:pt>
    <dgm:pt modelId="{39DC038E-4384-44E6-8CDD-DEF7805745AD}">
      <dgm:prSet custT="1"/>
      <dgm:spPr>
        <a:solidFill>
          <a:srgbClr val="FFCBCF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Anhang A</a:t>
          </a:r>
          <a:br>
            <a:rPr kumimoji="0" lang="de-DE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</a:br>
          <a: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Groß- und</a:t>
          </a:r>
          <a:b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</a:br>
          <a: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Klein-</a:t>
          </a:r>
          <a:b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</a:br>
          <a:r>
            <a:rPr kumimoji="0" lang="de-DE" sz="1400" b="0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schreibung</a:t>
          </a:r>
          <a:endParaRPr kumimoji="0" lang="de-DE" sz="14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cs typeface="Arial" charset="0"/>
          </a:endParaRPr>
        </a:p>
      </dgm:t>
    </dgm:pt>
    <dgm:pt modelId="{6091E968-DE51-424A-87E6-6A73A61451B7}" type="parTrans" cxnId="{3BFE7584-6572-4AE3-AFEA-B55F454CAFDF}">
      <dgm:prSet/>
      <dgm:spPr/>
      <dgm:t>
        <a:bodyPr/>
        <a:lstStyle/>
        <a:p>
          <a:endParaRPr lang="de-DE"/>
        </a:p>
      </dgm:t>
    </dgm:pt>
    <dgm:pt modelId="{987E9866-2301-413B-AE57-888F75BFB2AE}" type="sibTrans" cxnId="{3BFE7584-6572-4AE3-AFEA-B55F454CAFDF}">
      <dgm:prSet/>
      <dgm:spPr/>
      <dgm:t>
        <a:bodyPr/>
        <a:lstStyle/>
        <a:p>
          <a:endParaRPr lang="de-DE"/>
        </a:p>
      </dgm:t>
    </dgm:pt>
    <dgm:pt modelId="{79F2EF11-07A6-4D1C-A4B1-9BFE0BDE6BE1}">
      <dgm:prSet custT="1"/>
      <dgm:spPr>
        <a:solidFill>
          <a:srgbClr val="FFCBCF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Anhang B</a:t>
          </a:r>
          <a:br>
            <a:rPr kumimoji="0" lang="de-DE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</a:br>
          <a: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Abkürzungen</a:t>
          </a:r>
        </a:p>
      </dgm:t>
    </dgm:pt>
    <dgm:pt modelId="{CBAA3008-674D-45FD-84A2-F33A80ED7A73}" type="parTrans" cxnId="{9CCF2A3A-D267-4421-A7D7-AC3C0696E574}">
      <dgm:prSet/>
      <dgm:spPr/>
      <dgm:t>
        <a:bodyPr/>
        <a:lstStyle/>
        <a:p>
          <a:endParaRPr lang="de-DE"/>
        </a:p>
      </dgm:t>
    </dgm:pt>
    <dgm:pt modelId="{7F3A60B7-7A10-4369-9A0A-22E601FECC10}" type="sibTrans" cxnId="{9CCF2A3A-D267-4421-A7D7-AC3C0696E574}">
      <dgm:prSet/>
      <dgm:spPr/>
      <dgm:t>
        <a:bodyPr/>
        <a:lstStyle/>
        <a:p>
          <a:endParaRPr lang="de-DE"/>
        </a:p>
      </dgm:t>
    </dgm:pt>
    <dgm:pt modelId="{C816ED18-7ADD-49CB-9814-DFDB38522A8D}">
      <dgm:prSet custT="1"/>
      <dgm:spPr>
        <a:solidFill>
          <a:srgbClr val="FFCBCF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Anhang C</a:t>
          </a:r>
          <a:br>
            <a:rPr kumimoji="0" lang="de-DE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</a:br>
          <a: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Artikel am </a:t>
          </a:r>
          <a:b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</a:br>
          <a: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Titelanfang</a:t>
          </a:r>
        </a:p>
      </dgm:t>
    </dgm:pt>
    <dgm:pt modelId="{491B09D9-BEFA-4FBB-95FC-2349BCA1ECFB}" type="parTrans" cxnId="{CBE7264B-FB0F-4ACB-A952-4A5082C21892}">
      <dgm:prSet/>
      <dgm:spPr/>
      <dgm:t>
        <a:bodyPr/>
        <a:lstStyle/>
        <a:p>
          <a:endParaRPr lang="de-DE"/>
        </a:p>
      </dgm:t>
    </dgm:pt>
    <dgm:pt modelId="{7529D2E5-29CF-4174-B52F-B4B261BD85B2}" type="sibTrans" cxnId="{CBE7264B-FB0F-4ACB-A952-4A5082C21892}">
      <dgm:prSet/>
      <dgm:spPr/>
      <dgm:t>
        <a:bodyPr/>
        <a:lstStyle/>
        <a:p>
          <a:endParaRPr lang="de-DE"/>
        </a:p>
      </dgm:t>
    </dgm:pt>
    <dgm:pt modelId="{4FC6E92F-FD3C-499A-BC41-5D4023CD6C49}">
      <dgm:prSet custT="1"/>
      <dgm:spPr>
        <a:solidFill>
          <a:srgbClr val="FFCBCF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Anhang D</a:t>
          </a:r>
          <a:br>
            <a:rPr kumimoji="0" lang="de-DE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</a:br>
          <a: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Erfassen der Syntax</a:t>
          </a:r>
          <a:b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</a:br>
          <a: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für beschreibende</a:t>
          </a:r>
          <a:b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</a:br>
          <a: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 Daten</a:t>
          </a:r>
        </a:p>
      </dgm:t>
    </dgm:pt>
    <dgm:pt modelId="{C4A9ECED-155D-459C-9F05-3CA4E35FAC4B}" type="parTrans" cxnId="{B279BC5F-89C2-434B-8025-9ECC76584F33}">
      <dgm:prSet/>
      <dgm:spPr/>
      <dgm:t>
        <a:bodyPr/>
        <a:lstStyle/>
        <a:p>
          <a:endParaRPr lang="de-DE"/>
        </a:p>
      </dgm:t>
    </dgm:pt>
    <dgm:pt modelId="{5CADD5EB-2082-483D-A0CF-B2A55280CE8C}" type="sibTrans" cxnId="{B279BC5F-89C2-434B-8025-9ECC76584F33}">
      <dgm:prSet/>
      <dgm:spPr/>
      <dgm:t>
        <a:bodyPr/>
        <a:lstStyle/>
        <a:p>
          <a:endParaRPr lang="de-DE"/>
        </a:p>
      </dgm:t>
    </dgm:pt>
    <dgm:pt modelId="{82E2D774-BCA5-4B54-863D-E16E10D7F779}">
      <dgm:prSet custT="1"/>
      <dgm:spPr>
        <a:solidFill>
          <a:srgbClr val="FFCBCF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Anhang E</a:t>
          </a:r>
          <a: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/>
          </a:r>
          <a:b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</a:br>
          <a: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Erfassen der Syntax zur Kontrolle der Sucheinstiege</a:t>
          </a:r>
        </a:p>
      </dgm:t>
    </dgm:pt>
    <dgm:pt modelId="{6E6ECE6A-C65F-41EE-BB53-9C3647EBBD0A}" type="parTrans" cxnId="{3870EDB7-9778-42BE-BEA2-0805F9933A2A}">
      <dgm:prSet/>
      <dgm:spPr/>
      <dgm:t>
        <a:bodyPr/>
        <a:lstStyle/>
        <a:p>
          <a:endParaRPr lang="de-DE"/>
        </a:p>
      </dgm:t>
    </dgm:pt>
    <dgm:pt modelId="{29EA8062-2B3E-4495-A382-1933238D7BFC}" type="sibTrans" cxnId="{3870EDB7-9778-42BE-BEA2-0805F9933A2A}">
      <dgm:prSet/>
      <dgm:spPr/>
      <dgm:t>
        <a:bodyPr/>
        <a:lstStyle/>
        <a:p>
          <a:endParaRPr lang="de-DE"/>
        </a:p>
      </dgm:t>
    </dgm:pt>
    <dgm:pt modelId="{4A606A37-E52B-4AB7-A6E2-CADCDD7AC98F}">
      <dgm:prSet custT="1"/>
      <dgm:spPr>
        <a:solidFill>
          <a:srgbClr val="FFCBCF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Anhang F</a:t>
          </a:r>
          <a:br>
            <a:rPr kumimoji="0" lang="de-DE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</a:br>
          <a: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Zusätzliche </a:t>
          </a:r>
          <a:b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</a:br>
          <a: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Regeln für </a:t>
          </a:r>
          <a:b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</a:br>
          <a: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Personennamen</a:t>
          </a:r>
        </a:p>
      </dgm:t>
    </dgm:pt>
    <dgm:pt modelId="{D1252D71-BFAE-4E8B-8720-959CEC8FA7AE}" type="parTrans" cxnId="{17D8D3DD-5A34-46CE-AEFB-47E653E1B588}">
      <dgm:prSet/>
      <dgm:spPr/>
      <dgm:t>
        <a:bodyPr/>
        <a:lstStyle/>
        <a:p>
          <a:endParaRPr lang="de-DE"/>
        </a:p>
      </dgm:t>
    </dgm:pt>
    <dgm:pt modelId="{47CDD6A6-7B8F-4C66-B180-CE50D21BDCA5}" type="sibTrans" cxnId="{17D8D3DD-5A34-46CE-AEFB-47E653E1B588}">
      <dgm:prSet/>
      <dgm:spPr/>
      <dgm:t>
        <a:bodyPr/>
        <a:lstStyle/>
        <a:p>
          <a:endParaRPr lang="de-DE"/>
        </a:p>
      </dgm:t>
    </dgm:pt>
    <dgm:pt modelId="{3FE6E0D9-C0CE-41F7-A29A-354A55E8F724}">
      <dgm:prSet custT="1"/>
      <dgm:spPr>
        <a:solidFill>
          <a:srgbClr val="FFCBCF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Anhang G</a:t>
          </a:r>
          <a: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/>
          </a:r>
          <a:b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</a:br>
          <a: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Adelstitel, </a:t>
          </a:r>
          <a:b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</a:br>
          <a: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Angaben zum </a:t>
          </a:r>
          <a:b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</a:br>
          <a: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Rang usw.</a:t>
          </a:r>
        </a:p>
      </dgm:t>
    </dgm:pt>
    <dgm:pt modelId="{9060E846-E410-4284-8EF5-E2B33B578D50}" type="parTrans" cxnId="{4DB20B0A-287B-4E35-A9EA-75954746005B}">
      <dgm:prSet/>
      <dgm:spPr/>
      <dgm:t>
        <a:bodyPr/>
        <a:lstStyle/>
        <a:p>
          <a:endParaRPr lang="de-DE"/>
        </a:p>
      </dgm:t>
    </dgm:pt>
    <dgm:pt modelId="{40220C73-EB7E-4405-8F2C-F9759ED77C8F}" type="sibTrans" cxnId="{4DB20B0A-287B-4E35-A9EA-75954746005B}">
      <dgm:prSet/>
      <dgm:spPr/>
      <dgm:t>
        <a:bodyPr/>
        <a:lstStyle/>
        <a:p>
          <a:endParaRPr lang="de-DE"/>
        </a:p>
      </dgm:t>
    </dgm:pt>
    <dgm:pt modelId="{18CED733-FCF7-4E1A-9621-A5C302FB6997}">
      <dgm:prSet custT="1"/>
      <dgm:spPr>
        <a:solidFill>
          <a:srgbClr val="FFCBCF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Anhang H</a:t>
          </a:r>
          <a: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/>
          </a:r>
          <a:b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</a:br>
          <a: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Datumsang. nach </a:t>
          </a:r>
          <a:b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</a:br>
          <a: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christlicher </a:t>
          </a:r>
          <a:b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</a:br>
          <a: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Zeitrechnung</a:t>
          </a:r>
        </a:p>
      </dgm:t>
    </dgm:pt>
    <dgm:pt modelId="{20496D47-46F4-4C3E-BC80-2C80FB38D27E}" type="parTrans" cxnId="{6FA3B754-DE97-4CB8-A8EE-FF7989040E2A}">
      <dgm:prSet/>
      <dgm:spPr/>
      <dgm:t>
        <a:bodyPr/>
        <a:lstStyle/>
        <a:p>
          <a:endParaRPr lang="de-DE"/>
        </a:p>
      </dgm:t>
    </dgm:pt>
    <dgm:pt modelId="{CDD57378-B3F4-4D57-8FB7-7BDE1C50EB32}" type="sibTrans" cxnId="{6FA3B754-DE97-4CB8-A8EE-FF7989040E2A}">
      <dgm:prSet/>
      <dgm:spPr/>
      <dgm:t>
        <a:bodyPr/>
        <a:lstStyle/>
        <a:p>
          <a:endParaRPr lang="de-DE"/>
        </a:p>
      </dgm:t>
    </dgm:pt>
    <dgm:pt modelId="{8F0BD56E-054B-4C08-9A12-2C2EF2FC2A12}">
      <dgm:prSet custT="1"/>
      <dgm:spPr>
        <a:solidFill>
          <a:srgbClr val="FFCBCF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Anhänge I, J, K, L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Beziehungskenn-zeichnungen</a:t>
          </a:r>
        </a:p>
      </dgm:t>
    </dgm:pt>
    <dgm:pt modelId="{769EE748-5398-41BD-A45B-894E780A8EC6}" type="parTrans" cxnId="{C79CA88C-AD2E-4B4E-83F5-51814C31A70C}">
      <dgm:prSet/>
      <dgm:spPr/>
      <dgm:t>
        <a:bodyPr/>
        <a:lstStyle/>
        <a:p>
          <a:endParaRPr lang="de-DE"/>
        </a:p>
      </dgm:t>
    </dgm:pt>
    <dgm:pt modelId="{C9A62372-2B9E-435E-9F36-EB04CE9CCC6C}" type="sibTrans" cxnId="{C79CA88C-AD2E-4B4E-83F5-51814C31A70C}">
      <dgm:prSet/>
      <dgm:spPr/>
      <dgm:t>
        <a:bodyPr/>
        <a:lstStyle/>
        <a:p>
          <a:endParaRPr lang="de-DE"/>
        </a:p>
      </dgm:t>
    </dgm:pt>
    <dgm:pt modelId="{20259E67-E1BA-471E-8470-2189A02AF868}" type="pres">
      <dgm:prSet presAssocID="{0EE9C353-1298-4958-8157-E24898D25988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B5803E00-1D5E-4D00-9062-26263E433D09}" type="pres">
      <dgm:prSet presAssocID="{622FCCC8-8B79-4748-B89C-8C45D5E412FE}" presName="centerShape" presStyleLbl="node0" presStyleIdx="0" presStyleCnt="1" custScaleX="117154"/>
      <dgm:spPr/>
      <dgm:t>
        <a:bodyPr/>
        <a:lstStyle/>
        <a:p>
          <a:endParaRPr lang="de-DE"/>
        </a:p>
      </dgm:t>
    </dgm:pt>
    <dgm:pt modelId="{E96DF8A3-2FE8-4DFD-9AF8-11551768444C}" type="pres">
      <dgm:prSet presAssocID="{6091E968-DE51-424A-87E6-6A73A61451B7}" presName="Name9" presStyleLbl="parChTrans1D2" presStyleIdx="0" presStyleCnt="9"/>
      <dgm:spPr/>
      <dgm:t>
        <a:bodyPr/>
        <a:lstStyle/>
        <a:p>
          <a:endParaRPr lang="de-DE"/>
        </a:p>
      </dgm:t>
    </dgm:pt>
    <dgm:pt modelId="{DD3EB833-34EA-4A26-90E1-B8AF7E605733}" type="pres">
      <dgm:prSet presAssocID="{6091E968-DE51-424A-87E6-6A73A61451B7}" presName="connTx" presStyleLbl="parChTrans1D2" presStyleIdx="0" presStyleCnt="9"/>
      <dgm:spPr/>
      <dgm:t>
        <a:bodyPr/>
        <a:lstStyle/>
        <a:p>
          <a:endParaRPr lang="de-DE"/>
        </a:p>
      </dgm:t>
    </dgm:pt>
    <dgm:pt modelId="{82AC14FD-6CEF-4BF8-9239-AE421B8B1B09}" type="pres">
      <dgm:prSet presAssocID="{39DC038E-4384-44E6-8CDD-DEF7805745AD}" presName="node" presStyleLbl="node1" presStyleIdx="0" presStyleCnt="9" custScaleX="17995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A16E5DD-CCC8-4A10-A7FE-D38005159DC2}" type="pres">
      <dgm:prSet presAssocID="{CBAA3008-674D-45FD-84A2-F33A80ED7A73}" presName="Name9" presStyleLbl="parChTrans1D2" presStyleIdx="1" presStyleCnt="9"/>
      <dgm:spPr/>
      <dgm:t>
        <a:bodyPr/>
        <a:lstStyle/>
        <a:p>
          <a:endParaRPr lang="de-DE"/>
        </a:p>
      </dgm:t>
    </dgm:pt>
    <dgm:pt modelId="{7B5D2450-DDD5-45ED-A3D2-410F43951D69}" type="pres">
      <dgm:prSet presAssocID="{CBAA3008-674D-45FD-84A2-F33A80ED7A73}" presName="connTx" presStyleLbl="parChTrans1D2" presStyleIdx="1" presStyleCnt="9"/>
      <dgm:spPr/>
      <dgm:t>
        <a:bodyPr/>
        <a:lstStyle/>
        <a:p>
          <a:endParaRPr lang="de-DE"/>
        </a:p>
      </dgm:t>
    </dgm:pt>
    <dgm:pt modelId="{7596DD35-EF0B-436E-8AB5-9C7E191CE475}" type="pres">
      <dgm:prSet presAssocID="{79F2EF11-07A6-4D1C-A4B1-9BFE0BDE6BE1}" presName="node" presStyleLbl="node1" presStyleIdx="1" presStyleCnt="9" custScaleX="187788" custRadScaleRad="106490" custRadScaleInc="4788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1FC6780-A4BF-4450-8AB4-E5F025C6F71F}" type="pres">
      <dgm:prSet presAssocID="{491B09D9-BEFA-4FBB-95FC-2349BCA1ECFB}" presName="Name9" presStyleLbl="parChTrans1D2" presStyleIdx="2" presStyleCnt="9"/>
      <dgm:spPr/>
      <dgm:t>
        <a:bodyPr/>
        <a:lstStyle/>
        <a:p>
          <a:endParaRPr lang="de-DE"/>
        </a:p>
      </dgm:t>
    </dgm:pt>
    <dgm:pt modelId="{25E65757-8117-4FB7-A70E-28F39939D177}" type="pres">
      <dgm:prSet presAssocID="{491B09D9-BEFA-4FBB-95FC-2349BCA1ECFB}" presName="connTx" presStyleLbl="parChTrans1D2" presStyleIdx="2" presStyleCnt="9"/>
      <dgm:spPr/>
      <dgm:t>
        <a:bodyPr/>
        <a:lstStyle/>
        <a:p>
          <a:endParaRPr lang="de-DE"/>
        </a:p>
      </dgm:t>
    </dgm:pt>
    <dgm:pt modelId="{12A87B21-8F46-4987-9FD9-99A7C97725AC}" type="pres">
      <dgm:prSet presAssocID="{C816ED18-7ADD-49CB-9814-DFDB38522A8D}" presName="node" presStyleLbl="node1" presStyleIdx="2" presStyleCnt="9" custScaleX="260342" custRadScaleRad="108053" custRadScaleInc="802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F085734-AB41-45FC-8054-E22D33E47417}" type="pres">
      <dgm:prSet presAssocID="{C4A9ECED-155D-459C-9F05-3CA4E35FAC4B}" presName="Name9" presStyleLbl="parChTrans1D2" presStyleIdx="3" presStyleCnt="9"/>
      <dgm:spPr/>
      <dgm:t>
        <a:bodyPr/>
        <a:lstStyle/>
        <a:p>
          <a:endParaRPr lang="de-DE"/>
        </a:p>
      </dgm:t>
    </dgm:pt>
    <dgm:pt modelId="{53CCAA02-843C-4220-95FA-89D7989CF9EF}" type="pres">
      <dgm:prSet presAssocID="{C4A9ECED-155D-459C-9F05-3CA4E35FAC4B}" presName="connTx" presStyleLbl="parChTrans1D2" presStyleIdx="3" presStyleCnt="9"/>
      <dgm:spPr/>
      <dgm:t>
        <a:bodyPr/>
        <a:lstStyle/>
        <a:p>
          <a:endParaRPr lang="de-DE"/>
        </a:p>
      </dgm:t>
    </dgm:pt>
    <dgm:pt modelId="{2F4FA453-87F9-49DB-A9BD-BEC84FD4339E}" type="pres">
      <dgm:prSet presAssocID="{4FC6E92F-FD3C-499A-BC41-5D4023CD6C49}" presName="node" presStyleLbl="node1" presStyleIdx="3" presStyleCnt="9" custScaleX="269509" custRadScaleRad="110135" custRadScaleInc="-40610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94C610D-9C71-4D97-B2DF-C8BEB2D3D325}" type="pres">
      <dgm:prSet presAssocID="{6E6ECE6A-C65F-41EE-BB53-9C3647EBBD0A}" presName="Name9" presStyleLbl="parChTrans1D2" presStyleIdx="4" presStyleCnt="9"/>
      <dgm:spPr/>
      <dgm:t>
        <a:bodyPr/>
        <a:lstStyle/>
        <a:p>
          <a:endParaRPr lang="de-DE"/>
        </a:p>
      </dgm:t>
    </dgm:pt>
    <dgm:pt modelId="{6B006D69-F327-4A33-A279-1E34704C5810}" type="pres">
      <dgm:prSet presAssocID="{6E6ECE6A-C65F-41EE-BB53-9C3647EBBD0A}" presName="connTx" presStyleLbl="parChTrans1D2" presStyleIdx="4" presStyleCnt="9"/>
      <dgm:spPr/>
      <dgm:t>
        <a:bodyPr/>
        <a:lstStyle/>
        <a:p>
          <a:endParaRPr lang="de-DE"/>
        </a:p>
      </dgm:t>
    </dgm:pt>
    <dgm:pt modelId="{EA6F1550-65E1-4E01-96D8-AD87D44E8A0A}" type="pres">
      <dgm:prSet presAssocID="{82E2D774-BCA5-4B54-863D-E16E10D7F779}" presName="node" presStyleLbl="node1" presStyleIdx="4" presStyleCnt="9" custScaleX="247279" custRadScaleRad="115207" custRadScaleInc="-75257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628B7217-2A0C-455E-94E4-D375427E086E}" type="pres">
      <dgm:prSet presAssocID="{D1252D71-BFAE-4E8B-8720-959CEC8FA7AE}" presName="Name9" presStyleLbl="parChTrans1D2" presStyleIdx="5" presStyleCnt="9"/>
      <dgm:spPr/>
      <dgm:t>
        <a:bodyPr/>
        <a:lstStyle/>
        <a:p>
          <a:endParaRPr lang="de-DE"/>
        </a:p>
      </dgm:t>
    </dgm:pt>
    <dgm:pt modelId="{429D1DAC-BAC9-4A02-A82B-730518DD2428}" type="pres">
      <dgm:prSet presAssocID="{D1252D71-BFAE-4E8B-8720-959CEC8FA7AE}" presName="connTx" presStyleLbl="parChTrans1D2" presStyleIdx="5" presStyleCnt="9"/>
      <dgm:spPr/>
      <dgm:t>
        <a:bodyPr/>
        <a:lstStyle/>
        <a:p>
          <a:endParaRPr lang="de-DE"/>
        </a:p>
      </dgm:t>
    </dgm:pt>
    <dgm:pt modelId="{FD938D40-9920-4F91-9EE5-667823C6BDB6}" type="pres">
      <dgm:prSet presAssocID="{4A606A37-E52B-4AB7-A6E2-CADCDD7AC98F}" presName="node" presStyleLbl="node1" presStyleIdx="5" presStyleCnt="9" custScaleX="215677" custRadScaleRad="114447" custRadScaleInc="56147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8F9780F-E00C-4D41-BAE7-CF153EA91E01}" type="pres">
      <dgm:prSet presAssocID="{9060E846-E410-4284-8EF5-E2B33B578D50}" presName="Name9" presStyleLbl="parChTrans1D2" presStyleIdx="6" presStyleCnt="9"/>
      <dgm:spPr/>
      <dgm:t>
        <a:bodyPr/>
        <a:lstStyle/>
        <a:p>
          <a:endParaRPr lang="de-DE"/>
        </a:p>
      </dgm:t>
    </dgm:pt>
    <dgm:pt modelId="{10895597-2310-4ED4-A9D6-C454602B721E}" type="pres">
      <dgm:prSet presAssocID="{9060E846-E410-4284-8EF5-E2B33B578D50}" presName="connTx" presStyleLbl="parChTrans1D2" presStyleIdx="6" presStyleCnt="9"/>
      <dgm:spPr/>
      <dgm:t>
        <a:bodyPr/>
        <a:lstStyle/>
        <a:p>
          <a:endParaRPr lang="de-DE"/>
        </a:p>
      </dgm:t>
    </dgm:pt>
    <dgm:pt modelId="{0C34ED70-E6C0-45AC-8DEA-BFA9212A3975}" type="pres">
      <dgm:prSet presAssocID="{3FE6E0D9-C0CE-41F7-A29A-354A55E8F724}" presName="node" presStyleLbl="node1" presStyleIdx="6" presStyleCnt="9" custScaleX="245464" custRadScaleRad="106339" custRadScaleInc="36487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3A79886-9214-469E-926E-4BA24E1AE3C8}" type="pres">
      <dgm:prSet presAssocID="{20496D47-46F4-4C3E-BC80-2C80FB38D27E}" presName="Name9" presStyleLbl="parChTrans1D2" presStyleIdx="7" presStyleCnt="9"/>
      <dgm:spPr/>
      <dgm:t>
        <a:bodyPr/>
        <a:lstStyle/>
        <a:p>
          <a:endParaRPr lang="de-DE"/>
        </a:p>
      </dgm:t>
    </dgm:pt>
    <dgm:pt modelId="{4CF7F97D-A0D6-48EB-B984-062591F0225C}" type="pres">
      <dgm:prSet presAssocID="{20496D47-46F4-4C3E-BC80-2C80FB38D27E}" presName="connTx" presStyleLbl="parChTrans1D2" presStyleIdx="7" presStyleCnt="9"/>
      <dgm:spPr/>
      <dgm:t>
        <a:bodyPr/>
        <a:lstStyle/>
        <a:p>
          <a:endParaRPr lang="de-DE"/>
        </a:p>
      </dgm:t>
    </dgm:pt>
    <dgm:pt modelId="{6CF30AC5-6F36-4BBE-8FCF-8ABBB50B69A5}" type="pres">
      <dgm:prSet presAssocID="{18CED733-FCF7-4E1A-9621-A5C302FB6997}" presName="node" presStyleLbl="node1" presStyleIdx="7" presStyleCnt="9" custScaleX="224298" custRadScaleRad="103635" custRadScaleInc="375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FFA1305-EA11-46CE-8414-8FC524A04944}" type="pres">
      <dgm:prSet presAssocID="{769EE748-5398-41BD-A45B-894E780A8EC6}" presName="Name9" presStyleLbl="parChTrans1D2" presStyleIdx="8" presStyleCnt="9"/>
      <dgm:spPr/>
      <dgm:t>
        <a:bodyPr/>
        <a:lstStyle/>
        <a:p>
          <a:endParaRPr lang="de-DE"/>
        </a:p>
      </dgm:t>
    </dgm:pt>
    <dgm:pt modelId="{C21E1CC8-146F-4568-A0E1-A60BF9A12C8E}" type="pres">
      <dgm:prSet presAssocID="{769EE748-5398-41BD-A45B-894E780A8EC6}" presName="connTx" presStyleLbl="parChTrans1D2" presStyleIdx="8" presStyleCnt="9"/>
      <dgm:spPr/>
      <dgm:t>
        <a:bodyPr/>
        <a:lstStyle/>
        <a:p>
          <a:endParaRPr lang="de-DE"/>
        </a:p>
      </dgm:t>
    </dgm:pt>
    <dgm:pt modelId="{5C21BA16-979A-4599-9670-DA4ED292A414}" type="pres">
      <dgm:prSet presAssocID="{8F0BD56E-054B-4C08-9A12-2C2EF2FC2A12}" presName="node" presStyleLbl="node1" presStyleIdx="8" presStyleCnt="9" custScaleX="211156" custRadScaleRad="119808" custRadScaleInc="-5266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4AFB70DD-E693-4CA5-B6B9-735B71FCB261}" type="presOf" srcId="{82E2D774-BCA5-4B54-863D-E16E10D7F779}" destId="{EA6F1550-65E1-4E01-96D8-AD87D44E8A0A}" srcOrd="0" destOrd="0" presId="urn:microsoft.com/office/officeart/2005/8/layout/radial1"/>
    <dgm:cxn modelId="{89341362-DE50-4285-813F-80867E46D7B9}" type="presOf" srcId="{6091E968-DE51-424A-87E6-6A73A61451B7}" destId="{E96DF8A3-2FE8-4DFD-9AF8-11551768444C}" srcOrd="0" destOrd="0" presId="urn:microsoft.com/office/officeart/2005/8/layout/radial1"/>
    <dgm:cxn modelId="{05064ACC-36DD-47AB-A331-7A81BEDA458A}" type="presOf" srcId="{C816ED18-7ADD-49CB-9814-DFDB38522A8D}" destId="{12A87B21-8F46-4987-9FD9-99A7C97725AC}" srcOrd="0" destOrd="0" presId="urn:microsoft.com/office/officeart/2005/8/layout/radial1"/>
    <dgm:cxn modelId="{868C4233-5C47-432A-B749-6D8C489EEE91}" type="presOf" srcId="{6E6ECE6A-C65F-41EE-BB53-9C3647EBBD0A}" destId="{6B006D69-F327-4A33-A279-1E34704C5810}" srcOrd="1" destOrd="0" presId="urn:microsoft.com/office/officeart/2005/8/layout/radial1"/>
    <dgm:cxn modelId="{793B6DC5-8401-4E51-B194-9B30DEC62352}" type="presOf" srcId="{79F2EF11-07A6-4D1C-A4B1-9BFE0BDE6BE1}" destId="{7596DD35-EF0B-436E-8AB5-9C7E191CE475}" srcOrd="0" destOrd="0" presId="urn:microsoft.com/office/officeart/2005/8/layout/radial1"/>
    <dgm:cxn modelId="{71EC091F-3685-4DB8-9BFF-9AA302BB0FE2}" type="presOf" srcId="{4A606A37-E52B-4AB7-A6E2-CADCDD7AC98F}" destId="{FD938D40-9920-4F91-9EE5-667823C6BDB6}" srcOrd="0" destOrd="0" presId="urn:microsoft.com/office/officeart/2005/8/layout/radial1"/>
    <dgm:cxn modelId="{6CB994B1-2186-44A0-A1B3-63CC536BC57D}" type="presOf" srcId="{491B09D9-BEFA-4FBB-95FC-2349BCA1ECFB}" destId="{25E65757-8117-4FB7-A70E-28F39939D177}" srcOrd="1" destOrd="0" presId="urn:microsoft.com/office/officeart/2005/8/layout/radial1"/>
    <dgm:cxn modelId="{5A123539-8D66-448D-BA5C-FDB060976DD4}" srcId="{0EE9C353-1298-4958-8157-E24898D25988}" destId="{622FCCC8-8B79-4748-B89C-8C45D5E412FE}" srcOrd="0" destOrd="0" parTransId="{B02DF650-BA7C-4040-BA83-ADB7CDA331C8}" sibTransId="{16D38DB9-F6C4-4D74-9ABC-21A5A8DED7EC}"/>
    <dgm:cxn modelId="{4DB20B0A-287B-4E35-A9EA-75954746005B}" srcId="{622FCCC8-8B79-4748-B89C-8C45D5E412FE}" destId="{3FE6E0D9-C0CE-41F7-A29A-354A55E8F724}" srcOrd="6" destOrd="0" parTransId="{9060E846-E410-4284-8EF5-E2B33B578D50}" sibTransId="{40220C73-EB7E-4405-8F2C-F9759ED77C8F}"/>
    <dgm:cxn modelId="{1D450266-FA27-45C7-9169-948AF0A9B7C6}" type="presOf" srcId="{6E6ECE6A-C65F-41EE-BB53-9C3647EBBD0A}" destId="{194C610D-9C71-4D97-B2DF-C8BEB2D3D325}" srcOrd="0" destOrd="0" presId="urn:microsoft.com/office/officeart/2005/8/layout/radial1"/>
    <dgm:cxn modelId="{0863DE96-0D66-4427-8F8D-4FB329A0BE31}" type="presOf" srcId="{3FE6E0D9-C0CE-41F7-A29A-354A55E8F724}" destId="{0C34ED70-E6C0-45AC-8DEA-BFA9212A3975}" srcOrd="0" destOrd="0" presId="urn:microsoft.com/office/officeart/2005/8/layout/radial1"/>
    <dgm:cxn modelId="{9BB0635C-F3E0-4B61-B58E-754589A79912}" type="presOf" srcId="{C4A9ECED-155D-459C-9F05-3CA4E35FAC4B}" destId="{53CCAA02-843C-4220-95FA-89D7989CF9EF}" srcOrd="1" destOrd="0" presId="urn:microsoft.com/office/officeart/2005/8/layout/radial1"/>
    <dgm:cxn modelId="{4BEECF2E-DED3-4AD5-B48F-2E8D423D9427}" type="presOf" srcId="{6091E968-DE51-424A-87E6-6A73A61451B7}" destId="{DD3EB833-34EA-4A26-90E1-B8AF7E605733}" srcOrd="1" destOrd="0" presId="urn:microsoft.com/office/officeart/2005/8/layout/radial1"/>
    <dgm:cxn modelId="{8D308AB9-7C87-4B67-8BAC-8EF1F1DBFD96}" type="presOf" srcId="{4FC6E92F-FD3C-499A-BC41-5D4023CD6C49}" destId="{2F4FA453-87F9-49DB-A9BD-BEC84FD4339E}" srcOrd="0" destOrd="0" presId="urn:microsoft.com/office/officeart/2005/8/layout/radial1"/>
    <dgm:cxn modelId="{C4AAFEEA-31EB-40D0-8134-2082F0AEF2D4}" type="presOf" srcId="{8F0BD56E-054B-4C08-9A12-2C2EF2FC2A12}" destId="{5C21BA16-979A-4599-9670-DA4ED292A414}" srcOrd="0" destOrd="0" presId="urn:microsoft.com/office/officeart/2005/8/layout/radial1"/>
    <dgm:cxn modelId="{9CCF2A3A-D267-4421-A7D7-AC3C0696E574}" srcId="{622FCCC8-8B79-4748-B89C-8C45D5E412FE}" destId="{79F2EF11-07A6-4D1C-A4B1-9BFE0BDE6BE1}" srcOrd="1" destOrd="0" parTransId="{CBAA3008-674D-45FD-84A2-F33A80ED7A73}" sibTransId="{7F3A60B7-7A10-4369-9A0A-22E601FECC10}"/>
    <dgm:cxn modelId="{87C7FCDF-7992-48FF-9C2F-01FDC22C60D5}" type="presOf" srcId="{39DC038E-4384-44E6-8CDD-DEF7805745AD}" destId="{82AC14FD-6CEF-4BF8-9239-AE421B8B1B09}" srcOrd="0" destOrd="0" presId="urn:microsoft.com/office/officeart/2005/8/layout/radial1"/>
    <dgm:cxn modelId="{32795A49-E42F-4DAA-B42E-D1ED1A8AF781}" type="presOf" srcId="{20496D47-46F4-4C3E-BC80-2C80FB38D27E}" destId="{13A79886-9214-469E-926E-4BA24E1AE3C8}" srcOrd="0" destOrd="0" presId="urn:microsoft.com/office/officeart/2005/8/layout/radial1"/>
    <dgm:cxn modelId="{C23EF667-5ECC-4E80-B13A-E3B03D02276D}" type="presOf" srcId="{D1252D71-BFAE-4E8B-8720-959CEC8FA7AE}" destId="{628B7217-2A0C-455E-94E4-D375427E086E}" srcOrd="0" destOrd="0" presId="urn:microsoft.com/office/officeart/2005/8/layout/radial1"/>
    <dgm:cxn modelId="{28FA4B86-F972-48B8-8D2C-D5B8DF78D16E}" type="presOf" srcId="{CBAA3008-674D-45FD-84A2-F33A80ED7A73}" destId="{8A16E5DD-CCC8-4A10-A7FE-D38005159DC2}" srcOrd="0" destOrd="0" presId="urn:microsoft.com/office/officeart/2005/8/layout/radial1"/>
    <dgm:cxn modelId="{6FA3B754-DE97-4CB8-A8EE-FF7989040E2A}" srcId="{622FCCC8-8B79-4748-B89C-8C45D5E412FE}" destId="{18CED733-FCF7-4E1A-9621-A5C302FB6997}" srcOrd="7" destOrd="0" parTransId="{20496D47-46F4-4C3E-BC80-2C80FB38D27E}" sibTransId="{CDD57378-B3F4-4D57-8FB7-7BDE1C50EB32}"/>
    <dgm:cxn modelId="{3870EDB7-9778-42BE-BEA2-0805F9933A2A}" srcId="{622FCCC8-8B79-4748-B89C-8C45D5E412FE}" destId="{82E2D774-BCA5-4B54-863D-E16E10D7F779}" srcOrd="4" destOrd="0" parTransId="{6E6ECE6A-C65F-41EE-BB53-9C3647EBBD0A}" sibTransId="{29EA8062-2B3E-4495-A382-1933238D7BFC}"/>
    <dgm:cxn modelId="{EBAFC351-76BF-418D-A32B-1E0869E5BE16}" type="presOf" srcId="{18CED733-FCF7-4E1A-9621-A5C302FB6997}" destId="{6CF30AC5-6F36-4BBE-8FCF-8ABBB50B69A5}" srcOrd="0" destOrd="0" presId="urn:microsoft.com/office/officeart/2005/8/layout/radial1"/>
    <dgm:cxn modelId="{AD8B048D-3B67-44AF-A93F-2EB95155B60B}" type="presOf" srcId="{C4A9ECED-155D-459C-9F05-3CA4E35FAC4B}" destId="{3F085734-AB41-45FC-8054-E22D33E47417}" srcOrd="0" destOrd="0" presId="urn:microsoft.com/office/officeart/2005/8/layout/radial1"/>
    <dgm:cxn modelId="{2BC83F86-849D-4B72-811F-2773D2DFE127}" type="presOf" srcId="{491B09D9-BEFA-4FBB-95FC-2349BCA1ECFB}" destId="{81FC6780-A4BF-4450-8AB4-E5F025C6F71F}" srcOrd="0" destOrd="0" presId="urn:microsoft.com/office/officeart/2005/8/layout/radial1"/>
    <dgm:cxn modelId="{D318DC8F-EDC9-44F7-BA74-D13D2DA0B0A6}" type="presOf" srcId="{9060E846-E410-4284-8EF5-E2B33B578D50}" destId="{10895597-2310-4ED4-A9D6-C454602B721E}" srcOrd="1" destOrd="0" presId="urn:microsoft.com/office/officeart/2005/8/layout/radial1"/>
    <dgm:cxn modelId="{3BFE7584-6572-4AE3-AFEA-B55F454CAFDF}" srcId="{622FCCC8-8B79-4748-B89C-8C45D5E412FE}" destId="{39DC038E-4384-44E6-8CDD-DEF7805745AD}" srcOrd="0" destOrd="0" parTransId="{6091E968-DE51-424A-87E6-6A73A61451B7}" sibTransId="{987E9866-2301-413B-AE57-888F75BFB2AE}"/>
    <dgm:cxn modelId="{CBE7264B-FB0F-4ACB-A952-4A5082C21892}" srcId="{622FCCC8-8B79-4748-B89C-8C45D5E412FE}" destId="{C816ED18-7ADD-49CB-9814-DFDB38522A8D}" srcOrd="2" destOrd="0" parTransId="{491B09D9-BEFA-4FBB-95FC-2349BCA1ECFB}" sibTransId="{7529D2E5-29CF-4174-B52F-B4B261BD85B2}"/>
    <dgm:cxn modelId="{EC15712A-9635-452C-A054-61F310C1A1C9}" type="presOf" srcId="{0EE9C353-1298-4958-8157-E24898D25988}" destId="{20259E67-E1BA-471E-8470-2189A02AF868}" srcOrd="0" destOrd="0" presId="urn:microsoft.com/office/officeart/2005/8/layout/radial1"/>
    <dgm:cxn modelId="{B279BC5F-89C2-434B-8025-9ECC76584F33}" srcId="{622FCCC8-8B79-4748-B89C-8C45D5E412FE}" destId="{4FC6E92F-FD3C-499A-BC41-5D4023CD6C49}" srcOrd="3" destOrd="0" parTransId="{C4A9ECED-155D-459C-9F05-3CA4E35FAC4B}" sibTransId="{5CADD5EB-2082-483D-A0CF-B2A55280CE8C}"/>
    <dgm:cxn modelId="{4974845B-A2EA-4873-B4D4-DAB4601CA1CD}" type="presOf" srcId="{CBAA3008-674D-45FD-84A2-F33A80ED7A73}" destId="{7B5D2450-DDD5-45ED-A3D2-410F43951D69}" srcOrd="1" destOrd="0" presId="urn:microsoft.com/office/officeart/2005/8/layout/radial1"/>
    <dgm:cxn modelId="{85D60812-13EA-4FF2-A121-35B6AE668091}" type="presOf" srcId="{769EE748-5398-41BD-A45B-894E780A8EC6}" destId="{9FFA1305-EA11-46CE-8414-8FC524A04944}" srcOrd="0" destOrd="0" presId="urn:microsoft.com/office/officeart/2005/8/layout/radial1"/>
    <dgm:cxn modelId="{17D8D3DD-5A34-46CE-AEFB-47E653E1B588}" srcId="{622FCCC8-8B79-4748-B89C-8C45D5E412FE}" destId="{4A606A37-E52B-4AB7-A6E2-CADCDD7AC98F}" srcOrd="5" destOrd="0" parTransId="{D1252D71-BFAE-4E8B-8720-959CEC8FA7AE}" sibTransId="{47CDD6A6-7B8F-4C66-B180-CE50D21BDCA5}"/>
    <dgm:cxn modelId="{ED308079-E52A-4CE9-BD9F-01651357A5E6}" type="presOf" srcId="{20496D47-46F4-4C3E-BC80-2C80FB38D27E}" destId="{4CF7F97D-A0D6-48EB-B984-062591F0225C}" srcOrd="1" destOrd="0" presId="urn:microsoft.com/office/officeart/2005/8/layout/radial1"/>
    <dgm:cxn modelId="{C79CA88C-AD2E-4B4E-83F5-51814C31A70C}" srcId="{622FCCC8-8B79-4748-B89C-8C45D5E412FE}" destId="{8F0BD56E-054B-4C08-9A12-2C2EF2FC2A12}" srcOrd="8" destOrd="0" parTransId="{769EE748-5398-41BD-A45B-894E780A8EC6}" sibTransId="{C9A62372-2B9E-435E-9F36-EB04CE9CCC6C}"/>
    <dgm:cxn modelId="{24CBA001-05AA-466C-ACC8-9FC4B2D532D4}" type="presOf" srcId="{9060E846-E410-4284-8EF5-E2B33B578D50}" destId="{C8F9780F-E00C-4D41-BAE7-CF153EA91E01}" srcOrd="0" destOrd="0" presId="urn:microsoft.com/office/officeart/2005/8/layout/radial1"/>
    <dgm:cxn modelId="{054711B6-F86E-461E-9461-86C17A8C8CF2}" type="presOf" srcId="{D1252D71-BFAE-4E8B-8720-959CEC8FA7AE}" destId="{429D1DAC-BAC9-4A02-A82B-730518DD2428}" srcOrd="1" destOrd="0" presId="urn:microsoft.com/office/officeart/2005/8/layout/radial1"/>
    <dgm:cxn modelId="{13DBBDC0-4A62-49C5-9F7C-203E028B4010}" type="presOf" srcId="{622FCCC8-8B79-4748-B89C-8C45D5E412FE}" destId="{B5803E00-1D5E-4D00-9062-26263E433D09}" srcOrd="0" destOrd="0" presId="urn:microsoft.com/office/officeart/2005/8/layout/radial1"/>
    <dgm:cxn modelId="{86A9A7E4-6C1D-4592-87BB-0E212086DEA3}" type="presOf" srcId="{769EE748-5398-41BD-A45B-894E780A8EC6}" destId="{C21E1CC8-146F-4568-A0E1-A60BF9A12C8E}" srcOrd="1" destOrd="0" presId="urn:microsoft.com/office/officeart/2005/8/layout/radial1"/>
    <dgm:cxn modelId="{AE13B440-3978-4A8D-A8DE-B4CC06D11ADC}" type="presParOf" srcId="{20259E67-E1BA-471E-8470-2189A02AF868}" destId="{B5803E00-1D5E-4D00-9062-26263E433D09}" srcOrd="0" destOrd="0" presId="urn:microsoft.com/office/officeart/2005/8/layout/radial1"/>
    <dgm:cxn modelId="{C1813073-C9DA-4726-A167-06254E3928FE}" type="presParOf" srcId="{20259E67-E1BA-471E-8470-2189A02AF868}" destId="{E96DF8A3-2FE8-4DFD-9AF8-11551768444C}" srcOrd="1" destOrd="0" presId="urn:microsoft.com/office/officeart/2005/8/layout/radial1"/>
    <dgm:cxn modelId="{880110BC-CE60-4752-9409-8BDAC6918EC1}" type="presParOf" srcId="{E96DF8A3-2FE8-4DFD-9AF8-11551768444C}" destId="{DD3EB833-34EA-4A26-90E1-B8AF7E605733}" srcOrd="0" destOrd="0" presId="urn:microsoft.com/office/officeart/2005/8/layout/radial1"/>
    <dgm:cxn modelId="{A861EE17-FB8C-4BDF-A515-676EAE6472C1}" type="presParOf" srcId="{20259E67-E1BA-471E-8470-2189A02AF868}" destId="{82AC14FD-6CEF-4BF8-9239-AE421B8B1B09}" srcOrd="2" destOrd="0" presId="urn:microsoft.com/office/officeart/2005/8/layout/radial1"/>
    <dgm:cxn modelId="{40CEAC2A-50E1-45B4-99BC-19880C3FFABA}" type="presParOf" srcId="{20259E67-E1BA-471E-8470-2189A02AF868}" destId="{8A16E5DD-CCC8-4A10-A7FE-D38005159DC2}" srcOrd="3" destOrd="0" presId="urn:microsoft.com/office/officeart/2005/8/layout/radial1"/>
    <dgm:cxn modelId="{C8D4204E-EBC5-47F4-84A3-26BF3CE32391}" type="presParOf" srcId="{8A16E5DD-CCC8-4A10-A7FE-D38005159DC2}" destId="{7B5D2450-DDD5-45ED-A3D2-410F43951D69}" srcOrd="0" destOrd="0" presId="urn:microsoft.com/office/officeart/2005/8/layout/radial1"/>
    <dgm:cxn modelId="{592E34BF-B071-4871-B6B9-B9ACDE6966DA}" type="presParOf" srcId="{20259E67-E1BA-471E-8470-2189A02AF868}" destId="{7596DD35-EF0B-436E-8AB5-9C7E191CE475}" srcOrd="4" destOrd="0" presId="urn:microsoft.com/office/officeart/2005/8/layout/radial1"/>
    <dgm:cxn modelId="{3843B2E0-DE11-469B-BF1B-9D7FDAEDA8A9}" type="presParOf" srcId="{20259E67-E1BA-471E-8470-2189A02AF868}" destId="{81FC6780-A4BF-4450-8AB4-E5F025C6F71F}" srcOrd="5" destOrd="0" presId="urn:microsoft.com/office/officeart/2005/8/layout/radial1"/>
    <dgm:cxn modelId="{2AE924A5-7265-4E08-9153-A85D53E5E9D8}" type="presParOf" srcId="{81FC6780-A4BF-4450-8AB4-E5F025C6F71F}" destId="{25E65757-8117-4FB7-A70E-28F39939D177}" srcOrd="0" destOrd="0" presId="urn:microsoft.com/office/officeart/2005/8/layout/radial1"/>
    <dgm:cxn modelId="{496D296C-5EB2-4097-AD61-9AA530EB5870}" type="presParOf" srcId="{20259E67-E1BA-471E-8470-2189A02AF868}" destId="{12A87B21-8F46-4987-9FD9-99A7C97725AC}" srcOrd="6" destOrd="0" presId="urn:microsoft.com/office/officeart/2005/8/layout/radial1"/>
    <dgm:cxn modelId="{41925984-9D6A-4430-B1C4-F5F2378A1303}" type="presParOf" srcId="{20259E67-E1BA-471E-8470-2189A02AF868}" destId="{3F085734-AB41-45FC-8054-E22D33E47417}" srcOrd="7" destOrd="0" presId="urn:microsoft.com/office/officeart/2005/8/layout/radial1"/>
    <dgm:cxn modelId="{989E498E-0C2C-444A-A069-4D50EEDFB316}" type="presParOf" srcId="{3F085734-AB41-45FC-8054-E22D33E47417}" destId="{53CCAA02-843C-4220-95FA-89D7989CF9EF}" srcOrd="0" destOrd="0" presId="urn:microsoft.com/office/officeart/2005/8/layout/radial1"/>
    <dgm:cxn modelId="{C28D4C57-49EF-4EB4-8336-7B6D66845BBC}" type="presParOf" srcId="{20259E67-E1BA-471E-8470-2189A02AF868}" destId="{2F4FA453-87F9-49DB-A9BD-BEC84FD4339E}" srcOrd="8" destOrd="0" presId="urn:microsoft.com/office/officeart/2005/8/layout/radial1"/>
    <dgm:cxn modelId="{B86F8B0E-E57D-48CF-830C-45513E4ADC33}" type="presParOf" srcId="{20259E67-E1BA-471E-8470-2189A02AF868}" destId="{194C610D-9C71-4D97-B2DF-C8BEB2D3D325}" srcOrd="9" destOrd="0" presId="urn:microsoft.com/office/officeart/2005/8/layout/radial1"/>
    <dgm:cxn modelId="{54DD611B-C55A-4CB9-84C2-AF1B4273D092}" type="presParOf" srcId="{194C610D-9C71-4D97-B2DF-C8BEB2D3D325}" destId="{6B006D69-F327-4A33-A279-1E34704C5810}" srcOrd="0" destOrd="0" presId="urn:microsoft.com/office/officeart/2005/8/layout/radial1"/>
    <dgm:cxn modelId="{BCABCE1A-4FD5-46AD-BEC5-B09E5BEAA79C}" type="presParOf" srcId="{20259E67-E1BA-471E-8470-2189A02AF868}" destId="{EA6F1550-65E1-4E01-96D8-AD87D44E8A0A}" srcOrd="10" destOrd="0" presId="urn:microsoft.com/office/officeart/2005/8/layout/radial1"/>
    <dgm:cxn modelId="{402F086C-3009-438A-95C7-081E75574DBB}" type="presParOf" srcId="{20259E67-E1BA-471E-8470-2189A02AF868}" destId="{628B7217-2A0C-455E-94E4-D375427E086E}" srcOrd="11" destOrd="0" presId="urn:microsoft.com/office/officeart/2005/8/layout/radial1"/>
    <dgm:cxn modelId="{C0CBBECE-C64A-44C9-A23A-E7AF96486D56}" type="presParOf" srcId="{628B7217-2A0C-455E-94E4-D375427E086E}" destId="{429D1DAC-BAC9-4A02-A82B-730518DD2428}" srcOrd="0" destOrd="0" presId="urn:microsoft.com/office/officeart/2005/8/layout/radial1"/>
    <dgm:cxn modelId="{6B1DEA12-C073-494A-AEDB-0D38E955B245}" type="presParOf" srcId="{20259E67-E1BA-471E-8470-2189A02AF868}" destId="{FD938D40-9920-4F91-9EE5-667823C6BDB6}" srcOrd="12" destOrd="0" presId="urn:microsoft.com/office/officeart/2005/8/layout/radial1"/>
    <dgm:cxn modelId="{C0DD8B7F-E7F1-408E-97F6-2431D8A9C647}" type="presParOf" srcId="{20259E67-E1BA-471E-8470-2189A02AF868}" destId="{C8F9780F-E00C-4D41-BAE7-CF153EA91E01}" srcOrd="13" destOrd="0" presId="urn:microsoft.com/office/officeart/2005/8/layout/radial1"/>
    <dgm:cxn modelId="{70305E5E-A6A7-4C6F-ADAE-607976D10E55}" type="presParOf" srcId="{C8F9780F-E00C-4D41-BAE7-CF153EA91E01}" destId="{10895597-2310-4ED4-A9D6-C454602B721E}" srcOrd="0" destOrd="0" presId="urn:microsoft.com/office/officeart/2005/8/layout/radial1"/>
    <dgm:cxn modelId="{F35F9823-FA84-4524-A534-AB633E30A100}" type="presParOf" srcId="{20259E67-E1BA-471E-8470-2189A02AF868}" destId="{0C34ED70-E6C0-45AC-8DEA-BFA9212A3975}" srcOrd="14" destOrd="0" presId="urn:microsoft.com/office/officeart/2005/8/layout/radial1"/>
    <dgm:cxn modelId="{A8B0F855-5A66-4243-9017-10FEFD31D458}" type="presParOf" srcId="{20259E67-E1BA-471E-8470-2189A02AF868}" destId="{13A79886-9214-469E-926E-4BA24E1AE3C8}" srcOrd="15" destOrd="0" presId="urn:microsoft.com/office/officeart/2005/8/layout/radial1"/>
    <dgm:cxn modelId="{99D24BCF-4382-4064-B46A-01BA33DE1847}" type="presParOf" srcId="{13A79886-9214-469E-926E-4BA24E1AE3C8}" destId="{4CF7F97D-A0D6-48EB-B984-062591F0225C}" srcOrd="0" destOrd="0" presId="urn:microsoft.com/office/officeart/2005/8/layout/radial1"/>
    <dgm:cxn modelId="{FD315802-BFE7-4D90-8ED6-D1B6F5B4195B}" type="presParOf" srcId="{20259E67-E1BA-471E-8470-2189A02AF868}" destId="{6CF30AC5-6F36-4BBE-8FCF-8ABBB50B69A5}" srcOrd="16" destOrd="0" presId="urn:microsoft.com/office/officeart/2005/8/layout/radial1"/>
    <dgm:cxn modelId="{6ADC63F6-56B9-4FBF-A6FC-15CCF5C2CF49}" type="presParOf" srcId="{20259E67-E1BA-471E-8470-2189A02AF868}" destId="{9FFA1305-EA11-46CE-8414-8FC524A04944}" srcOrd="17" destOrd="0" presId="urn:microsoft.com/office/officeart/2005/8/layout/radial1"/>
    <dgm:cxn modelId="{B838C752-F987-4426-8E3F-CB73F1C99758}" type="presParOf" srcId="{9FFA1305-EA11-46CE-8414-8FC524A04944}" destId="{C21E1CC8-146F-4568-A0E1-A60BF9A12C8E}" srcOrd="0" destOrd="0" presId="urn:microsoft.com/office/officeart/2005/8/layout/radial1"/>
    <dgm:cxn modelId="{62628AF3-301E-432C-AB6C-622396122615}" type="presParOf" srcId="{20259E67-E1BA-471E-8470-2189A02AF868}" destId="{5C21BA16-979A-4599-9670-DA4ED292A414}" srcOrd="1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803E00-1D5E-4D00-9062-26263E433D09}">
      <dsp:nvSpPr>
        <dsp:cNvPr id="0" name=""/>
        <dsp:cNvSpPr/>
      </dsp:nvSpPr>
      <dsp:spPr>
        <a:xfrm>
          <a:off x="3996068" y="2048091"/>
          <a:ext cx="1248804" cy="1065951"/>
        </a:xfrm>
        <a:prstGeom prst="ellipse">
          <a:avLst/>
        </a:prstGeom>
        <a:solidFill>
          <a:srgbClr val="FFCBCF"/>
        </a:solidFill>
        <a:ln w="254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sz="24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RDA</a:t>
          </a:r>
        </a:p>
      </dsp:txBody>
      <dsp:txXfrm>
        <a:off x="4178951" y="2204196"/>
        <a:ext cx="883038" cy="753741"/>
      </dsp:txXfrm>
    </dsp:sp>
    <dsp:sp modelId="{E96DF8A3-2FE8-4DFD-9AF8-11551768444C}">
      <dsp:nvSpPr>
        <dsp:cNvPr id="0" name=""/>
        <dsp:cNvSpPr/>
      </dsp:nvSpPr>
      <dsp:spPr>
        <a:xfrm rot="16200000">
          <a:off x="4139519" y="1556970"/>
          <a:ext cx="961902" cy="20340"/>
        </a:xfrm>
        <a:custGeom>
          <a:avLst/>
          <a:gdLst/>
          <a:ahLst/>
          <a:cxnLst/>
          <a:rect l="0" t="0" r="0" b="0"/>
          <a:pathLst>
            <a:path>
              <a:moveTo>
                <a:pt x="0" y="10170"/>
              </a:moveTo>
              <a:lnTo>
                <a:pt x="961902" y="1017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>
        <a:off x="4596423" y="1543092"/>
        <a:ext cx="48095" cy="48095"/>
      </dsp:txXfrm>
    </dsp:sp>
    <dsp:sp modelId="{82AC14FD-6CEF-4BF8-9239-AE421B8B1B09}">
      <dsp:nvSpPr>
        <dsp:cNvPr id="0" name=""/>
        <dsp:cNvSpPr/>
      </dsp:nvSpPr>
      <dsp:spPr>
        <a:xfrm>
          <a:off x="3661349" y="20237"/>
          <a:ext cx="1918243" cy="1065951"/>
        </a:xfrm>
        <a:prstGeom prst="ellipse">
          <a:avLst/>
        </a:prstGeom>
        <a:solidFill>
          <a:srgbClr val="FFCBCF"/>
        </a:solidFill>
        <a:ln w="254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sz="14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Anhang A</a:t>
          </a:r>
          <a:br>
            <a:rPr kumimoji="0" lang="de-DE" sz="14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</a:br>
          <a:r>
            <a:rPr kumimoji="0" lang="de-DE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Groß- und</a:t>
          </a:r>
          <a:br>
            <a:rPr kumimoji="0" lang="de-DE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</a:br>
          <a:r>
            <a:rPr kumimoji="0" lang="de-DE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Klein-</a:t>
          </a:r>
          <a:br>
            <a:rPr kumimoji="0" lang="de-DE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</a:br>
          <a:r>
            <a:rPr kumimoji="0" lang="de-DE" sz="1400" b="0" i="0" u="none" strike="noStrike" kern="1200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schreibung</a:t>
          </a:r>
          <a:endParaRPr kumimoji="0" lang="de-DE" sz="1400" b="0" i="0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cs typeface="Arial" charset="0"/>
          </a:endParaRPr>
        </a:p>
      </dsp:txBody>
      <dsp:txXfrm>
        <a:off x="3942269" y="176342"/>
        <a:ext cx="1356403" cy="753741"/>
      </dsp:txXfrm>
    </dsp:sp>
    <dsp:sp modelId="{8A16E5DD-CCC8-4A10-A7FE-D38005159DC2}">
      <dsp:nvSpPr>
        <dsp:cNvPr id="0" name=""/>
        <dsp:cNvSpPr/>
      </dsp:nvSpPr>
      <dsp:spPr>
        <a:xfrm rot="19174608">
          <a:off x="4957191" y="1908496"/>
          <a:ext cx="881920" cy="20340"/>
        </a:xfrm>
        <a:custGeom>
          <a:avLst/>
          <a:gdLst/>
          <a:ahLst/>
          <a:cxnLst/>
          <a:rect l="0" t="0" r="0" b="0"/>
          <a:pathLst>
            <a:path>
              <a:moveTo>
                <a:pt x="0" y="10170"/>
              </a:moveTo>
              <a:lnTo>
                <a:pt x="881920" y="1017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>
        <a:off x="5376103" y="1896618"/>
        <a:ext cx="44096" cy="44096"/>
      </dsp:txXfrm>
    </dsp:sp>
    <dsp:sp modelId="{7596DD35-EF0B-436E-8AB5-9C7E191CE475}">
      <dsp:nvSpPr>
        <dsp:cNvPr id="0" name=""/>
        <dsp:cNvSpPr/>
      </dsp:nvSpPr>
      <dsp:spPr>
        <a:xfrm>
          <a:off x="5263552" y="647835"/>
          <a:ext cx="2001729" cy="1065951"/>
        </a:xfrm>
        <a:prstGeom prst="ellipse">
          <a:avLst/>
        </a:prstGeom>
        <a:solidFill>
          <a:srgbClr val="FFCBCF"/>
        </a:solidFill>
        <a:ln w="254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sz="14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Anhang B</a:t>
          </a:r>
          <a:br>
            <a:rPr kumimoji="0" lang="de-DE" sz="14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</a:br>
          <a:r>
            <a:rPr kumimoji="0" lang="de-DE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Abkürzungen</a:t>
          </a:r>
        </a:p>
      </dsp:txBody>
      <dsp:txXfrm>
        <a:off x="5556698" y="803940"/>
        <a:ext cx="1415437" cy="753741"/>
      </dsp:txXfrm>
    </dsp:sp>
    <dsp:sp modelId="{81FC6780-A4BF-4450-8AB4-E5F025C6F71F}">
      <dsp:nvSpPr>
        <dsp:cNvPr id="0" name=""/>
        <dsp:cNvSpPr/>
      </dsp:nvSpPr>
      <dsp:spPr>
        <a:xfrm rot="21096300">
          <a:off x="5234352" y="2461121"/>
          <a:ext cx="259940" cy="20340"/>
        </a:xfrm>
        <a:custGeom>
          <a:avLst/>
          <a:gdLst/>
          <a:ahLst/>
          <a:cxnLst/>
          <a:rect l="0" t="0" r="0" b="0"/>
          <a:pathLst>
            <a:path>
              <a:moveTo>
                <a:pt x="0" y="10170"/>
              </a:moveTo>
              <a:lnTo>
                <a:pt x="259940" y="1017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>
        <a:off x="5357824" y="2464793"/>
        <a:ext cx="12997" cy="12997"/>
      </dsp:txXfrm>
    </dsp:sp>
    <dsp:sp modelId="{12A87B21-8F46-4987-9FD9-99A7C97725AC}">
      <dsp:nvSpPr>
        <dsp:cNvPr id="0" name=""/>
        <dsp:cNvSpPr/>
      </dsp:nvSpPr>
      <dsp:spPr>
        <a:xfrm>
          <a:off x="5400590" y="1728190"/>
          <a:ext cx="2775119" cy="1065951"/>
        </a:xfrm>
        <a:prstGeom prst="ellipse">
          <a:avLst/>
        </a:prstGeom>
        <a:solidFill>
          <a:srgbClr val="FFCBCF"/>
        </a:solidFill>
        <a:ln w="254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sz="14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Anhang C</a:t>
          </a:r>
          <a:br>
            <a:rPr kumimoji="0" lang="de-DE" sz="14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</a:br>
          <a:r>
            <a:rPr kumimoji="0" lang="de-DE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Artikel am </a:t>
          </a:r>
          <a:br>
            <a:rPr kumimoji="0" lang="de-DE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</a:br>
          <a:r>
            <a:rPr kumimoji="0" lang="de-DE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Titelanfang</a:t>
          </a:r>
        </a:p>
      </dsp:txBody>
      <dsp:txXfrm>
        <a:off x="5806997" y="1884295"/>
        <a:ext cx="1962305" cy="753741"/>
      </dsp:txXfrm>
    </dsp:sp>
    <dsp:sp modelId="{3F085734-AB41-45FC-8054-E22D33E47417}">
      <dsp:nvSpPr>
        <dsp:cNvPr id="0" name=""/>
        <dsp:cNvSpPr/>
      </dsp:nvSpPr>
      <dsp:spPr>
        <a:xfrm rot="1312680">
          <a:off x="5164804" y="2904726"/>
          <a:ext cx="574030" cy="20340"/>
        </a:xfrm>
        <a:custGeom>
          <a:avLst/>
          <a:gdLst/>
          <a:ahLst/>
          <a:cxnLst/>
          <a:rect l="0" t="0" r="0" b="0"/>
          <a:pathLst>
            <a:path>
              <a:moveTo>
                <a:pt x="0" y="10170"/>
              </a:moveTo>
              <a:lnTo>
                <a:pt x="574030" y="1017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>
        <a:off x="5437469" y="2900546"/>
        <a:ext cx="28701" cy="28701"/>
      </dsp:txXfrm>
    </dsp:sp>
    <dsp:sp modelId="{2F4FA453-87F9-49DB-A9BD-BEC84FD4339E}">
      <dsp:nvSpPr>
        <dsp:cNvPr id="0" name=""/>
        <dsp:cNvSpPr/>
      </dsp:nvSpPr>
      <dsp:spPr>
        <a:xfrm>
          <a:off x="5256581" y="2880318"/>
          <a:ext cx="2872835" cy="1065951"/>
        </a:xfrm>
        <a:prstGeom prst="ellipse">
          <a:avLst/>
        </a:prstGeom>
        <a:solidFill>
          <a:srgbClr val="FFCBCF"/>
        </a:solidFill>
        <a:ln w="254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sz="14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Anhang D</a:t>
          </a:r>
          <a:br>
            <a:rPr kumimoji="0" lang="de-DE" sz="14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</a:br>
          <a:r>
            <a:rPr kumimoji="0" lang="de-DE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Erfassen der Syntax</a:t>
          </a:r>
          <a:br>
            <a:rPr kumimoji="0" lang="de-DE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</a:br>
          <a:r>
            <a:rPr kumimoji="0" lang="de-DE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für beschreibende</a:t>
          </a:r>
          <a:br>
            <a:rPr kumimoji="0" lang="de-DE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</a:br>
          <a:r>
            <a:rPr kumimoji="0" lang="de-DE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 Daten</a:t>
          </a:r>
        </a:p>
      </dsp:txBody>
      <dsp:txXfrm>
        <a:off x="5677298" y="3036423"/>
        <a:ext cx="2031401" cy="753741"/>
      </dsp:txXfrm>
    </dsp:sp>
    <dsp:sp modelId="{194C610D-9C71-4D97-B2DF-C8BEB2D3D325}">
      <dsp:nvSpPr>
        <dsp:cNvPr id="0" name=""/>
        <dsp:cNvSpPr/>
      </dsp:nvSpPr>
      <dsp:spPr>
        <a:xfrm rot="3296916">
          <a:off x="4696204" y="3499420"/>
          <a:ext cx="1151333" cy="20340"/>
        </a:xfrm>
        <a:custGeom>
          <a:avLst/>
          <a:gdLst/>
          <a:ahLst/>
          <a:cxnLst/>
          <a:rect l="0" t="0" r="0" b="0"/>
          <a:pathLst>
            <a:path>
              <a:moveTo>
                <a:pt x="0" y="10170"/>
              </a:moveTo>
              <a:lnTo>
                <a:pt x="1151333" y="1017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>
        <a:off x="5243088" y="3480807"/>
        <a:ext cx="57566" cy="57566"/>
      </dsp:txXfrm>
    </dsp:sp>
    <dsp:sp modelId="{EA6F1550-65E1-4E01-96D8-AD87D44E8A0A}">
      <dsp:nvSpPr>
        <dsp:cNvPr id="0" name=""/>
        <dsp:cNvSpPr/>
      </dsp:nvSpPr>
      <dsp:spPr>
        <a:xfrm>
          <a:off x="4644256" y="3960617"/>
          <a:ext cx="2635874" cy="1065951"/>
        </a:xfrm>
        <a:prstGeom prst="ellipse">
          <a:avLst/>
        </a:prstGeom>
        <a:solidFill>
          <a:srgbClr val="FFCBCF"/>
        </a:solidFill>
        <a:ln w="254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sz="14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Anhang E</a:t>
          </a:r>
          <a:r>
            <a:rPr kumimoji="0" lang="de-DE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/>
          </a:r>
          <a:br>
            <a:rPr kumimoji="0" lang="de-DE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</a:br>
          <a:r>
            <a:rPr kumimoji="0" lang="de-DE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Erfassen der Syntax zur Kontrolle der Sucheinstiege</a:t>
          </a:r>
        </a:p>
      </dsp:txBody>
      <dsp:txXfrm>
        <a:off x="5030271" y="4116722"/>
        <a:ext cx="1863844" cy="753741"/>
      </dsp:txXfrm>
    </dsp:sp>
    <dsp:sp modelId="{628B7217-2A0C-455E-94E4-D375427E086E}">
      <dsp:nvSpPr>
        <dsp:cNvPr id="0" name=""/>
        <dsp:cNvSpPr/>
      </dsp:nvSpPr>
      <dsp:spPr>
        <a:xfrm rot="7319863">
          <a:off x="3475530" y="3512969"/>
          <a:ext cx="1112641" cy="20340"/>
        </a:xfrm>
        <a:custGeom>
          <a:avLst/>
          <a:gdLst/>
          <a:ahLst/>
          <a:cxnLst/>
          <a:rect l="0" t="0" r="0" b="0"/>
          <a:pathLst>
            <a:path>
              <a:moveTo>
                <a:pt x="0" y="10170"/>
              </a:moveTo>
              <a:lnTo>
                <a:pt x="1112641" y="1017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 rot="10800000">
        <a:off x="4004035" y="3495324"/>
        <a:ext cx="55632" cy="55632"/>
      </dsp:txXfrm>
    </dsp:sp>
    <dsp:sp modelId="{FD938D40-9920-4F91-9EE5-667823C6BDB6}">
      <dsp:nvSpPr>
        <dsp:cNvPr id="0" name=""/>
        <dsp:cNvSpPr/>
      </dsp:nvSpPr>
      <dsp:spPr>
        <a:xfrm>
          <a:off x="2267699" y="3973889"/>
          <a:ext cx="2299012" cy="1065951"/>
        </a:xfrm>
        <a:prstGeom prst="ellipse">
          <a:avLst/>
        </a:prstGeom>
        <a:solidFill>
          <a:srgbClr val="FFCBCF"/>
        </a:solidFill>
        <a:ln w="254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sz="14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Anhang F</a:t>
          </a:r>
          <a:br>
            <a:rPr kumimoji="0" lang="de-DE" sz="14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</a:br>
          <a:r>
            <a:rPr kumimoji="0" lang="de-DE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Zusätzliche </a:t>
          </a:r>
          <a:br>
            <a:rPr kumimoji="0" lang="de-DE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</a:br>
          <a:r>
            <a:rPr kumimoji="0" lang="de-DE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Regeln für </a:t>
          </a:r>
          <a:br>
            <a:rPr kumimoji="0" lang="de-DE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</a:br>
          <a:r>
            <a:rPr kumimoji="0" lang="de-DE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Personennamen</a:t>
          </a:r>
        </a:p>
      </dsp:txBody>
      <dsp:txXfrm>
        <a:off x="2604382" y="4129994"/>
        <a:ext cx="1625646" cy="753741"/>
      </dsp:txXfrm>
    </dsp:sp>
    <dsp:sp modelId="{C8F9780F-E00C-4D41-BAE7-CF153EA91E01}">
      <dsp:nvSpPr>
        <dsp:cNvPr id="0" name=""/>
        <dsp:cNvSpPr/>
      </dsp:nvSpPr>
      <dsp:spPr>
        <a:xfrm rot="9437844">
          <a:off x="3522193" y="2913388"/>
          <a:ext cx="559264" cy="20340"/>
        </a:xfrm>
        <a:custGeom>
          <a:avLst/>
          <a:gdLst/>
          <a:ahLst/>
          <a:cxnLst/>
          <a:rect l="0" t="0" r="0" b="0"/>
          <a:pathLst>
            <a:path>
              <a:moveTo>
                <a:pt x="0" y="10170"/>
              </a:moveTo>
              <a:lnTo>
                <a:pt x="559264" y="1017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 rot="10800000">
        <a:off x="3787843" y="2909576"/>
        <a:ext cx="27963" cy="27963"/>
      </dsp:txXfrm>
    </dsp:sp>
    <dsp:sp modelId="{0C34ED70-E6C0-45AC-8DEA-BFA9212A3975}">
      <dsp:nvSpPr>
        <dsp:cNvPr id="0" name=""/>
        <dsp:cNvSpPr/>
      </dsp:nvSpPr>
      <dsp:spPr>
        <a:xfrm>
          <a:off x="1322883" y="2880350"/>
          <a:ext cx="2616527" cy="1065951"/>
        </a:xfrm>
        <a:prstGeom prst="ellipse">
          <a:avLst/>
        </a:prstGeom>
        <a:solidFill>
          <a:srgbClr val="FFCBCF"/>
        </a:solidFill>
        <a:ln w="254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sz="14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Anhang G</a:t>
          </a:r>
          <a:r>
            <a:rPr kumimoji="0" lang="de-DE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/>
          </a:r>
          <a:br>
            <a:rPr kumimoji="0" lang="de-DE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</a:br>
          <a:r>
            <a:rPr kumimoji="0" lang="de-DE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Adelstitel, </a:t>
          </a:r>
          <a:br>
            <a:rPr kumimoji="0" lang="de-DE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</a:br>
          <a:r>
            <a:rPr kumimoji="0" lang="de-DE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Angaben zum </a:t>
          </a:r>
          <a:br>
            <a:rPr kumimoji="0" lang="de-DE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</a:br>
          <a:r>
            <a:rPr kumimoji="0" lang="de-DE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Rang usw.</a:t>
          </a:r>
        </a:p>
      </dsp:txBody>
      <dsp:txXfrm>
        <a:off x="1706065" y="3036455"/>
        <a:ext cx="1850163" cy="753741"/>
      </dsp:txXfrm>
    </dsp:sp>
    <dsp:sp modelId="{13A79886-9214-469E-926E-4BA24E1AE3C8}">
      <dsp:nvSpPr>
        <dsp:cNvPr id="0" name=""/>
        <dsp:cNvSpPr/>
      </dsp:nvSpPr>
      <dsp:spPr>
        <a:xfrm rot="11445048">
          <a:off x="3652483" y="2421439"/>
          <a:ext cx="361656" cy="20340"/>
        </a:xfrm>
        <a:custGeom>
          <a:avLst/>
          <a:gdLst/>
          <a:ahLst/>
          <a:cxnLst/>
          <a:rect l="0" t="0" r="0" b="0"/>
          <a:pathLst>
            <a:path>
              <a:moveTo>
                <a:pt x="0" y="10170"/>
              </a:moveTo>
              <a:lnTo>
                <a:pt x="361656" y="1017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 rot="10800000">
        <a:off x="3824270" y="2422568"/>
        <a:ext cx="18082" cy="18082"/>
      </dsp:txXfrm>
    </dsp:sp>
    <dsp:sp modelId="{6CF30AC5-6F36-4BBE-8FCF-8ABBB50B69A5}">
      <dsp:nvSpPr>
        <dsp:cNvPr id="0" name=""/>
        <dsp:cNvSpPr/>
      </dsp:nvSpPr>
      <dsp:spPr>
        <a:xfrm>
          <a:off x="1360337" y="1656070"/>
          <a:ext cx="2390908" cy="1065951"/>
        </a:xfrm>
        <a:prstGeom prst="ellipse">
          <a:avLst/>
        </a:prstGeom>
        <a:solidFill>
          <a:srgbClr val="FFCBCF"/>
        </a:solidFill>
        <a:ln w="254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sz="14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Anhang H</a:t>
          </a:r>
          <a:r>
            <a:rPr kumimoji="0" lang="de-DE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/>
          </a:r>
          <a:br>
            <a:rPr kumimoji="0" lang="de-DE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</a:br>
          <a:r>
            <a:rPr kumimoji="0" lang="de-DE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Datumsang. nach </a:t>
          </a:r>
          <a:br>
            <a:rPr kumimoji="0" lang="de-DE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</a:br>
          <a:r>
            <a:rPr kumimoji="0" lang="de-DE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christlicher </a:t>
          </a:r>
          <a:br>
            <a:rPr kumimoji="0" lang="de-DE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</a:br>
          <a:r>
            <a:rPr kumimoji="0" lang="de-DE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Zeitrechnung</a:t>
          </a:r>
        </a:p>
      </dsp:txBody>
      <dsp:txXfrm>
        <a:off x="1710477" y="1812175"/>
        <a:ext cx="1690628" cy="753741"/>
      </dsp:txXfrm>
    </dsp:sp>
    <dsp:sp modelId="{9FFA1305-EA11-46CE-8414-8FC524A04944}">
      <dsp:nvSpPr>
        <dsp:cNvPr id="0" name=""/>
        <dsp:cNvSpPr/>
      </dsp:nvSpPr>
      <dsp:spPr>
        <a:xfrm rot="13168044">
          <a:off x="3178262" y="1844735"/>
          <a:ext cx="1120564" cy="20340"/>
        </a:xfrm>
        <a:custGeom>
          <a:avLst/>
          <a:gdLst/>
          <a:ahLst/>
          <a:cxnLst/>
          <a:rect l="0" t="0" r="0" b="0"/>
          <a:pathLst>
            <a:path>
              <a:moveTo>
                <a:pt x="0" y="10170"/>
              </a:moveTo>
              <a:lnTo>
                <a:pt x="1120564" y="1017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 rot="10800000">
        <a:off x="3710530" y="1826891"/>
        <a:ext cx="56028" cy="56028"/>
      </dsp:txXfrm>
    </dsp:sp>
    <dsp:sp modelId="{5C21BA16-979A-4599-9670-DA4ED292A414}">
      <dsp:nvSpPr>
        <dsp:cNvPr id="0" name=""/>
        <dsp:cNvSpPr/>
      </dsp:nvSpPr>
      <dsp:spPr>
        <a:xfrm>
          <a:off x="1619495" y="503786"/>
          <a:ext cx="2250820" cy="1065951"/>
        </a:xfrm>
        <a:prstGeom prst="ellipse">
          <a:avLst/>
        </a:prstGeom>
        <a:solidFill>
          <a:srgbClr val="FFCBCF"/>
        </a:solidFill>
        <a:ln w="254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sz="14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Anhänge I, J, K, L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Beziehungskenn-zeichnungen</a:t>
          </a:r>
        </a:p>
      </dsp:txBody>
      <dsp:txXfrm>
        <a:off x="1949120" y="659891"/>
        <a:ext cx="1591570" cy="7537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6B92F3-505D-4B81-9B23-834C215C03B0}" type="datetimeFigureOut">
              <a:rPr lang="de-DE" smtClean="0"/>
              <a:t>16.09.2014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4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403EF7-23A0-4B9D-A784-FD3C4F9BCBB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08522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0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_rels/notesSlide10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1.xml"/><Relationship Id="rId1" Type="http://schemas.openxmlformats.org/officeDocument/2006/relationships/notesMaster" Target="../notesMasters/notesMaster1.xml"/></Relationships>
</file>

<file path=ppt/notesSlides/_rels/notesSlide10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2.xml"/><Relationship Id="rId1" Type="http://schemas.openxmlformats.org/officeDocument/2006/relationships/notesMaster" Target="../notesMasters/notesMaster1.xml"/></Relationships>
</file>

<file path=ppt/notesSlides/_rels/notesSlide10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3.xml"/><Relationship Id="rId1" Type="http://schemas.openxmlformats.org/officeDocument/2006/relationships/notesMaster" Target="../notesMasters/notesMaster1.xml"/></Relationships>
</file>

<file path=ppt/notesSlides/_rels/notesSlide10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4.xml"/><Relationship Id="rId1" Type="http://schemas.openxmlformats.org/officeDocument/2006/relationships/notesMaster" Target="../notesMasters/notesMaster1.xml"/></Relationships>
</file>

<file path=ppt/notesSlides/_rels/notesSlide10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5.xml"/><Relationship Id="rId1" Type="http://schemas.openxmlformats.org/officeDocument/2006/relationships/notesMaster" Target="../notesMasters/notesMaster1.xml"/></Relationships>
</file>

<file path=ppt/notesSlides/_rels/notesSlide10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6.xml"/><Relationship Id="rId1" Type="http://schemas.openxmlformats.org/officeDocument/2006/relationships/notesMaster" Target="../notesMasters/notesMaster1.xml"/></Relationships>
</file>

<file path=ppt/notesSlides/_rels/notesSlide10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7.xml"/><Relationship Id="rId1" Type="http://schemas.openxmlformats.org/officeDocument/2006/relationships/notesMaster" Target="../notesMasters/notesMaster1.xml"/></Relationships>
</file>

<file path=ppt/notesSlides/_rels/notesSlide10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8.xml"/><Relationship Id="rId1" Type="http://schemas.openxmlformats.org/officeDocument/2006/relationships/notesMaster" Target="../notesMasters/notesMaster1.xml"/></Relationships>
</file>

<file path=ppt/notesSlides/_rels/notesSlide10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2.xml"/><Relationship Id="rId1" Type="http://schemas.openxmlformats.org/officeDocument/2006/relationships/notesMaster" Target="../notesMasters/notesMaster1.xml"/></Relationships>
</file>

<file path=ppt/notesSlides/_rels/notesSlide1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4.xml"/><Relationship Id="rId1" Type="http://schemas.openxmlformats.org/officeDocument/2006/relationships/notesMaster" Target="../notesMasters/notesMaster1.xml"/></Relationships>
</file>

<file path=ppt/notesSlides/_rels/notesSlide1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5.xml"/><Relationship Id="rId1" Type="http://schemas.openxmlformats.org/officeDocument/2006/relationships/notesMaster" Target="../notesMasters/notesMaster1.xml"/></Relationships>
</file>

<file path=ppt/notesSlides/_rels/notesSlide1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6.xml"/><Relationship Id="rId1" Type="http://schemas.openxmlformats.org/officeDocument/2006/relationships/notesMaster" Target="../notesMasters/notesMaster1.xml"/></Relationships>
</file>

<file path=ppt/notesSlides/_rels/notesSlide1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8.xml"/><Relationship Id="rId1" Type="http://schemas.openxmlformats.org/officeDocument/2006/relationships/notesMaster" Target="../notesMasters/notesMaster1.xml"/></Relationships>
</file>

<file path=ppt/notesSlides/_rels/notesSlide1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9.xml"/><Relationship Id="rId1" Type="http://schemas.openxmlformats.org/officeDocument/2006/relationships/notesMaster" Target="../notesMasters/notesMaster1.xml"/></Relationships>
</file>

<file path=ppt/notesSlides/_rels/notesSlide1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0.xml"/><Relationship Id="rId1" Type="http://schemas.openxmlformats.org/officeDocument/2006/relationships/notesMaster" Target="../notesMasters/notesMaster1.xml"/></Relationships>
</file>

<file path=ppt/notesSlides/_rels/notesSlide1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1.xml"/><Relationship Id="rId1" Type="http://schemas.openxmlformats.org/officeDocument/2006/relationships/notesMaster" Target="../notesMasters/notesMaster1.xml"/></Relationships>
</file>

<file path=ppt/notesSlides/_rels/notesSlide1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2.xml"/><Relationship Id="rId1" Type="http://schemas.openxmlformats.org/officeDocument/2006/relationships/notesMaster" Target="../notesMasters/notesMaster1.xml"/></Relationships>
</file>

<file path=ppt/notesSlides/_rels/notesSlide1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4.xml"/><Relationship Id="rId1" Type="http://schemas.openxmlformats.org/officeDocument/2006/relationships/notesMaster" Target="../notesMasters/notesMaster1.xml"/></Relationships>
</file>

<file path=ppt/notesSlides/_rels/notesSlide1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5.xml"/><Relationship Id="rId1" Type="http://schemas.openxmlformats.org/officeDocument/2006/relationships/notesMaster" Target="../notesMasters/notesMaster1.xml"/></Relationships>
</file>

<file path=ppt/notesSlides/_rels/notesSlide1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6.xml"/><Relationship Id="rId1" Type="http://schemas.openxmlformats.org/officeDocument/2006/relationships/notesMaster" Target="../notesMasters/notesMaster1.xml"/></Relationships>
</file>

<file path=ppt/notesSlides/_rels/notesSlide1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7.xml"/><Relationship Id="rId1" Type="http://schemas.openxmlformats.org/officeDocument/2006/relationships/notesMaster" Target="../notesMasters/notesMaster1.xml"/></Relationships>
</file>

<file path=ppt/notesSlides/_rels/notesSlide1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8.xml"/><Relationship Id="rId1" Type="http://schemas.openxmlformats.org/officeDocument/2006/relationships/notesMaster" Target="../notesMasters/notesMaster1.xml"/></Relationships>
</file>

<file path=ppt/notesSlides/_rels/notesSlide1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9.xml"/><Relationship Id="rId1" Type="http://schemas.openxmlformats.org/officeDocument/2006/relationships/notesMaster" Target="../notesMasters/notesMaster1.xml"/></Relationships>
</file>

<file path=ppt/notesSlides/_rels/notesSlide1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0.xml"/><Relationship Id="rId1" Type="http://schemas.openxmlformats.org/officeDocument/2006/relationships/notesMaster" Target="../notesMasters/notesMaster1.xml"/></Relationships>
</file>

<file path=ppt/notesSlides/_rels/notesSlide1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1.xml"/><Relationship Id="rId1" Type="http://schemas.openxmlformats.org/officeDocument/2006/relationships/notesMaster" Target="../notesMasters/notesMaster1.xml"/></Relationships>
</file>

<file path=ppt/notesSlides/_rels/notesSlide1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2.xml"/><Relationship Id="rId1" Type="http://schemas.openxmlformats.org/officeDocument/2006/relationships/notesMaster" Target="../notesMasters/notesMaster1.xml"/></Relationships>
</file>

<file path=ppt/notesSlides/_rels/notesSlide1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4.xml"/><Relationship Id="rId1" Type="http://schemas.openxmlformats.org/officeDocument/2006/relationships/notesMaster" Target="../notesMasters/notesMaster1.xml"/></Relationships>
</file>

<file path=ppt/notesSlides/_rels/notesSlide1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5.xml"/><Relationship Id="rId1" Type="http://schemas.openxmlformats.org/officeDocument/2006/relationships/notesMaster" Target="../notesMasters/notesMaster1.xml"/></Relationships>
</file>

<file path=ppt/notesSlides/_rels/notesSlide1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6.xml"/><Relationship Id="rId1" Type="http://schemas.openxmlformats.org/officeDocument/2006/relationships/notesMaster" Target="../notesMasters/notesMaster1.xml"/></Relationships>
</file>

<file path=ppt/notesSlides/_rels/notesSlide1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7.xml"/><Relationship Id="rId1" Type="http://schemas.openxmlformats.org/officeDocument/2006/relationships/notesMaster" Target="../notesMasters/notesMaster1.xml"/></Relationships>
</file>

<file path=ppt/notesSlides/_rels/notesSlide1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8.xml"/><Relationship Id="rId1" Type="http://schemas.openxmlformats.org/officeDocument/2006/relationships/notesMaster" Target="../notesMasters/notesMaster1.xml"/></Relationships>
</file>

<file path=ppt/notesSlides/_rels/notesSlide1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9.xml"/><Relationship Id="rId1" Type="http://schemas.openxmlformats.org/officeDocument/2006/relationships/notesMaster" Target="../notesMasters/notesMaster1.xml"/></Relationships>
</file>

<file path=ppt/notesSlides/_rels/notesSlide1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0.xml"/><Relationship Id="rId1" Type="http://schemas.openxmlformats.org/officeDocument/2006/relationships/notesMaster" Target="../notesMasters/notesMaster1.xml"/></Relationships>
</file>

<file path=ppt/notesSlides/_rels/notesSlide1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1.xml"/><Relationship Id="rId1" Type="http://schemas.openxmlformats.org/officeDocument/2006/relationships/notesMaster" Target="../notesMasters/notesMaster1.xml"/></Relationships>
</file>

<file path=ppt/notesSlides/_rels/notesSlide1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2.xml"/><Relationship Id="rId1" Type="http://schemas.openxmlformats.org/officeDocument/2006/relationships/notesMaster" Target="../notesMasters/notesMaster1.xml"/></Relationships>
</file>

<file path=ppt/notesSlides/_rels/notesSlide1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4.xml"/><Relationship Id="rId1" Type="http://schemas.openxmlformats.org/officeDocument/2006/relationships/notesMaster" Target="../notesMasters/notesMaster1.xml"/></Relationships>
</file>

<file path=ppt/notesSlides/_rels/notesSlide1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5.xml"/><Relationship Id="rId1" Type="http://schemas.openxmlformats.org/officeDocument/2006/relationships/notesMaster" Target="../notesMasters/notesMaster1.xml"/></Relationships>
</file>

<file path=ppt/notesSlides/_rels/notesSlide1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6.xml"/><Relationship Id="rId1" Type="http://schemas.openxmlformats.org/officeDocument/2006/relationships/notesMaster" Target="../notesMasters/notesMaster1.xml"/></Relationships>
</file>

<file path=ppt/notesSlides/_rels/notesSlide1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7.xml"/><Relationship Id="rId1" Type="http://schemas.openxmlformats.org/officeDocument/2006/relationships/notesMaster" Target="../notesMasters/notesMaster1.xml"/></Relationships>
</file>

<file path=ppt/notesSlides/_rels/notesSlide1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8.xml"/><Relationship Id="rId1" Type="http://schemas.openxmlformats.org/officeDocument/2006/relationships/notesMaster" Target="../notesMasters/notesMaster1.xml"/></Relationships>
</file>

<file path=ppt/notesSlides/_rels/notesSlide1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9.xml"/><Relationship Id="rId1" Type="http://schemas.openxmlformats.org/officeDocument/2006/relationships/notesMaster" Target="../notesMasters/notesMaster1.xml"/></Relationships>
</file>

<file path=ppt/notesSlides/_rels/notesSlide1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0.xml"/><Relationship Id="rId1" Type="http://schemas.openxmlformats.org/officeDocument/2006/relationships/notesMaster" Target="../notesMasters/notesMaster1.xml"/></Relationships>
</file>

<file path=ppt/notesSlides/_rels/notesSlide1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1.xml"/><Relationship Id="rId1" Type="http://schemas.openxmlformats.org/officeDocument/2006/relationships/notesMaster" Target="../notesMasters/notesMaster1.xml"/></Relationships>
</file>

<file path=ppt/notesSlides/_rels/notesSlide1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2.xml"/><Relationship Id="rId1" Type="http://schemas.openxmlformats.org/officeDocument/2006/relationships/notesMaster" Target="../notesMasters/notesMaster1.xml"/></Relationships>
</file>

<file path=ppt/notesSlides/_rels/notesSlide1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4.xml"/><Relationship Id="rId1" Type="http://schemas.openxmlformats.org/officeDocument/2006/relationships/notesMaster" Target="../notesMasters/notesMaster1.xml"/></Relationships>
</file>

<file path=ppt/notesSlides/_rels/notesSlide1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5.xml"/><Relationship Id="rId1" Type="http://schemas.openxmlformats.org/officeDocument/2006/relationships/notesMaster" Target="../notesMasters/notesMaster1.xml"/></Relationships>
</file>

<file path=ppt/notesSlides/_rels/notesSlide1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6.xml"/><Relationship Id="rId1" Type="http://schemas.openxmlformats.org/officeDocument/2006/relationships/notesMaster" Target="../notesMasters/notesMaster1.xml"/></Relationships>
</file>

<file path=ppt/notesSlides/_rels/notesSlide1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7.xml"/><Relationship Id="rId1" Type="http://schemas.openxmlformats.org/officeDocument/2006/relationships/notesMaster" Target="../notesMasters/notesMaster1.xml"/></Relationships>
</file>

<file path=ppt/notesSlides/_rels/notesSlide1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8.xml"/><Relationship Id="rId1" Type="http://schemas.openxmlformats.org/officeDocument/2006/relationships/notesMaster" Target="../notesMasters/notesMaster1.xml"/></Relationships>
</file>

<file path=ppt/notesSlides/_rels/notesSlide1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9.xml"/><Relationship Id="rId1" Type="http://schemas.openxmlformats.org/officeDocument/2006/relationships/notesMaster" Target="../notesMasters/notesMaster1.xml"/></Relationships>
</file>

<file path=ppt/notesSlides/_rels/notesSlide1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0.xml"/><Relationship Id="rId1" Type="http://schemas.openxmlformats.org/officeDocument/2006/relationships/notesMaster" Target="../notesMasters/notesMaster1.xml"/></Relationships>
</file>

<file path=ppt/notesSlides/_rels/notesSlide1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1.xml"/><Relationship Id="rId1" Type="http://schemas.openxmlformats.org/officeDocument/2006/relationships/notesMaster" Target="../notesMasters/notesMaster1.xml"/></Relationships>
</file>

<file path=ppt/notesSlides/_rels/notesSlide1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2.xml"/><Relationship Id="rId1" Type="http://schemas.openxmlformats.org/officeDocument/2006/relationships/notesMaster" Target="../notesMasters/notesMaster1.xml"/></Relationships>
</file>

<file path=ppt/notesSlides/_rels/notesSlide1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4.xml"/><Relationship Id="rId1" Type="http://schemas.openxmlformats.org/officeDocument/2006/relationships/notesMaster" Target="../notesMasters/notesMaster1.xml"/></Relationships>
</file>

<file path=ppt/notesSlides/_rels/notesSlide1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5.xml"/><Relationship Id="rId1" Type="http://schemas.openxmlformats.org/officeDocument/2006/relationships/notesMaster" Target="../notesMasters/notesMaster1.xml"/></Relationships>
</file>

<file path=ppt/notesSlides/_rels/notesSlide1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6.xml"/><Relationship Id="rId1" Type="http://schemas.openxmlformats.org/officeDocument/2006/relationships/notesMaster" Target="../notesMasters/notesMaster1.xml"/></Relationships>
</file>

<file path=ppt/notesSlides/_rels/notesSlide1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7.xml"/><Relationship Id="rId1" Type="http://schemas.openxmlformats.org/officeDocument/2006/relationships/notesMaster" Target="../notesMasters/notesMaster1.xml"/></Relationships>
</file>

<file path=ppt/notesSlides/_rels/notesSlide1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8.xml"/><Relationship Id="rId1" Type="http://schemas.openxmlformats.org/officeDocument/2006/relationships/notesMaster" Target="../notesMasters/notesMaster1.xml"/></Relationships>
</file>

<file path=ppt/notesSlides/_rels/notesSlide1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9.xml"/><Relationship Id="rId1" Type="http://schemas.openxmlformats.org/officeDocument/2006/relationships/notesMaster" Target="../notesMasters/notesMaster1.xml"/></Relationships>
</file>

<file path=ppt/notesSlides/_rels/notesSlide1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0.xml"/><Relationship Id="rId1" Type="http://schemas.openxmlformats.org/officeDocument/2006/relationships/notesMaster" Target="../notesMasters/notesMaster1.xml"/></Relationships>
</file>

<file path=ppt/notesSlides/_rels/notesSlide1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1.xml"/><Relationship Id="rId1" Type="http://schemas.openxmlformats.org/officeDocument/2006/relationships/notesMaster" Target="../notesMasters/notesMaster1.xml"/></Relationships>
</file>

<file path=ppt/notesSlides/_rels/notesSlide1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2.xml"/><Relationship Id="rId1" Type="http://schemas.openxmlformats.org/officeDocument/2006/relationships/notesMaster" Target="../notesMasters/notesMaster1.xml"/></Relationships>
</file>

<file path=ppt/notesSlides/_rels/notesSlide1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4.xml"/><Relationship Id="rId1" Type="http://schemas.openxmlformats.org/officeDocument/2006/relationships/notesMaster" Target="../notesMasters/notesMaster1.xml"/></Relationships>
</file>

<file path=ppt/notesSlides/_rels/notesSlide1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5.xml"/><Relationship Id="rId1" Type="http://schemas.openxmlformats.org/officeDocument/2006/relationships/notesMaster" Target="../notesMasters/notesMaster1.xml"/></Relationships>
</file>

<file path=ppt/notesSlides/_rels/notesSlide1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6.xml"/><Relationship Id="rId1" Type="http://schemas.openxmlformats.org/officeDocument/2006/relationships/notesMaster" Target="../notesMasters/notesMaster1.xml"/></Relationships>
</file>

<file path=ppt/notesSlides/_rels/notesSlide1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7.xml"/><Relationship Id="rId1" Type="http://schemas.openxmlformats.org/officeDocument/2006/relationships/notesMaster" Target="../notesMasters/notesMaster1.xml"/></Relationships>
</file>

<file path=ppt/notesSlides/_rels/notesSlide1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8.xml"/><Relationship Id="rId1" Type="http://schemas.openxmlformats.org/officeDocument/2006/relationships/notesMaster" Target="../notesMasters/notesMaster1.xml"/></Relationships>
</file>

<file path=ppt/notesSlides/_rels/notesSlide1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9.xml"/><Relationship Id="rId1" Type="http://schemas.openxmlformats.org/officeDocument/2006/relationships/notesMaster" Target="../notesMasters/notesMaster1.xml"/></Relationships>
</file>

<file path=ppt/notesSlides/_rels/notesSlide1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0.xml"/><Relationship Id="rId1" Type="http://schemas.openxmlformats.org/officeDocument/2006/relationships/notesMaster" Target="../notesMasters/notesMaster1.xml"/></Relationships>
</file>

<file path=ppt/notesSlides/_rels/notesSlide1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1.xml"/><Relationship Id="rId1" Type="http://schemas.openxmlformats.org/officeDocument/2006/relationships/notesMaster" Target="../notesMasters/notesMaster1.xml"/></Relationships>
</file>

<file path=ppt/notesSlides/_rels/notesSlide1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2.xml"/><Relationship Id="rId1" Type="http://schemas.openxmlformats.org/officeDocument/2006/relationships/notesMaster" Target="../notesMasters/notesMaster1.xml"/></Relationships>
</file>

<file path=ppt/notesSlides/_rels/notesSlide1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4.xml"/><Relationship Id="rId1" Type="http://schemas.openxmlformats.org/officeDocument/2006/relationships/notesMaster" Target="../notesMasters/notesMaster1.xml"/></Relationships>
</file>

<file path=ppt/notesSlides/_rels/notesSlide1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5.xml"/><Relationship Id="rId1" Type="http://schemas.openxmlformats.org/officeDocument/2006/relationships/notesMaster" Target="../notesMasters/notesMaster1.xml"/></Relationships>
</file>

<file path=ppt/notesSlides/_rels/notesSlide1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6.xml"/><Relationship Id="rId1" Type="http://schemas.openxmlformats.org/officeDocument/2006/relationships/notesMaster" Target="../notesMasters/notesMaster1.xml"/></Relationships>
</file>

<file path=ppt/notesSlides/_rels/notesSlide1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7.xml"/><Relationship Id="rId1" Type="http://schemas.openxmlformats.org/officeDocument/2006/relationships/notesMaster" Target="../notesMasters/notesMaster1.xml"/></Relationships>
</file>

<file path=ppt/notesSlides/_rels/notesSlide1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8.xml"/><Relationship Id="rId1" Type="http://schemas.openxmlformats.org/officeDocument/2006/relationships/notesMaster" Target="../notesMasters/notesMaster1.xml"/></Relationships>
</file>

<file path=ppt/notesSlides/_rels/notesSlide1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9.xml"/><Relationship Id="rId1" Type="http://schemas.openxmlformats.org/officeDocument/2006/relationships/notesMaster" Target="../notesMasters/notesMaster1.xml"/></Relationships>
</file>

<file path=ppt/notesSlides/_rels/notesSlide1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0.xml"/><Relationship Id="rId1" Type="http://schemas.openxmlformats.org/officeDocument/2006/relationships/notesMaster" Target="../notesMasters/notesMaster1.xml"/></Relationships>
</file>

<file path=ppt/notesSlides/_rels/notesSlide1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1.xml"/><Relationship Id="rId1" Type="http://schemas.openxmlformats.org/officeDocument/2006/relationships/notesMaster" Target="../notesMasters/notesMaster1.xml"/></Relationships>
</file>

<file path=ppt/notesSlides/_rels/notesSlide1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2.xml"/><Relationship Id="rId1" Type="http://schemas.openxmlformats.org/officeDocument/2006/relationships/notesMaster" Target="../notesMasters/notesMaster1.xml"/></Relationships>
</file>

<file path=ppt/notesSlides/_rels/notesSlide1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4.xml"/><Relationship Id="rId1" Type="http://schemas.openxmlformats.org/officeDocument/2006/relationships/notesMaster" Target="../notesMasters/notesMaster1.xml"/></Relationships>
</file>

<file path=ppt/notesSlides/_rels/notesSlide1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5.xml"/><Relationship Id="rId1" Type="http://schemas.openxmlformats.org/officeDocument/2006/relationships/notesMaster" Target="../notesMasters/notesMaster1.xml"/></Relationships>
</file>

<file path=ppt/notesSlides/_rels/notesSlide1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6.xml"/><Relationship Id="rId1" Type="http://schemas.openxmlformats.org/officeDocument/2006/relationships/notesMaster" Target="../notesMasters/notesMaster1.xml"/></Relationships>
</file>

<file path=ppt/notesSlides/_rels/notesSlide19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7.xml"/><Relationship Id="rId1" Type="http://schemas.openxmlformats.org/officeDocument/2006/relationships/notesMaster" Target="../notesMasters/notesMaster1.xml"/></Relationships>
</file>

<file path=ppt/notesSlides/_rels/notesSlide19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8.xml"/><Relationship Id="rId1" Type="http://schemas.openxmlformats.org/officeDocument/2006/relationships/notesMaster" Target="../notesMasters/notesMaster1.xml"/></Relationships>
</file>

<file path=ppt/notesSlides/_rels/notesSlide19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9.xml"/><Relationship Id="rId1" Type="http://schemas.openxmlformats.org/officeDocument/2006/relationships/notesMaster" Target="../notesMasters/notesMaster1.xml"/></Relationships>
</file>

<file path=ppt/notesSlides/_rels/notesSlide19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0.xml"/><Relationship Id="rId1" Type="http://schemas.openxmlformats.org/officeDocument/2006/relationships/notesMaster" Target="../notesMasters/notesMaster1.xml"/></Relationships>
</file>

<file path=ppt/notesSlides/_rels/notesSlide19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1.xml"/><Relationship Id="rId1" Type="http://schemas.openxmlformats.org/officeDocument/2006/relationships/notesMaster" Target="../notesMasters/notesMaster1.xml"/></Relationships>
</file>

<file path=ppt/notesSlides/_rels/notesSlide19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2.xml"/><Relationship Id="rId1" Type="http://schemas.openxmlformats.org/officeDocument/2006/relationships/notesMaster" Target="../notesMasters/notesMaster1.xml"/></Relationships>
</file>

<file path=ppt/notesSlides/_rels/notesSlide19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0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4.xml"/><Relationship Id="rId1" Type="http://schemas.openxmlformats.org/officeDocument/2006/relationships/notesMaster" Target="../notesMasters/notesMaster1.xml"/></Relationships>
</file>

<file path=ppt/notesSlides/_rels/notesSlide20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5.xml"/><Relationship Id="rId1" Type="http://schemas.openxmlformats.org/officeDocument/2006/relationships/notesMaster" Target="../notesMasters/notesMaster1.xml"/></Relationships>
</file>

<file path=ppt/notesSlides/_rels/notesSlide20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6.xml"/><Relationship Id="rId1" Type="http://schemas.openxmlformats.org/officeDocument/2006/relationships/notesMaster" Target="../notesMasters/notesMaster1.xml"/></Relationships>
</file>

<file path=ppt/notesSlides/_rels/notesSlide20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7.xml"/><Relationship Id="rId1" Type="http://schemas.openxmlformats.org/officeDocument/2006/relationships/notesMaster" Target="../notesMasters/notesMaster1.xml"/></Relationships>
</file>

<file path=ppt/notesSlides/_rels/notesSlide20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8.xml"/><Relationship Id="rId1" Type="http://schemas.openxmlformats.org/officeDocument/2006/relationships/notesMaster" Target="../notesMasters/notesMaster1.xml"/></Relationships>
</file>

<file path=ppt/notesSlides/_rels/notesSlide20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9.xml"/><Relationship Id="rId1" Type="http://schemas.openxmlformats.org/officeDocument/2006/relationships/notesMaster" Target="../notesMasters/notesMaster1.xml"/></Relationships>
</file>

<file path=ppt/notesSlides/_rels/notesSlide20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0.xml"/><Relationship Id="rId1" Type="http://schemas.openxmlformats.org/officeDocument/2006/relationships/notesMaster" Target="../notesMasters/notesMaster1.xml"/></Relationships>
</file>

<file path=ppt/notesSlides/_rels/notesSlide20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1.xml"/><Relationship Id="rId1" Type="http://schemas.openxmlformats.org/officeDocument/2006/relationships/notesMaster" Target="../notesMasters/notesMaster1.xml"/></Relationships>
</file>

<file path=ppt/notesSlides/_rels/notesSlide20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2.xml"/><Relationship Id="rId1" Type="http://schemas.openxmlformats.org/officeDocument/2006/relationships/notesMaster" Target="../notesMasters/notesMaster1.xml"/></Relationships>
</file>

<file path=ppt/notesSlides/_rels/notesSlide20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4.xml"/><Relationship Id="rId1" Type="http://schemas.openxmlformats.org/officeDocument/2006/relationships/notesMaster" Target="../notesMasters/notesMaster1.xml"/></Relationships>
</file>

<file path=ppt/notesSlides/_rels/notesSlide2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5.xml"/><Relationship Id="rId1" Type="http://schemas.openxmlformats.org/officeDocument/2006/relationships/notesMaster" Target="../notesMasters/notesMaster1.xml"/></Relationships>
</file>

<file path=ppt/notesSlides/_rels/notesSlide2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6.xml"/><Relationship Id="rId1" Type="http://schemas.openxmlformats.org/officeDocument/2006/relationships/notesMaster" Target="../notesMasters/notesMaster1.xml"/></Relationships>
</file>

<file path=ppt/notesSlides/_rels/notesSlide2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7.xml"/><Relationship Id="rId1" Type="http://schemas.openxmlformats.org/officeDocument/2006/relationships/notesMaster" Target="../notesMasters/notesMaster1.xml"/></Relationships>
</file>

<file path=ppt/notesSlides/_rels/notesSlide2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8.xml"/><Relationship Id="rId1" Type="http://schemas.openxmlformats.org/officeDocument/2006/relationships/notesMaster" Target="../notesMasters/notesMaster1.xml"/></Relationships>
</file>

<file path=ppt/notesSlides/_rels/notesSlide2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9.xml"/><Relationship Id="rId1" Type="http://schemas.openxmlformats.org/officeDocument/2006/relationships/notesMaster" Target="../notesMasters/notesMaster1.xml"/></Relationships>
</file>

<file path=ppt/notesSlides/_rels/notesSlide2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0.xml"/><Relationship Id="rId1" Type="http://schemas.openxmlformats.org/officeDocument/2006/relationships/notesMaster" Target="../notesMasters/notesMaster1.xml"/></Relationships>
</file>

<file path=ppt/notesSlides/_rels/notesSlide2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1.xml"/><Relationship Id="rId1" Type="http://schemas.openxmlformats.org/officeDocument/2006/relationships/notesMaster" Target="../notesMasters/notesMaster1.xml"/></Relationships>
</file>

<file path=ppt/notesSlides/_rels/notesSlide2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2.xml"/><Relationship Id="rId1" Type="http://schemas.openxmlformats.org/officeDocument/2006/relationships/notesMaster" Target="../notesMasters/notesMaster1.xml"/></Relationships>
</file>

<file path=ppt/notesSlides/_rels/notesSlide2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4.xml"/><Relationship Id="rId1" Type="http://schemas.openxmlformats.org/officeDocument/2006/relationships/notesMaster" Target="../notesMasters/notesMaster1.xml"/></Relationships>
</file>

<file path=ppt/notesSlides/_rels/notesSlide2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5.xml"/><Relationship Id="rId1" Type="http://schemas.openxmlformats.org/officeDocument/2006/relationships/notesMaster" Target="../notesMasters/notesMaster1.xml"/></Relationships>
</file>

<file path=ppt/notesSlides/_rels/notesSlide2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6.xml"/><Relationship Id="rId1" Type="http://schemas.openxmlformats.org/officeDocument/2006/relationships/notesMaster" Target="../notesMasters/notesMaster1.xml"/></Relationships>
</file>

<file path=ppt/notesSlides/_rels/notesSlide2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7.xml"/><Relationship Id="rId1" Type="http://schemas.openxmlformats.org/officeDocument/2006/relationships/notesMaster" Target="../notesMasters/notesMaster1.xml"/></Relationships>
</file>

<file path=ppt/notesSlides/_rels/notesSlide2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8.xml"/><Relationship Id="rId1" Type="http://schemas.openxmlformats.org/officeDocument/2006/relationships/notesMaster" Target="../notesMasters/notesMaster1.xml"/></Relationships>
</file>

<file path=ppt/notesSlides/_rels/notesSlide2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9.xml"/><Relationship Id="rId1" Type="http://schemas.openxmlformats.org/officeDocument/2006/relationships/notesMaster" Target="../notesMasters/notesMaster1.xml"/></Relationships>
</file>

<file path=ppt/notesSlides/_rels/notesSlide2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0.xml"/><Relationship Id="rId1" Type="http://schemas.openxmlformats.org/officeDocument/2006/relationships/notesMaster" Target="../notesMasters/notesMaster1.xml"/></Relationships>
</file>

<file path=ppt/notesSlides/_rels/notesSlide2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1.xml"/><Relationship Id="rId1" Type="http://schemas.openxmlformats.org/officeDocument/2006/relationships/notesMaster" Target="../notesMasters/notesMaster1.xml"/></Relationships>
</file>

<file path=ppt/notesSlides/_rels/notesSlide2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2.xml"/><Relationship Id="rId1" Type="http://schemas.openxmlformats.org/officeDocument/2006/relationships/notesMaster" Target="../notesMasters/notesMaster1.xml"/></Relationships>
</file>

<file path=ppt/notesSlides/_rels/notesSlide2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4.xml"/><Relationship Id="rId1" Type="http://schemas.openxmlformats.org/officeDocument/2006/relationships/notesMaster" Target="../notesMasters/notesMaster1.xml"/></Relationships>
</file>

<file path=ppt/notesSlides/_rels/notesSlide2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5.xml"/><Relationship Id="rId1" Type="http://schemas.openxmlformats.org/officeDocument/2006/relationships/notesMaster" Target="../notesMasters/notesMaster1.xml"/></Relationships>
</file>

<file path=ppt/notesSlides/_rels/notesSlide2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6.xml"/><Relationship Id="rId1" Type="http://schemas.openxmlformats.org/officeDocument/2006/relationships/notesMaster" Target="../notesMasters/notesMaster1.xml"/></Relationships>
</file>

<file path=ppt/notesSlides/_rels/notesSlide2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7.xml"/><Relationship Id="rId1" Type="http://schemas.openxmlformats.org/officeDocument/2006/relationships/notesMaster" Target="../notesMasters/notesMaster1.xml"/></Relationships>
</file>

<file path=ppt/notesSlides/_rels/notesSlide2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8.xml"/><Relationship Id="rId1" Type="http://schemas.openxmlformats.org/officeDocument/2006/relationships/notesMaster" Target="../notesMasters/notesMaster1.xml"/></Relationships>
</file>

<file path=ppt/notesSlides/_rels/notesSlide2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9.xml"/><Relationship Id="rId1" Type="http://schemas.openxmlformats.org/officeDocument/2006/relationships/notesMaster" Target="../notesMasters/notesMaster1.xml"/></Relationships>
</file>

<file path=ppt/notesSlides/_rels/notesSlide2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9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92788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03EF7-23A0-4B9D-A784-FD3C4F9BCBB4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6083522"/>
      </p:ext>
    </p:extLst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sz="1200" kern="1200" dirty="0" smtClean="0">
              <a:solidFill>
                <a:schemeClr val="tx1"/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100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6105918"/>
      </p:ext>
    </p:extLst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sz="1200" kern="1200" dirty="0" smtClean="0">
              <a:solidFill>
                <a:schemeClr val="tx1"/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101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9122937"/>
      </p:ext>
    </p:extLst>
  </p:cSld>
  <p:clrMapOvr>
    <a:masterClrMapping/>
  </p:clrMapOvr>
</p:notes>
</file>

<file path=ppt/notesSlides/notesSlide10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sz="1200" kern="1200" dirty="0" smtClean="0">
              <a:solidFill>
                <a:schemeClr val="tx1"/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102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1279984"/>
      </p:ext>
    </p:extLst>
  </p:cSld>
  <p:clrMapOvr>
    <a:masterClrMapping/>
  </p:clrMapOvr>
</p:notes>
</file>

<file path=ppt/notesSlides/notesSlide10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103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90688791"/>
      </p:ext>
    </p:extLst>
  </p:cSld>
  <p:clrMapOvr>
    <a:masterClrMapping/>
  </p:clrMapOvr>
</p:notes>
</file>

<file path=ppt/notesSlides/notesSlide10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104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9182846"/>
      </p:ext>
    </p:extLst>
  </p:cSld>
  <p:clrMapOvr>
    <a:masterClrMapping/>
  </p:clrMapOvr>
</p:notes>
</file>

<file path=ppt/notesSlides/notesSlide10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105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41765702"/>
      </p:ext>
    </p:extLst>
  </p:cSld>
  <p:clrMapOvr>
    <a:masterClrMapping/>
  </p:clrMapOvr>
</p:notes>
</file>

<file path=ppt/notesSlides/notesSlide10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106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4716273"/>
      </p:ext>
    </p:extLst>
  </p:cSld>
  <p:clrMapOvr>
    <a:masterClrMapping/>
  </p:clrMapOvr>
</p:notes>
</file>

<file path=ppt/notesSlides/notesSlide10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107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6915396"/>
      </p:ext>
    </p:extLst>
  </p:cSld>
  <p:clrMapOvr>
    <a:masterClrMapping/>
  </p:clrMapOvr>
</p:notes>
</file>

<file path=ppt/notesSlides/notesSlide10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t>108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1585099"/>
      </p:ext>
    </p:extLst>
  </p:cSld>
  <p:clrMapOvr>
    <a:masterClrMapping/>
  </p:clrMapOvr>
</p:notes>
</file>

<file path=ppt/notesSlides/notesSlide10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t>111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8750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119811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dirty="0" smtClean="0">
              <a:latin typeface="+mn-lt"/>
            </a:endParaRPr>
          </a:p>
        </p:txBody>
      </p:sp>
      <p:sp>
        <p:nvSpPr>
          <p:cNvPr id="119812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0750"/>
            <a:fld id="{3A16AE96-EE1F-49D4-B943-82AFB9A45252}" type="slidenum">
              <a:rPr lang="de-DE" smtClean="0"/>
              <a:pPr defTabSz="920750"/>
              <a:t>11</a:t>
            </a:fld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4191900260"/>
      </p:ext>
    </p:extLst>
  </p:cSld>
  <p:clrMapOvr>
    <a:masterClrMapping/>
  </p:clrMapOvr>
</p:notes>
</file>

<file path=ppt/notesSlides/notesSlide1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6429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03EF7-23A0-4B9D-A784-FD3C4F9BCBB4}" type="slidenum">
              <a:rPr lang="de-DE" smtClean="0"/>
              <a:t>112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2266598"/>
      </p:ext>
    </p:extLst>
  </p:cSld>
  <p:clrMapOvr>
    <a:masterClrMapping/>
  </p:clrMapOvr>
</p:notes>
</file>

<file path=ppt/notesSlides/notesSlide1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t>114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4953898"/>
      </p:ext>
    </p:extLst>
  </p:cSld>
  <p:clrMapOvr>
    <a:masterClrMapping/>
  </p:clrMapOvr>
</p:notes>
</file>

<file path=ppt/notesSlides/notesSlide1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altLang="de-DE" sz="1200" b="0" u="none" kern="1200" baseline="0" dirty="0" smtClean="0"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t>115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1327675"/>
      </p:ext>
    </p:extLst>
  </p:cSld>
  <p:clrMapOvr>
    <a:masterClrMapping/>
  </p:clrMapOvr>
</p:notes>
</file>

<file path=ppt/notesSlides/notesSlide1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altLang="de-DE" sz="1200" b="0" u="none" kern="1200" baseline="0" dirty="0" smtClean="0"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t>116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0615756"/>
      </p:ext>
    </p:extLst>
  </p:cSld>
  <p:clrMapOvr>
    <a:masterClrMapping/>
  </p:clrMapOvr>
</p:notes>
</file>

<file path=ppt/notesSlides/notesSlide1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t>118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8366974"/>
      </p:ext>
    </p:extLst>
  </p:cSld>
  <p:clrMapOvr>
    <a:masterClrMapping/>
  </p:clrMapOvr>
</p:notes>
</file>

<file path=ppt/notesSlides/notesSlide1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 smtClean="0">
              <a:latin typeface="+mn-lt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t>119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8684654"/>
      </p:ext>
    </p:extLst>
  </p:cSld>
  <p:clrMapOvr>
    <a:masterClrMapping/>
  </p:clrMapOvr>
</p:notes>
</file>

<file path=ppt/notesSlides/notesSlide1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t>120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5225537"/>
      </p:ext>
    </p:extLst>
  </p:cSld>
  <p:clrMapOvr>
    <a:masterClrMapping/>
  </p:clrMapOvr>
</p:notes>
</file>

<file path=ppt/notesSlides/notesSlide1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t>121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639967"/>
      </p:ext>
    </p:extLst>
  </p:cSld>
  <p:clrMapOvr>
    <a:masterClrMapping/>
  </p:clrMapOvr>
</p:notes>
</file>

<file path=ppt/notesSlides/notesSlide1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b="0" dirty="0" smtClean="0"/>
              <a:t>Die unteren</a:t>
            </a:r>
            <a:r>
              <a:rPr lang="de-DE" sz="1200" b="0" baseline="0" dirty="0" smtClean="0"/>
              <a:t> Beispiele haben die Struktur „Nachname, Vorname“, daher werden diese nicht als persönliche Namen erfasst!</a:t>
            </a:r>
            <a:endParaRPr lang="de-DE" sz="1200" b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t>122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046486"/>
      </p:ext>
    </p:extLst>
  </p:cSld>
  <p:clrMapOvr>
    <a:masterClrMapping/>
  </p:clrMapOvr>
</p:notes>
</file>

<file path=ppt/notesSlides/notesSlide1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t>123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05973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125955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Verdana" pitchFamily="34" charset="0"/>
            </a:endParaRPr>
          </a:p>
        </p:txBody>
      </p:sp>
      <p:sp>
        <p:nvSpPr>
          <p:cNvPr id="125956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0750"/>
            <a:fld id="{48B3871C-6D6A-46DF-BDF0-289379852CFC}" type="slidenum">
              <a:rPr lang="de-DE" smtClean="0"/>
              <a:pPr defTabSz="920750"/>
              <a:t>12</a:t>
            </a:fld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2429525717"/>
      </p:ext>
    </p:extLst>
  </p:cSld>
  <p:clrMapOvr>
    <a:masterClrMapping/>
  </p:clrMapOvr>
</p:notes>
</file>

<file path=ppt/notesSlides/notesSlide1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altLang="de-DE" sz="1200" b="0" u="none" kern="1200" baseline="0" dirty="0" smtClean="0"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t>124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1935909"/>
      </p:ext>
    </p:extLst>
  </p:cSld>
  <p:clrMapOvr>
    <a:masterClrMapping/>
  </p:clrMapOvr>
</p:notes>
</file>

<file path=ppt/notesSlides/notesSlide1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t>125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930688"/>
      </p:ext>
    </p:extLst>
  </p:cSld>
  <p:clrMapOvr>
    <a:masterClrMapping/>
  </p:clrMapOvr>
</p:notes>
</file>

<file path=ppt/notesSlides/notesSlide1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t>126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8769785"/>
      </p:ext>
    </p:extLst>
  </p:cSld>
  <p:clrMapOvr>
    <a:masterClrMapping/>
  </p:clrMapOvr>
</p:notes>
</file>

<file path=ppt/notesSlides/notesSlide1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altLang="de-DE" sz="1200" b="0" u="none" kern="1200" baseline="0" dirty="0" smtClean="0"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t>127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9086475"/>
      </p:ext>
    </p:extLst>
  </p:cSld>
  <p:clrMapOvr>
    <a:masterClrMapping/>
  </p:clrMapOvr>
</p:notes>
</file>

<file path=ppt/notesSlides/notesSlide1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altLang="de-DE" sz="1200" b="0" u="none" kern="1200" baseline="0" dirty="0" smtClean="0"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t>128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7157108"/>
      </p:ext>
    </p:extLst>
  </p:cSld>
  <p:clrMapOvr>
    <a:masterClrMapping/>
  </p:clrMapOvr>
</p:notes>
</file>

<file path=ppt/notesSlides/notesSlide1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altLang="de-DE" sz="1200" b="0" u="none" kern="1200" baseline="0" dirty="0" smtClean="0"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t>129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0842038"/>
      </p:ext>
    </p:extLst>
  </p:cSld>
  <p:clrMapOvr>
    <a:masterClrMapping/>
  </p:clrMapOvr>
</p:notes>
</file>

<file path=ppt/notesSlides/notesSlide1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t>130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7957067"/>
      </p:ext>
    </p:extLst>
  </p:cSld>
  <p:clrMapOvr>
    <a:masterClrMapping/>
  </p:clrMapOvr>
</p:notes>
</file>

<file path=ppt/notesSlides/notesSlide1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131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1452925"/>
      </p:ext>
    </p:extLst>
  </p:cSld>
  <p:clrMapOvr>
    <a:masterClrMapping/>
  </p:clrMapOvr>
</p:notes>
</file>

<file path=ppt/notesSlides/notesSlide1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03EF7-23A0-4B9D-A784-FD3C4F9BCBB4}" type="slidenum">
              <a:rPr lang="de-DE" smtClean="0"/>
              <a:t>132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4995593"/>
      </p:ext>
    </p:extLst>
  </p:cSld>
  <p:clrMapOvr>
    <a:masterClrMapping/>
  </p:clrMapOvr>
</p:notes>
</file>

<file path=ppt/notesSlides/notesSlide1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03EF7-23A0-4B9D-A784-FD3C4F9BCBB4}" type="slidenum">
              <a:rPr lang="de-DE" smtClean="0"/>
              <a:t>133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599158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119811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dirty="0" smtClean="0">
              <a:latin typeface="+mn-lt"/>
            </a:endParaRPr>
          </a:p>
        </p:txBody>
      </p:sp>
      <p:sp>
        <p:nvSpPr>
          <p:cNvPr id="119812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0750"/>
            <a:fld id="{3A16AE96-EE1F-49D4-B943-82AFB9A45252}" type="slidenum">
              <a:rPr lang="de-DE" smtClean="0"/>
              <a:pPr defTabSz="920750"/>
              <a:t>13</a:t>
            </a:fld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230051087"/>
      </p:ext>
    </p:extLst>
  </p:cSld>
  <p:clrMapOvr>
    <a:masterClrMapping/>
  </p:clrMapOvr>
</p:notes>
</file>

<file path=ppt/notesSlides/notesSlide1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03EF7-23A0-4B9D-A784-FD3C4F9BCBB4}" type="slidenum">
              <a:rPr lang="de-DE" smtClean="0"/>
              <a:t>134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7558806"/>
      </p:ext>
    </p:extLst>
  </p:cSld>
  <p:clrMapOvr>
    <a:masterClrMapping/>
  </p:clrMapOvr>
</p:notes>
</file>

<file path=ppt/notesSlides/notesSlide1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03EF7-23A0-4B9D-A784-FD3C4F9BCBB4}" type="slidenum">
              <a:rPr lang="de-DE" smtClean="0"/>
              <a:t>135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1840422"/>
      </p:ext>
    </p:extLst>
  </p:cSld>
  <p:clrMapOvr>
    <a:masterClrMapping/>
  </p:clrMapOvr>
</p:notes>
</file>

<file path=ppt/notesSlides/notesSlide1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3D016-BA46-44FC-9256-2F3EF6260045}" type="slidenum">
              <a:rPr lang="de-DE" smtClean="0"/>
              <a:t>136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4955987"/>
      </p:ext>
    </p:extLst>
  </p:cSld>
  <p:clrMapOvr>
    <a:masterClrMapping/>
  </p:clrMapOvr>
</p:notes>
</file>

<file path=ppt/notesSlides/notesSlide1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3D016-BA46-44FC-9256-2F3EF6260045}" type="slidenum">
              <a:rPr lang="de-DE" smtClean="0"/>
              <a:t>137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0199904"/>
      </p:ext>
    </p:extLst>
  </p:cSld>
  <p:clrMapOvr>
    <a:masterClrMapping/>
  </p:clrMapOvr>
</p:notes>
</file>

<file path=ppt/notesSlides/notesSlide1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3D016-BA46-44FC-9256-2F3EF6260045}" type="slidenum">
              <a:rPr lang="de-DE" smtClean="0"/>
              <a:t>138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2207359"/>
      </p:ext>
    </p:extLst>
  </p:cSld>
  <p:clrMapOvr>
    <a:masterClrMapping/>
  </p:clrMapOvr>
</p:notes>
</file>

<file path=ppt/notesSlides/notesSlide1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3D016-BA46-44FC-9256-2F3EF6260045}" type="slidenum">
              <a:rPr lang="de-DE" smtClean="0"/>
              <a:t>139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1280261"/>
      </p:ext>
    </p:extLst>
  </p:cSld>
  <p:clrMapOvr>
    <a:masterClrMapping/>
  </p:clrMapOvr>
</p:notes>
</file>

<file path=ppt/notesSlides/notesSlide1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3D016-BA46-44FC-9256-2F3EF6260045}" type="slidenum">
              <a:rPr lang="de-DE" smtClean="0"/>
              <a:t>140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9862317"/>
      </p:ext>
    </p:extLst>
  </p:cSld>
  <p:clrMapOvr>
    <a:masterClrMapping/>
  </p:clrMapOvr>
</p:notes>
</file>

<file path=ppt/notesSlides/notesSlide1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3D016-BA46-44FC-9256-2F3EF6260045}" type="slidenum">
              <a:rPr lang="de-DE" smtClean="0"/>
              <a:t>141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6649354"/>
      </p:ext>
    </p:extLst>
  </p:cSld>
  <p:clrMapOvr>
    <a:masterClrMapping/>
  </p:clrMapOvr>
</p:notes>
</file>

<file path=ppt/notesSlides/notesSlide1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3D016-BA46-44FC-9256-2F3EF6260045}" type="slidenum">
              <a:rPr lang="de-DE" smtClean="0"/>
              <a:t>142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5638404"/>
      </p:ext>
    </p:extLst>
  </p:cSld>
  <p:clrMapOvr>
    <a:masterClrMapping/>
  </p:clrMapOvr>
</p:notes>
</file>

<file path=ppt/notesSlides/notesSlide1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3D016-BA46-44FC-9256-2F3EF6260045}" type="slidenum">
              <a:rPr lang="de-DE" smtClean="0"/>
              <a:t>143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51861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120835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dirty="0" smtClean="0">
              <a:latin typeface="+mn-lt"/>
            </a:endParaRPr>
          </a:p>
        </p:txBody>
      </p:sp>
      <p:sp>
        <p:nvSpPr>
          <p:cNvPr id="120836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0750"/>
            <a:fld id="{BCF6D034-442E-4788-A21C-360478ACEEF3}" type="slidenum">
              <a:rPr lang="de-DE" smtClean="0"/>
              <a:pPr defTabSz="920750"/>
              <a:t>14</a:t>
            </a:fld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1721656967"/>
      </p:ext>
    </p:extLst>
  </p:cSld>
  <p:clrMapOvr>
    <a:masterClrMapping/>
  </p:clrMapOvr>
</p:notes>
</file>

<file path=ppt/notesSlides/notesSlide1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3D016-BA46-44FC-9256-2F3EF6260045}" type="slidenum">
              <a:rPr lang="de-DE" smtClean="0"/>
              <a:t>144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1342465"/>
      </p:ext>
    </p:extLst>
  </p:cSld>
  <p:clrMapOvr>
    <a:masterClrMapping/>
  </p:clrMapOvr>
</p:notes>
</file>

<file path=ppt/notesSlides/notesSlide1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03EF7-23A0-4B9D-A784-FD3C4F9BCBB4}" type="slidenum">
              <a:rPr lang="de-DE" smtClean="0"/>
              <a:t>145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5570794"/>
      </p:ext>
    </p:extLst>
  </p:cSld>
  <p:clrMapOvr>
    <a:masterClrMapping/>
  </p:clrMapOvr>
</p:notes>
</file>

<file path=ppt/notesSlides/notesSlide1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3D016-BA46-44FC-9256-2F3EF6260045}" type="slidenum">
              <a:rPr lang="de-DE" smtClean="0"/>
              <a:t>146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1920913"/>
      </p:ext>
    </p:extLst>
  </p:cSld>
  <p:clrMapOvr>
    <a:masterClrMapping/>
  </p:clrMapOvr>
</p:notes>
</file>

<file path=ppt/notesSlides/notesSlide1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03EF7-23A0-4B9D-A784-FD3C4F9BCBB4}" type="slidenum">
              <a:rPr lang="de-DE" smtClean="0"/>
              <a:t>147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44826698"/>
      </p:ext>
    </p:extLst>
  </p:cSld>
  <p:clrMapOvr>
    <a:masterClrMapping/>
  </p:clrMapOvr>
</p:notes>
</file>

<file path=ppt/notesSlides/notesSlide1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3D016-BA46-44FC-9256-2F3EF6260045}" type="slidenum">
              <a:rPr lang="de-DE" smtClean="0"/>
              <a:t>148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148374"/>
      </p:ext>
    </p:extLst>
  </p:cSld>
  <p:clrMapOvr>
    <a:masterClrMapping/>
  </p:clrMapOvr>
</p:notes>
</file>

<file path=ppt/notesSlides/notesSlide1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3D016-BA46-44FC-9256-2F3EF6260045}" type="slidenum">
              <a:rPr lang="de-DE" smtClean="0"/>
              <a:t>149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5949175"/>
      </p:ext>
    </p:extLst>
  </p:cSld>
  <p:clrMapOvr>
    <a:masterClrMapping/>
  </p:clrMapOvr>
</p:notes>
</file>

<file path=ppt/notesSlides/notesSlide1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03EF7-23A0-4B9D-A784-FD3C4F9BCBB4}" type="slidenum">
              <a:rPr lang="de-DE" smtClean="0"/>
              <a:t>150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8889634"/>
      </p:ext>
    </p:extLst>
  </p:cSld>
  <p:clrMapOvr>
    <a:masterClrMapping/>
  </p:clrMapOvr>
</p:notes>
</file>

<file path=ppt/notesSlides/notesSlide1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de-DE" i="0" dirty="0">
              <a:latin typeface="+mn-lt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151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1098052"/>
      </p:ext>
    </p:extLst>
  </p:cSld>
  <p:clrMapOvr>
    <a:masterClrMapping/>
  </p:clrMapOvr>
</p:notes>
</file>

<file path=ppt/notesSlides/notesSlide1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t>152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4647021"/>
      </p:ext>
    </p:extLst>
  </p:cSld>
  <p:clrMapOvr>
    <a:masterClrMapping/>
  </p:clrMapOvr>
</p:notes>
</file>

<file path=ppt/notesSlides/notesSlide1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t>153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421570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120835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dirty="0" smtClean="0">
              <a:latin typeface="+mn-lt"/>
            </a:endParaRPr>
          </a:p>
        </p:txBody>
      </p:sp>
      <p:sp>
        <p:nvSpPr>
          <p:cNvPr id="120836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0750"/>
            <a:fld id="{BCF6D034-442E-4788-A21C-360478ACEEF3}" type="slidenum">
              <a:rPr lang="de-DE" smtClean="0"/>
              <a:pPr defTabSz="920750"/>
              <a:t>15</a:t>
            </a:fld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3925213533"/>
      </p:ext>
    </p:extLst>
  </p:cSld>
  <p:clrMapOvr>
    <a:masterClrMapping/>
  </p:clrMapOvr>
</p:notes>
</file>

<file path=ppt/notesSlides/notesSlide1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AAE11-C483-4AF5-9BD3-242F0604746E}" type="slidenum">
              <a:rPr lang="de-DE" smtClean="0"/>
              <a:t>154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0817946"/>
      </p:ext>
    </p:extLst>
  </p:cSld>
  <p:clrMapOvr>
    <a:masterClrMapping/>
  </p:clrMapOvr>
</p:notes>
</file>

<file path=ppt/notesSlides/notesSlide1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155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4995560"/>
      </p:ext>
    </p:extLst>
  </p:cSld>
  <p:clrMapOvr>
    <a:masterClrMapping/>
  </p:clrMapOvr>
</p:notes>
</file>

<file path=ppt/notesSlides/notesSlide1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20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AAE11-C483-4AF5-9BD3-242F0604746E}" type="slidenum">
              <a:rPr lang="de-DE" smtClean="0"/>
              <a:t>156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8770706"/>
      </p:ext>
    </p:extLst>
  </p:cSld>
  <p:clrMapOvr>
    <a:masterClrMapping/>
  </p:clrMapOvr>
</p:notes>
</file>

<file path=ppt/notesSlides/notesSlide1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200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AAE11-C483-4AF5-9BD3-242F0604746E}" type="slidenum">
              <a:rPr lang="de-DE" smtClean="0"/>
              <a:t>157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3504711"/>
      </p:ext>
    </p:extLst>
  </p:cSld>
  <p:clrMapOvr>
    <a:masterClrMapping/>
  </p:clrMapOvr>
</p:notes>
</file>

<file path=ppt/notesSlides/notesSlide1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400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AAE11-C483-4AF5-9BD3-242F0604746E}" type="slidenum">
              <a:rPr lang="de-DE" smtClean="0"/>
              <a:t>158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4419447"/>
      </p:ext>
    </p:extLst>
  </p:cSld>
  <p:clrMapOvr>
    <a:masterClrMapping/>
  </p:clrMapOvr>
</p:notes>
</file>

<file path=ppt/notesSlides/notesSlide1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Beim letzten Beispiel wurde eine spezifischere Gattungsbezeichnung gewählt.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03EF7-23A0-4B9D-A784-FD3C4F9BCBB4}" type="slidenum">
              <a:rPr lang="de-DE" smtClean="0"/>
              <a:t>159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4457976"/>
      </p:ext>
    </p:extLst>
  </p:cSld>
  <p:clrMapOvr>
    <a:masterClrMapping/>
  </p:clrMapOvr>
</p:notes>
</file>

<file path=ppt/notesSlides/notesSlide1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AAE11-C483-4AF5-9BD3-242F0604746E}" type="slidenum">
              <a:rPr lang="de-DE" smtClean="0"/>
              <a:t>160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638480"/>
      </p:ext>
    </p:extLst>
  </p:cSld>
  <p:clrMapOvr>
    <a:masterClrMapping/>
  </p:clrMapOvr>
</p:notes>
</file>

<file path=ppt/notesSlides/notesSlide1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t>161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3800156"/>
      </p:ext>
    </p:extLst>
  </p:cSld>
  <p:clrMapOvr>
    <a:masterClrMapping/>
  </p:clrMapOvr>
</p:notes>
</file>

<file path=ppt/notesSlides/notesSlide1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162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5919465"/>
      </p:ext>
    </p:extLst>
  </p:cSld>
  <p:clrMapOvr>
    <a:masterClrMapping/>
  </p:clrMapOvr>
</p:notes>
</file>

<file path=ppt/notesSlides/notesSlide1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03EF7-23A0-4B9D-A784-FD3C4F9BCBB4}" type="slidenum">
              <a:rPr lang="de-DE" smtClean="0"/>
              <a:t>163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919178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1202461"/>
      </p:ext>
    </p:extLst>
  </p:cSld>
  <p:clrMapOvr>
    <a:masterClrMapping/>
  </p:clrMapOvr>
</p:notes>
</file>

<file path=ppt/notesSlides/notesSlide1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164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1140721"/>
      </p:ext>
    </p:extLst>
  </p:cSld>
  <p:clrMapOvr>
    <a:masterClrMapping/>
  </p:clrMapOvr>
</p:notes>
</file>

<file path=ppt/notesSlides/notesSlide1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03EF7-23A0-4B9D-A784-FD3C4F9BCBB4}" type="slidenum">
              <a:rPr lang="de-DE" smtClean="0"/>
              <a:t>165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02120796"/>
      </p:ext>
    </p:extLst>
  </p:cSld>
  <p:clrMapOvr>
    <a:masterClrMapping/>
  </p:clrMapOvr>
</p:notes>
</file>

<file path=ppt/notesSlides/notesSlide1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03EF7-23A0-4B9D-A784-FD3C4F9BCBB4}" type="slidenum">
              <a:rPr lang="de-DE" smtClean="0"/>
              <a:t>166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9943446"/>
      </p:ext>
    </p:extLst>
  </p:cSld>
  <p:clrMapOvr>
    <a:masterClrMapping/>
  </p:clrMapOvr>
</p:notes>
</file>

<file path=ppt/notesSlides/notesSlide1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03EF7-23A0-4B9D-A784-FD3C4F9BCBB4}" type="slidenum">
              <a:rPr lang="de-DE" smtClean="0"/>
              <a:t>167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3205286"/>
      </p:ext>
    </p:extLst>
  </p:cSld>
  <p:clrMapOvr>
    <a:masterClrMapping/>
  </p:clrMapOvr>
</p:notes>
</file>

<file path=ppt/notesSlides/notesSlide1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168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25651"/>
      </p:ext>
    </p:extLst>
  </p:cSld>
  <p:clrMapOvr>
    <a:masterClrMapping/>
  </p:clrMapOvr>
</p:notes>
</file>

<file path=ppt/notesSlides/notesSlide1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169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7008605"/>
      </p:ext>
    </p:extLst>
  </p:cSld>
  <p:clrMapOvr>
    <a:masterClrMapping/>
  </p:clrMapOvr>
</p:notes>
</file>

<file path=ppt/notesSlides/notesSlide1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170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98400914"/>
      </p:ext>
    </p:extLst>
  </p:cSld>
  <p:clrMapOvr>
    <a:masterClrMapping/>
  </p:clrMapOvr>
</p:notes>
</file>

<file path=ppt/notesSlides/notesSlide1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171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8084673"/>
      </p:ext>
    </p:extLst>
  </p:cSld>
  <p:clrMapOvr>
    <a:masterClrMapping/>
  </p:clrMapOvr>
</p:notes>
</file>

<file path=ppt/notesSlides/notesSlide1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>
              <a:latin typeface="+mn-lt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172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1148148"/>
      </p:ext>
    </p:extLst>
  </p:cSld>
  <p:clrMapOvr>
    <a:masterClrMapping/>
  </p:clrMapOvr>
</p:notes>
</file>

<file path=ppt/notesSlides/notesSlide1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>
              <a:latin typeface="+mn-lt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173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930222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7600972"/>
      </p:ext>
    </p:extLst>
  </p:cSld>
  <p:clrMapOvr>
    <a:masterClrMapping/>
  </p:clrMapOvr>
</p:notes>
</file>

<file path=ppt/notesSlides/notesSlide1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>
              <a:latin typeface="+mn-lt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174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902400"/>
      </p:ext>
    </p:extLst>
  </p:cSld>
  <p:clrMapOvr>
    <a:masterClrMapping/>
  </p:clrMapOvr>
</p:notes>
</file>

<file path=ppt/notesSlides/notesSlide1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488" y="744538"/>
            <a:ext cx="6616700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dirty="0" smtClean="0"/>
          </a:p>
        </p:txBody>
      </p:sp>
      <p:sp>
        <p:nvSpPr>
          <p:cNvPr id="40964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979B4F29-C255-463B-A973-2674E8CCE5F4}" type="slidenum">
              <a:rPr lang="de-DE" altLang="de-DE"/>
              <a:pPr eaLnBrk="1" hangingPunct="1">
                <a:spcBef>
                  <a:spcPct val="0"/>
                </a:spcBef>
              </a:pPr>
              <a:t>175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213839103"/>
      </p:ext>
    </p:extLst>
  </p:cSld>
  <p:clrMapOvr>
    <a:masterClrMapping/>
  </p:clrMapOvr>
</p:notes>
</file>

<file path=ppt/notesSlides/notesSlide1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03EF7-23A0-4B9D-A784-FD3C4F9BCBB4}" type="slidenum">
              <a:rPr lang="de-DE" smtClean="0"/>
              <a:t>176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4668249"/>
      </p:ext>
    </p:extLst>
  </p:cSld>
  <p:clrMapOvr>
    <a:masterClrMapping/>
  </p:clrMapOvr>
</p:notes>
</file>

<file path=ppt/notesSlides/notesSlide1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488" y="744538"/>
            <a:ext cx="6616700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baseline="0" dirty="0" smtClean="0"/>
          </a:p>
        </p:txBody>
      </p:sp>
      <p:sp>
        <p:nvSpPr>
          <p:cNvPr id="72708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1B249D6-CD75-416D-9FFF-8EDDD07620B2}" type="slidenum">
              <a:rPr lang="de-DE" altLang="de-DE"/>
              <a:pPr eaLnBrk="1" hangingPunct="1">
                <a:spcBef>
                  <a:spcPct val="0"/>
                </a:spcBef>
              </a:pPr>
              <a:t>177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968880209"/>
      </p:ext>
    </p:extLst>
  </p:cSld>
  <p:clrMapOvr>
    <a:masterClrMapping/>
  </p:clrMapOvr>
</p:notes>
</file>

<file path=ppt/notesSlides/notesSlide1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488" y="744538"/>
            <a:ext cx="6616700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dirty="0" smtClean="0"/>
          </a:p>
        </p:txBody>
      </p:sp>
      <p:sp>
        <p:nvSpPr>
          <p:cNvPr id="72708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1B249D6-CD75-416D-9FFF-8EDDD07620B2}" type="slidenum">
              <a:rPr lang="de-DE" altLang="de-DE"/>
              <a:pPr eaLnBrk="1" hangingPunct="1">
                <a:spcBef>
                  <a:spcPct val="0"/>
                </a:spcBef>
              </a:pPr>
              <a:t>178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510086131"/>
      </p:ext>
    </p:extLst>
  </p:cSld>
  <p:clrMapOvr>
    <a:masterClrMapping/>
  </p:clrMapOvr>
</p:notes>
</file>

<file path=ppt/notesSlides/notesSlide1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488" y="744538"/>
            <a:ext cx="6616700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dirty="0" smtClean="0"/>
          </a:p>
        </p:txBody>
      </p:sp>
      <p:sp>
        <p:nvSpPr>
          <p:cNvPr id="72708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1B249D6-CD75-416D-9FFF-8EDDD07620B2}" type="slidenum">
              <a:rPr lang="de-DE" altLang="de-DE"/>
              <a:pPr eaLnBrk="1" hangingPunct="1">
                <a:spcBef>
                  <a:spcPct val="0"/>
                </a:spcBef>
              </a:pPr>
              <a:t>179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789318746"/>
      </p:ext>
    </p:extLst>
  </p:cSld>
  <p:clrMapOvr>
    <a:masterClrMapping/>
  </p:clrMapOvr>
</p:notes>
</file>

<file path=ppt/notesSlides/notesSlide1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488" y="744538"/>
            <a:ext cx="6616700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dirty="0" smtClean="0"/>
          </a:p>
        </p:txBody>
      </p:sp>
      <p:sp>
        <p:nvSpPr>
          <p:cNvPr id="72708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1B249D6-CD75-416D-9FFF-8EDDD07620B2}" type="slidenum">
              <a:rPr lang="de-DE" altLang="de-DE"/>
              <a:pPr eaLnBrk="1" hangingPunct="1">
                <a:spcBef>
                  <a:spcPct val="0"/>
                </a:spcBef>
              </a:pPr>
              <a:t>180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642533187"/>
      </p:ext>
    </p:extLst>
  </p:cSld>
  <p:clrMapOvr>
    <a:masterClrMapping/>
  </p:clrMapOvr>
</p:notes>
</file>

<file path=ppt/notesSlides/notesSlide1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488" y="744538"/>
            <a:ext cx="6616700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dirty="0" smtClean="0"/>
          </a:p>
        </p:txBody>
      </p:sp>
      <p:sp>
        <p:nvSpPr>
          <p:cNvPr id="72708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1B249D6-CD75-416D-9FFF-8EDDD07620B2}" type="slidenum">
              <a:rPr lang="de-DE" altLang="de-DE"/>
              <a:pPr eaLnBrk="1" hangingPunct="1">
                <a:spcBef>
                  <a:spcPct val="0"/>
                </a:spcBef>
              </a:pPr>
              <a:t>181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876857885"/>
      </p:ext>
    </p:extLst>
  </p:cSld>
  <p:clrMapOvr>
    <a:masterClrMapping/>
  </p:clrMapOvr>
</p:notes>
</file>

<file path=ppt/notesSlides/notesSlide1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488" y="744538"/>
            <a:ext cx="6616700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3731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dirty="0" smtClean="0"/>
          </a:p>
        </p:txBody>
      </p:sp>
      <p:sp>
        <p:nvSpPr>
          <p:cNvPr id="73732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A6BD245-87DE-4034-A72F-B47E53CE3BF3}" type="slidenum">
              <a:rPr lang="de-DE" altLang="de-DE"/>
              <a:pPr eaLnBrk="1" hangingPunct="1">
                <a:spcBef>
                  <a:spcPct val="0"/>
                </a:spcBef>
              </a:pPr>
              <a:t>182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460428651"/>
      </p:ext>
    </p:extLst>
  </p:cSld>
  <p:clrMapOvr>
    <a:masterClrMapping/>
  </p:clrMapOvr>
</p:notes>
</file>

<file path=ppt/notesSlides/notesSlide1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488" y="744538"/>
            <a:ext cx="6616700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3731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dirty="0" smtClean="0"/>
          </a:p>
        </p:txBody>
      </p:sp>
      <p:sp>
        <p:nvSpPr>
          <p:cNvPr id="73732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A6BD245-87DE-4034-A72F-B47E53CE3BF3}" type="slidenum">
              <a:rPr lang="de-DE" altLang="de-DE"/>
              <a:pPr eaLnBrk="1" hangingPunct="1">
                <a:spcBef>
                  <a:spcPct val="0"/>
                </a:spcBef>
              </a:pPr>
              <a:t>183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77308253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72985627"/>
      </p:ext>
    </p:extLst>
  </p:cSld>
  <p:clrMapOvr>
    <a:masterClrMapping/>
  </p:clrMapOvr>
</p:notes>
</file>

<file path=ppt/notesSlides/notesSlide1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488" y="744538"/>
            <a:ext cx="6616700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3731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dirty="0" smtClean="0"/>
          </a:p>
        </p:txBody>
      </p:sp>
      <p:sp>
        <p:nvSpPr>
          <p:cNvPr id="73732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A6BD245-87DE-4034-A72F-B47E53CE3BF3}" type="slidenum">
              <a:rPr lang="de-DE" altLang="de-DE"/>
              <a:pPr eaLnBrk="1" hangingPunct="1">
                <a:spcBef>
                  <a:spcPct val="0"/>
                </a:spcBef>
              </a:pPr>
              <a:t>184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434275377"/>
      </p:ext>
    </p:extLst>
  </p:cSld>
  <p:clrMapOvr>
    <a:masterClrMapping/>
  </p:clrMapOvr>
</p:notes>
</file>

<file path=ppt/notesSlides/notesSlide1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488" y="744538"/>
            <a:ext cx="6616700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3731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73732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A6BD245-87DE-4034-A72F-B47E53CE3BF3}" type="slidenum">
              <a:rPr lang="de-DE" altLang="de-DE"/>
              <a:pPr eaLnBrk="1" hangingPunct="1">
                <a:spcBef>
                  <a:spcPct val="0"/>
                </a:spcBef>
              </a:pPr>
              <a:t>185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319868982"/>
      </p:ext>
    </p:extLst>
  </p:cSld>
  <p:clrMapOvr>
    <a:masterClrMapping/>
  </p:clrMapOvr>
</p:notes>
</file>

<file path=ppt/notesSlides/notesSlide1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488" y="744538"/>
            <a:ext cx="6616700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3731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dirty="0" smtClean="0">
              <a:latin typeface="+mn-lt"/>
            </a:endParaRPr>
          </a:p>
        </p:txBody>
      </p:sp>
      <p:sp>
        <p:nvSpPr>
          <p:cNvPr id="73732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A6BD245-87DE-4034-A72F-B47E53CE3BF3}" type="slidenum">
              <a:rPr lang="de-DE" altLang="de-DE"/>
              <a:pPr eaLnBrk="1" hangingPunct="1">
                <a:spcBef>
                  <a:spcPct val="0"/>
                </a:spcBef>
              </a:pPr>
              <a:t>186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259096631"/>
      </p:ext>
    </p:extLst>
  </p:cSld>
  <p:clrMapOvr>
    <a:masterClrMapping/>
  </p:clrMapOvr>
</p:notes>
</file>

<file path=ppt/notesSlides/notesSlide1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488" y="744538"/>
            <a:ext cx="6616700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5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buFont typeface="+mj-lt"/>
              <a:buNone/>
            </a:pPr>
            <a:endParaRPr lang="de-DE" altLang="de-DE" dirty="0" smtClean="0"/>
          </a:p>
        </p:txBody>
      </p:sp>
      <p:sp>
        <p:nvSpPr>
          <p:cNvPr id="74756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33346A16-DCEB-41FC-A29D-1A5EEA636AF5}" type="slidenum">
              <a:rPr lang="de-DE" altLang="de-DE"/>
              <a:pPr eaLnBrk="1" hangingPunct="1">
                <a:spcBef>
                  <a:spcPct val="0"/>
                </a:spcBef>
              </a:pPr>
              <a:t>187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794315790"/>
      </p:ext>
    </p:extLst>
  </p:cSld>
  <p:clrMapOvr>
    <a:masterClrMapping/>
  </p:clrMapOvr>
</p:notes>
</file>

<file path=ppt/notesSlides/notesSlide1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488" y="744538"/>
            <a:ext cx="6616700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5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buFont typeface="+mj-lt"/>
              <a:buNone/>
            </a:pPr>
            <a:endParaRPr lang="de-DE" altLang="de-DE" dirty="0" smtClean="0"/>
          </a:p>
        </p:txBody>
      </p:sp>
      <p:sp>
        <p:nvSpPr>
          <p:cNvPr id="74756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33346A16-DCEB-41FC-A29D-1A5EEA636AF5}" type="slidenum">
              <a:rPr lang="de-DE" altLang="de-DE"/>
              <a:pPr eaLnBrk="1" hangingPunct="1">
                <a:spcBef>
                  <a:spcPct val="0"/>
                </a:spcBef>
              </a:pPr>
              <a:t>188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127559386"/>
      </p:ext>
    </p:extLst>
  </p:cSld>
  <p:clrMapOvr>
    <a:masterClrMapping/>
  </p:clrMapOvr>
</p:notes>
</file>

<file path=ppt/notesSlides/notesSlide1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488" y="744538"/>
            <a:ext cx="6616700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5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74756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33346A16-DCEB-41FC-A29D-1A5EEA636AF5}" type="slidenum">
              <a:rPr lang="de-DE" altLang="de-DE"/>
              <a:pPr eaLnBrk="1" hangingPunct="1">
                <a:spcBef>
                  <a:spcPct val="0"/>
                </a:spcBef>
              </a:pPr>
              <a:t>189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081094942"/>
      </p:ext>
    </p:extLst>
  </p:cSld>
  <p:clrMapOvr>
    <a:masterClrMapping/>
  </p:clrMapOvr>
</p:notes>
</file>

<file path=ppt/notesSlides/notesSlide1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488" y="744538"/>
            <a:ext cx="6616700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5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dirty="0" smtClean="0"/>
          </a:p>
        </p:txBody>
      </p:sp>
      <p:sp>
        <p:nvSpPr>
          <p:cNvPr id="74756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33346A16-DCEB-41FC-A29D-1A5EEA636AF5}" type="slidenum">
              <a:rPr lang="de-DE" altLang="de-DE"/>
              <a:pPr eaLnBrk="1" hangingPunct="1">
                <a:spcBef>
                  <a:spcPct val="0"/>
                </a:spcBef>
              </a:pPr>
              <a:t>190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890756989"/>
      </p:ext>
    </p:extLst>
  </p:cSld>
  <p:clrMapOvr>
    <a:masterClrMapping/>
  </p:clrMapOvr>
</p:notes>
</file>

<file path=ppt/notesSlides/notesSlide1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488" y="744538"/>
            <a:ext cx="6616700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5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74756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33346A16-DCEB-41FC-A29D-1A5EEA636AF5}" type="slidenum">
              <a:rPr lang="de-DE" altLang="de-DE"/>
              <a:pPr eaLnBrk="1" hangingPunct="1">
                <a:spcBef>
                  <a:spcPct val="0"/>
                </a:spcBef>
              </a:pPr>
              <a:t>191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94265355"/>
      </p:ext>
    </p:extLst>
  </p:cSld>
  <p:clrMapOvr>
    <a:masterClrMapping/>
  </p:clrMapOvr>
</p:notes>
</file>

<file path=ppt/notesSlides/notesSlide1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488" y="744538"/>
            <a:ext cx="6616700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5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74756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33346A16-DCEB-41FC-A29D-1A5EEA636AF5}" type="slidenum">
              <a:rPr lang="de-DE" altLang="de-DE"/>
              <a:pPr eaLnBrk="1" hangingPunct="1">
                <a:spcBef>
                  <a:spcPct val="0"/>
                </a:spcBef>
              </a:pPr>
              <a:t>192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442065734"/>
      </p:ext>
    </p:extLst>
  </p:cSld>
  <p:clrMapOvr>
    <a:masterClrMapping/>
  </p:clrMapOvr>
</p:notes>
</file>

<file path=ppt/notesSlides/notesSlide1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03EF7-23A0-4B9D-A784-FD3C4F9BCBB4}" type="slidenum">
              <a:rPr lang="de-DE" smtClean="0"/>
              <a:t>193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1489202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6429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03EF7-23A0-4B9D-A784-FD3C4F9BCBB4}" type="slidenum">
              <a:rPr lang="de-DE" smtClean="0"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79812156"/>
      </p:ext>
    </p:extLst>
  </p:cSld>
  <p:clrMapOvr>
    <a:masterClrMapping/>
  </p:clrMapOvr>
</p:notes>
</file>

<file path=ppt/notesSlides/notesSlide1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194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6291165"/>
      </p:ext>
    </p:extLst>
  </p:cSld>
  <p:clrMapOvr>
    <a:masterClrMapping/>
  </p:clrMapOvr>
</p:notes>
</file>

<file path=ppt/notesSlides/notesSlide1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195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4509835"/>
      </p:ext>
    </p:extLst>
  </p:cSld>
  <p:clrMapOvr>
    <a:masterClrMapping/>
  </p:clrMapOvr>
</p:notes>
</file>

<file path=ppt/notesSlides/notesSlide1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196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3501931"/>
      </p:ext>
    </p:extLst>
  </p:cSld>
  <p:clrMapOvr>
    <a:masterClrMapping/>
  </p:clrMapOvr>
</p:notes>
</file>

<file path=ppt/notesSlides/notesSlide1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b="0" dirty="0" smtClean="0">
              <a:latin typeface="+mn-lt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197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1543"/>
      </p:ext>
    </p:extLst>
  </p:cSld>
  <p:clrMapOvr>
    <a:masterClrMapping/>
  </p:clrMapOvr>
</p:notes>
</file>

<file path=ppt/notesSlides/notesSlide19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198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7050640"/>
      </p:ext>
    </p:extLst>
  </p:cSld>
  <p:clrMapOvr>
    <a:masterClrMapping/>
  </p:clrMapOvr>
</p:notes>
</file>

<file path=ppt/notesSlides/notesSlide19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sz="1200" dirty="0" smtClean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199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0061348"/>
      </p:ext>
    </p:extLst>
  </p:cSld>
  <p:clrMapOvr>
    <a:masterClrMapping/>
  </p:clrMapOvr>
</p:notes>
</file>

<file path=ppt/notesSlides/notesSlide19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200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3784045"/>
      </p:ext>
    </p:extLst>
  </p:cSld>
  <p:clrMapOvr>
    <a:masterClrMapping/>
  </p:clrMapOvr>
</p:notes>
</file>

<file path=ppt/notesSlides/notesSlide19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baseline="0" dirty="0" smtClean="0">
              <a:latin typeface="+mn-lt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201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6601592"/>
      </p:ext>
    </p:extLst>
  </p:cSld>
  <p:clrMapOvr>
    <a:masterClrMapping/>
  </p:clrMapOvr>
</p:notes>
</file>

<file path=ppt/notesSlides/notesSlide19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baseline="0" dirty="0" smtClean="0">
              <a:latin typeface="+mn-lt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202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6741396"/>
      </p:ext>
    </p:extLst>
  </p:cSld>
  <p:clrMapOvr>
    <a:masterClrMapping/>
  </p:clrMapOvr>
</p:notes>
</file>

<file path=ppt/notesSlides/notesSlide19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>
              <a:latin typeface="+mn-lt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203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42901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03EF7-23A0-4B9D-A784-FD3C4F9BCBB4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016116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0750"/>
            <a:fld id="{ACDFB6F2-6852-4970-A382-27CB2E8EE4E1}" type="slidenum">
              <a:rPr lang="de-DE" smtClean="0"/>
              <a:pPr defTabSz="920750"/>
              <a:t>20</a:t>
            </a:fld>
            <a:endParaRPr lang="de-DE" smtClean="0"/>
          </a:p>
        </p:txBody>
      </p:sp>
      <p:sp>
        <p:nvSpPr>
          <p:cNvPr id="1290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2" name="Notizenplatzhalt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61869373"/>
      </p:ext>
    </p:extLst>
  </p:cSld>
  <p:clrMapOvr>
    <a:masterClrMapping/>
  </p:clrMapOvr>
</p:notes>
</file>

<file path=ppt/notesSlides/notesSlide20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 smtClean="0">
              <a:latin typeface="+mn-lt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204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4509806"/>
      </p:ext>
    </p:extLst>
  </p:cSld>
  <p:clrMapOvr>
    <a:masterClrMapping/>
  </p:clrMapOvr>
</p:notes>
</file>

<file path=ppt/notesSlides/notesSlide20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i="0" baseline="0" dirty="0" smtClean="0">
              <a:latin typeface="+mn-lt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205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1111871"/>
      </p:ext>
    </p:extLst>
  </p:cSld>
  <p:clrMapOvr>
    <a:masterClrMapping/>
  </p:clrMapOvr>
</p:notes>
</file>

<file path=ppt/notesSlides/notesSlide20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i="0" dirty="0" smtClean="0">
              <a:latin typeface="+mn-lt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206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0642872"/>
      </p:ext>
    </p:extLst>
  </p:cSld>
  <p:clrMapOvr>
    <a:masterClrMapping/>
  </p:clrMapOvr>
</p:notes>
</file>

<file path=ppt/notesSlides/notesSlide20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i="1" dirty="0" smtClean="0">
              <a:latin typeface="+mn-lt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207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9344662"/>
      </p:ext>
    </p:extLst>
  </p:cSld>
  <p:clrMapOvr>
    <a:masterClrMapping/>
  </p:clrMapOvr>
</p:notes>
</file>

<file path=ppt/notesSlides/notesSlide20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sz="1200" dirty="0" smtClean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208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1580811"/>
      </p:ext>
    </p:extLst>
  </p:cSld>
  <p:clrMapOvr>
    <a:masterClrMapping/>
  </p:clrMapOvr>
</p:notes>
</file>

<file path=ppt/notesSlides/notesSlide20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>
              <a:latin typeface="+mn-lt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209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6621623"/>
      </p:ext>
    </p:extLst>
  </p:cSld>
  <p:clrMapOvr>
    <a:masterClrMapping/>
  </p:clrMapOvr>
</p:notes>
</file>

<file path=ppt/notesSlides/notesSlide20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 smtClean="0">
              <a:latin typeface="+mn-lt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5587085"/>
      </p:ext>
    </p:extLst>
  </p:cSld>
  <p:clrMapOvr>
    <a:masterClrMapping/>
  </p:clrMapOvr>
</p:notes>
</file>

<file path=ppt/notesSlides/notesSlide20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sz="1200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5578870"/>
      </p:ext>
    </p:extLst>
  </p:cSld>
  <p:clrMapOvr>
    <a:masterClrMapping/>
  </p:clrMapOvr>
</p:notes>
</file>

<file path=ppt/notesSlides/notesSlide20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sz="1200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8510768"/>
      </p:ext>
    </p:extLst>
  </p:cSld>
  <p:clrMapOvr>
    <a:masterClrMapping/>
  </p:clrMapOvr>
</p:notes>
</file>

<file path=ppt/notesSlides/notesSlide20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AAE11-C483-4AF5-9BD3-242F0604746E}" type="slidenum">
              <a:rPr lang="de-DE" smtClean="0"/>
              <a:t>213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699544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0750"/>
            <a:fld id="{FE30A31A-FB46-454D-95E1-793B41CA935F}" type="slidenum">
              <a:rPr lang="de-DE" smtClean="0"/>
              <a:pPr defTabSz="920750"/>
              <a:t>21</a:t>
            </a:fld>
            <a:endParaRPr lang="de-DE" smtClean="0"/>
          </a:p>
        </p:txBody>
      </p:sp>
      <p:sp>
        <p:nvSpPr>
          <p:cNvPr id="1300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" name="Notizenplatzhalt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07123590"/>
      </p:ext>
    </p:extLst>
  </p:cSld>
  <p:clrMapOvr>
    <a:masterClrMapping/>
  </p:clrMapOvr>
</p:notes>
</file>

<file path=ppt/notesSlides/notesSlide2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1853935"/>
      </p:ext>
    </p:extLst>
  </p:cSld>
  <p:clrMapOvr>
    <a:masterClrMapping/>
  </p:clrMapOvr>
</p:notes>
</file>

<file path=ppt/notesSlides/notesSlide2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9431828"/>
      </p:ext>
    </p:extLst>
  </p:cSld>
  <p:clrMapOvr>
    <a:masterClrMapping/>
  </p:clrMapOvr>
</p:notes>
</file>

<file path=ppt/notesSlides/notesSlide2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de-DE" sz="140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AAE11-C483-4AF5-9BD3-242F0604746E}" type="slidenum">
              <a:rPr lang="de-DE" smtClean="0"/>
              <a:t>216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308765"/>
      </p:ext>
    </p:extLst>
  </p:cSld>
  <p:clrMapOvr>
    <a:masterClrMapping/>
  </p:clrMapOvr>
</p:notes>
</file>

<file path=ppt/notesSlides/notesSlide2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217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Schulungsunterlagen der AG RDA - Modul GND: Normdaten in RDA | 17.04.2014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7876411"/>
      </p:ext>
    </p:extLst>
  </p:cSld>
  <p:clrMapOvr>
    <a:masterClrMapping/>
  </p:clrMapOvr>
</p:notes>
</file>

<file path=ppt/notesSlides/notesSlide2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1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AAE11-C483-4AF5-9BD3-242F0604746E}" type="slidenum">
              <a:rPr lang="de-DE" smtClean="0"/>
              <a:t>218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5402437"/>
      </p:ext>
    </p:extLst>
  </p:cSld>
  <p:clrMapOvr>
    <a:masterClrMapping/>
  </p:clrMapOvr>
</p:notes>
</file>

<file path=ppt/notesSlides/notesSlide2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100" dirty="0" smtClean="0"/>
              <a:t>RDA 9.2.2.9 - Allgemeine Regeln zur Erfassung</a:t>
            </a:r>
            <a:r>
              <a:rPr lang="de-DE" sz="1100" baseline="0" dirty="0" smtClean="0"/>
              <a:t> von Namen, die einen Nachnamen enthalten</a:t>
            </a:r>
            <a:endParaRPr lang="de-DE" sz="110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100" dirty="0" smtClean="0"/>
              <a:t>RDA 9.2.2.10-9.2.2.12 - Regeln zur</a:t>
            </a:r>
            <a:r>
              <a:rPr lang="de-DE" sz="1100" baseline="0" dirty="0" smtClean="0"/>
              <a:t> Erfassung </a:t>
            </a:r>
            <a:r>
              <a:rPr lang="de-DE" sz="1100" dirty="0" smtClean="0"/>
              <a:t>zusammengesetzter Nachnamen, für Nachnamen mit getrennt geschriebenen Präfixen und für Präfixe, die mit dem Nachnamen verbunden sind oder mittels Bindestrich verbunden sind.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AAE11-C483-4AF5-9BD3-242F0604746E}" type="slidenum">
              <a:rPr lang="de-DE" smtClean="0"/>
              <a:t>219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3920699"/>
      </p:ext>
    </p:extLst>
  </p:cSld>
  <p:clrMapOvr>
    <a:masterClrMapping/>
  </p:clrMapOvr>
</p:notes>
</file>

<file path=ppt/notesSlides/notesSlide2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AAE11-C483-4AF5-9BD3-242F0604746E}" type="slidenum">
              <a:rPr lang="de-DE" smtClean="0"/>
              <a:t>220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4974864"/>
      </p:ext>
    </p:extLst>
  </p:cSld>
  <p:clrMapOvr>
    <a:masterClrMapping/>
  </p:clrMapOvr>
</p:notes>
</file>

<file path=ppt/notesSlides/notesSlide2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AAE11-C483-4AF5-9BD3-242F0604746E}" type="slidenum">
              <a:rPr lang="de-DE" smtClean="0"/>
              <a:t>221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1302145"/>
      </p:ext>
    </p:extLst>
  </p:cSld>
  <p:clrMapOvr>
    <a:masterClrMapping/>
  </p:clrMapOvr>
</p:notes>
</file>

<file path=ppt/notesSlides/notesSlide2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AAE11-C483-4AF5-9BD3-242F0604746E}" type="slidenum">
              <a:rPr lang="de-DE" smtClean="0"/>
              <a:t>222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6307744"/>
      </p:ext>
    </p:extLst>
  </p:cSld>
  <p:clrMapOvr>
    <a:masterClrMapping/>
  </p:clrMapOvr>
</p:notes>
</file>

<file path=ppt/notesSlides/notesSlide2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AAE11-C483-4AF5-9BD3-242F0604746E}" type="slidenum">
              <a:rPr lang="de-DE" smtClean="0"/>
              <a:t>223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4402381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0750"/>
            <a:fld id="{81157B48-1DD1-4298-B49D-D57CCBB22590}" type="slidenum">
              <a:rPr lang="de-DE" smtClean="0"/>
              <a:pPr defTabSz="920750"/>
              <a:t>22</a:t>
            </a:fld>
            <a:endParaRPr lang="de-DE" smtClean="0"/>
          </a:p>
        </p:txBody>
      </p:sp>
      <p:sp>
        <p:nvSpPr>
          <p:cNvPr id="135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" name="Notizenplatzhalt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5025962"/>
      </p:ext>
    </p:extLst>
  </p:cSld>
  <p:clrMapOvr>
    <a:masterClrMapping/>
  </p:clrMapOvr>
</p:notes>
</file>

<file path=ppt/notesSlides/notesSlide2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000" baseline="0" dirty="0" smtClean="0">
              <a:latin typeface="+mn-lt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AAE11-C483-4AF5-9BD3-242F0604746E}" type="slidenum">
              <a:rPr lang="de-DE" smtClean="0"/>
              <a:t>224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9031315"/>
      </p:ext>
    </p:extLst>
  </p:cSld>
  <p:clrMapOvr>
    <a:masterClrMapping/>
  </p:clrMapOvr>
</p:notes>
</file>

<file path=ppt/notesSlides/notesSlide2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000" baseline="0" dirty="0" smtClean="0">
              <a:latin typeface="+mn-lt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AAE11-C483-4AF5-9BD3-242F0604746E}" type="slidenum">
              <a:rPr lang="de-DE" smtClean="0"/>
              <a:t>225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8292563"/>
      </p:ext>
    </p:extLst>
  </p:cSld>
  <p:clrMapOvr>
    <a:masterClrMapping/>
  </p:clrMapOvr>
</p:notes>
</file>

<file path=ppt/notesSlides/notesSlide2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000" baseline="0" dirty="0" smtClean="0">
              <a:latin typeface="+mn-lt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AAE11-C483-4AF5-9BD3-242F0604746E}" type="slidenum">
              <a:rPr lang="de-DE" smtClean="0"/>
              <a:t>226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1647049"/>
      </p:ext>
    </p:extLst>
  </p:cSld>
  <p:clrMapOvr>
    <a:masterClrMapping/>
  </p:clrMapOvr>
</p:notes>
</file>

<file path=ppt/notesSlides/notesSlide2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1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AAE11-C483-4AF5-9BD3-242F0604746E}" type="slidenum">
              <a:rPr lang="de-DE" smtClean="0"/>
              <a:t>227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3781267"/>
      </p:ext>
    </p:extLst>
  </p:cSld>
  <p:clrMapOvr>
    <a:masterClrMapping/>
  </p:clrMapOvr>
</p:notes>
</file>

<file path=ppt/notesSlides/notesSlide2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1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AAE11-C483-4AF5-9BD3-242F0604746E}" type="slidenum">
              <a:rPr lang="de-DE" smtClean="0"/>
              <a:t>228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6342846"/>
      </p:ext>
    </p:extLst>
  </p:cSld>
  <p:clrMapOvr>
    <a:masterClrMapping/>
  </p:clrMapOvr>
</p:notes>
</file>

<file path=ppt/notesSlides/notesSlide2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1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AAE11-C483-4AF5-9BD3-242F0604746E}" type="slidenum">
              <a:rPr lang="de-DE" smtClean="0"/>
              <a:t>229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5945667"/>
      </p:ext>
    </p:extLst>
  </p:cSld>
  <p:clrMapOvr>
    <a:masterClrMapping/>
  </p:clrMapOvr>
</p:notes>
</file>

<file path=ppt/notesSlides/notesSlide2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1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AAE11-C483-4AF5-9BD3-242F0604746E}" type="slidenum">
              <a:rPr lang="de-DE" smtClean="0"/>
              <a:t>230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4116708"/>
      </p:ext>
    </p:extLst>
  </p:cSld>
  <p:clrMapOvr>
    <a:masterClrMapping/>
  </p:clrMapOvr>
</p:notes>
</file>

<file path=ppt/notesSlides/notesSlide2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1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AAE11-C483-4AF5-9BD3-242F0604746E}" type="slidenum">
              <a:rPr lang="de-DE" smtClean="0"/>
              <a:t>231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2835560"/>
      </p:ext>
    </p:extLst>
  </p:cSld>
  <p:clrMapOvr>
    <a:masterClrMapping/>
  </p:clrMapOvr>
</p:notes>
</file>

<file path=ppt/notesSlides/notesSlide2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1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AAE11-C483-4AF5-9BD3-242F0604746E}" type="slidenum">
              <a:rPr lang="de-DE" smtClean="0"/>
              <a:t>232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9516896"/>
      </p:ext>
    </p:extLst>
  </p:cSld>
  <p:clrMapOvr>
    <a:masterClrMapping/>
  </p:clrMapOvr>
</p:notes>
</file>

<file path=ppt/notesSlides/notesSlide2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1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AAE11-C483-4AF5-9BD3-242F0604746E}" type="slidenum">
              <a:rPr lang="de-DE" smtClean="0"/>
              <a:t>233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359607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0750"/>
            <a:fld id="{596F39DC-19E5-4451-A437-43E9CB855971}" type="slidenum">
              <a:rPr lang="de-DE" smtClean="0"/>
              <a:pPr defTabSz="920750"/>
              <a:t>23</a:t>
            </a:fld>
            <a:endParaRPr lang="de-DE" smtClean="0"/>
          </a:p>
        </p:txBody>
      </p:sp>
      <p:sp>
        <p:nvSpPr>
          <p:cNvPr id="137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2" name="Notizenplatzhalt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79562567"/>
      </p:ext>
    </p:extLst>
  </p:cSld>
  <p:clrMapOvr>
    <a:masterClrMapping/>
  </p:clrMapOvr>
</p:notes>
</file>

<file path=ppt/notesSlides/notesSlide2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1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AAE11-C483-4AF5-9BD3-242F0604746E}" type="slidenum">
              <a:rPr lang="de-DE" smtClean="0"/>
              <a:t>234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0545655"/>
      </p:ext>
    </p:extLst>
  </p:cSld>
  <p:clrMapOvr>
    <a:masterClrMapping/>
  </p:clrMapOvr>
</p:notes>
</file>

<file path=ppt/notesSlides/notesSlide2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AAE11-C483-4AF5-9BD3-242F0604746E}" type="slidenum">
              <a:rPr lang="de-DE" smtClean="0"/>
              <a:t>235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7403603"/>
      </p:ext>
    </p:extLst>
  </p:cSld>
  <p:clrMapOvr>
    <a:masterClrMapping/>
  </p:clrMapOvr>
</p:notes>
</file>

<file path=ppt/notesSlides/notesSlide2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AAE11-C483-4AF5-9BD3-242F0604746E}" type="slidenum">
              <a:rPr lang="de-DE" smtClean="0"/>
              <a:t>236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2559739"/>
      </p:ext>
    </p:extLst>
  </p:cSld>
  <p:clrMapOvr>
    <a:masterClrMapping/>
  </p:clrMapOvr>
</p:notes>
</file>

<file path=ppt/notesSlides/notesSlide2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dirty="0" smtClean="0"/>
              <a:t>Der </a:t>
            </a:r>
            <a:r>
              <a:rPr lang="de-DE" sz="1200" dirty="0" err="1" smtClean="0"/>
              <a:t>Erbtitel</a:t>
            </a:r>
            <a:r>
              <a:rPr lang="de-DE" sz="1200" baseline="0" dirty="0" smtClean="0"/>
              <a:t> wird als abweichender Name in der Form „</a:t>
            </a:r>
            <a:r>
              <a:rPr lang="de-DE" sz="1200" dirty="0" smtClean="0"/>
              <a:t>Name, Rang im Plural“ und in der Form „</a:t>
            </a:r>
            <a:r>
              <a:rPr lang="de-DE" sz="1200" dirty="0" err="1" smtClean="0"/>
              <a:t>Erbtitel</a:t>
            </a:r>
            <a:r>
              <a:rPr lang="de-DE" sz="1200" dirty="0" smtClean="0"/>
              <a:t> im Plural Name“ erfasst. Der </a:t>
            </a:r>
            <a:r>
              <a:rPr lang="de-DE" sz="1200" dirty="0" err="1" smtClean="0"/>
              <a:t>Erbtitel</a:t>
            </a:r>
            <a:r>
              <a:rPr lang="de-DE" sz="1200" dirty="0" smtClean="0"/>
              <a:t> wird als abweichender Name erfasst, siehe oben. Der </a:t>
            </a:r>
            <a:r>
              <a:rPr lang="de-DE" sz="1200" dirty="0" err="1" smtClean="0"/>
              <a:t>Erbtitel</a:t>
            </a:r>
            <a:r>
              <a:rPr lang="de-DE" sz="1200" dirty="0" smtClean="0"/>
              <a:t> ist nicht Teil des normierten Sucheinstieges und wird nicht als getrenntes Element erfasst. </a:t>
            </a:r>
            <a:endParaRPr lang="de-DE" sz="1200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AAE11-C483-4AF5-9BD3-242F0604746E}" type="slidenum">
              <a:rPr lang="de-DE" smtClean="0"/>
              <a:t>237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75459256"/>
      </p:ext>
    </p:extLst>
  </p:cSld>
  <p:clrMapOvr>
    <a:masterClrMapping/>
  </p:clrMapOvr>
</p:notes>
</file>

<file path=ppt/notesSlides/notesSlide2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dirty="0" smtClean="0"/>
              <a:t>Der Adelstitel kann zusätzlich als getrenntes Element im Feld 550 mit dem Code „</a:t>
            </a:r>
            <a:r>
              <a:rPr lang="de-DE" sz="1200" dirty="0" err="1" smtClean="0"/>
              <a:t>adel</a:t>
            </a:r>
            <a:r>
              <a:rPr lang="de-DE" sz="1200" dirty="0" smtClean="0"/>
              <a:t>“ erfasst werden. </a:t>
            </a:r>
          </a:p>
          <a:p>
            <a:endParaRPr lang="de-DE" sz="1200" dirty="0" smtClean="0"/>
          </a:p>
          <a:p>
            <a:r>
              <a:rPr lang="de-DE" sz="1200" dirty="0" smtClean="0"/>
              <a:t>Der Adelstitel wird als</a:t>
            </a:r>
            <a:r>
              <a:rPr lang="de-DE" sz="1200" baseline="0" dirty="0" smtClean="0"/>
              <a:t> </a:t>
            </a:r>
            <a:r>
              <a:rPr lang="de-DE" sz="1200" dirty="0" smtClean="0"/>
              <a:t>Relation zum entsprechenden GND-Satz</a:t>
            </a:r>
            <a:r>
              <a:rPr lang="de-DE" sz="1200" baseline="0" dirty="0" smtClean="0"/>
              <a:t> erfasst.</a:t>
            </a:r>
          </a:p>
          <a:p>
            <a:endParaRPr lang="de-DE" sz="1200" baseline="0" dirty="0" smtClean="0"/>
          </a:p>
          <a:p>
            <a:r>
              <a:rPr lang="de-DE" sz="1200" baseline="0" dirty="0" smtClean="0"/>
              <a:t>Das obige Beispiel ist fingiert.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AAE11-C483-4AF5-9BD3-242F0604746E}" type="slidenum">
              <a:rPr lang="de-DE" smtClean="0"/>
              <a:t>238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3798967"/>
      </p:ext>
    </p:extLst>
  </p:cSld>
  <p:clrMapOvr>
    <a:masterClrMapping/>
  </p:clrMapOvr>
</p:notes>
</file>

<file path=ppt/notesSlides/notesSlide2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10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AAE11-C483-4AF5-9BD3-242F0604746E}" type="slidenum">
              <a:rPr lang="de-DE" smtClean="0"/>
              <a:t>239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0081780"/>
      </p:ext>
    </p:extLst>
  </p:cSld>
  <p:clrMapOvr>
    <a:masterClrMapping/>
  </p:clrMapOvr>
</p:notes>
</file>

<file path=ppt/notesSlides/notesSlide2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1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AAE11-C483-4AF5-9BD3-242F0604746E}" type="slidenum">
              <a:rPr lang="de-DE" smtClean="0"/>
              <a:t>240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827313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03EF7-23A0-4B9D-A784-FD3C4F9BCBB4}" type="slidenum">
              <a:rPr lang="de-DE" smtClean="0"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720494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0666"/>
            <a:fld id="{1F0C5092-DBF2-4AB3-B43D-30D9E343D803}" type="slidenum">
              <a:rPr lang="de-DE" smtClean="0">
                <a:solidFill>
                  <a:prstClr val="black"/>
                </a:solidFill>
              </a:rPr>
              <a:pPr defTabSz="920666"/>
              <a:t>25</a:t>
            </a:fld>
            <a:endParaRPr lang="de-DE" smtClean="0">
              <a:solidFill>
                <a:prstClr val="black"/>
              </a:solidFill>
            </a:endParaRPr>
          </a:p>
        </p:txBody>
      </p:sp>
      <p:sp>
        <p:nvSpPr>
          <p:cNvPr id="1249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12493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79451" y="4716469"/>
            <a:ext cx="5683250" cy="4927599"/>
          </a:xfrm>
          <a:noFill/>
          <a:ln/>
        </p:spPr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1762062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Hier ein Screenshot aus</a:t>
            </a:r>
            <a:r>
              <a:rPr lang="de-DE" baseline="0" dirty="0" smtClean="0"/>
              <a:t> dem Standardelemente-Set für Normdaten.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aseline="0" dirty="0" smtClean="0"/>
              <a:t>Die grau unterlegten Felder sind die Kernelemente, die weißen enthalten Kernelemente, die nur unter bestimmten Bedingungen belegt werden, und die grün unterlegen Felder enthalten die Zusatzelemente.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t>26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550492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0750"/>
            <a:fld id="{1F0C5092-DBF2-4AB3-B43D-30D9E343D803}" type="slidenum">
              <a:rPr lang="de-DE" smtClean="0"/>
              <a:pPr defTabSz="920750"/>
              <a:t>27</a:t>
            </a:fld>
            <a:endParaRPr lang="de-DE" smtClean="0"/>
          </a:p>
        </p:txBody>
      </p:sp>
      <p:sp>
        <p:nvSpPr>
          <p:cNvPr id="1249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12493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79451" y="4716466"/>
            <a:ext cx="5683250" cy="4927599"/>
          </a:xfrm>
          <a:noFill/>
          <a:ln/>
        </p:spPr>
        <p:txBody>
          <a:bodyPr/>
          <a:lstStyle/>
          <a:p>
            <a:endParaRPr lang="de-DE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052206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0750"/>
            <a:fld id="{1F0C5092-DBF2-4AB3-B43D-30D9E343D803}" type="slidenum">
              <a:rPr lang="de-DE" smtClean="0"/>
              <a:pPr defTabSz="920750"/>
              <a:t>28</a:t>
            </a:fld>
            <a:endParaRPr lang="de-DE" smtClean="0"/>
          </a:p>
        </p:txBody>
      </p:sp>
      <p:sp>
        <p:nvSpPr>
          <p:cNvPr id="1249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12493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79451" y="4716466"/>
            <a:ext cx="5683250" cy="4927599"/>
          </a:xfrm>
          <a:noFill/>
          <a:ln/>
        </p:spPr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226083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t>29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34773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3981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0750"/>
            <a:fld id="{1F0C5092-DBF2-4AB3-B43D-30D9E343D803}" type="slidenum">
              <a:rPr lang="de-DE" smtClean="0"/>
              <a:pPr defTabSz="920750"/>
              <a:t>30</a:t>
            </a:fld>
            <a:endParaRPr lang="de-DE" smtClean="0"/>
          </a:p>
        </p:txBody>
      </p:sp>
      <p:sp>
        <p:nvSpPr>
          <p:cNvPr id="1249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12493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79451" y="4716466"/>
            <a:ext cx="5683250" cy="4927599"/>
          </a:xfrm>
          <a:noFill/>
          <a:ln/>
        </p:spPr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442763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0750"/>
            <a:fld id="{1F0C5092-DBF2-4AB3-B43D-30D9E343D803}" type="slidenum">
              <a:rPr lang="de-DE" smtClean="0"/>
              <a:pPr defTabSz="920750"/>
              <a:t>31</a:t>
            </a:fld>
            <a:endParaRPr lang="de-DE" smtClean="0"/>
          </a:p>
        </p:txBody>
      </p:sp>
      <p:sp>
        <p:nvSpPr>
          <p:cNvPr id="1249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73475" y="5120148"/>
            <a:ext cx="5633258" cy="5349356"/>
          </a:xfrm>
          <a:noFill/>
          <a:ln/>
        </p:spPr>
        <p:txBody>
          <a:bodyPr/>
          <a:lstStyle/>
          <a:p>
            <a:endParaRPr lang="de-DE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420293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0750"/>
            <a:fld id="{1F0C5092-DBF2-4AB3-B43D-30D9E343D803}" type="slidenum">
              <a:rPr lang="de-DE" smtClean="0">
                <a:solidFill>
                  <a:prstClr val="black"/>
                </a:solidFill>
              </a:rPr>
              <a:pPr defTabSz="920750"/>
              <a:t>32</a:t>
            </a:fld>
            <a:endParaRPr lang="de-DE" smtClean="0">
              <a:solidFill>
                <a:prstClr val="black"/>
              </a:solidFill>
            </a:endParaRPr>
          </a:p>
        </p:txBody>
      </p:sp>
      <p:sp>
        <p:nvSpPr>
          <p:cNvPr id="1249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73475" y="5120148"/>
            <a:ext cx="5633258" cy="5349356"/>
          </a:xfrm>
          <a:noFill/>
          <a:ln/>
        </p:spPr>
        <p:txBody>
          <a:bodyPr/>
          <a:lstStyle/>
          <a:p>
            <a:endParaRPr lang="de-DE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883203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0750"/>
            <a:fld id="{1F0C5092-DBF2-4AB3-B43D-30D9E343D803}" type="slidenum">
              <a:rPr lang="de-DE" smtClean="0"/>
              <a:pPr defTabSz="920750"/>
              <a:t>33</a:t>
            </a:fld>
            <a:endParaRPr lang="de-DE" smtClean="0"/>
          </a:p>
        </p:txBody>
      </p:sp>
      <p:sp>
        <p:nvSpPr>
          <p:cNvPr id="1249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73475" y="5120148"/>
            <a:ext cx="5633258" cy="5349356"/>
          </a:xfrm>
          <a:noFill/>
          <a:ln/>
        </p:spPr>
        <p:txBody>
          <a:bodyPr/>
          <a:lstStyle/>
          <a:p>
            <a:endParaRPr lang="de-DE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292631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0750"/>
            <a:fld id="{1F0C5092-DBF2-4AB3-B43D-30D9E343D803}" type="slidenum">
              <a:rPr lang="de-DE" smtClean="0"/>
              <a:pPr defTabSz="920750"/>
              <a:t>34</a:t>
            </a:fld>
            <a:endParaRPr lang="de-DE" smtClean="0"/>
          </a:p>
        </p:txBody>
      </p:sp>
      <p:sp>
        <p:nvSpPr>
          <p:cNvPr id="1249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73475" y="5120148"/>
            <a:ext cx="5633258" cy="5349356"/>
          </a:xfrm>
          <a:noFill/>
          <a:ln/>
        </p:spPr>
        <p:txBody>
          <a:bodyPr/>
          <a:lstStyle/>
          <a:p>
            <a:endParaRPr lang="de-DE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42001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0750"/>
            <a:fld id="{1F0C5092-DBF2-4AB3-B43D-30D9E343D803}" type="slidenum">
              <a:rPr lang="de-DE" smtClean="0"/>
              <a:pPr defTabSz="920750"/>
              <a:t>35</a:t>
            </a:fld>
            <a:endParaRPr lang="de-DE" smtClean="0"/>
          </a:p>
        </p:txBody>
      </p:sp>
      <p:sp>
        <p:nvSpPr>
          <p:cNvPr id="1249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73475" y="5120148"/>
            <a:ext cx="5633258" cy="5349356"/>
          </a:xfrm>
          <a:noFill/>
          <a:ln/>
        </p:spPr>
        <p:txBody>
          <a:bodyPr/>
          <a:lstStyle/>
          <a:p>
            <a:endParaRPr lang="de-DE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815129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0750"/>
            <a:fld id="{1F0C5092-DBF2-4AB3-B43D-30D9E343D803}" type="slidenum">
              <a:rPr lang="de-DE" smtClean="0">
                <a:solidFill>
                  <a:prstClr val="black"/>
                </a:solidFill>
              </a:rPr>
              <a:pPr defTabSz="920750"/>
              <a:t>36</a:t>
            </a:fld>
            <a:endParaRPr lang="de-DE" smtClean="0">
              <a:solidFill>
                <a:prstClr val="black"/>
              </a:solidFill>
            </a:endParaRPr>
          </a:p>
        </p:txBody>
      </p:sp>
      <p:sp>
        <p:nvSpPr>
          <p:cNvPr id="1249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79451" y="4716466"/>
            <a:ext cx="5683250" cy="4927599"/>
          </a:xfrm>
          <a:noFill/>
          <a:ln/>
        </p:spPr>
        <p:txBody>
          <a:bodyPr/>
          <a:lstStyle/>
          <a:p>
            <a:endParaRPr lang="de-DE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195384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t>37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020454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>
                <a:solidFill>
                  <a:prstClr val="black"/>
                </a:solidFill>
              </a:rPr>
              <a:pPr/>
              <a:t>38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Schulungsunterlagen der AG RDA - Modul GND: Normdaten in RDA | 17.04.2014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5421270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0750"/>
            <a:fld id="{4ECC4B3D-EF33-42E3-B0EA-90844F4AC5AA}" type="slidenum">
              <a:rPr lang="de-DE" smtClean="0"/>
              <a:pPr defTabSz="920750"/>
              <a:t>39</a:t>
            </a:fld>
            <a:endParaRPr lang="de-DE" smtClean="0"/>
          </a:p>
        </p:txBody>
      </p:sp>
      <p:sp>
        <p:nvSpPr>
          <p:cNvPr id="1157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11571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518519" y="4603279"/>
            <a:ext cx="5760639" cy="4968552"/>
          </a:xfrm>
          <a:noFill/>
          <a:ln/>
        </p:spPr>
        <p:txBody>
          <a:bodyPr/>
          <a:lstStyle/>
          <a:p>
            <a:pPr eaLnBrk="1" hangingPunct="1"/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7256959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0750"/>
            <a:fld id="{4ECC4B3D-EF33-42E3-B0EA-90844F4AC5AA}" type="slidenum">
              <a:rPr lang="de-DE" smtClean="0"/>
              <a:pPr defTabSz="920750"/>
              <a:t>4</a:t>
            </a:fld>
            <a:endParaRPr lang="de-DE" smtClean="0"/>
          </a:p>
        </p:txBody>
      </p:sp>
      <p:sp>
        <p:nvSpPr>
          <p:cNvPr id="1157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11571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518519" y="4603279"/>
            <a:ext cx="5760639" cy="4968552"/>
          </a:xfrm>
          <a:noFill/>
          <a:ln/>
        </p:spPr>
        <p:txBody>
          <a:bodyPr/>
          <a:lstStyle/>
          <a:p>
            <a:pPr eaLnBrk="1" hangingPunct="1"/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309213687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40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Schulungsunterlagen der AG RDA - Modul GND: Normdaten in RDA | 17.04.2014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7659790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41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Schulungsunterlagen der AG RDA - Modul GND: Normdaten in RDA | 17.04.2014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6423207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42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Schulungsunterlagen der AG RDA - Modul GND: Normdaten in RDA | 17.04.2014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5408133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43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Schulungsunterlagen der AG RDA - Modul GND: Normdaten in RDA | 17.04.2014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6531135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44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Schulungsunterlagen der AG RDA - Modul GND: Normdaten in RDA | 17.04.2014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4043344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45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Schulungsunterlagen der AG RDA - Modul GND: Normdaten in RDA | 17.04.2014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3111861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46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Schulungsunterlagen der AG RDA - Modul GND: Normdaten in RDA | 17.04.2014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7064349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47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Schulungsunterlagen der AG RDA - Modul GND: Normdaten in RDA | 17.04.2014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8994419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48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Schulungsunterlagen der AG RDA - Modul GND: Normdaten in RDA | 17.04.2014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1357188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49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Schulungsunterlagen der AG RDA - Modul GND: Normdaten in RDA | 17.04.2014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03919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0750"/>
            <a:fld id="{4ECC4B3D-EF33-42E3-B0EA-90844F4AC5AA}" type="slidenum">
              <a:rPr lang="de-DE" smtClean="0"/>
              <a:pPr defTabSz="920750"/>
              <a:t>5</a:t>
            </a:fld>
            <a:endParaRPr lang="de-DE" smtClean="0"/>
          </a:p>
        </p:txBody>
      </p:sp>
      <p:sp>
        <p:nvSpPr>
          <p:cNvPr id="1157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11571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518519" y="4603279"/>
            <a:ext cx="5760639" cy="4968552"/>
          </a:xfrm>
          <a:noFill/>
          <a:ln/>
        </p:spPr>
        <p:txBody>
          <a:bodyPr/>
          <a:lstStyle/>
          <a:p>
            <a:pPr eaLnBrk="1" hangingPunct="1"/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909871291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50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Schulungsunterlagen der AG RDA - Modul GND: Normdaten in RDA | 17.04.2014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0859556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spcBef>
                <a:spcPts val="576"/>
              </a:spcBef>
              <a:buNone/>
            </a:pPr>
            <a:endParaRPr lang="de-DE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51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Schulungsunterlagen der AG RDA - Modul GND: Normdaten in RDA | 17.04.2014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5758042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03EF7-23A0-4B9D-A784-FD3C4F9BCBB4}" type="slidenum">
              <a:rPr lang="de-DE" smtClean="0"/>
              <a:t>52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47323396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53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Schulungsunterlagen der AG RDA - Modul GND: Normdaten in RDA | 17.04.2014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7040934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54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Schulungsunterlagen der AG RDA - Modul GND: Normdaten in RDA | 17.04.2014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4188764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55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Schulungsunterlagen der AG RDA - Modul GND: Normdaten in RDA | 17.04.2014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0481459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56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Schulungsunterlagen der AG RDA - Modul GND: Normdaten in RDA | 17.04.2014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519066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57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Schulungsunterlagen der AG RDA - Modul GND: Normdaten in RDA | 17.04.2014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953226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58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Schulungsunterlagen der AG RDA - Modul GND: Normdaten in RDA | 17.04.2014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0032952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0750"/>
            <a:fld id="{1F0C5092-DBF2-4AB3-B43D-30D9E343D803}" type="slidenum">
              <a:rPr lang="de-DE" smtClean="0"/>
              <a:pPr defTabSz="920750"/>
              <a:t>59</a:t>
            </a:fld>
            <a:endParaRPr lang="de-DE" smtClean="0"/>
          </a:p>
        </p:txBody>
      </p:sp>
      <p:sp>
        <p:nvSpPr>
          <p:cNvPr id="1249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73475" y="5120148"/>
            <a:ext cx="5633258" cy="5349356"/>
          </a:xfrm>
          <a:noFill/>
          <a:ln/>
        </p:spPr>
        <p:txBody>
          <a:bodyPr/>
          <a:lstStyle/>
          <a:p>
            <a:endParaRPr lang="de-DE" sz="1200" b="0" i="0" u="none" strike="noStrike" kern="1200" baseline="0" dirty="0" smtClean="0">
              <a:solidFill>
                <a:schemeClr val="tx1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92099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0750"/>
            <a:fld id="{4ECC4B3D-EF33-42E3-B0EA-90844F4AC5AA}" type="slidenum">
              <a:rPr lang="de-DE" smtClean="0"/>
              <a:pPr defTabSz="920750"/>
              <a:t>6</a:t>
            </a:fld>
            <a:endParaRPr lang="de-DE" smtClean="0"/>
          </a:p>
        </p:txBody>
      </p:sp>
      <p:sp>
        <p:nvSpPr>
          <p:cNvPr id="1157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11571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518519" y="4603279"/>
            <a:ext cx="5760639" cy="4968552"/>
          </a:xfrm>
          <a:noFill/>
          <a:ln/>
        </p:spPr>
        <p:txBody>
          <a:bodyPr/>
          <a:lstStyle/>
          <a:p>
            <a:pPr eaLnBrk="1" hangingPunct="1"/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250603947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0750"/>
            <a:fld id="{1F0C5092-DBF2-4AB3-B43D-30D9E343D803}" type="slidenum">
              <a:rPr lang="de-DE" smtClean="0"/>
              <a:pPr defTabSz="920750"/>
              <a:t>60</a:t>
            </a:fld>
            <a:endParaRPr lang="de-DE" smtClean="0"/>
          </a:p>
        </p:txBody>
      </p:sp>
      <p:sp>
        <p:nvSpPr>
          <p:cNvPr id="1249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73475" y="5120148"/>
            <a:ext cx="5633258" cy="5349356"/>
          </a:xfrm>
          <a:noFill/>
          <a:ln/>
        </p:spPr>
        <p:txBody>
          <a:bodyPr/>
          <a:lstStyle/>
          <a:p>
            <a:endParaRPr lang="de-DE" sz="1200" b="0" i="0" u="none" strike="noStrike" kern="1200" baseline="0" dirty="0" smtClean="0">
              <a:solidFill>
                <a:schemeClr val="tx1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7968108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61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Schulungsunterlagen der AG RDA - Modul GND: Normdaten in RDA | 17.04.2014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5081521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62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Schulungsunterlagen der AG RDA - Modul GND: Normdaten in RDA | 17.04.2014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2074300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63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Schulungsunterlagen der AG RDA - Modul GND: Normdaten in RDA | 17.04.2014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1232671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64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Schulungsunterlagen der AG RDA - Modul GND: Normdaten in RDA | 17.04.2014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1491363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03EF7-23A0-4B9D-A784-FD3C4F9BCBB4}" type="slidenum">
              <a:rPr lang="de-DE" smtClean="0"/>
              <a:t>65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0243572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t>66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0750"/>
            <a:fld id="{4ECC4B3D-EF33-42E3-B0EA-90844F4AC5AA}" type="slidenum">
              <a:rPr lang="de-DE" smtClean="0"/>
              <a:pPr defTabSz="920750"/>
              <a:t>67</a:t>
            </a:fld>
            <a:endParaRPr lang="de-DE" smtClean="0"/>
          </a:p>
        </p:txBody>
      </p:sp>
      <p:sp>
        <p:nvSpPr>
          <p:cNvPr id="1157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11571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518519" y="4603279"/>
            <a:ext cx="5760639" cy="4968552"/>
          </a:xfrm>
          <a:noFill/>
          <a:ln/>
        </p:spPr>
        <p:txBody>
          <a:bodyPr/>
          <a:lstStyle/>
          <a:p>
            <a:pPr eaLnBrk="1" hangingPunct="1"/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1226163974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de-DE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68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3667033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69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Schulungsunterlagen der AG RDA - Modul GND: Normdaten in RDA | 17.04.2014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62286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118787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dirty="0" smtClean="0">
              <a:latin typeface="Verdana" pitchFamily="34" charset="0"/>
            </a:endParaRPr>
          </a:p>
        </p:txBody>
      </p:sp>
      <p:sp>
        <p:nvSpPr>
          <p:cNvPr id="118788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0750"/>
            <a:fld id="{4C788621-2939-460F-ACE2-5BD6D0ADCEDD}" type="slidenum">
              <a:rPr lang="de-DE" smtClean="0"/>
              <a:pPr defTabSz="920750"/>
              <a:t>7</a:t>
            </a:fld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1909167503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70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Schulungsunterlagen der AG RDA - Modul GND: Normdaten in RDA | 17.04.2014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3148290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de-DE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71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3667033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72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3667033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73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0726694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03EF7-23A0-4B9D-A784-FD3C4F9BCBB4}" type="slidenum">
              <a:rPr lang="de-DE" smtClean="0"/>
              <a:t>74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2935907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75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6116873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76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2647321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77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Schulungsunterlagen der AG RDA - Modul GND: Normdaten in RDA | 17.04.2014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7467221"/>
      </p:ext>
    </p:extLst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78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3667033"/>
      </p:ext>
    </p:extLst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79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138901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119811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dirty="0" smtClean="0">
              <a:latin typeface="+mn-lt"/>
            </a:endParaRPr>
          </a:p>
        </p:txBody>
      </p:sp>
      <p:sp>
        <p:nvSpPr>
          <p:cNvPr id="119812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0750"/>
            <a:fld id="{3A16AE96-EE1F-49D4-B943-82AFB9A45252}" type="slidenum">
              <a:rPr lang="de-DE" smtClean="0"/>
              <a:pPr defTabSz="920750"/>
              <a:t>8</a:t>
            </a:fld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1564621635"/>
      </p:ext>
    </p:extLst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80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9050296"/>
      </p:ext>
    </p:extLst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03EF7-23A0-4B9D-A784-FD3C4F9BCBB4}" type="slidenum">
              <a:rPr lang="de-DE" smtClean="0"/>
              <a:t>81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00798134"/>
      </p:ext>
    </p:extLst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03EF7-23A0-4B9D-A784-FD3C4F9BCBB4}" type="slidenum">
              <a:rPr lang="de-DE" smtClean="0"/>
              <a:t>82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8097045"/>
      </p:ext>
    </p:extLst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83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8737055"/>
      </p:ext>
    </p:extLst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84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5798218"/>
      </p:ext>
    </p:extLst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85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7125492"/>
      </p:ext>
    </p:extLst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86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1740964"/>
      </p:ext>
    </p:extLst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87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18858404"/>
      </p:ext>
    </p:extLst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88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2435900"/>
      </p:ext>
    </p:extLst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89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65482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03EF7-23A0-4B9D-A784-FD3C4F9BCBB4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0120358"/>
      </p:ext>
    </p:extLst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90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3209146"/>
      </p:ext>
    </p:extLst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91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983649"/>
      </p:ext>
    </p:extLst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Die Beispiele auf dieser Seite dienen nur zur</a:t>
            </a:r>
            <a:r>
              <a:rPr lang="de-DE" baseline="0" dirty="0" smtClean="0"/>
              <a:t> Veranschaulichung, wie Patronyme aussehen. Sie zeigen nicht die Ansetzung in der GND!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Solomon </a:t>
            </a:r>
            <a:r>
              <a:rPr lang="de-DE" dirty="0" err="1" smtClean="0"/>
              <a:t>Gebre</a:t>
            </a:r>
            <a:r>
              <a:rPr lang="de-DE" dirty="0" smtClean="0"/>
              <a:t> Christos</a:t>
            </a:r>
            <a:br>
              <a:rPr lang="de-DE" dirty="0" smtClean="0"/>
            </a:br>
            <a:r>
              <a:rPr lang="de-DE" dirty="0" smtClean="0"/>
              <a:t>  Vorname: Solomon ; Vatersname: </a:t>
            </a:r>
            <a:r>
              <a:rPr lang="de-DE" dirty="0" err="1" smtClean="0"/>
              <a:t>Gebre</a:t>
            </a:r>
            <a:r>
              <a:rPr lang="de-DE" dirty="0" smtClean="0"/>
              <a:t> Christos</a:t>
            </a:r>
          </a:p>
          <a:p>
            <a:endParaRPr lang="de-DE" dirty="0" smtClean="0"/>
          </a:p>
          <a:p>
            <a:r>
              <a:rPr lang="de-DE" dirty="0" err="1" smtClean="0"/>
              <a:t>Kidāna</a:t>
            </a:r>
            <a:r>
              <a:rPr lang="de-DE" dirty="0" smtClean="0"/>
              <a:t> </a:t>
            </a:r>
            <a:r>
              <a:rPr lang="de-DE" dirty="0" err="1" smtClean="0"/>
              <a:t>Māryām</a:t>
            </a:r>
            <a:r>
              <a:rPr lang="de-DE" dirty="0" smtClean="0"/>
              <a:t> </a:t>
            </a:r>
            <a:r>
              <a:rPr lang="de-DE" dirty="0" err="1" smtClean="0"/>
              <a:t>Gétāhun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  Vornamen: </a:t>
            </a:r>
            <a:r>
              <a:rPr lang="de-DE" dirty="0" err="1" smtClean="0"/>
              <a:t>Kidāna</a:t>
            </a:r>
            <a:r>
              <a:rPr lang="de-DE" dirty="0" smtClean="0"/>
              <a:t> </a:t>
            </a:r>
            <a:r>
              <a:rPr lang="de-DE" dirty="0" err="1" smtClean="0"/>
              <a:t>Māryām</a:t>
            </a:r>
            <a:r>
              <a:rPr lang="de-DE" dirty="0" smtClean="0"/>
              <a:t> ; Vatersname: </a:t>
            </a:r>
            <a:r>
              <a:rPr lang="de-DE" dirty="0" err="1" smtClean="0"/>
              <a:t>Gétāhun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err="1" smtClean="0"/>
              <a:t>Germāčaw</a:t>
            </a:r>
            <a:r>
              <a:rPr lang="de-DE" dirty="0" smtClean="0"/>
              <a:t> </a:t>
            </a:r>
            <a:r>
              <a:rPr lang="de-DE" dirty="0" err="1" smtClean="0"/>
              <a:t>Takla</a:t>
            </a:r>
            <a:r>
              <a:rPr lang="de-DE" dirty="0" smtClean="0"/>
              <a:t> </a:t>
            </a:r>
            <a:r>
              <a:rPr lang="de-DE" dirty="0" err="1" smtClean="0"/>
              <a:t>Ḥawāryāt</a:t>
            </a:r>
            <a:r>
              <a:rPr lang="de-DE" dirty="0" smtClean="0"/>
              <a:t> </a:t>
            </a:r>
            <a:br>
              <a:rPr lang="de-DE" dirty="0" smtClean="0"/>
            </a:br>
            <a:r>
              <a:rPr lang="de-DE" baseline="0" dirty="0" smtClean="0"/>
              <a:t>  </a:t>
            </a:r>
            <a:r>
              <a:rPr lang="de-DE" dirty="0" smtClean="0"/>
              <a:t>Vorname: </a:t>
            </a:r>
            <a:r>
              <a:rPr lang="de-DE" dirty="0" err="1" smtClean="0"/>
              <a:t>Germāčaw</a:t>
            </a:r>
            <a:r>
              <a:rPr lang="de-DE" dirty="0" smtClean="0"/>
              <a:t> ; Vatersname: </a:t>
            </a:r>
            <a:r>
              <a:rPr lang="de-DE" dirty="0" err="1" smtClean="0"/>
              <a:t>Takla</a:t>
            </a:r>
            <a:r>
              <a:rPr lang="de-DE" dirty="0" smtClean="0"/>
              <a:t> </a:t>
            </a:r>
            <a:r>
              <a:rPr lang="de-DE" dirty="0" err="1" smtClean="0"/>
              <a:t>Ḥawāryāt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92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4548432"/>
      </p:ext>
    </p:extLst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Die Beispiele auf dieser Seite dienen nur zur</a:t>
            </a:r>
            <a:r>
              <a:rPr lang="de-DE" baseline="0" dirty="0" smtClean="0"/>
              <a:t> Veranschaulichung, wie Patronyme aussehen. Sie zeigen nicht die Ansetzung in der GND!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err="1" smtClean="0"/>
              <a:t>Kidāna</a:t>
            </a:r>
            <a:r>
              <a:rPr lang="de-DE" dirty="0" smtClean="0"/>
              <a:t> </a:t>
            </a:r>
            <a:r>
              <a:rPr lang="de-DE" dirty="0" err="1" smtClean="0"/>
              <a:t>Māryām</a:t>
            </a:r>
            <a:r>
              <a:rPr lang="de-DE" dirty="0" smtClean="0"/>
              <a:t> </a:t>
            </a:r>
            <a:r>
              <a:rPr lang="de-DE" dirty="0" err="1" smtClean="0"/>
              <a:t>Gétāhun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  Vornamen: </a:t>
            </a:r>
            <a:r>
              <a:rPr lang="de-DE" dirty="0" err="1" smtClean="0"/>
              <a:t>Kidāna</a:t>
            </a:r>
            <a:r>
              <a:rPr lang="de-DE" dirty="0" smtClean="0"/>
              <a:t> </a:t>
            </a:r>
            <a:r>
              <a:rPr lang="de-DE" dirty="0" err="1" smtClean="0"/>
              <a:t>Māryām</a:t>
            </a:r>
            <a:r>
              <a:rPr lang="de-DE" dirty="0" smtClean="0"/>
              <a:t> ; Vatersname: </a:t>
            </a:r>
            <a:r>
              <a:rPr lang="de-DE" dirty="0" err="1" smtClean="0"/>
              <a:t>Gétāhun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err="1" smtClean="0"/>
              <a:t>Germāčaw</a:t>
            </a:r>
            <a:r>
              <a:rPr lang="de-DE" dirty="0" smtClean="0"/>
              <a:t> </a:t>
            </a:r>
            <a:r>
              <a:rPr lang="de-DE" dirty="0" err="1" smtClean="0"/>
              <a:t>Takla</a:t>
            </a:r>
            <a:r>
              <a:rPr lang="de-DE" dirty="0" smtClean="0"/>
              <a:t> </a:t>
            </a:r>
            <a:r>
              <a:rPr lang="de-DE" dirty="0" err="1" smtClean="0"/>
              <a:t>Ḥawāryāt</a:t>
            </a:r>
            <a:r>
              <a:rPr lang="de-DE" dirty="0" smtClean="0"/>
              <a:t> </a:t>
            </a:r>
            <a:br>
              <a:rPr lang="de-DE" dirty="0" smtClean="0"/>
            </a:br>
            <a:r>
              <a:rPr lang="de-DE" baseline="0" dirty="0" smtClean="0"/>
              <a:t>  </a:t>
            </a:r>
            <a:r>
              <a:rPr lang="de-DE" dirty="0" smtClean="0"/>
              <a:t>Vorname: </a:t>
            </a:r>
            <a:r>
              <a:rPr lang="de-DE" dirty="0" err="1" smtClean="0"/>
              <a:t>Germāčaw</a:t>
            </a:r>
            <a:r>
              <a:rPr lang="de-DE" dirty="0" smtClean="0"/>
              <a:t> ; Vatersname: </a:t>
            </a:r>
            <a:r>
              <a:rPr lang="de-DE" dirty="0" err="1" smtClean="0"/>
              <a:t>Takla</a:t>
            </a:r>
            <a:r>
              <a:rPr lang="de-DE" dirty="0" smtClean="0"/>
              <a:t> </a:t>
            </a:r>
            <a:r>
              <a:rPr lang="de-DE" dirty="0" err="1" smtClean="0"/>
              <a:t>Ḥawāryāt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93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8581175"/>
      </p:ext>
    </p:extLst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94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1707698"/>
      </p:ext>
    </p:extLst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03EF7-23A0-4B9D-A784-FD3C4F9BCBB4}" type="slidenum">
              <a:rPr lang="de-DE" smtClean="0"/>
              <a:t>95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4919103"/>
      </p:ext>
    </p:extLst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03EF7-23A0-4B9D-A784-FD3C4F9BCBB4}" type="slidenum">
              <a:rPr lang="de-DE" smtClean="0"/>
              <a:t>96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9493599"/>
      </p:ext>
    </p:extLst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97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099698"/>
      </p:ext>
    </p:extLst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98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2363004"/>
      </p:ext>
    </p:extLst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99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55902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>
            <a:normAutofit/>
          </a:bodyPr>
          <a:lstStyle>
            <a:lvl1pPr>
              <a:defRPr sz="4000" b="1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2383" y="485391"/>
            <a:ext cx="2035827" cy="620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85835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1: Grundlagen der RDA | 11.04.2014   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1906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1: Grundlagen der RDA | 11.04.2014   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411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2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624418" y="1628775"/>
            <a:ext cx="10943167" cy="4464050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623392" y="6381329"/>
            <a:ext cx="8256917" cy="365125"/>
          </a:xfrm>
        </p:spPr>
        <p:txBody>
          <a:bodyPr/>
          <a:lstStyle>
            <a:lvl1pPr algn="l">
              <a:defRPr/>
            </a:lvl1pPr>
          </a:lstStyle>
          <a:p>
            <a:pPr algn="ctr"/>
            <a:r>
              <a:rPr lang="de-DE" smtClean="0"/>
              <a:t>AG RDA Schulungsunterlagen – Modul 1: Grundlagen der RDA | 11.04.2014  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58480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27014"/>
            <a:ext cx="8726760" cy="1143000"/>
          </a:xfrm>
        </p:spPr>
        <p:txBody>
          <a:bodyPr>
            <a:normAutofit/>
          </a:bodyPr>
          <a:lstStyle>
            <a:lvl1pPr algn="l">
              <a:defRPr sz="3200" b="1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2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6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609600" y="6356351"/>
            <a:ext cx="9998901" cy="365125"/>
          </a:xfrm>
        </p:spPr>
        <p:txBody>
          <a:bodyPr/>
          <a:lstStyle/>
          <a:p>
            <a:pPr algn="l"/>
            <a:r>
              <a:rPr lang="de-DE" smtClean="0"/>
              <a:t>AG RDA Schulungsunterlagen – Modul 1: Grundlagen der RDA | 11.04.2014   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0896533" y="6356351"/>
            <a:ext cx="685867" cy="365125"/>
          </a:xfrm>
        </p:spPr>
        <p:txBody>
          <a:bodyPr/>
          <a:lstStyle/>
          <a:p>
            <a:fld id="{E1CD70CF-68CB-451A-AC93-71942E537FD9}" type="slidenum">
              <a:rPr lang="de-DE" smtClean="0"/>
              <a:t>‹Nr.›</a:t>
            </a:fld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2383" y="485391"/>
            <a:ext cx="2035827" cy="620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65757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609600" y="6356351"/>
            <a:ext cx="9806880" cy="365125"/>
          </a:xfrm>
        </p:spPr>
        <p:txBody>
          <a:bodyPr/>
          <a:lstStyle/>
          <a:p>
            <a:r>
              <a:rPr lang="de-DE" smtClean="0"/>
              <a:t>AG RDA Schulungsunterlagen – Modul 1: Grundlagen der RDA | 11.04.2014   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0800523" y="6356351"/>
            <a:ext cx="781877" cy="365125"/>
          </a:xfrm>
        </p:spPr>
        <p:txBody>
          <a:bodyPr/>
          <a:lstStyle/>
          <a:p>
            <a:fld id="{E1CD70CF-68CB-451A-AC93-71942E537FD9}" type="slidenum">
              <a:rPr lang="de-DE" smtClean="0"/>
              <a:t>‹Nr.›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2383" y="485391"/>
            <a:ext cx="2035827" cy="620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0312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 b="1" baseline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2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2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48538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1: Grundlagen der RDA | 11.04.2014   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02419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8726760" cy="1143000"/>
          </a:xfrm>
        </p:spPr>
        <p:txBody>
          <a:bodyPr>
            <a:normAutofit/>
          </a:bodyPr>
          <a:lstStyle>
            <a:lvl1pPr algn="l">
              <a:defRPr sz="3200" b="1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AG RDA Schulungsunterlagen – Modul 1: Grundlagen der RDA | 11.04.2014   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‹Nr.›</a:t>
            </a:fld>
            <a:endParaRPr lang="de-DE"/>
          </a:p>
        </p:txBody>
      </p:sp>
      <p:pic>
        <p:nvPicPr>
          <p:cNvPr id="6" name="Grafik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2383" y="485391"/>
            <a:ext cx="2035827" cy="620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6142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AG RDA Schulungsunterlagen – Modul 1: Grundlagen der RDA | 11.04.2014  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3784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AG RDA Schulungsunterlagen – Modul 1: Grundlagen der RDA | 11.04.2014   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94100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1: Grundlagen der RDA | 11.04.2014   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025541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609600" y="6356351"/>
            <a:ext cx="9710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r>
              <a:rPr lang="de-DE" smtClean="0"/>
              <a:t>AG RDA Schulungsunterlagen – Modul 1: Grundlagen der RDA | 11.04.2014   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896533" y="6356351"/>
            <a:ext cx="6858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CD70CF-68CB-451A-AC93-71942E537FD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214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gif"/><Relationship Id="rId18" Type="http://schemas.openxmlformats.org/officeDocument/2006/relationships/image" Target="../media/image17.jpe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12" Type="http://schemas.openxmlformats.org/officeDocument/2006/relationships/image" Target="../media/image11.gif"/><Relationship Id="rId17" Type="http://schemas.openxmlformats.org/officeDocument/2006/relationships/image" Target="../media/image16.gif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tif"/><Relationship Id="rId11" Type="http://schemas.openxmlformats.org/officeDocument/2006/relationships/image" Target="../media/image10.gif"/><Relationship Id="rId5" Type="http://schemas.openxmlformats.org/officeDocument/2006/relationships/image" Target="../media/image4.jpg"/><Relationship Id="rId15" Type="http://schemas.openxmlformats.org/officeDocument/2006/relationships/image" Target="../media/image14.gif"/><Relationship Id="rId10" Type="http://schemas.openxmlformats.org/officeDocument/2006/relationships/image" Target="../media/image9.jpg"/><Relationship Id="rId4" Type="http://schemas.openxmlformats.org/officeDocument/2006/relationships/image" Target="../media/image3.gif"/><Relationship Id="rId9" Type="http://schemas.openxmlformats.org/officeDocument/2006/relationships/image" Target="../media/image8.jpg"/><Relationship Id="rId14" Type="http://schemas.openxmlformats.org/officeDocument/2006/relationships/image" Target="../media/image1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0.xml"/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1.xml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2.xml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3.xml"/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4.xml"/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5.xml"/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6.xml"/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7.xml"/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8.xml"/><Relationship Id="rId1" Type="http://schemas.openxmlformats.org/officeDocument/2006/relationships/slideLayout" Target="../slideLayouts/slideLayout1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png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9.xml"/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0.xml"/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1.xml"/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2.xml"/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3.xml"/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4.xml"/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6.xml"/><Relationship Id="rId1" Type="http://schemas.openxmlformats.org/officeDocument/2006/relationships/slideLayout" Target="../slideLayouts/slideLayout2.xml"/></Relationships>
</file>

<file path=ppt/slides/_rels/slide1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7.xml"/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8.xml"/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9.xml"/><Relationship Id="rId1" Type="http://schemas.openxmlformats.org/officeDocument/2006/relationships/slideLayout" Target="../slideLayouts/slideLayout2.xml"/></Relationships>
</file>

<file path=ppt/slides/_rels/slide1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0.xml"/><Relationship Id="rId1" Type="http://schemas.openxmlformats.org/officeDocument/2006/relationships/slideLayout" Target="../slideLayouts/slideLayout2.xml"/></Relationships>
</file>

<file path=ppt/slides/_rels/slide1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1.xml"/><Relationship Id="rId1" Type="http://schemas.openxmlformats.org/officeDocument/2006/relationships/slideLayout" Target="../slideLayouts/slideLayout2.xml"/></Relationships>
</file>

<file path=ppt/slides/_rels/slide1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2.xml"/><Relationship Id="rId1" Type="http://schemas.openxmlformats.org/officeDocument/2006/relationships/slideLayout" Target="../slideLayouts/slideLayout2.xml"/></Relationships>
</file>

<file path=ppt/slides/_rels/slide1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3.xml"/><Relationship Id="rId1" Type="http://schemas.openxmlformats.org/officeDocument/2006/relationships/slideLayout" Target="../slideLayouts/slideLayout2.xml"/></Relationships>
</file>

<file path=ppt/slides/_rels/slide1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4.xml"/><Relationship Id="rId1" Type="http://schemas.openxmlformats.org/officeDocument/2006/relationships/slideLayout" Target="../slideLayouts/slideLayout2.xml"/></Relationships>
</file>

<file path=ppt/slides/_rels/slide1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4" Type="http://schemas.microsoft.com/office/2007/relationships/hdphoto" Target="../media/hdphoto1.wdp"/></Relationships>
</file>

<file path=ppt/slides/_rels/slide1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6.xml"/><Relationship Id="rId1" Type="http://schemas.openxmlformats.org/officeDocument/2006/relationships/slideLayout" Target="../slideLayouts/slideLayout1.xml"/></Relationships>
</file>

<file path=ppt/slides/_rels/slide1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7.xml"/><Relationship Id="rId1" Type="http://schemas.openxmlformats.org/officeDocument/2006/relationships/slideLayout" Target="../slideLayouts/slideLayout2.xml"/></Relationships>
</file>

<file path=ppt/slides/_rels/slide1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8.xml"/><Relationship Id="rId1" Type="http://schemas.openxmlformats.org/officeDocument/2006/relationships/slideLayout" Target="../slideLayouts/slideLayout2.xml"/></Relationships>
</file>

<file path=ppt/slides/_rels/slide1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9.xml"/><Relationship Id="rId1" Type="http://schemas.openxmlformats.org/officeDocument/2006/relationships/slideLayout" Target="../slideLayouts/slideLayout2.xml"/></Relationships>
</file>

<file path=ppt/slides/_rels/slide1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0.xml"/><Relationship Id="rId1" Type="http://schemas.openxmlformats.org/officeDocument/2006/relationships/slideLayout" Target="../slideLayouts/slideLayout2.xml"/></Relationships>
</file>

<file path=ppt/slides/_rels/slide1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1.xml"/><Relationship Id="rId1" Type="http://schemas.openxmlformats.org/officeDocument/2006/relationships/slideLayout" Target="../slideLayouts/slideLayout2.xml"/></Relationships>
</file>

<file path=ppt/slides/_rels/slide1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2.xml"/><Relationship Id="rId1" Type="http://schemas.openxmlformats.org/officeDocument/2006/relationships/slideLayout" Target="../slideLayouts/slideLayout2.xml"/></Relationships>
</file>

<file path=ppt/slides/_rels/slide1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3.xml"/><Relationship Id="rId1" Type="http://schemas.openxmlformats.org/officeDocument/2006/relationships/slideLayout" Target="../slideLayouts/slideLayout2.xml"/></Relationships>
</file>

<file path=ppt/slides/_rels/slide1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4.xml"/><Relationship Id="rId1" Type="http://schemas.openxmlformats.org/officeDocument/2006/relationships/slideLayout" Target="../slideLayouts/slideLayout2.xml"/></Relationships>
</file>

<file path=ppt/slides/_rels/slide1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6.xml"/><Relationship Id="rId1" Type="http://schemas.openxmlformats.org/officeDocument/2006/relationships/slideLayout" Target="../slideLayouts/slideLayout2.xml"/></Relationships>
</file>

<file path=ppt/slides/_rels/slide1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7.xml"/><Relationship Id="rId1" Type="http://schemas.openxmlformats.org/officeDocument/2006/relationships/slideLayout" Target="../slideLayouts/slideLayout6.xml"/></Relationships>
</file>

<file path=ppt/slides/_rels/slide1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8.xml"/><Relationship Id="rId1" Type="http://schemas.openxmlformats.org/officeDocument/2006/relationships/slideLayout" Target="../slideLayouts/slideLayout2.xml"/></Relationships>
</file>

<file path=ppt/slides/_rels/slide1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9.xml"/><Relationship Id="rId1" Type="http://schemas.openxmlformats.org/officeDocument/2006/relationships/slideLayout" Target="../slideLayouts/slideLayout2.xml"/></Relationships>
</file>

<file path=ppt/slides/_rels/slide1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0.xml"/><Relationship Id="rId1" Type="http://schemas.openxmlformats.org/officeDocument/2006/relationships/slideLayout" Target="../slideLayouts/slideLayout2.xml"/></Relationships>
</file>

<file path=ppt/slides/_rels/slide1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1.xml"/><Relationship Id="rId1" Type="http://schemas.openxmlformats.org/officeDocument/2006/relationships/slideLayout" Target="../slideLayouts/slideLayout2.xml"/></Relationships>
</file>

<file path=ppt/slides/_rels/slide1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2.xml"/><Relationship Id="rId1" Type="http://schemas.openxmlformats.org/officeDocument/2006/relationships/slideLayout" Target="../slideLayouts/slideLayout2.xml"/></Relationships>
</file>

<file path=ppt/slides/_rels/slide1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3.xml"/><Relationship Id="rId1" Type="http://schemas.openxmlformats.org/officeDocument/2006/relationships/slideLayout" Target="../slideLayouts/slideLayout2.xml"/></Relationships>
</file>

<file path=ppt/slides/_rels/slide148.xml.rels><?xml version="1.0" encoding="UTF-8" standalone="yes"?>
<Relationships xmlns="http://schemas.openxmlformats.org/package/2006/relationships"><Relationship Id="rId3" Type="http://schemas.openxmlformats.org/officeDocument/2006/relationships/slide" Target="slide146.xml"/><Relationship Id="rId2" Type="http://schemas.openxmlformats.org/officeDocument/2006/relationships/notesSlide" Target="../notesSlides/notesSlide144.xml"/><Relationship Id="rId1" Type="http://schemas.openxmlformats.org/officeDocument/2006/relationships/slideLayout" Target="../slideLayouts/slideLayout2.xml"/></Relationships>
</file>

<file path=ppt/slides/_rels/slide1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6.xml"/><Relationship Id="rId1" Type="http://schemas.openxmlformats.org/officeDocument/2006/relationships/slideLayout" Target="../slideLayouts/slideLayout2.xml"/></Relationships>
</file>

<file path=ppt/slides/_rels/slide1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7.xml"/><Relationship Id="rId1" Type="http://schemas.openxmlformats.org/officeDocument/2006/relationships/slideLayout" Target="../slideLayouts/slideLayout2.xml"/></Relationships>
</file>

<file path=ppt/slides/_rels/slide1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8.xml"/><Relationship Id="rId1" Type="http://schemas.openxmlformats.org/officeDocument/2006/relationships/slideLayout" Target="../slideLayouts/slideLayout1.xml"/></Relationships>
</file>

<file path=ppt/slides/_rels/slide153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dnb.de/display/ILTIS/Transliterationsstandards" TargetMode="External"/><Relationship Id="rId2" Type="http://schemas.openxmlformats.org/officeDocument/2006/relationships/notesSlide" Target="../notesSlides/notesSlide149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iki.dnb.de/download/attachments/90411361/EH-P-14.pdf?version=2&amp;modificationDate=1404986683000" TargetMode="External"/></Relationships>
</file>

<file path=ppt/slides/_rels/slide1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0.xml"/><Relationship Id="rId1" Type="http://schemas.openxmlformats.org/officeDocument/2006/relationships/slideLayout" Target="../slideLayouts/slideLayout1.xml"/></Relationships>
</file>

<file path=ppt/slides/_rels/slide1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1.xml"/><Relationship Id="rId1" Type="http://schemas.openxmlformats.org/officeDocument/2006/relationships/slideLayout" Target="../slideLayouts/slideLayout2.xml"/></Relationships>
</file>

<file path=ppt/slides/_rels/slide1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2.xml"/><Relationship Id="rId1" Type="http://schemas.openxmlformats.org/officeDocument/2006/relationships/slideLayout" Target="../slideLayouts/slideLayout2.xml"/></Relationships>
</file>

<file path=ppt/slides/_rels/slide1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3.xml"/><Relationship Id="rId1" Type="http://schemas.openxmlformats.org/officeDocument/2006/relationships/slideLayout" Target="../slideLayouts/slideLayout2.xml"/></Relationships>
</file>

<file path=ppt/slides/_rels/slide1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4.xml"/><Relationship Id="rId1" Type="http://schemas.openxmlformats.org/officeDocument/2006/relationships/slideLayout" Target="../slideLayouts/slideLayout2.xml"/></Relationships>
</file>

<file path=ppt/slides/_rels/slide1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6.xml"/><Relationship Id="rId1" Type="http://schemas.openxmlformats.org/officeDocument/2006/relationships/slideLayout" Target="../slideLayouts/slideLayout2.xml"/></Relationships>
</file>

<file path=ppt/slides/_rels/slide1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7.xml"/><Relationship Id="rId1" Type="http://schemas.openxmlformats.org/officeDocument/2006/relationships/slideLayout" Target="../slideLayouts/slideLayout1.xml"/></Relationships>
</file>

<file path=ppt/slides/_rels/slide1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8.xml"/><Relationship Id="rId1" Type="http://schemas.openxmlformats.org/officeDocument/2006/relationships/slideLayout" Target="../slideLayouts/slideLayout2.xml"/></Relationships>
</file>

<file path=ppt/slides/_rels/slide1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9.xml"/><Relationship Id="rId1" Type="http://schemas.openxmlformats.org/officeDocument/2006/relationships/slideLayout" Target="../slideLayouts/slideLayout2.xml"/></Relationships>
</file>

<file path=ppt/slides/_rels/slide1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0.xml"/><Relationship Id="rId1" Type="http://schemas.openxmlformats.org/officeDocument/2006/relationships/slideLayout" Target="../slideLayouts/slideLayout2.xml"/></Relationships>
</file>

<file path=ppt/slides/_rels/slide1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1.xml"/><Relationship Id="rId1" Type="http://schemas.openxmlformats.org/officeDocument/2006/relationships/slideLayout" Target="../slideLayouts/slideLayout2.xml"/></Relationships>
</file>

<file path=ppt/slides/_rels/slide1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2.xml"/><Relationship Id="rId1" Type="http://schemas.openxmlformats.org/officeDocument/2006/relationships/slideLayout" Target="../slideLayouts/slideLayout2.xml"/></Relationships>
</file>

<file path=ppt/slides/_rels/slide1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3.xml"/><Relationship Id="rId1" Type="http://schemas.openxmlformats.org/officeDocument/2006/relationships/slideLayout" Target="../slideLayouts/slideLayout2.xml"/></Relationships>
</file>

<file path=ppt/slides/_rels/slide1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4.xml"/><Relationship Id="rId1" Type="http://schemas.openxmlformats.org/officeDocument/2006/relationships/slideLayout" Target="../slideLayouts/slideLayout1.xml"/></Relationships>
</file>

<file path=ppt/slides/_rels/slide1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png"/></Relationships>
</file>

<file path=ppt/slides/_rels/slide1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6.xml"/><Relationship Id="rId1" Type="http://schemas.openxmlformats.org/officeDocument/2006/relationships/slideLayout" Target="../slideLayouts/slideLayout2.xml"/></Relationships>
</file>

<file path=ppt/slides/_rels/slide1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7.xml"/><Relationship Id="rId1" Type="http://schemas.openxmlformats.org/officeDocument/2006/relationships/slideLayout" Target="../slideLayouts/slideLayout2.xml"/></Relationships>
</file>

<file path=ppt/slides/_rels/slide1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8.xml"/><Relationship Id="rId1" Type="http://schemas.openxmlformats.org/officeDocument/2006/relationships/slideLayout" Target="../slideLayouts/slideLayout2.xml"/></Relationships>
</file>

<file path=ppt/slides/_rels/slide1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9.xml"/><Relationship Id="rId1" Type="http://schemas.openxmlformats.org/officeDocument/2006/relationships/slideLayout" Target="../slideLayouts/slideLayout2.xml"/></Relationships>
</file>

<file path=ppt/slides/_rels/slide1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0.xml"/><Relationship Id="rId1" Type="http://schemas.openxmlformats.org/officeDocument/2006/relationships/slideLayout" Target="../slideLayouts/slideLayout2.xml"/></Relationships>
</file>

<file path=ppt/slides/_rels/slide1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1.xml"/><Relationship Id="rId1" Type="http://schemas.openxmlformats.org/officeDocument/2006/relationships/slideLayout" Target="../slideLayouts/slideLayout1.xml"/></Relationships>
</file>

<file path=ppt/slides/_rels/slide1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2.xml"/><Relationship Id="rId1" Type="http://schemas.openxmlformats.org/officeDocument/2006/relationships/slideLayout" Target="../slideLayouts/slideLayout2.xml"/></Relationships>
</file>

<file path=ppt/slides/_rels/slide1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3.xml"/><Relationship Id="rId1" Type="http://schemas.openxmlformats.org/officeDocument/2006/relationships/slideLayout" Target="../slideLayouts/slideLayout2.xml"/></Relationships>
</file>

<file path=ppt/slides/_rels/slide1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4.xml"/><Relationship Id="rId1" Type="http://schemas.openxmlformats.org/officeDocument/2006/relationships/slideLayout" Target="../slideLayouts/slideLayout2.xml"/></Relationships>
</file>

<file path=ppt/slides/_rels/slide1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6.xml"/><Relationship Id="rId1" Type="http://schemas.openxmlformats.org/officeDocument/2006/relationships/slideLayout" Target="../slideLayouts/slideLayout2.xml"/></Relationships>
</file>

<file path=ppt/slides/_rels/slide1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7.xml"/><Relationship Id="rId1" Type="http://schemas.openxmlformats.org/officeDocument/2006/relationships/slideLayout" Target="../slideLayouts/slideLayout2.xml"/></Relationships>
</file>

<file path=ppt/slides/_rels/slide1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8.xml"/><Relationship Id="rId1" Type="http://schemas.openxmlformats.org/officeDocument/2006/relationships/slideLayout" Target="../slideLayouts/slideLayout2.xml"/></Relationships>
</file>

<file path=ppt/slides/_rels/slide1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9.xml"/><Relationship Id="rId1" Type="http://schemas.openxmlformats.org/officeDocument/2006/relationships/slideLayout" Target="../slideLayouts/slideLayout2.xml"/></Relationships>
</file>

<file path=ppt/slides/_rels/slide1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0.xml"/><Relationship Id="rId1" Type="http://schemas.openxmlformats.org/officeDocument/2006/relationships/slideLayout" Target="../slideLayouts/slideLayout2.xml"/></Relationships>
</file>

<file path=ppt/slides/_rels/slide18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1.xml"/><Relationship Id="rId1" Type="http://schemas.openxmlformats.org/officeDocument/2006/relationships/slideLayout" Target="../slideLayouts/slideLayout2.xml"/></Relationships>
</file>

<file path=ppt/slides/_rels/slide18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2.xml"/><Relationship Id="rId1" Type="http://schemas.openxmlformats.org/officeDocument/2006/relationships/slideLayout" Target="../slideLayouts/slideLayout2.xml"/></Relationships>
</file>

<file path=ppt/slides/_rels/slide18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3.xml"/><Relationship Id="rId1" Type="http://schemas.openxmlformats.org/officeDocument/2006/relationships/slideLayout" Target="../slideLayouts/slideLayout2.xml"/></Relationships>
</file>

<file path=ppt/slides/_rels/slide18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4.xml"/><Relationship Id="rId1" Type="http://schemas.openxmlformats.org/officeDocument/2006/relationships/slideLayout" Target="../slideLayouts/slideLayout2.xml"/></Relationships>
</file>

<file path=ppt/slides/_rels/slide18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19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6.xml"/><Relationship Id="rId1" Type="http://schemas.openxmlformats.org/officeDocument/2006/relationships/slideLayout" Target="../slideLayouts/slideLayout2.xml"/></Relationships>
</file>

<file path=ppt/slides/_rels/slide19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7.xml"/><Relationship Id="rId1" Type="http://schemas.openxmlformats.org/officeDocument/2006/relationships/slideLayout" Target="../slideLayouts/slideLayout2.xml"/></Relationships>
</file>

<file path=ppt/slides/_rels/slide19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8.xml"/><Relationship Id="rId1" Type="http://schemas.openxmlformats.org/officeDocument/2006/relationships/slideLayout" Target="../slideLayouts/slideLayout2.xml"/></Relationships>
</file>

<file path=ppt/slides/_rels/slide19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9.xml"/><Relationship Id="rId1" Type="http://schemas.openxmlformats.org/officeDocument/2006/relationships/slideLayout" Target="../slideLayouts/slideLayout1.xml"/></Relationships>
</file>

<file path=ppt/slides/_rels/slide19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0.xml"/><Relationship Id="rId1" Type="http://schemas.openxmlformats.org/officeDocument/2006/relationships/slideLayout" Target="../slideLayouts/slideLayout2.xml"/></Relationships>
</file>

<file path=ppt/slides/_rels/slide19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1.xml"/><Relationship Id="rId1" Type="http://schemas.openxmlformats.org/officeDocument/2006/relationships/slideLayout" Target="../slideLayouts/slideLayout2.xml"/></Relationships>
</file>

<file path=ppt/slides/_rels/slide19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2.xml"/><Relationship Id="rId1" Type="http://schemas.openxmlformats.org/officeDocument/2006/relationships/slideLayout" Target="../slideLayouts/slideLayout2.xml"/></Relationships>
</file>

<file path=ppt/slides/_rels/slide19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3.xml"/><Relationship Id="rId1" Type="http://schemas.openxmlformats.org/officeDocument/2006/relationships/slideLayout" Target="../slideLayouts/slideLayout2.xml"/></Relationships>
</file>

<file path=ppt/slides/_rels/slide19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4.xml"/><Relationship Id="rId1" Type="http://schemas.openxmlformats.org/officeDocument/2006/relationships/slideLayout" Target="../slideLayouts/slideLayout2.xml"/></Relationships>
</file>

<file path=ppt/slides/_rels/slide19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0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6.xml"/><Relationship Id="rId1" Type="http://schemas.openxmlformats.org/officeDocument/2006/relationships/slideLayout" Target="../slideLayouts/slideLayout2.xml"/></Relationships>
</file>

<file path=ppt/slides/_rels/slide20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7.xml"/><Relationship Id="rId1" Type="http://schemas.openxmlformats.org/officeDocument/2006/relationships/slideLayout" Target="../slideLayouts/slideLayout2.xml"/></Relationships>
</file>

<file path=ppt/slides/_rels/slide20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8.xml"/><Relationship Id="rId1" Type="http://schemas.openxmlformats.org/officeDocument/2006/relationships/slideLayout" Target="../slideLayouts/slideLayout2.xml"/></Relationships>
</file>

<file path=ppt/slides/_rels/slide20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9.xml"/><Relationship Id="rId1" Type="http://schemas.openxmlformats.org/officeDocument/2006/relationships/slideLayout" Target="../slideLayouts/slideLayout2.xml"/></Relationships>
</file>

<file path=ppt/slides/_rels/slide20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0.xml"/><Relationship Id="rId1" Type="http://schemas.openxmlformats.org/officeDocument/2006/relationships/slideLayout" Target="../slideLayouts/slideLayout2.xml"/></Relationships>
</file>

<file path=ppt/slides/_rels/slide20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1.xml"/><Relationship Id="rId1" Type="http://schemas.openxmlformats.org/officeDocument/2006/relationships/slideLayout" Target="../slideLayouts/slideLayout2.xml"/></Relationships>
</file>

<file path=ppt/slides/_rels/slide20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2.xml"/><Relationship Id="rId1" Type="http://schemas.openxmlformats.org/officeDocument/2006/relationships/slideLayout" Target="../slideLayouts/slideLayout2.xml"/></Relationships>
</file>

<file path=ppt/slides/_rels/slide20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3.xml"/><Relationship Id="rId1" Type="http://schemas.openxmlformats.org/officeDocument/2006/relationships/slideLayout" Target="../slideLayouts/slideLayout2.xml"/></Relationships>
</file>

<file path=ppt/slides/_rels/slide20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4.xml"/><Relationship Id="rId1" Type="http://schemas.openxmlformats.org/officeDocument/2006/relationships/slideLayout" Target="../slideLayouts/slideLayout2.xml"/></Relationships>
</file>

<file path=ppt/slides/_rels/slide20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6.xml"/><Relationship Id="rId1" Type="http://schemas.openxmlformats.org/officeDocument/2006/relationships/slideLayout" Target="../slideLayouts/slideLayout2.xml"/></Relationships>
</file>

<file path=ppt/slides/_rels/slide2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7.xml"/><Relationship Id="rId1" Type="http://schemas.openxmlformats.org/officeDocument/2006/relationships/slideLayout" Target="../slideLayouts/slideLayout2.xml"/></Relationships>
</file>

<file path=ppt/slides/_rels/slide2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8.xml"/><Relationship Id="rId1" Type="http://schemas.openxmlformats.org/officeDocument/2006/relationships/slideLayout" Target="../slideLayouts/slideLayout2.xml"/></Relationships>
</file>

<file path=ppt/slides/_rels/slide2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9.xml"/><Relationship Id="rId1" Type="http://schemas.openxmlformats.org/officeDocument/2006/relationships/slideLayout" Target="../slideLayouts/slideLayout1.xml"/></Relationships>
</file>

<file path=ppt/slides/_rels/slide2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0.xml"/><Relationship Id="rId1" Type="http://schemas.openxmlformats.org/officeDocument/2006/relationships/slideLayout" Target="../slideLayouts/slideLayout2.xml"/></Relationships>
</file>

<file path=ppt/slides/_rels/slide2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1.xml"/><Relationship Id="rId1" Type="http://schemas.openxmlformats.org/officeDocument/2006/relationships/slideLayout" Target="../slideLayouts/slideLayout2.xml"/></Relationships>
</file>

<file path=ppt/slides/_rels/slide2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2.xml"/><Relationship Id="rId1" Type="http://schemas.openxmlformats.org/officeDocument/2006/relationships/slideLayout" Target="../slideLayouts/slideLayout2.xml"/></Relationships>
</file>

<file path=ppt/slides/_rels/slide2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3.xml"/><Relationship Id="rId1" Type="http://schemas.openxmlformats.org/officeDocument/2006/relationships/slideLayout" Target="../slideLayouts/slideLayout2.xml"/></Relationships>
</file>

<file path=ppt/slides/_rels/slide2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4.xml"/><Relationship Id="rId1" Type="http://schemas.openxmlformats.org/officeDocument/2006/relationships/slideLayout" Target="../slideLayouts/slideLayout2.xml"/></Relationships>
</file>

<file path=ppt/slides/_rels/slide2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6.xml"/><Relationship Id="rId1" Type="http://schemas.openxmlformats.org/officeDocument/2006/relationships/slideLayout" Target="../slideLayouts/slideLayout2.xml"/></Relationships>
</file>

<file path=ppt/slides/_rels/slide2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7.xml"/><Relationship Id="rId1" Type="http://schemas.openxmlformats.org/officeDocument/2006/relationships/slideLayout" Target="../slideLayouts/slideLayout2.xml"/></Relationships>
</file>

<file path=ppt/slides/_rels/slide2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8.xml"/><Relationship Id="rId1" Type="http://schemas.openxmlformats.org/officeDocument/2006/relationships/slideLayout" Target="../slideLayouts/slideLayout2.xml"/></Relationships>
</file>

<file path=ppt/slides/_rels/slide2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9.xml"/><Relationship Id="rId1" Type="http://schemas.openxmlformats.org/officeDocument/2006/relationships/slideLayout" Target="../slideLayouts/slideLayout2.xml"/></Relationships>
</file>

<file path=ppt/slides/_rels/slide2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0.xml"/><Relationship Id="rId1" Type="http://schemas.openxmlformats.org/officeDocument/2006/relationships/slideLayout" Target="../slideLayouts/slideLayout2.xml"/></Relationships>
</file>

<file path=ppt/slides/_rels/slide2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1.xml"/><Relationship Id="rId1" Type="http://schemas.openxmlformats.org/officeDocument/2006/relationships/slideLayout" Target="../slideLayouts/slideLayout2.xml"/></Relationships>
</file>

<file path=ppt/slides/_rels/slide2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2.xml"/><Relationship Id="rId1" Type="http://schemas.openxmlformats.org/officeDocument/2006/relationships/slideLayout" Target="../slideLayouts/slideLayout2.xml"/></Relationships>
</file>

<file path=ppt/slides/_rels/slide2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3.xml"/><Relationship Id="rId1" Type="http://schemas.openxmlformats.org/officeDocument/2006/relationships/slideLayout" Target="../slideLayouts/slideLayout2.xml"/></Relationships>
</file>

<file path=ppt/slides/_rels/slide2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4.xml"/><Relationship Id="rId1" Type="http://schemas.openxmlformats.org/officeDocument/2006/relationships/slideLayout" Target="../slideLayouts/slideLayout2.xml"/></Relationships>
</file>

<file path=ppt/slides/_rels/slide2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6.xml"/><Relationship Id="rId1" Type="http://schemas.openxmlformats.org/officeDocument/2006/relationships/slideLayout" Target="../slideLayouts/slideLayout2.xml"/></Relationships>
</file>

<file path=ppt/slides/_rels/slide2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7.xml"/><Relationship Id="rId1" Type="http://schemas.openxmlformats.org/officeDocument/2006/relationships/slideLayout" Target="../slideLayouts/slideLayout2.xml"/></Relationships>
</file>

<file path=ppt/slides/_rels/slide2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8.xml"/><Relationship Id="rId1" Type="http://schemas.openxmlformats.org/officeDocument/2006/relationships/slideLayout" Target="../slideLayouts/slideLayout2.xml"/></Relationships>
</file>

<file path=ppt/slides/_rels/slide2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9.xml"/><Relationship Id="rId1" Type="http://schemas.openxmlformats.org/officeDocument/2006/relationships/slideLayout" Target="../slideLayouts/slideLayout2.xml"/></Relationships>
</file>

<file path=ppt/slides/_rels/slide2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0.xml"/><Relationship Id="rId1" Type="http://schemas.openxmlformats.org/officeDocument/2006/relationships/slideLayout" Target="../slideLayouts/slideLayout2.xml"/></Relationships>
</file>

<file path=ppt/slides/_rels/slide2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1.xml"/><Relationship Id="rId1" Type="http://schemas.openxmlformats.org/officeDocument/2006/relationships/slideLayout" Target="../slideLayouts/slideLayout2.xml"/></Relationships>
</file>

<file path=ppt/slides/_rels/slide2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2.xml"/><Relationship Id="rId1" Type="http://schemas.openxmlformats.org/officeDocument/2006/relationships/slideLayout" Target="../slideLayouts/slideLayout2.xml"/></Relationships>
</file>

<file path=ppt/slides/_rels/slide2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3.xml"/><Relationship Id="rId1" Type="http://schemas.openxmlformats.org/officeDocument/2006/relationships/slideLayout" Target="../slideLayouts/slideLayout2.xml"/></Relationships>
</file>

<file path=ppt/slides/_rels/slide2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4.xml"/><Relationship Id="rId1" Type="http://schemas.openxmlformats.org/officeDocument/2006/relationships/slideLayout" Target="../slideLayouts/slideLayout2.xml"/></Relationships>
</file>

<file path=ppt/slides/_rels/slide2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6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dnb.de/download/attachments/56524806/Standardelemente-Set_Normdaten_1.0.pdf?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9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gnd-kat@hbz-nrw.de" TargetMode="External"/><Relationship Id="rId5" Type="http://schemas.openxmlformats.org/officeDocument/2006/relationships/hyperlink" Target="https://wiki.dnb.de/display/ILTIS/Informationsseite+zur+GND" TargetMode="External"/><Relationship Id="rId4" Type="http://schemas.openxmlformats.org/officeDocument/2006/relationships/hyperlink" Target="https://wiki1.hbz-nrw.de/display/VDBE/Gemeinsame+Normdatei+(GND)" TargetMode="Externa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dnb.de/download/attachments/91753531/EH-P-13+Originalschrift_WiKi.docx" TargetMode="External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dnb.de/SharedDocs/Downloads/DE/DNB/standardisierung/afsRdaToolkitSchulung.pdf?__blob=publicationFile" TargetMode="External"/><Relationship Id="rId4" Type="http://schemas.openxmlformats.org/officeDocument/2006/relationships/hyperlink" Target="http://www.dnb.de/DE/Standardisierung/International/rdaSchulungsmaterial.html" TargetMode="Externa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dnb.de/x/O5FjBQ" TargetMode="External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iki.dnb.de/x/8IYOAw" TargetMode="Externa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dnb.de/download/attachments/90411323/Altdatenkonzept_GND-RDA.pdf?version=1&amp;modificationDate=1403869833000" TargetMode="External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iki.dnb.de/download/attachments/90411323/Korrekturen.pdf?version=8&amp;modificationDate=1403869045000" TargetMode="Externa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www.rdatoolkit.org/" TargetMode="External"/><Relationship Id="rId4" Type="http://schemas.openxmlformats.org/officeDocument/2006/relationships/hyperlink" Target="http://access.rdatoolkit.org/" TargetMode="Externa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1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7.xml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8.xml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9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png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0.xml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1.xml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2.xml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3.xml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4.xml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5.xml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6.xml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7.xml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8.xml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2135560" y="1041836"/>
            <a:ext cx="8032031" cy="3528392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09704" y="2783356"/>
            <a:ext cx="7682495" cy="1653756"/>
          </a:xfrm>
        </p:spPr>
        <p:txBody>
          <a:bodyPr/>
          <a:lstStyle/>
          <a:p>
            <a:pPr algn="ctr"/>
            <a:r>
              <a:rPr lang="de-DE" b="1" dirty="0" smtClean="0"/>
              <a:t>Schulungsunterlagen der</a:t>
            </a:r>
            <a:br>
              <a:rPr lang="de-DE" b="1" dirty="0" smtClean="0"/>
            </a:br>
            <a:r>
              <a:rPr lang="de-DE" b="1" dirty="0" smtClean="0"/>
              <a:t>AG RDA</a:t>
            </a:r>
            <a:endParaRPr lang="de-DE" b="1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3309" y="1172252"/>
            <a:ext cx="985265" cy="481632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7125" y="1412776"/>
            <a:ext cx="1523077" cy="360000"/>
          </a:xfrm>
          <a:prstGeom prst="rect">
            <a:avLst/>
          </a:prstGeom>
        </p:spPr>
      </p:pic>
      <p:pic>
        <p:nvPicPr>
          <p:cNvPr id="20" name="Grafik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6274" y="1771453"/>
            <a:ext cx="1648125" cy="360000"/>
          </a:xfrm>
          <a:prstGeom prst="rect">
            <a:avLst/>
          </a:prstGeom>
        </p:spPr>
      </p:pic>
      <p:pic>
        <p:nvPicPr>
          <p:cNvPr id="26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0598" y="2420888"/>
            <a:ext cx="1587403" cy="360000"/>
          </a:xfrm>
          <a:prstGeom prst="rect">
            <a:avLst/>
          </a:prstGeom>
        </p:spPr>
      </p:pic>
      <p:pic>
        <p:nvPicPr>
          <p:cNvPr id="18" name="Grafik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2205" y="3058080"/>
            <a:ext cx="951268" cy="598946"/>
          </a:xfrm>
          <a:prstGeom prst="rect">
            <a:avLst/>
          </a:prstGeom>
        </p:spPr>
      </p:pic>
      <p:pic>
        <p:nvPicPr>
          <p:cNvPr id="27" name="Grafik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2204" y="3861048"/>
            <a:ext cx="586672" cy="475514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3812" y="4434442"/>
            <a:ext cx="780540" cy="441452"/>
          </a:xfrm>
          <a:prstGeom prst="rect">
            <a:avLst/>
          </a:prstGeom>
        </p:spPr>
      </p:pic>
      <p:pic>
        <p:nvPicPr>
          <p:cNvPr id="23" name="Grafik 2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9338" y="4815385"/>
            <a:ext cx="1060336" cy="557831"/>
          </a:xfrm>
          <a:prstGeom prst="rect">
            <a:avLst/>
          </a:prstGeom>
        </p:spPr>
      </p:pic>
      <p:pic>
        <p:nvPicPr>
          <p:cNvPr id="22" name="Grafik 21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/>
        </p:blipFill>
        <p:spPr>
          <a:xfrm>
            <a:off x="5662762" y="5044748"/>
            <a:ext cx="1358329" cy="544492"/>
          </a:xfrm>
          <a:prstGeom prst="rect">
            <a:avLst/>
          </a:prstGeom>
        </p:spPr>
      </p:pic>
      <p:pic>
        <p:nvPicPr>
          <p:cNvPr id="24" name="Grafik 2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1705" y="4828723"/>
            <a:ext cx="2166205" cy="360000"/>
          </a:xfrm>
          <a:prstGeom prst="rect">
            <a:avLst/>
          </a:prstGeom>
        </p:spPr>
      </p:pic>
      <p:pic>
        <p:nvPicPr>
          <p:cNvPr id="25" name="Grafik 2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3632" y="4254442"/>
            <a:ext cx="1360976" cy="360000"/>
          </a:xfrm>
          <a:prstGeom prst="rect">
            <a:avLst/>
          </a:prstGeom>
        </p:spPr>
      </p:pic>
      <p:pic>
        <p:nvPicPr>
          <p:cNvPr id="28" name="Grafik 2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3466" y="3784688"/>
            <a:ext cx="1403532" cy="469754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1898" y="3092385"/>
            <a:ext cx="1346552" cy="498723"/>
          </a:xfrm>
          <a:prstGeom prst="rect">
            <a:avLst/>
          </a:prstGeom>
        </p:spPr>
      </p:pic>
      <p:pic>
        <p:nvPicPr>
          <p:cNvPr id="29" name="Grafik 28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0757" y="2348880"/>
            <a:ext cx="1640655" cy="360000"/>
          </a:xfrm>
          <a:prstGeom prst="rect">
            <a:avLst/>
          </a:prstGeom>
        </p:spPr>
      </p:pic>
      <p:pic>
        <p:nvPicPr>
          <p:cNvPr id="30" name="Grafik 29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8046" y="1177175"/>
            <a:ext cx="666033" cy="648032"/>
          </a:xfrm>
          <a:prstGeom prst="rect">
            <a:avLst/>
          </a:prstGeom>
        </p:spPr>
      </p:pic>
      <p:grpSp>
        <p:nvGrpSpPr>
          <p:cNvPr id="9" name="Gruppieren 8"/>
          <p:cNvGrpSpPr/>
          <p:nvPr/>
        </p:nvGrpSpPr>
        <p:grpSpPr>
          <a:xfrm>
            <a:off x="2472868" y="1700808"/>
            <a:ext cx="2378195" cy="400110"/>
            <a:chOff x="948867" y="1700808"/>
            <a:chExt cx="2378195" cy="400110"/>
          </a:xfrm>
        </p:grpSpPr>
        <p:sp>
          <p:nvSpPr>
            <p:cNvPr id="4" name="Textfeld 3"/>
            <p:cNvSpPr txBox="1"/>
            <p:nvPr/>
          </p:nvSpPr>
          <p:spPr>
            <a:xfrm>
              <a:off x="1259632" y="1700808"/>
              <a:ext cx="206743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000" b="1" dirty="0">
                  <a:latin typeface="Verdana" pitchFamily="34" charset="0"/>
                </a:rPr>
                <a:t>Vertretungen der Öffentlichen Bibliotheken</a:t>
              </a:r>
            </a:p>
          </p:txBody>
        </p:sp>
        <p:pic>
          <p:nvPicPr>
            <p:cNvPr id="6" name="Grafik 5"/>
            <p:cNvPicPr>
              <a:picLocks noChangeAspect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8867" y="1709892"/>
              <a:ext cx="310765" cy="36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29322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RDA Toolkit						- 4 -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Grundlagen der RDA | hbz | Stand: 18.08.14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10</a:t>
            </a:fld>
            <a:endParaRPr lang="de-DE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9376" y="1268760"/>
            <a:ext cx="11405571" cy="5201234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>
          <a:xfrm>
            <a:off x="9120336" y="1772816"/>
            <a:ext cx="2016224" cy="360040"/>
          </a:xfrm>
          <a:prstGeom prst="rect">
            <a:avLst/>
          </a:prstGeom>
          <a:noFill/>
          <a:ln w="38100">
            <a:solidFill>
              <a:srgbClr val="F797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11640616" y="1844824"/>
            <a:ext cx="244331" cy="288032"/>
          </a:xfrm>
          <a:prstGeom prst="rect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11352584" y="1844824"/>
            <a:ext cx="229816" cy="288032"/>
          </a:xfrm>
          <a:prstGeom prst="rect">
            <a:avLst/>
          </a:prstGeom>
          <a:noFill/>
          <a:ln w="38100">
            <a:solidFill>
              <a:srgbClr val="951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Textfeld 9"/>
          <p:cNvSpPr txBox="1"/>
          <p:nvPr/>
        </p:nvSpPr>
        <p:spPr>
          <a:xfrm>
            <a:off x="5375920" y="2564904"/>
            <a:ext cx="3096344" cy="707886"/>
          </a:xfrm>
          <a:prstGeom prst="rect">
            <a:avLst/>
          </a:prstGeom>
          <a:solidFill>
            <a:schemeClr val="bg1"/>
          </a:solidFill>
          <a:ln w="38100">
            <a:solidFill>
              <a:srgbClr val="F79709"/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dirty="0" smtClean="0"/>
              <a:t>Eingabe der Daten und das Icon zum Abschicken dieser</a:t>
            </a:r>
            <a:endParaRPr lang="de-DE" sz="2000" dirty="0"/>
          </a:p>
        </p:txBody>
      </p:sp>
      <p:cxnSp>
        <p:nvCxnSpPr>
          <p:cNvPr id="12" name="Gewinkelte Verbindung 11"/>
          <p:cNvCxnSpPr>
            <a:stCxn id="10" idx="0"/>
            <a:endCxn id="7" idx="1"/>
          </p:cNvCxnSpPr>
          <p:nvPr/>
        </p:nvCxnSpPr>
        <p:spPr>
          <a:xfrm rot="5400000" flipH="1" flipV="1">
            <a:off x="7716180" y="1160748"/>
            <a:ext cx="612068" cy="2196244"/>
          </a:xfrm>
          <a:prstGeom prst="bentConnector2">
            <a:avLst/>
          </a:prstGeom>
          <a:ln w="38100">
            <a:solidFill>
              <a:srgbClr val="F79709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feld 16"/>
          <p:cNvSpPr txBox="1"/>
          <p:nvPr/>
        </p:nvSpPr>
        <p:spPr>
          <a:xfrm>
            <a:off x="8760296" y="2708920"/>
            <a:ext cx="1224136" cy="707886"/>
          </a:xfrm>
          <a:prstGeom prst="rect">
            <a:avLst/>
          </a:prstGeom>
          <a:solidFill>
            <a:schemeClr val="bg1"/>
          </a:solidFill>
          <a:ln w="38100">
            <a:solidFill>
              <a:srgbClr val="9513BD"/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dirty="0" smtClean="0"/>
              <a:t>Passwort mailen</a:t>
            </a:r>
            <a:endParaRPr lang="de-DE" sz="2000" dirty="0"/>
          </a:p>
        </p:txBody>
      </p:sp>
      <p:cxnSp>
        <p:nvCxnSpPr>
          <p:cNvPr id="19" name="Gewinkelte Verbindung 18"/>
          <p:cNvCxnSpPr>
            <a:stCxn id="17" idx="0"/>
            <a:endCxn id="9" idx="2"/>
          </p:cNvCxnSpPr>
          <p:nvPr/>
        </p:nvCxnSpPr>
        <p:spPr>
          <a:xfrm rot="5400000" flipH="1" flipV="1">
            <a:off x="10131896" y="1373324"/>
            <a:ext cx="576064" cy="2095128"/>
          </a:xfrm>
          <a:prstGeom prst="bentConnector3">
            <a:avLst/>
          </a:prstGeom>
          <a:ln w="38100">
            <a:solidFill>
              <a:srgbClr val="9513BD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feld 19"/>
          <p:cNvSpPr txBox="1"/>
          <p:nvPr/>
        </p:nvSpPr>
        <p:spPr>
          <a:xfrm>
            <a:off x="10673168" y="2929621"/>
            <a:ext cx="1111463" cy="40011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dirty="0" smtClean="0"/>
              <a:t>Log-Out</a:t>
            </a:r>
            <a:endParaRPr lang="de-DE" sz="2000" dirty="0"/>
          </a:p>
        </p:txBody>
      </p:sp>
      <p:cxnSp>
        <p:nvCxnSpPr>
          <p:cNvPr id="22" name="Gewinkelte Verbindung 21"/>
          <p:cNvCxnSpPr>
            <a:stCxn id="20" idx="0"/>
            <a:endCxn id="8" idx="2"/>
          </p:cNvCxnSpPr>
          <p:nvPr/>
        </p:nvCxnSpPr>
        <p:spPr>
          <a:xfrm rot="5400000" flipH="1" flipV="1">
            <a:off x="11097459" y="2264298"/>
            <a:ext cx="796765" cy="533882"/>
          </a:xfrm>
          <a:prstGeom prst="bentConnector3">
            <a:avLst/>
          </a:prstGeom>
          <a:ln w="38100">
            <a:solidFill>
              <a:schemeClr val="accent5">
                <a:lumMod val="75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1606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Artikel, Präfixe und </a:t>
            </a:r>
            <a:r>
              <a:rPr lang="de-DE" dirty="0" smtClean="0"/>
              <a:t>Präpositionen									 - 1 -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Der normierte Sucheinstieg </a:t>
            </a:r>
            <a:r>
              <a:rPr lang="de-DE" dirty="0"/>
              <a:t>wird auf Basis der Regelungen für die Landessprache gebildet, wo sich der Lebensmittelpunkt der Person </a:t>
            </a:r>
            <a:r>
              <a:rPr lang="de-DE" dirty="0" smtClean="0"/>
              <a:t>befindet (siehe RDA 9.2.2.11.1 + ERLs).</a:t>
            </a:r>
            <a:endParaRPr lang="de-DE" dirty="0"/>
          </a:p>
          <a:p>
            <a:r>
              <a:rPr lang="de-DE" dirty="0"/>
              <a:t>Die Regelungen für die einzelnen Sprachen sind im Anhang F.11 zu finden.</a:t>
            </a:r>
          </a:p>
          <a:p>
            <a:r>
              <a:rPr lang="de-DE" dirty="0"/>
              <a:t>Ist eine Sprache nicht im Anhang F.11 aufgeführt, werden zur Bestimmung des ersten Ordnungselements alphabetisch geordnete Verzeichnisse in der Sprache der Person bzw. des Landes herangezogen.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moderne Namen | hbz | Stand: 19.08.14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6BBECFD-68E7-4B49-9F0E-0CC064E87EB9}" type="slidenum">
              <a:rPr lang="de-DE" smtClean="0"/>
              <a:pPr/>
              <a:t>100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6217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Artikel, Präfixe und </a:t>
            </a:r>
            <a:r>
              <a:rPr lang="de-DE" dirty="0" smtClean="0"/>
              <a:t>Präpositionen									 - 2 -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Hat die Person Werke in mehreren Sprachen publiziert, werden für </a:t>
            </a:r>
            <a:r>
              <a:rPr lang="de-DE" dirty="0" smtClean="0"/>
              <a:t>den normierten Sucheinstieg </a:t>
            </a:r>
            <a:r>
              <a:rPr lang="de-DE" dirty="0"/>
              <a:t>die Regelungen für diejenige Sprache herangezogen, in der die Person die meisten ihrer Werke </a:t>
            </a:r>
            <a:r>
              <a:rPr lang="de-DE" dirty="0" err="1" smtClean="0"/>
              <a:t>veröffent</a:t>
            </a:r>
            <a:r>
              <a:rPr lang="de-DE" dirty="0" smtClean="0"/>
              <a:t>-lichte</a:t>
            </a:r>
            <a:r>
              <a:rPr lang="de-DE" dirty="0"/>
              <a:t>.</a:t>
            </a:r>
          </a:p>
          <a:p>
            <a:pPr lvl="0"/>
            <a:r>
              <a:rPr lang="de-DE" dirty="0"/>
              <a:t>Kann hier keine klare Entscheidung getroffen werden, ist folgende Bearbeitungsreihenfolge zu </a:t>
            </a:r>
            <a:r>
              <a:rPr lang="de-DE" dirty="0" smtClean="0"/>
              <a:t>beachten …</a:t>
            </a:r>
            <a:endParaRPr lang="de-DE" dirty="0"/>
          </a:p>
          <a:p>
            <a:pPr lvl="0"/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moderne Namen | hbz | Stand: 19.08.14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6BBECFD-68E7-4B49-9F0E-0CC064E87EB9}" type="slidenum">
              <a:rPr lang="de-DE" smtClean="0"/>
              <a:pPr/>
              <a:t>101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04628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Artikel, Präfixe und </a:t>
            </a:r>
            <a:r>
              <a:rPr lang="de-DE" dirty="0" smtClean="0"/>
              <a:t>Präpositionen									 - 3 -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74000" lvl="0" indent="-457200">
              <a:buFont typeface="+mj-lt"/>
              <a:buAutoNum type="arabicPeriod"/>
            </a:pPr>
            <a:r>
              <a:rPr lang="de-DE" dirty="0" smtClean="0"/>
              <a:t>Falls </a:t>
            </a:r>
            <a:r>
              <a:rPr lang="de-DE" dirty="0"/>
              <a:t>die Person in </a:t>
            </a:r>
            <a:r>
              <a:rPr lang="de-DE" dirty="0" smtClean="0"/>
              <a:t>deutsch </a:t>
            </a:r>
            <a:r>
              <a:rPr lang="de-DE" dirty="0"/>
              <a:t>veröffentlicht hat, wird </a:t>
            </a:r>
            <a:r>
              <a:rPr lang="de-DE" dirty="0" smtClean="0"/>
              <a:t>der normierte Sucheinstieg </a:t>
            </a:r>
            <a:r>
              <a:rPr lang="de-DE" dirty="0"/>
              <a:t>nach den deutschen Namensregeln </a:t>
            </a:r>
            <a:r>
              <a:rPr lang="de-DE" dirty="0" smtClean="0"/>
              <a:t>erfasst.</a:t>
            </a:r>
            <a:endParaRPr lang="de-DE" dirty="0"/>
          </a:p>
          <a:p>
            <a:pPr marL="774000" lvl="0" indent="-457200">
              <a:buFont typeface="+mj-lt"/>
              <a:buAutoNum type="arabicPeriod"/>
            </a:pPr>
            <a:r>
              <a:rPr lang="de-DE" dirty="0" smtClean="0"/>
              <a:t>Ansonsten </a:t>
            </a:r>
            <a:r>
              <a:rPr lang="de-DE" dirty="0"/>
              <a:t>sind die Regelungen für das Land heranzuziehen, in dem die Person </a:t>
            </a:r>
            <a:r>
              <a:rPr lang="de-DE" dirty="0" smtClean="0"/>
              <a:t>zurzeit </a:t>
            </a:r>
            <a:r>
              <a:rPr lang="de-DE" dirty="0"/>
              <a:t>lebt oder arbeitet.</a:t>
            </a:r>
          </a:p>
          <a:p>
            <a:pPr marL="774000" lvl="0" indent="-457200">
              <a:buFont typeface="+mj-lt"/>
              <a:buAutoNum type="arabicPeriod"/>
            </a:pPr>
            <a:r>
              <a:rPr lang="de-DE" dirty="0"/>
              <a:t>Wenn das nicht weiterführt, dann </a:t>
            </a:r>
            <a:r>
              <a:rPr lang="de-DE" dirty="0" smtClean="0"/>
              <a:t>sind die </a:t>
            </a:r>
            <a:r>
              <a:rPr lang="de-DE" dirty="0"/>
              <a:t>Regeln für die Sprache des Namens </a:t>
            </a:r>
            <a:r>
              <a:rPr lang="de-DE" dirty="0" smtClean="0"/>
              <a:t>anzuwenden</a:t>
            </a:r>
            <a:r>
              <a:rPr lang="de-DE" dirty="0"/>
              <a:t>. </a:t>
            </a:r>
          </a:p>
          <a:p>
            <a:pPr lvl="0"/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moderne Namen | hbz | Stand: 19.08.14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6BBECFD-68E7-4B49-9F0E-0CC064E87EB9}" type="slidenum">
              <a:rPr lang="de-DE" smtClean="0"/>
              <a:pPr/>
              <a:t>102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94379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Artikel, Präfixe und </a:t>
            </a:r>
            <a:r>
              <a:rPr lang="de-DE" dirty="0" smtClean="0"/>
              <a:t>Präpositionen									 - 4 </a:t>
            </a:r>
            <a:r>
              <a:rPr lang="de-DE" dirty="0"/>
              <a:t>-</a:t>
            </a:r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Für deutsche oder in einem deutschsprachigen Land lebende Personen gilt </a:t>
            </a:r>
            <a:r>
              <a:rPr lang="de-DE" dirty="0" smtClean="0"/>
              <a:t>allerdings folgende </a:t>
            </a:r>
            <a:r>
              <a:rPr lang="de-DE" dirty="0"/>
              <a:t>Regelung, die für die aus dem niederländischen stammenden Namen </a:t>
            </a:r>
            <a:r>
              <a:rPr lang="de-DE" dirty="0" smtClean="0"/>
              <a:t>von </a:t>
            </a:r>
            <a:r>
              <a:rPr lang="de-DE" dirty="0"/>
              <a:t>RDA </a:t>
            </a:r>
            <a:r>
              <a:rPr lang="de-DE" dirty="0" smtClean="0"/>
              <a:t>abweicht:</a:t>
            </a:r>
            <a:endParaRPr lang="de-DE" dirty="0"/>
          </a:p>
          <a:p>
            <a:pPr marL="774000">
              <a:buFontTx/>
              <a:buChar char="-"/>
            </a:pPr>
            <a:r>
              <a:rPr lang="de-DE" dirty="0" smtClean="0"/>
              <a:t>Wenn </a:t>
            </a:r>
            <a:r>
              <a:rPr lang="de-DE" dirty="0"/>
              <a:t>der Name deutsch ist und das Präfix aus einem Artikel oder einer Verschmelzung eines Artikels mit einer Präposition besteht, erfassen Sie das Präfix als erstes Element</a:t>
            </a:r>
            <a:r>
              <a:rPr lang="de-DE" dirty="0" smtClean="0"/>
              <a:t>.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Beispiele</a:t>
            </a:r>
            <a:r>
              <a:rPr lang="de-DE" i="1" u="sng" dirty="0"/>
              <a:t>:</a:t>
            </a:r>
            <a:r>
              <a:rPr lang="de-DE" dirty="0"/>
              <a:t/>
            </a:r>
            <a:br>
              <a:rPr lang="de-DE" dirty="0"/>
            </a:br>
            <a:r>
              <a:rPr lang="de-DE" b="1" dirty="0" smtClean="0"/>
              <a:t>100 $p</a:t>
            </a:r>
            <a:r>
              <a:rPr lang="de-DE" dirty="0" smtClean="0"/>
              <a:t> Zur </a:t>
            </a:r>
            <a:r>
              <a:rPr lang="de-DE" dirty="0"/>
              <a:t>Mühlen, Heinrich </a:t>
            </a:r>
            <a:r>
              <a:rPr lang="de-DE" dirty="0" smtClean="0"/>
              <a:t>&lt;&lt;von&gt;&gt; </a:t>
            </a:r>
            <a:r>
              <a:rPr lang="de-DE" b="1" dirty="0" smtClean="0"/>
              <a:t>$d</a:t>
            </a:r>
            <a:r>
              <a:rPr lang="de-DE" dirty="0" smtClean="0"/>
              <a:t> 1936-</a:t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1936-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datl</a:t>
            </a:r>
            <a:endParaRPr lang="de-DE" dirty="0" smtClean="0"/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100 $p</a:t>
            </a:r>
            <a:r>
              <a:rPr lang="de-DE" dirty="0" smtClean="0"/>
              <a:t> Vom </a:t>
            </a:r>
            <a:r>
              <a:rPr lang="de-DE" dirty="0"/>
              <a:t>Berg, Friedrich</a:t>
            </a:r>
          </a:p>
          <a:p>
            <a:pPr>
              <a:spcBef>
                <a:spcPts val="1200"/>
              </a:spcBef>
            </a:pPr>
            <a:r>
              <a:rPr lang="de-DE" dirty="0" smtClean="0"/>
              <a:t>Um diese Abweichung zu beheben, wird ein </a:t>
            </a:r>
            <a:r>
              <a:rPr lang="de-DE" dirty="0" err="1" smtClean="0"/>
              <a:t>Proposal</a:t>
            </a:r>
            <a:r>
              <a:rPr lang="de-DE" dirty="0" smtClean="0"/>
              <a:t> eingereicht.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moderne Namen | hbz | Stand: 19.08.14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6BBECFD-68E7-4B49-9F0E-0CC064E87EB9}" type="slidenum">
              <a:rPr lang="de-DE" smtClean="0"/>
              <a:pPr/>
              <a:t>103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57019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Artikel, Präfixe und </a:t>
            </a:r>
            <a:r>
              <a:rPr lang="de-DE" dirty="0" smtClean="0"/>
              <a:t>Präpositionen									 - 5 -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800"/>
              </a:spcBef>
            </a:pPr>
            <a:r>
              <a:rPr lang="de-DE" dirty="0"/>
              <a:t>Für sonstige deutsche Namen erfassen Sie den Teil des Namens hinter dem Präfix als erstes Element</a:t>
            </a:r>
            <a:r>
              <a:rPr lang="de-DE" dirty="0" smtClean="0"/>
              <a:t>.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Beispiele</a:t>
            </a:r>
            <a:r>
              <a:rPr lang="de-DE" i="1" u="sng" dirty="0"/>
              <a:t>:</a:t>
            </a:r>
            <a:r>
              <a:rPr lang="de-DE" dirty="0"/>
              <a:t/>
            </a:r>
            <a:br>
              <a:rPr lang="de-DE" dirty="0"/>
            </a:br>
            <a:r>
              <a:rPr lang="de-DE" b="1" dirty="0"/>
              <a:t>100 $p</a:t>
            </a:r>
            <a:r>
              <a:rPr lang="de-DE" dirty="0"/>
              <a:t> Kleist, Heinrich &lt;&lt;von&gt;&gt; </a:t>
            </a:r>
            <a:r>
              <a:rPr lang="de-DE" b="1" dirty="0"/>
              <a:t>$d</a:t>
            </a:r>
            <a:r>
              <a:rPr lang="de-DE" dirty="0"/>
              <a:t> 1777-1811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1777-1811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datl</a:t>
            </a:r>
            <a:endParaRPr lang="de-DE" dirty="0" smtClean="0"/>
          </a:p>
          <a:p>
            <a:pPr marL="1260000" lvl="1" indent="0">
              <a:spcBef>
                <a:spcPts val="576"/>
              </a:spcBef>
              <a:buNone/>
            </a:pPr>
            <a:r>
              <a:rPr lang="de-DE" b="1" dirty="0" smtClean="0"/>
              <a:t>100 </a:t>
            </a:r>
            <a:r>
              <a:rPr lang="de-DE" b="1" dirty="0"/>
              <a:t>$p</a:t>
            </a:r>
            <a:r>
              <a:rPr lang="de-DE" dirty="0"/>
              <a:t> Maur, Brigitte &lt;&lt;auf der&gt;&gt; </a:t>
            </a:r>
            <a:r>
              <a:rPr lang="de-DE" b="1" dirty="0"/>
              <a:t>$d</a:t>
            </a:r>
            <a:r>
              <a:rPr lang="de-DE" dirty="0"/>
              <a:t> 1949-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1949-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datl</a:t>
            </a: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moderne Namen | hbz | Stand: 19.08.14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6BBECFD-68E7-4B49-9F0E-0CC064E87EB9}" type="slidenum">
              <a:rPr lang="de-DE" smtClean="0"/>
              <a:pPr/>
              <a:t>104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9418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Artikel, Präfixe und </a:t>
            </a:r>
            <a:r>
              <a:rPr lang="de-DE" dirty="0" smtClean="0"/>
              <a:t>Präpositionen									 - 6 -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800"/>
              </a:spcBef>
            </a:pPr>
            <a:r>
              <a:rPr lang="de-DE" dirty="0" smtClean="0"/>
              <a:t>Für </a:t>
            </a:r>
            <a:r>
              <a:rPr lang="de-DE" dirty="0">
                <a:solidFill>
                  <a:srgbClr val="C00000"/>
                </a:solidFill>
              </a:rPr>
              <a:t>Namen, die nicht deutsch </a:t>
            </a:r>
            <a:r>
              <a:rPr lang="de-DE" dirty="0"/>
              <a:t>sind, folgen Sie den Bestimmungen für die Sprache des Namens</a:t>
            </a:r>
            <a:r>
              <a:rPr lang="de-DE" dirty="0" smtClean="0"/>
              <a:t>.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 für eine Person niederländischer Herkunft:</a:t>
            </a:r>
            <a:br>
              <a:rPr lang="de-DE" i="1" u="sng" dirty="0" smtClean="0"/>
            </a:br>
            <a:r>
              <a:rPr lang="de-DE" b="1" dirty="0" smtClean="0"/>
              <a:t>100 </a:t>
            </a:r>
            <a:r>
              <a:rPr lang="de-DE" b="1" dirty="0"/>
              <a:t>$p</a:t>
            </a:r>
            <a:r>
              <a:rPr lang="de-DE" dirty="0"/>
              <a:t> Boor, Hans Otto &lt;&lt;de&gt;&gt; </a:t>
            </a:r>
            <a:r>
              <a:rPr lang="de-DE" b="1" dirty="0"/>
              <a:t>$d</a:t>
            </a:r>
            <a:r>
              <a:rPr lang="de-DE" dirty="0"/>
              <a:t> </a:t>
            </a:r>
            <a:r>
              <a:rPr lang="de-DE" dirty="0" smtClean="0"/>
              <a:t>1886-1956</a:t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1886-1956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datl</a:t>
            </a:r>
            <a:endParaRPr lang="de-DE" dirty="0" smtClean="0"/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Beispiele </a:t>
            </a:r>
            <a:r>
              <a:rPr lang="de-DE" i="1" u="sng" dirty="0"/>
              <a:t>für </a:t>
            </a:r>
            <a:r>
              <a:rPr lang="de-DE" i="1" u="sng" dirty="0" smtClean="0"/>
              <a:t>einen Namen französischen </a:t>
            </a:r>
            <a:r>
              <a:rPr lang="de-DE" i="1" u="sng" dirty="0"/>
              <a:t>Ursprungs</a:t>
            </a:r>
            <a:r>
              <a:rPr lang="de-DE" i="1" u="sng" dirty="0" smtClean="0"/>
              <a:t>:</a:t>
            </a:r>
            <a:br>
              <a:rPr lang="de-DE" i="1" u="sng" dirty="0" smtClean="0"/>
            </a:br>
            <a:r>
              <a:rPr lang="de-DE" b="1" dirty="0" smtClean="0"/>
              <a:t>100 </a:t>
            </a:r>
            <a:r>
              <a:rPr lang="de-DE" b="1" dirty="0"/>
              <a:t>$p</a:t>
            </a:r>
            <a:r>
              <a:rPr lang="de-DE" dirty="0"/>
              <a:t> Le Fort, Gertrud &lt;&lt;von&gt;&gt; </a:t>
            </a:r>
            <a:r>
              <a:rPr lang="de-DE" b="1" dirty="0"/>
              <a:t>$d</a:t>
            </a:r>
            <a:r>
              <a:rPr lang="de-DE" dirty="0"/>
              <a:t> </a:t>
            </a:r>
            <a:r>
              <a:rPr lang="de-DE" dirty="0" smtClean="0"/>
              <a:t>1876-1971</a:t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1876-1971</a:t>
            </a:r>
            <a:r>
              <a:rPr lang="de-DE" b="1" dirty="0" smtClean="0"/>
              <a:t> $4</a:t>
            </a:r>
            <a:r>
              <a:rPr lang="de-DE" dirty="0" smtClean="0"/>
              <a:t> </a:t>
            </a:r>
            <a:r>
              <a:rPr lang="de-DE" dirty="0" err="1" smtClean="0"/>
              <a:t>datl</a:t>
            </a:r>
            <a:endParaRPr lang="de-DE" dirty="0" smtClean="0"/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/>
              <a:t>Beispiele für </a:t>
            </a:r>
            <a:r>
              <a:rPr lang="de-DE" i="1" u="sng" dirty="0" smtClean="0"/>
              <a:t>einen Namen italienischen </a:t>
            </a:r>
            <a:r>
              <a:rPr lang="de-DE" i="1" u="sng" dirty="0"/>
              <a:t>Ursprungs</a:t>
            </a:r>
            <a:r>
              <a:rPr lang="de-DE" i="1" u="sng" dirty="0" smtClean="0"/>
              <a:t>:</a:t>
            </a:r>
            <a:br>
              <a:rPr lang="de-DE" i="1" u="sng" dirty="0" smtClean="0"/>
            </a:br>
            <a:r>
              <a:rPr lang="de-DE" b="1" dirty="0" smtClean="0"/>
              <a:t>100 </a:t>
            </a:r>
            <a:r>
              <a:rPr lang="de-DE" b="1" dirty="0"/>
              <a:t>$p</a:t>
            </a:r>
            <a:r>
              <a:rPr lang="de-DE" dirty="0"/>
              <a:t> Di Fabio, Udo </a:t>
            </a:r>
            <a:r>
              <a:rPr lang="de-DE" b="1" dirty="0"/>
              <a:t>$d </a:t>
            </a:r>
            <a:r>
              <a:rPr lang="de-DE" dirty="0" smtClean="0"/>
              <a:t>1954-</a:t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1954- </a:t>
            </a:r>
            <a:r>
              <a:rPr lang="de-DE" b="1" dirty="0" smtClean="0"/>
              <a:t>$4 </a:t>
            </a:r>
            <a:r>
              <a:rPr lang="de-DE" dirty="0" err="1" smtClean="0"/>
              <a:t>datl</a:t>
            </a:r>
            <a:r>
              <a:rPr lang="de-DE" dirty="0"/>
              <a:t/>
            </a:r>
            <a:br>
              <a:rPr lang="de-DE" dirty="0"/>
            </a:b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dirty="0" smtClean="0"/>
              <a:t>Schulungsunterlagen der AG RDA – Modul GND: Sonderformen moderne Namen | hbz | Stand: 15.09.14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6BBECFD-68E7-4B49-9F0E-0CC064E87EB9}" type="slidenum">
              <a:rPr lang="de-DE" smtClean="0"/>
              <a:pPr/>
              <a:t>105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82608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Artikel, Präfixe und </a:t>
            </a:r>
            <a:r>
              <a:rPr lang="de-DE" dirty="0" smtClean="0"/>
              <a:t>Präpositionen									 - 7 -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800"/>
              </a:spcBef>
            </a:pPr>
            <a:r>
              <a:rPr lang="de-DE" dirty="0"/>
              <a:t>Als abweichender Name wird immer ein anderer Teil des Namens als erstes Element eingetragen.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Beispiele: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100 $p</a:t>
            </a:r>
            <a:r>
              <a:rPr lang="de-DE" dirty="0" smtClean="0"/>
              <a:t> Am </a:t>
            </a:r>
            <a:r>
              <a:rPr lang="de-DE" dirty="0" err="1"/>
              <a:t>Acher</a:t>
            </a:r>
            <a:r>
              <a:rPr lang="de-DE" dirty="0"/>
              <a:t>, </a:t>
            </a:r>
            <a:r>
              <a:rPr lang="de-DE" dirty="0" smtClean="0"/>
              <a:t>Paul </a:t>
            </a:r>
            <a:r>
              <a:rPr lang="de-DE" b="1" dirty="0" smtClean="0"/>
              <a:t>$d</a:t>
            </a:r>
            <a:r>
              <a:rPr lang="de-DE" dirty="0" smtClean="0"/>
              <a:t> 1944-</a:t>
            </a:r>
            <a:br>
              <a:rPr lang="de-DE" dirty="0" smtClean="0"/>
            </a:br>
            <a:r>
              <a:rPr lang="de-DE" b="1" dirty="0" smtClean="0"/>
              <a:t>400 $p</a:t>
            </a:r>
            <a:r>
              <a:rPr lang="de-DE" dirty="0" smtClean="0"/>
              <a:t> </a:t>
            </a:r>
            <a:r>
              <a:rPr lang="de-DE" dirty="0" err="1" smtClean="0"/>
              <a:t>Acher</a:t>
            </a:r>
            <a:r>
              <a:rPr lang="de-DE" dirty="0"/>
              <a:t>, Paul </a:t>
            </a:r>
            <a:r>
              <a:rPr lang="de-DE" dirty="0" smtClean="0"/>
              <a:t>&lt;&lt;Am&gt;&gt; </a:t>
            </a:r>
            <a:r>
              <a:rPr lang="de-DE" b="1" dirty="0" smtClean="0"/>
              <a:t>$d</a:t>
            </a:r>
            <a:r>
              <a:rPr lang="de-DE" dirty="0" smtClean="0"/>
              <a:t> 1944-</a:t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1944-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datl</a:t>
            </a:r>
            <a:endParaRPr lang="de-DE" dirty="0" smtClean="0"/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100 $p</a:t>
            </a:r>
            <a:r>
              <a:rPr lang="de-DE" dirty="0" smtClean="0"/>
              <a:t> Le </a:t>
            </a:r>
            <a:r>
              <a:rPr lang="de-DE" dirty="0"/>
              <a:t>Fort, Gertrud </a:t>
            </a:r>
            <a:r>
              <a:rPr lang="de-DE" dirty="0" smtClean="0"/>
              <a:t>&lt;&lt;von&gt;&gt; </a:t>
            </a:r>
            <a:r>
              <a:rPr lang="de-DE" b="1" dirty="0" smtClean="0"/>
              <a:t>$d</a:t>
            </a:r>
            <a:r>
              <a:rPr lang="de-DE" dirty="0" smtClean="0"/>
              <a:t> 1876-1971</a:t>
            </a:r>
            <a:br>
              <a:rPr lang="de-DE" dirty="0" smtClean="0"/>
            </a:br>
            <a:r>
              <a:rPr lang="de-DE" b="1" dirty="0" smtClean="0"/>
              <a:t>400 $p</a:t>
            </a:r>
            <a:r>
              <a:rPr lang="de-DE" dirty="0" smtClean="0"/>
              <a:t> Fort, </a:t>
            </a:r>
            <a:r>
              <a:rPr lang="de-DE" dirty="0"/>
              <a:t>Gertrud </a:t>
            </a:r>
            <a:r>
              <a:rPr lang="de-DE" dirty="0" smtClean="0"/>
              <a:t>&lt;&lt;von Le&gt;&gt; </a:t>
            </a:r>
            <a:r>
              <a:rPr lang="de-DE" b="1" dirty="0" smtClean="0"/>
              <a:t>$d </a:t>
            </a:r>
            <a:r>
              <a:rPr lang="de-DE" dirty="0" smtClean="0"/>
              <a:t>1876-1971</a:t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1876-1971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datl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dirty="0" smtClean="0"/>
              <a:t>Schulungsunterlagen der AG RDA – Modul GND: Sonderformen moderne Namen | hbz | Stand: 15.09.14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6BBECFD-68E7-4B49-9F0E-0CC064E87EB9}" type="slidenum">
              <a:rPr lang="de-DE" smtClean="0"/>
              <a:pPr/>
              <a:t>106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86385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Artikel, Präfixe und </a:t>
            </a:r>
            <a:r>
              <a:rPr lang="de-DE" dirty="0" smtClean="0"/>
              <a:t>Präpositionen									 - 8 -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800"/>
              </a:spcBef>
            </a:pPr>
            <a:r>
              <a:rPr lang="de-DE" dirty="0"/>
              <a:t>Wenn </a:t>
            </a:r>
            <a:r>
              <a:rPr lang="de-DE" dirty="0" smtClean="0"/>
              <a:t>ein Nachname </a:t>
            </a:r>
            <a:r>
              <a:rPr lang="de-DE" dirty="0"/>
              <a:t>aus mehreren Teilen </a:t>
            </a:r>
            <a:r>
              <a:rPr lang="de-DE" dirty="0" smtClean="0"/>
              <a:t>besteht, </a:t>
            </a:r>
            <a:r>
              <a:rPr lang="de-DE" dirty="0"/>
              <a:t>einer davon ein Präfix enthält und die Teile mit </a:t>
            </a:r>
            <a:r>
              <a:rPr lang="de-DE" dirty="0" smtClean="0"/>
              <a:t>einem </a:t>
            </a:r>
            <a:r>
              <a:rPr lang="de-DE" dirty="0"/>
              <a:t>Bindestrich verbunden sind, </a:t>
            </a:r>
            <a:r>
              <a:rPr lang="de-DE" dirty="0" smtClean="0"/>
              <a:t>wird der </a:t>
            </a:r>
            <a:r>
              <a:rPr lang="de-DE" dirty="0"/>
              <a:t>Bindestrich so </a:t>
            </a:r>
            <a:r>
              <a:rPr lang="de-DE" dirty="0" smtClean="0"/>
              <a:t>erfasst, wie </a:t>
            </a:r>
            <a:r>
              <a:rPr lang="de-DE" dirty="0"/>
              <a:t>er in den Ressourcen </a:t>
            </a:r>
            <a:r>
              <a:rPr lang="de-DE" dirty="0" smtClean="0"/>
              <a:t>steht, die </a:t>
            </a:r>
            <a:r>
              <a:rPr lang="de-DE" dirty="0"/>
              <a:t>mit der Person verbunden sind. </a:t>
            </a:r>
            <a:endParaRPr lang="de-DE" dirty="0" smtClean="0"/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Beispiele: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/>
              <a:t>100 $p </a:t>
            </a:r>
            <a:r>
              <a:rPr lang="de-DE" dirty="0"/>
              <a:t>Du Bois-Reymond, Emil Heinrich</a:t>
            </a:r>
            <a:r>
              <a:rPr lang="de-DE" b="1" dirty="0"/>
              <a:t> $d </a:t>
            </a:r>
            <a:r>
              <a:rPr lang="de-DE" dirty="0" smtClean="0"/>
              <a:t>1818-1896</a:t>
            </a:r>
            <a:r>
              <a:rPr lang="de-DE" b="1" dirty="0" smtClean="0"/>
              <a:t/>
            </a:r>
            <a:br>
              <a:rPr lang="de-DE" b="1" dirty="0" smtClean="0"/>
            </a:br>
            <a:r>
              <a:rPr lang="de-DE" b="1" dirty="0" smtClean="0"/>
              <a:t>400 </a:t>
            </a:r>
            <a:r>
              <a:rPr lang="de-DE" b="1" dirty="0"/>
              <a:t>$p </a:t>
            </a:r>
            <a:r>
              <a:rPr lang="de-DE" dirty="0"/>
              <a:t>Reymond, Emil </a:t>
            </a:r>
            <a:r>
              <a:rPr lang="de-DE"/>
              <a:t>Heinrich </a:t>
            </a:r>
            <a:r>
              <a:rPr lang="de-DE" smtClean="0"/>
              <a:t>Du </a:t>
            </a:r>
            <a:r>
              <a:rPr lang="de-DE" dirty="0"/>
              <a:t>Bois-</a:t>
            </a:r>
            <a:r>
              <a:rPr lang="de-DE" b="1" dirty="0"/>
              <a:t> $d </a:t>
            </a:r>
            <a:r>
              <a:rPr lang="de-DE" dirty="0" smtClean="0"/>
              <a:t>1818-1896</a:t>
            </a:r>
            <a:r>
              <a:rPr lang="de-DE" b="1" dirty="0" smtClean="0"/>
              <a:t/>
            </a:r>
            <a:br>
              <a:rPr lang="de-DE" b="1" dirty="0" smtClean="0"/>
            </a:br>
            <a:r>
              <a:rPr lang="de-DE" b="1" dirty="0" smtClean="0"/>
              <a:t>548 $a </a:t>
            </a:r>
            <a:r>
              <a:rPr lang="de-DE" dirty="0" smtClean="0"/>
              <a:t>1818-1896</a:t>
            </a:r>
            <a:r>
              <a:rPr lang="de-DE" b="1" dirty="0" smtClean="0"/>
              <a:t> $4 </a:t>
            </a:r>
            <a:r>
              <a:rPr lang="de-DE" dirty="0" err="1" smtClean="0"/>
              <a:t>datl</a:t>
            </a:r>
            <a:endParaRPr lang="de-DE" dirty="0" smtClean="0"/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100 $p </a:t>
            </a:r>
            <a:r>
              <a:rPr lang="de-DE" dirty="0" err="1" smtClean="0"/>
              <a:t>Bellinger</a:t>
            </a:r>
            <a:r>
              <a:rPr lang="de-DE" dirty="0" smtClean="0"/>
              <a:t>-du </a:t>
            </a:r>
            <a:r>
              <a:rPr lang="de-DE" dirty="0"/>
              <a:t>Croix, Franziska </a:t>
            </a:r>
            <a:r>
              <a:rPr lang="de-DE" b="1" dirty="0"/>
              <a:t>$d </a:t>
            </a:r>
            <a:r>
              <a:rPr lang="de-DE" dirty="0"/>
              <a:t>1960- </a:t>
            </a:r>
            <a:r>
              <a:rPr lang="de-DE" b="1" dirty="0" smtClean="0"/>
              <a:t/>
            </a:r>
            <a:br>
              <a:rPr lang="de-DE" b="1" dirty="0" smtClean="0"/>
            </a:br>
            <a:r>
              <a:rPr lang="de-DE" b="1" dirty="0" smtClean="0"/>
              <a:t>400 $p </a:t>
            </a:r>
            <a:r>
              <a:rPr lang="de-DE" dirty="0" smtClean="0"/>
              <a:t>Du </a:t>
            </a:r>
            <a:r>
              <a:rPr lang="de-DE" dirty="0"/>
              <a:t>Croix, Franziska </a:t>
            </a:r>
            <a:r>
              <a:rPr lang="de-DE" dirty="0" err="1"/>
              <a:t>Bellinger</a:t>
            </a:r>
            <a:r>
              <a:rPr lang="de-DE" dirty="0"/>
              <a:t>- </a:t>
            </a:r>
            <a:r>
              <a:rPr lang="de-DE" b="1" dirty="0"/>
              <a:t>$d </a:t>
            </a:r>
            <a:r>
              <a:rPr lang="de-DE" dirty="0"/>
              <a:t>1960- </a:t>
            </a:r>
            <a:r>
              <a:rPr lang="de-DE" b="1" dirty="0" smtClean="0"/>
              <a:t/>
            </a:r>
            <a:br>
              <a:rPr lang="de-DE" b="1" dirty="0" smtClean="0"/>
            </a:br>
            <a:r>
              <a:rPr lang="de-DE" b="1" dirty="0" smtClean="0"/>
              <a:t>548 $a </a:t>
            </a:r>
            <a:r>
              <a:rPr lang="de-DE" dirty="0" smtClean="0"/>
              <a:t>1960-</a:t>
            </a:r>
            <a:r>
              <a:rPr lang="de-DE" b="1" dirty="0" smtClean="0"/>
              <a:t> $4 </a:t>
            </a:r>
            <a:r>
              <a:rPr lang="de-DE" dirty="0" err="1" smtClean="0"/>
              <a:t>datl</a:t>
            </a: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moderne Namen | hbz | Stand: 19.08.14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6BBECFD-68E7-4B49-9F0E-0CC064E87EB9}" type="slidenum">
              <a:rPr lang="de-DE" smtClean="0"/>
              <a:pPr/>
              <a:t>107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4950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Sonderformen</a:t>
            </a:r>
            <a:br>
              <a:rPr lang="de-DE" dirty="0"/>
            </a:br>
            <a:r>
              <a:rPr lang="de-DE" dirty="0"/>
              <a:t> „Notnamen“</a:t>
            </a:r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44364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Behandelte Themen				- 1 -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de-DE" dirty="0" smtClean="0"/>
              <a:t>Personen, die nur unter einem Nachnamen bekannt sind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Namen, die weder einen Nachnamen noch einen Adelstitel enthalten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Namen, deren </a:t>
            </a:r>
            <a:r>
              <a:rPr lang="de-DE" dirty="0"/>
              <a:t>Nachname nur aus einer Initiale besteht</a:t>
            </a:r>
            <a:endParaRPr lang="de-DE" dirty="0" smtClean="0"/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Namen, die aus Initialen, separaten Buchstaben oder Ziffern bestehen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Namen, die aus einer Phrase bestehen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"Notnamen" | hbz | Stand: 21.08.14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109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75917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feld 8"/>
          <p:cNvSpPr txBox="1"/>
          <p:nvPr/>
        </p:nvSpPr>
        <p:spPr>
          <a:xfrm>
            <a:off x="6384033" y="6269419"/>
            <a:ext cx="3827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00" dirty="0"/>
              <a:t>Screenshot aus dem RDA-Toolkit  mit Genehmigung der RDA-Verleger </a:t>
            </a:r>
            <a:br>
              <a:rPr lang="de-DE" sz="600" dirty="0"/>
            </a:br>
            <a:r>
              <a:rPr lang="de-DE" sz="600" dirty="0"/>
              <a:t>(American Library </a:t>
            </a:r>
            <a:r>
              <a:rPr lang="de-DE" sz="600" dirty="0" err="1"/>
              <a:t>Association</a:t>
            </a:r>
            <a:r>
              <a:rPr lang="de-DE" sz="600" dirty="0"/>
              <a:t>, </a:t>
            </a:r>
            <a:r>
              <a:rPr lang="de-DE" sz="600" dirty="0" err="1"/>
              <a:t>Canadian</a:t>
            </a:r>
            <a:r>
              <a:rPr lang="de-DE" sz="600" dirty="0"/>
              <a:t> Library </a:t>
            </a:r>
            <a:r>
              <a:rPr lang="de-DE" sz="600" dirty="0" err="1"/>
              <a:t>Association</a:t>
            </a:r>
            <a:r>
              <a:rPr lang="de-DE" sz="600" dirty="0"/>
              <a:t>, und CILIP: </a:t>
            </a:r>
            <a:r>
              <a:rPr lang="de-DE" sz="600" dirty="0" err="1"/>
              <a:t>Chartered</a:t>
            </a:r>
            <a:r>
              <a:rPr lang="de-DE" sz="600" dirty="0"/>
              <a:t> Institute </a:t>
            </a:r>
            <a:r>
              <a:rPr lang="de-DE" sz="600" dirty="0" err="1"/>
              <a:t>of</a:t>
            </a:r>
            <a:r>
              <a:rPr lang="de-DE" sz="600" dirty="0"/>
              <a:t> Library </a:t>
            </a:r>
            <a:r>
              <a:rPr lang="de-DE" sz="600" dirty="0" err="1"/>
              <a:t>and</a:t>
            </a:r>
            <a:r>
              <a:rPr lang="de-DE" sz="600" dirty="0"/>
              <a:t> Information Professionals)</a:t>
            </a: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RDA Toolkit	</a:t>
            </a:r>
            <a:r>
              <a:rPr lang="de-DE" dirty="0" smtClean="0"/>
              <a:t>					- </a:t>
            </a:r>
            <a:r>
              <a:rPr lang="de-DE" dirty="0"/>
              <a:t>5</a:t>
            </a:r>
            <a:r>
              <a:rPr lang="de-DE" dirty="0" smtClean="0"/>
              <a:t> </a:t>
            </a:r>
            <a:r>
              <a:rPr lang="de-DE" dirty="0"/>
              <a:t>-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Grundlagen der RDA | hbz | Stand: 18.08.14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11</a:t>
            </a:fld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9376" y="1257319"/>
            <a:ext cx="11413940" cy="5076372"/>
          </a:xfrm>
          <a:prstGeom prst="rect">
            <a:avLst/>
          </a:prstGeom>
        </p:spPr>
      </p:pic>
      <p:sp>
        <p:nvSpPr>
          <p:cNvPr id="11" name="Rechteck 10"/>
          <p:cNvSpPr/>
          <p:nvPr/>
        </p:nvSpPr>
        <p:spPr>
          <a:xfrm>
            <a:off x="11064552" y="1844824"/>
            <a:ext cx="288032" cy="288032"/>
          </a:xfrm>
          <a:prstGeom prst="rect">
            <a:avLst/>
          </a:prstGeom>
          <a:noFill/>
          <a:ln w="38100">
            <a:solidFill>
              <a:srgbClr val="F797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Textfeld 12"/>
          <p:cNvSpPr txBox="1"/>
          <p:nvPr/>
        </p:nvSpPr>
        <p:spPr>
          <a:xfrm>
            <a:off x="8291794" y="2564904"/>
            <a:ext cx="2220695" cy="707886"/>
          </a:xfrm>
          <a:prstGeom prst="rect">
            <a:avLst/>
          </a:prstGeom>
          <a:solidFill>
            <a:schemeClr val="bg1"/>
          </a:solidFill>
          <a:ln w="38100">
            <a:solidFill>
              <a:srgbClr val="F79709"/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dirty="0" smtClean="0"/>
              <a:t>Icon öffnet die Profileinstellungen</a:t>
            </a:r>
            <a:endParaRPr lang="de-DE" sz="2000" dirty="0"/>
          </a:p>
        </p:txBody>
      </p:sp>
      <p:cxnSp>
        <p:nvCxnSpPr>
          <p:cNvPr id="15" name="Gewinkelte Verbindung 14"/>
          <p:cNvCxnSpPr>
            <a:stCxn id="13" idx="3"/>
            <a:endCxn id="11" idx="2"/>
          </p:cNvCxnSpPr>
          <p:nvPr/>
        </p:nvCxnSpPr>
        <p:spPr>
          <a:xfrm flipV="1">
            <a:off x="10512489" y="2132856"/>
            <a:ext cx="696079" cy="785991"/>
          </a:xfrm>
          <a:prstGeom prst="bentConnector2">
            <a:avLst/>
          </a:prstGeom>
          <a:ln w="38100">
            <a:solidFill>
              <a:srgbClr val="F79709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Grafik 1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11657" y="1539272"/>
            <a:ext cx="4968552" cy="4608512"/>
          </a:xfrm>
          <a:prstGeom prst="rect">
            <a:avLst/>
          </a:prstGeom>
          <a:ln w="28575">
            <a:solidFill>
              <a:srgbClr val="F79709"/>
            </a:solidFill>
          </a:ln>
        </p:spPr>
      </p:pic>
    </p:spTree>
    <p:extLst>
      <p:ext uri="{BB962C8B-B14F-4D97-AF65-F5344CB8AC3E}">
        <p14:creationId xmlns:p14="http://schemas.microsoft.com/office/powerpoint/2010/main" val="2750319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Behandelte Themen				- 2 -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 startAt="6"/>
            </a:pPr>
            <a:r>
              <a:rPr lang="de-DE" dirty="0" smtClean="0"/>
              <a:t>Eine verheiratete Person, die </a:t>
            </a:r>
            <a:r>
              <a:rPr lang="de-DE" dirty="0"/>
              <a:t>nur durch den Namen ihres Partners identifiziert </a:t>
            </a:r>
            <a:r>
              <a:rPr lang="de-DE" dirty="0" smtClean="0"/>
              <a:t>wird</a:t>
            </a:r>
          </a:p>
          <a:p>
            <a:pPr marL="457200" indent="-457200">
              <a:buFont typeface="+mj-lt"/>
              <a:buAutoNum type="arabicPeriod" startAt="6"/>
            </a:pPr>
            <a:r>
              <a:rPr lang="de-DE" dirty="0" smtClean="0"/>
              <a:t>Namen, in deren Phrase der Name einer anderen Person enthalten ist</a:t>
            </a:r>
          </a:p>
          <a:p>
            <a:pPr marL="457200" indent="-457200">
              <a:buFont typeface="+mj-lt"/>
              <a:buAutoNum type="arabicPeriod" startAt="6"/>
            </a:pPr>
            <a:r>
              <a:rPr lang="de-DE" dirty="0" smtClean="0"/>
              <a:t>Namen, die aus einem charakterisierenden Wort bestehen</a:t>
            </a:r>
          </a:p>
          <a:p>
            <a:pPr marL="457200" indent="-457200">
              <a:buFont typeface="+mj-lt"/>
              <a:buAutoNum type="arabicPeriod" startAt="6"/>
            </a:pPr>
            <a:r>
              <a:rPr lang="de-DE" dirty="0" smtClean="0"/>
              <a:t>Namen, deren Phrase aus einem anderen Werk derselben Person besteht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"Notnamen" | hbz | Stand: 21.08.14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23581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Personen, die nur unter einem Nachnamen bekannt sind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Die zugehörigen Regelungen finden Sie bei RDA </a:t>
            </a:r>
            <a:r>
              <a:rPr lang="de-DE" dirty="0"/>
              <a:t>9.2.2.9 und </a:t>
            </a:r>
            <a:r>
              <a:rPr lang="de-DE" dirty="0" smtClean="0"/>
              <a:t>9.2.2.9.3.</a:t>
            </a:r>
          </a:p>
          <a:p>
            <a:pPr>
              <a:spcBef>
                <a:spcPts val="1800"/>
              </a:spcBef>
            </a:pPr>
            <a:r>
              <a:rPr lang="de-DE" dirty="0" smtClean="0"/>
              <a:t>Wenn </a:t>
            </a:r>
            <a:r>
              <a:rPr lang="de-DE" dirty="0"/>
              <a:t>der Name nur aus einem Nachnamen besteht, </a:t>
            </a:r>
            <a:r>
              <a:rPr lang="de-DE" dirty="0" smtClean="0"/>
              <a:t>erfassen Sie </a:t>
            </a:r>
            <a:r>
              <a:rPr lang="de-DE" dirty="0"/>
              <a:t>nur </a:t>
            </a:r>
            <a:r>
              <a:rPr lang="de-DE" dirty="0" smtClean="0"/>
              <a:t>diesen.</a:t>
            </a:r>
          </a:p>
          <a:p>
            <a:pPr marL="774000" lvl="1" indent="-342000">
              <a:spcBef>
                <a:spcPts val="576"/>
              </a:spcBef>
              <a:buFont typeface="Wingdings" panose="05000000000000000000" pitchFamily="2" charset="2"/>
              <a:buChar char="Ä"/>
            </a:pPr>
            <a:r>
              <a:rPr lang="de-DE" dirty="0" smtClean="0">
                <a:sym typeface="Wingdings" panose="05000000000000000000" pitchFamily="2" charset="2"/>
              </a:rPr>
              <a:t>Er wird als persönlicher Name erfasst.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Beispiel: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100 $P</a:t>
            </a:r>
            <a:r>
              <a:rPr lang="de-DE" dirty="0" smtClean="0"/>
              <a:t> </a:t>
            </a:r>
            <a:r>
              <a:rPr lang="de-DE" dirty="0" err="1" smtClean="0"/>
              <a:t>Mantovani</a:t>
            </a:r>
            <a:endParaRPr lang="de-DE" dirty="0" smtClean="0"/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100 $P</a:t>
            </a:r>
            <a:r>
              <a:rPr lang="de-DE" dirty="0" smtClean="0"/>
              <a:t> Müllerin &lt;&lt;von&gt;&gt;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111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"Notnamen" | hbz | Stand: 21.08.14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7371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Namen, die weder einen Nachnamen noch einen Adelstitel </a:t>
            </a:r>
            <a:r>
              <a:rPr lang="de-DE" dirty="0" smtClean="0"/>
              <a:t>enthalten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Die betreffenden Regelungen finden Sie bei RDA 9.2.2.18.</a:t>
            </a:r>
          </a:p>
          <a:p>
            <a:pPr>
              <a:spcBef>
                <a:spcPts val="1800"/>
              </a:spcBef>
            </a:pPr>
            <a:r>
              <a:rPr lang="de-DE" dirty="0" smtClean="0"/>
              <a:t>Diese Namen erfassen Sie als persönliche Namen.</a:t>
            </a:r>
          </a:p>
          <a:p>
            <a:r>
              <a:rPr lang="de-DE" dirty="0" smtClean="0"/>
              <a:t>Wörter / Phrasen, die einen Wohnort, eine Beschäftigung oder sonstige Eigenschaften anzeigen, geben Sie in einem eigenen Unterfeld an.</a:t>
            </a:r>
          </a:p>
          <a:p>
            <a:pPr marL="774000" lvl="1" indent="-342000">
              <a:buFont typeface="Wingdings" panose="05000000000000000000" pitchFamily="2" charset="2"/>
              <a:buChar char="Ä"/>
            </a:pPr>
            <a:r>
              <a:rPr lang="de-DE" dirty="0" smtClean="0"/>
              <a:t>Die Ausnahme bilden „Heilige“.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Beispiele:</a:t>
            </a:r>
            <a:br>
              <a:rPr lang="de-DE" i="1" u="sng" dirty="0" smtClean="0"/>
            </a:br>
            <a:r>
              <a:rPr lang="de-DE" b="1" dirty="0" smtClean="0"/>
              <a:t>100 $P</a:t>
            </a:r>
            <a:r>
              <a:rPr lang="de-DE" dirty="0" smtClean="0"/>
              <a:t> Nelly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100 $P</a:t>
            </a:r>
            <a:r>
              <a:rPr lang="de-DE" dirty="0" smtClean="0"/>
              <a:t> Erich </a:t>
            </a:r>
            <a:r>
              <a:rPr lang="de-DE" b="1" dirty="0" smtClean="0"/>
              <a:t>$c </a:t>
            </a:r>
            <a:r>
              <a:rPr lang="de-DE" dirty="0" smtClean="0"/>
              <a:t>der Rote </a:t>
            </a:r>
            <a:r>
              <a:rPr lang="de-DE" b="1" dirty="0" smtClean="0"/>
              <a:t>$d </a:t>
            </a:r>
            <a:r>
              <a:rPr lang="de-DE" dirty="0" smtClean="0"/>
              <a:t>ca. 920-1005</a:t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ca. 920-1005 </a:t>
            </a:r>
            <a:endParaRPr lang="de-DE" dirty="0"/>
          </a:p>
          <a:p>
            <a:pPr marL="432000" lvl="1" indent="0">
              <a:buNone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"Notnamen" | hbz | Stand: 21.08.14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61970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Namen, deren Nachname nur aus einer Initiale besteht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Die zugehörigen Regelungen finden Sie bei RDA 9.2.2.9.1.</a:t>
            </a:r>
          </a:p>
          <a:p>
            <a:pPr>
              <a:spcBef>
                <a:spcPts val="1800"/>
              </a:spcBef>
            </a:pPr>
            <a:r>
              <a:rPr lang="de-DE" dirty="0" smtClean="0"/>
              <a:t>Wenn der </a:t>
            </a:r>
            <a:r>
              <a:rPr lang="de-DE" dirty="0"/>
              <a:t>Nachname nur aus einer Initiale besteht, aber zumindest ein weiterer Teil des Namens vollständig angegeben </a:t>
            </a:r>
            <a:r>
              <a:rPr lang="de-DE" dirty="0" smtClean="0"/>
              <a:t>ist, </a:t>
            </a:r>
            <a:r>
              <a:rPr lang="de-DE" dirty="0"/>
              <a:t>erfassen Sie </a:t>
            </a:r>
            <a:r>
              <a:rPr lang="de-DE" dirty="0" smtClean="0"/>
              <a:t>diesen in </a:t>
            </a:r>
            <a:r>
              <a:rPr lang="de-DE" dirty="0"/>
              <a:t>der Struktur „Nachname, Vorname</a:t>
            </a:r>
            <a:r>
              <a:rPr lang="de-DE" dirty="0" smtClean="0"/>
              <a:t>“.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Beispiel: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100 </a:t>
            </a:r>
            <a:r>
              <a:rPr lang="de-DE" b="1" dirty="0"/>
              <a:t>$p</a:t>
            </a:r>
            <a:r>
              <a:rPr lang="de-DE" dirty="0"/>
              <a:t> G., </a:t>
            </a:r>
            <a:r>
              <a:rPr lang="de-DE" dirty="0" smtClean="0"/>
              <a:t>Michael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"Notnamen" | hbz | Stand: 21.08.14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2665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Namen, die aus Initialen, </a:t>
            </a:r>
            <a:r>
              <a:rPr lang="de-DE" dirty="0" smtClean="0"/>
              <a:t>separaten Buchstaben </a:t>
            </a:r>
            <a:r>
              <a:rPr lang="de-DE" dirty="0"/>
              <a:t>oder Ziffern </a:t>
            </a:r>
            <a:r>
              <a:rPr lang="de-DE" dirty="0" smtClean="0"/>
              <a:t>bestehen 									- 1 -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800"/>
              </a:spcBef>
            </a:pPr>
            <a:r>
              <a:rPr lang="de-DE" dirty="0" smtClean="0"/>
              <a:t>Die betreffenden Regelungen finden Sie bei RDA 9.2.2.21.</a:t>
            </a:r>
          </a:p>
          <a:p>
            <a:pPr>
              <a:spcBef>
                <a:spcPts val="1800"/>
              </a:spcBef>
            </a:pPr>
            <a:r>
              <a:rPr lang="de-DE" dirty="0" smtClean="0"/>
              <a:t>Initialen</a:t>
            </a:r>
            <a:r>
              <a:rPr lang="de-DE" dirty="0"/>
              <a:t>, Buchstaben oder Ziffern </a:t>
            </a:r>
            <a:r>
              <a:rPr lang="de-DE" dirty="0" smtClean="0"/>
              <a:t>erfassen Sie </a:t>
            </a:r>
            <a:r>
              <a:rPr lang="de-DE" dirty="0"/>
              <a:t>in der vorliegenden </a:t>
            </a:r>
            <a:r>
              <a:rPr lang="de-DE" dirty="0" smtClean="0"/>
              <a:t>Reihenfolge.</a:t>
            </a:r>
          </a:p>
          <a:p>
            <a:pPr>
              <a:spcBef>
                <a:spcPts val="576"/>
              </a:spcBef>
            </a:pPr>
            <a:r>
              <a:rPr lang="de-DE" dirty="0"/>
              <a:t>Zwischen Initialen bzw. einzelnen Buchstaben setzen Sie nach RDA 8.5.6.1 jeweils Spatien.</a:t>
            </a:r>
          </a:p>
          <a:p>
            <a:r>
              <a:rPr lang="de-DE" dirty="0" smtClean="0"/>
              <a:t>Als </a:t>
            </a:r>
            <a:r>
              <a:rPr lang="de-DE" dirty="0"/>
              <a:t>abweichenden Namen erfassen Sie:</a:t>
            </a:r>
          </a:p>
          <a:p>
            <a:pPr marL="774000">
              <a:buFontTx/>
              <a:buChar char="-"/>
            </a:pPr>
            <a:r>
              <a:rPr lang="de-DE" dirty="0"/>
              <a:t>die invertierte Form der Initialen und</a:t>
            </a:r>
          </a:p>
          <a:p>
            <a:pPr marL="774000">
              <a:buFontTx/>
              <a:buChar char="-"/>
            </a:pPr>
            <a:r>
              <a:rPr lang="de-DE" dirty="0" smtClean="0"/>
              <a:t>sofern bekannt die </a:t>
            </a:r>
            <a:r>
              <a:rPr lang="de-DE" dirty="0"/>
              <a:t>vollständigere Form eines Namens aus </a:t>
            </a:r>
            <a:r>
              <a:rPr lang="de-DE" dirty="0" smtClean="0"/>
              <a:t>Initialen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114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"Notnamen" | hbz | Stand: 21.08.14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6076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115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Namen, die aus Initialen, separaten Buchstaben oder Ziffern </a:t>
            </a:r>
            <a:r>
              <a:rPr lang="de-DE" dirty="0" smtClean="0"/>
              <a:t>bestehen									 - 2 - 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60000" indent="0">
              <a:spcBef>
                <a:spcPts val="576"/>
              </a:spcBef>
              <a:buNone/>
            </a:pPr>
            <a:r>
              <a:rPr lang="de-DE" i="1" u="sng" dirty="0" smtClean="0"/>
              <a:t>Beispiel: </a:t>
            </a:r>
            <a:r>
              <a:rPr lang="de-DE" dirty="0"/>
              <a:t/>
            </a:r>
            <a:br>
              <a:rPr lang="de-DE" dirty="0"/>
            </a:br>
            <a:r>
              <a:rPr lang="de-DE" b="1" dirty="0"/>
              <a:t>100 $P</a:t>
            </a:r>
            <a:r>
              <a:rPr lang="de-DE" dirty="0"/>
              <a:t> E. W.</a:t>
            </a:r>
            <a:br>
              <a:rPr lang="de-DE" dirty="0"/>
            </a:br>
            <a:r>
              <a:rPr lang="de-DE" b="1" dirty="0"/>
              <a:t>400 $P</a:t>
            </a:r>
            <a:r>
              <a:rPr lang="de-DE" dirty="0"/>
              <a:t> W. E.</a:t>
            </a:r>
            <a:br>
              <a:rPr lang="de-DE" dirty="0"/>
            </a:br>
            <a:r>
              <a:rPr lang="de-DE" b="1" dirty="0"/>
              <a:t>400 $p</a:t>
            </a:r>
            <a:r>
              <a:rPr lang="de-DE" dirty="0"/>
              <a:t> </a:t>
            </a:r>
            <a:r>
              <a:rPr lang="de-DE" dirty="0" err="1"/>
              <a:t>Worsley</a:t>
            </a:r>
            <a:r>
              <a:rPr lang="de-DE" dirty="0"/>
              <a:t>, Edward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navo</a:t>
            </a:r>
            <a:endParaRPr lang="de-DE" dirty="0" smtClean="0"/>
          </a:p>
          <a:p>
            <a:pPr>
              <a:spcBef>
                <a:spcPts val="1200"/>
              </a:spcBef>
            </a:pPr>
            <a:r>
              <a:rPr lang="de-DE" dirty="0" smtClean="0"/>
              <a:t>Aber</a:t>
            </a:r>
            <a:r>
              <a:rPr lang="de-DE" dirty="0"/>
              <a:t>: Wörter </a:t>
            </a:r>
            <a:r>
              <a:rPr lang="de-DE" dirty="0" smtClean="0"/>
              <a:t>/ </a:t>
            </a:r>
            <a:r>
              <a:rPr lang="de-DE" dirty="0"/>
              <a:t>Phrasen, die mit den Initialen, Buchstaben oder Ziffern in Verbindung stehen, fügen Sie diesen als weiteres Element hinzu.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/>
              <a:t>Beispiel:</a:t>
            </a:r>
            <a:r>
              <a:rPr lang="de-DE" dirty="0"/>
              <a:t/>
            </a:r>
            <a:br>
              <a:rPr lang="de-DE" dirty="0"/>
            </a:br>
            <a:r>
              <a:rPr lang="de-DE" b="1" dirty="0"/>
              <a:t>100 $P </a:t>
            </a:r>
            <a:r>
              <a:rPr lang="de-DE" dirty="0" smtClean="0"/>
              <a:t>8Ball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100 $P</a:t>
            </a:r>
            <a:r>
              <a:rPr lang="de-DE" dirty="0" smtClean="0"/>
              <a:t> DJ 2 L 8</a:t>
            </a:r>
          </a:p>
          <a:p>
            <a:pPr marL="1260000" lvl="1" indent="0">
              <a:spcBef>
                <a:spcPts val="1200"/>
              </a:spcBef>
              <a:buNone/>
            </a:pP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"Notnamen" | hbz | Stand: 21.08.14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19577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116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Namen, die aus Initialen, separaten Buchstaben oder Ziffern </a:t>
            </a:r>
            <a:r>
              <a:rPr lang="de-DE" dirty="0" smtClean="0"/>
              <a:t>bestehen									 - 3 - 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800"/>
              </a:spcBef>
            </a:pPr>
            <a:r>
              <a:rPr lang="de-DE" dirty="0"/>
              <a:t>Für eine Person, deren </a:t>
            </a:r>
            <a:r>
              <a:rPr lang="de-DE" dirty="0">
                <a:solidFill>
                  <a:srgbClr val="C00000"/>
                </a:solidFill>
              </a:rPr>
              <a:t>Name aus einer Benennung besteht, die nicht an eine Person denken lässt</a:t>
            </a:r>
            <a:r>
              <a:rPr lang="de-DE" dirty="0"/>
              <a:t>, ist der Beruf oder die Beschäftigung nach RDA 9.16 ein Kernelement und muss nach RDA 9.19.1.2 (h) als Teil des normierten Sucheinstiegs erfasst werden (siehe ERL</a:t>
            </a:r>
            <a:r>
              <a:rPr lang="de-DE" dirty="0" smtClean="0"/>
              <a:t>).</a:t>
            </a:r>
            <a:endParaRPr lang="de-DE" i="1" u="sng" dirty="0" smtClean="0"/>
          </a:p>
          <a:p>
            <a:pPr marL="859950" indent="0">
              <a:spcBef>
                <a:spcPts val="1800"/>
              </a:spcBef>
              <a:buNone/>
            </a:pPr>
            <a:r>
              <a:rPr lang="de-DE" i="1" u="sng" dirty="0" smtClean="0"/>
              <a:t>Beispiel: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100 $P</a:t>
            </a:r>
            <a:r>
              <a:rPr lang="de-DE" dirty="0" smtClean="0"/>
              <a:t> 50 Cent </a:t>
            </a:r>
            <a:r>
              <a:rPr lang="de-DE" b="1" dirty="0" smtClean="0"/>
              <a:t>$c</a:t>
            </a:r>
            <a:r>
              <a:rPr lang="de-DE" dirty="0" smtClean="0"/>
              <a:t> Musiker</a:t>
            </a:r>
            <a:br>
              <a:rPr lang="de-DE" dirty="0" smtClean="0"/>
            </a:br>
            <a:r>
              <a:rPr lang="de-DE" b="1" dirty="0" smtClean="0"/>
              <a:t>550 $s</a:t>
            </a:r>
            <a:r>
              <a:rPr lang="de-DE" dirty="0" smtClean="0"/>
              <a:t> Musiker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berc</a:t>
            </a:r>
            <a:r>
              <a:rPr lang="de-DE" dirty="0" smtClean="0"/>
              <a:t> </a:t>
            </a:r>
            <a:r>
              <a:rPr lang="de-DE" b="1" dirty="0" smtClean="0"/>
              <a:t>$9</a:t>
            </a:r>
            <a:r>
              <a:rPr lang="de-DE" dirty="0" smtClean="0"/>
              <a:t> (DE-588)…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"Notnamen" | hbz | Stand: 21.08.14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42976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Namen, die aus einer Phrase </a:t>
            </a:r>
            <a:r>
              <a:rPr lang="de-DE" dirty="0" smtClean="0"/>
              <a:t>bestehen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Die zugehörigen Regelungen finden Sie bei 9.2.2.9.3, 9.2.2.22 und 9.2.2.23.</a:t>
            </a:r>
          </a:p>
          <a:p>
            <a:pPr>
              <a:spcBef>
                <a:spcPts val="1800"/>
              </a:spcBef>
            </a:pPr>
            <a:r>
              <a:rPr lang="de-DE" dirty="0" smtClean="0"/>
              <a:t>Hier werden folgende Fälle unterschieden:</a:t>
            </a:r>
          </a:p>
          <a:p>
            <a:pPr marL="774000" indent="-457200">
              <a:buFont typeface="+mj-lt"/>
              <a:buAutoNum type="arabicPeriod"/>
            </a:pPr>
            <a:r>
              <a:rPr lang="de-DE" dirty="0" smtClean="0"/>
              <a:t>Nachname, der mit einem Wort oder einer Phrase verbunden ist</a:t>
            </a:r>
          </a:p>
          <a:p>
            <a:pPr marL="774000" indent="-457200">
              <a:buFont typeface="+mj-lt"/>
              <a:buAutoNum type="arabicPeriod"/>
            </a:pPr>
            <a:r>
              <a:rPr lang="de-DE" dirty="0" smtClean="0"/>
              <a:t>Name, der aus einer Phrase / Benennung besteht, die weder einen Vornamen noch einen Nachnamen enthält</a:t>
            </a:r>
          </a:p>
          <a:p>
            <a:pPr marL="774000" indent="-457200">
              <a:buFont typeface="+mj-lt"/>
              <a:buAutoNum type="arabicPeriod"/>
            </a:pPr>
            <a:r>
              <a:rPr lang="de-DE" dirty="0" smtClean="0"/>
              <a:t>Name </a:t>
            </a:r>
            <a:r>
              <a:rPr lang="de-DE" dirty="0"/>
              <a:t>besteht aus einer Phrase, die</a:t>
            </a:r>
            <a:r>
              <a:rPr lang="de-DE" dirty="0">
                <a:solidFill>
                  <a:srgbClr val="C00000"/>
                </a:solidFill>
              </a:rPr>
              <a:t> </a:t>
            </a:r>
            <a:r>
              <a:rPr lang="de-DE" dirty="0" smtClean="0"/>
              <a:t>einen </a:t>
            </a:r>
            <a:r>
              <a:rPr lang="de-DE" dirty="0"/>
              <a:t>oder </a:t>
            </a:r>
            <a:r>
              <a:rPr lang="de-DE" dirty="0" smtClean="0"/>
              <a:t>mehrere </a:t>
            </a:r>
            <a:r>
              <a:rPr lang="de-DE" dirty="0"/>
              <a:t>Vornamen </a:t>
            </a:r>
            <a:r>
              <a:rPr lang="de-DE" dirty="0" smtClean="0"/>
              <a:t>enthält, der </a:t>
            </a:r>
            <a:r>
              <a:rPr lang="de-DE" dirty="0"/>
              <a:t>andere Wörter vorangehen, die aber keine Anrede oder Berufs- oder Amtsbezeichnung </a:t>
            </a:r>
            <a:r>
              <a:rPr lang="de-DE" dirty="0" smtClean="0"/>
              <a:t>darstellen</a:t>
            </a:r>
          </a:p>
          <a:p>
            <a:pPr marL="774000" indent="-457200">
              <a:buFont typeface="+mj-lt"/>
              <a:buAutoNum type="arabicPeriod"/>
            </a:pPr>
            <a:r>
              <a:rPr lang="de-DE" dirty="0" smtClean="0"/>
              <a:t>Name besteht aus einem Vornamen, dem eine Anrede oder eine Berufs- oder Amtsbezeichnung vorangestellt ist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"Notnamen" | hbz | Stand: 21.08.14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06090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Namen, die aus einer Phrase </a:t>
            </a:r>
            <a:r>
              <a:rPr lang="de-DE" dirty="0" smtClean="0"/>
              <a:t>bestehen - Fall 1				- 1 -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/>
              <a:t>Wenn</a:t>
            </a:r>
            <a:r>
              <a:rPr lang="de-DE" sz="2400" dirty="0">
                <a:solidFill>
                  <a:srgbClr val="C00000"/>
                </a:solidFill>
              </a:rPr>
              <a:t> </a:t>
            </a:r>
            <a:r>
              <a:rPr lang="de-DE" sz="2400" dirty="0" smtClean="0">
                <a:solidFill>
                  <a:srgbClr val="C00000"/>
                </a:solidFill>
              </a:rPr>
              <a:t>ein Wort / eine </a:t>
            </a:r>
            <a:r>
              <a:rPr lang="de-DE" sz="2400" dirty="0">
                <a:solidFill>
                  <a:srgbClr val="C00000"/>
                </a:solidFill>
              </a:rPr>
              <a:t>Phrase </a:t>
            </a:r>
            <a:r>
              <a:rPr lang="de-DE" sz="2400" dirty="0"/>
              <a:t>in der Vorlage oder in </a:t>
            </a:r>
            <a:r>
              <a:rPr lang="de-DE" sz="2400" dirty="0" smtClean="0"/>
              <a:t>Nachschlage-werken </a:t>
            </a:r>
            <a:r>
              <a:rPr lang="de-DE" sz="2400" dirty="0">
                <a:solidFill>
                  <a:srgbClr val="C00000"/>
                </a:solidFill>
              </a:rPr>
              <a:t>mit dem Namen verbunden </a:t>
            </a:r>
            <a:r>
              <a:rPr lang="de-DE" sz="2400" dirty="0"/>
              <a:t>ist, </a:t>
            </a:r>
            <a:r>
              <a:rPr lang="de-DE" sz="2400" dirty="0" smtClean="0"/>
              <a:t>behandeln Sie </a:t>
            </a:r>
            <a:r>
              <a:rPr lang="de-DE" sz="2400" dirty="0"/>
              <a:t>diese/s als Bestandteil des </a:t>
            </a:r>
            <a:r>
              <a:rPr lang="de-DE" sz="2400" dirty="0" smtClean="0"/>
              <a:t>Namens.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Den Nachnamen erfassen Sie als persönlichen Namen.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Das Wort / die Phrase, das/die mit dem Namen in Verbindung steht, schreiben Sie in ein eigenes Unterfeld.</a:t>
            </a:r>
            <a:endParaRPr lang="de-DE" sz="2400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Zusätzlich erfassen Sie den Namen </a:t>
            </a:r>
            <a:r>
              <a:rPr lang="de-DE" sz="2400" dirty="0"/>
              <a:t>in der vorliegenden Reihenfolge </a:t>
            </a:r>
            <a:r>
              <a:rPr lang="de-DE" sz="2400" dirty="0" smtClean="0"/>
              <a:t>als abweichenden Namen.</a:t>
            </a:r>
            <a:endParaRPr lang="de-DE" i="1" u="sng" dirty="0" smtClean="0"/>
          </a:p>
          <a:p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118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"Notnamen" | hbz | Stand: 21.08.14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3203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Namen, die aus einer Phrase </a:t>
            </a:r>
            <a:r>
              <a:rPr lang="de-DE" dirty="0" smtClean="0"/>
              <a:t>bestehen - Fall 1				- 2 -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Beispiele: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100 $P</a:t>
            </a:r>
            <a:r>
              <a:rPr lang="de-DE" dirty="0" smtClean="0"/>
              <a:t> </a:t>
            </a:r>
            <a:r>
              <a:rPr lang="de-DE" dirty="0" err="1" smtClean="0"/>
              <a:t>Deidier</a:t>
            </a:r>
            <a:r>
              <a:rPr lang="de-DE" dirty="0" smtClean="0"/>
              <a:t> </a:t>
            </a:r>
            <a:r>
              <a:rPr lang="de-DE" b="1" dirty="0" smtClean="0"/>
              <a:t>$c </a:t>
            </a:r>
            <a:r>
              <a:rPr lang="de-DE" dirty="0" err="1" smtClean="0"/>
              <a:t>abbé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400 $</a:t>
            </a:r>
            <a:r>
              <a:rPr lang="de-DE" b="1" dirty="0"/>
              <a:t>P</a:t>
            </a:r>
            <a:r>
              <a:rPr lang="de-DE" dirty="0"/>
              <a:t> Abbé </a:t>
            </a:r>
            <a:r>
              <a:rPr lang="de-DE" dirty="0" err="1"/>
              <a:t>Deidier</a:t>
            </a:r>
            <a:r>
              <a:rPr lang="de-DE" dirty="0"/>
              <a:t> </a:t>
            </a:r>
            <a:endParaRPr lang="de-DE" dirty="0" smtClean="0"/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100 $P</a:t>
            </a:r>
            <a:r>
              <a:rPr lang="de-DE" dirty="0" smtClean="0"/>
              <a:t> Read </a:t>
            </a:r>
            <a:r>
              <a:rPr lang="de-DE" b="1" dirty="0" smtClean="0"/>
              <a:t>$c </a:t>
            </a:r>
            <a:r>
              <a:rPr lang="de-DE" dirty="0" smtClean="0"/>
              <a:t>Miss</a:t>
            </a:r>
            <a:br>
              <a:rPr lang="de-DE" dirty="0" smtClean="0"/>
            </a:br>
            <a:r>
              <a:rPr lang="de-DE" b="1" dirty="0" smtClean="0"/>
              <a:t>400 $P</a:t>
            </a:r>
            <a:r>
              <a:rPr lang="de-DE" dirty="0" smtClean="0"/>
              <a:t> Miss Read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100 $P</a:t>
            </a:r>
            <a:r>
              <a:rPr lang="de-DE" dirty="0" smtClean="0"/>
              <a:t> </a:t>
            </a:r>
            <a:r>
              <a:rPr lang="de-DE" dirty="0" err="1"/>
              <a:t>Scheuss</a:t>
            </a:r>
            <a:r>
              <a:rPr lang="de-DE" dirty="0"/>
              <a:t> </a:t>
            </a:r>
            <a:r>
              <a:rPr lang="de-DE" b="1" dirty="0"/>
              <a:t>$c </a:t>
            </a:r>
            <a:r>
              <a:rPr lang="de-DE" dirty="0" smtClean="0"/>
              <a:t>Dr.</a:t>
            </a:r>
            <a:br>
              <a:rPr lang="de-DE" dirty="0" smtClean="0"/>
            </a:br>
            <a:r>
              <a:rPr lang="de-DE" b="1" dirty="0" smtClean="0"/>
              <a:t>400 $P</a:t>
            </a:r>
            <a:r>
              <a:rPr lang="de-DE" dirty="0" smtClean="0"/>
              <a:t> </a:t>
            </a:r>
            <a:r>
              <a:rPr lang="de-DE" dirty="0"/>
              <a:t>Dr. </a:t>
            </a:r>
            <a:r>
              <a:rPr lang="de-DE" dirty="0" err="1" smtClean="0"/>
              <a:t>Scheuss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119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"Notnamen" | hbz | Stand: 21.08.14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21516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6780756" y="6321520"/>
            <a:ext cx="3827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00" dirty="0"/>
              <a:t>Screenshot aus dem RDA-Toolkit  mit Genehmigung der RDA-Verleger </a:t>
            </a:r>
            <a:br>
              <a:rPr lang="de-DE" sz="600" dirty="0"/>
            </a:br>
            <a:r>
              <a:rPr lang="de-DE" sz="600" dirty="0"/>
              <a:t>(American Library </a:t>
            </a:r>
            <a:r>
              <a:rPr lang="de-DE" sz="600" dirty="0" err="1"/>
              <a:t>Association</a:t>
            </a:r>
            <a:r>
              <a:rPr lang="de-DE" sz="600" dirty="0"/>
              <a:t>, </a:t>
            </a:r>
            <a:r>
              <a:rPr lang="de-DE" sz="600" dirty="0" err="1"/>
              <a:t>Canadian</a:t>
            </a:r>
            <a:r>
              <a:rPr lang="de-DE" sz="600" dirty="0"/>
              <a:t> Library </a:t>
            </a:r>
            <a:r>
              <a:rPr lang="de-DE" sz="600" dirty="0" err="1"/>
              <a:t>Association</a:t>
            </a:r>
            <a:r>
              <a:rPr lang="de-DE" sz="600" dirty="0"/>
              <a:t>, und CILIP: </a:t>
            </a:r>
            <a:r>
              <a:rPr lang="de-DE" sz="600" dirty="0" err="1"/>
              <a:t>Chartered</a:t>
            </a:r>
            <a:r>
              <a:rPr lang="de-DE" sz="600" dirty="0"/>
              <a:t> Institute </a:t>
            </a:r>
            <a:r>
              <a:rPr lang="de-DE" sz="600" dirty="0" err="1"/>
              <a:t>of</a:t>
            </a:r>
            <a:r>
              <a:rPr lang="de-DE" sz="600" dirty="0"/>
              <a:t> Library </a:t>
            </a:r>
            <a:r>
              <a:rPr lang="de-DE" sz="600" dirty="0" err="1"/>
              <a:t>and</a:t>
            </a:r>
            <a:r>
              <a:rPr lang="de-DE" sz="600" dirty="0"/>
              <a:t> Information Professionals)</a:t>
            </a:r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RDA Toolkit	</a:t>
            </a:r>
            <a:r>
              <a:rPr lang="de-DE" dirty="0" smtClean="0"/>
              <a:t>					- 6 </a:t>
            </a:r>
            <a:r>
              <a:rPr lang="de-DE" dirty="0"/>
              <a:t>-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Grundlagen der RDA | hbz | Stand: 18.08.14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12</a:t>
            </a:fld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7368" y="1124744"/>
            <a:ext cx="11381011" cy="5231607"/>
          </a:xfrm>
          <a:prstGeom prst="rect">
            <a:avLst/>
          </a:prstGeom>
        </p:spPr>
      </p:pic>
      <p:sp>
        <p:nvSpPr>
          <p:cNvPr id="6" name="Rechteck 5"/>
          <p:cNvSpPr/>
          <p:nvPr/>
        </p:nvSpPr>
        <p:spPr>
          <a:xfrm>
            <a:off x="609600" y="3645025"/>
            <a:ext cx="1813992" cy="576064"/>
          </a:xfrm>
          <a:prstGeom prst="rect">
            <a:avLst/>
          </a:prstGeom>
          <a:noFill/>
          <a:ln w="38100">
            <a:solidFill>
              <a:srgbClr val="F797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Textfeld 9"/>
          <p:cNvSpPr txBox="1"/>
          <p:nvPr/>
        </p:nvSpPr>
        <p:spPr>
          <a:xfrm>
            <a:off x="2999656" y="4941168"/>
            <a:ext cx="1512168" cy="707886"/>
          </a:xfrm>
          <a:prstGeom prst="rect">
            <a:avLst/>
          </a:prstGeom>
          <a:solidFill>
            <a:schemeClr val="bg1"/>
          </a:solidFill>
          <a:ln w="38100">
            <a:solidFill>
              <a:srgbClr val="F79709"/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dirty="0" smtClean="0"/>
              <a:t>das aktuelle Kapitel</a:t>
            </a:r>
            <a:endParaRPr lang="de-DE" sz="2000" dirty="0"/>
          </a:p>
        </p:txBody>
      </p:sp>
      <p:cxnSp>
        <p:nvCxnSpPr>
          <p:cNvPr id="12" name="Gewinkelte Verbindung 11"/>
          <p:cNvCxnSpPr>
            <a:stCxn id="10" idx="0"/>
            <a:endCxn id="6" idx="3"/>
          </p:cNvCxnSpPr>
          <p:nvPr/>
        </p:nvCxnSpPr>
        <p:spPr>
          <a:xfrm rot="16200000" flipV="1">
            <a:off x="2585611" y="3771039"/>
            <a:ext cx="1008111" cy="1332148"/>
          </a:xfrm>
          <a:prstGeom prst="bentConnector2">
            <a:avLst/>
          </a:prstGeom>
          <a:ln w="38100">
            <a:solidFill>
              <a:srgbClr val="F79709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8072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Namen, die aus einer Phrase </a:t>
            </a:r>
            <a:r>
              <a:rPr lang="de-DE" dirty="0" smtClean="0"/>
              <a:t>bestehen - Fall 2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Wenn der Name </a:t>
            </a:r>
            <a:r>
              <a:rPr lang="de-DE" dirty="0"/>
              <a:t>aus </a:t>
            </a:r>
            <a:r>
              <a:rPr lang="de-DE" dirty="0">
                <a:solidFill>
                  <a:srgbClr val="C00000"/>
                </a:solidFill>
              </a:rPr>
              <a:t>einer Phrase </a:t>
            </a:r>
            <a:r>
              <a:rPr lang="de-DE" dirty="0" smtClean="0">
                <a:solidFill>
                  <a:srgbClr val="C00000"/>
                </a:solidFill>
              </a:rPr>
              <a:t>/ </a:t>
            </a:r>
            <a:r>
              <a:rPr lang="de-DE" dirty="0">
                <a:solidFill>
                  <a:srgbClr val="C00000"/>
                </a:solidFill>
              </a:rPr>
              <a:t>einer </a:t>
            </a:r>
            <a:r>
              <a:rPr lang="de-DE" dirty="0" smtClean="0">
                <a:solidFill>
                  <a:srgbClr val="C00000"/>
                </a:solidFill>
              </a:rPr>
              <a:t>Benennung besteht, </a:t>
            </a:r>
            <a:r>
              <a:rPr lang="de-DE" dirty="0">
                <a:solidFill>
                  <a:srgbClr val="C00000"/>
                </a:solidFill>
              </a:rPr>
              <a:t>die weder einen Vornamen </a:t>
            </a:r>
            <a:r>
              <a:rPr lang="de-DE" dirty="0" smtClean="0">
                <a:solidFill>
                  <a:srgbClr val="C00000"/>
                </a:solidFill>
              </a:rPr>
              <a:t>noch </a:t>
            </a:r>
            <a:r>
              <a:rPr lang="de-DE" dirty="0">
                <a:solidFill>
                  <a:srgbClr val="C00000"/>
                </a:solidFill>
              </a:rPr>
              <a:t>einen Nachnamen enthält</a:t>
            </a:r>
            <a:r>
              <a:rPr lang="de-DE" dirty="0"/>
              <a:t>, </a:t>
            </a:r>
            <a:r>
              <a:rPr lang="de-DE" dirty="0" smtClean="0"/>
              <a:t>erfassen Sie den Namen </a:t>
            </a:r>
            <a:r>
              <a:rPr lang="de-DE" dirty="0"/>
              <a:t>in der vorliegenden Reihenfolge als </a:t>
            </a:r>
            <a:r>
              <a:rPr lang="de-DE" dirty="0" smtClean="0"/>
              <a:t>persönlichen Namen.</a:t>
            </a:r>
          </a:p>
          <a:p>
            <a:r>
              <a:rPr lang="de-DE" dirty="0" smtClean="0"/>
              <a:t>Die invertierte Form können Sie als abweichenden Namen eintragen.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Beispiel:</a:t>
            </a:r>
            <a:r>
              <a:rPr lang="de-DE" dirty="0"/>
              <a:t/>
            </a:r>
            <a:br>
              <a:rPr lang="de-DE" dirty="0"/>
            </a:br>
            <a:r>
              <a:rPr lang="de-DE" b="1" dirty="0"/>
              <a:t>100 $P</a:t>
            </a:r>
            <a:r>
              <a:rPr lang="de-DE" dirty="0"/>
              <a:t> </a:t>
            </a:r>
            <a:r>
              <a:rPr lang="de-DE" dirty="0" err="1"/>
              <a:t>El</a:t>
            </a:r>
            <a:r>
              <a:rPr lang="de-DE" dirty="0"/>
              <a:t> Greco</a:t>
            </a:r>
            <a:br>
              <a:rPr lang="de-DE" dirty="0"/>
            </a:br>
            <a:r>
              <a:rPr lang="de-DE" b="1" dirty="0"/>
              <a:t>400 $P</a:t>
            </a:r>
            <a:r>
              <a:rPr lang="de-DE" dirty="0"/>
              <a:t> Greco </a:t>
            </a:r>
            <a:r>
              <a:rPr lang="de-DE" b="1" dirty="0"/>
              <a:t>$c</a:t>
            </a:r>
            <a:r>
              <a:rPr lang="de-DE" dirty="0"/>
              <a:t> </a:t>
            </a:r>
            <a:r>
              <a:rPr lang="de-DE" dirty="0" err="1"/>
              <a:t>El</a:t>
            </a:r>
            <a:r>
              <a:rPr lang="de-DE" dirty="0"/>
              <a:t/>
            </a:r>
            <a:br>
              <a:rPr lang="de-DE" dirty="0"/>
            </a:br>
            <a:r>
              <a:rPr lang="de-DE" b="1" dirty="0"/>
              <a:t>400 $p</a:t>
            </a:r>
            <a:r>
              <a:rPr lang="de-DE" dirty="0"/>
              <a:t> Greco, </a:t>
            </a:r>
            <a:r>
              <a:rPr lang="de-DE" dirty="0" err="1" smtClean="0"/>
              <a:t>El</a:t>
            </a:r>
            <a:endParaRPr lang="de-DE" dirty="0" smtClean="0"/>
          </a:p>
          <a:p>
            <a:pPr marL="1260000" lvl="1" indent="0">
              <a:buNone/>
            </a:pPr>
            <a:r>
              <a:rPr lang="de-DE" b="1" dirty="0" smtClean="0"/>
              <a:t>100 $P</a:t>
            </a:r>
            <a:r>
              <a:rPr lang="de-DE" dirty="0" smtClean="0"/>
              <a:t> Miss </a:t>
            </a:r>
            <a:r>
              <a:rPr lang="de-DE" dirty="0" err="1" smtClean="0"/>
              <a:t>Piggy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400 $P</a:t>
            </a:r>
            <a:r>
              <a:rPr lang="de-DE" dirty="0" smtClean="0"/>
              <a:t> </a:t>
            </a:r>
            <a:r>
              <a:rPr lang="de-DE" dirty="0" err="1" smtClean="0"/>
              <a:t>Piggy</a:t>
            </a:r>
            <a:r>
              <a:rPr lang="de-DE" dirty="0" smtClean="0"/>
              <a:t> </a:t>
            </a:r>
            <a:r>
              <a:rPr lang="de-DE" b="1" dirty="0" smtClean="0"/>
              <a:t>$c</a:t>
            </a:r>
            <a:r>
              <a:rPr lang="de-DE" dirty="0" smtClean="0"/>
              <a:t> Miss </a:t>
            </a:r>
            <a:endParaRPr lang="de-DE" dirty="0"/>
          </a:p>
          <a:p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120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"Notnamen" | hbz | Stand: 21.08.14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5270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Namen, die aus einer Phrase </a:t>
            </a:r>
            <a:r>
              <a:rPr lang="de-DE" dirty="0" smtClean="0"/>
              <a:t>bestehen - Fall 3				- 1 -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Wenn der Name </a:t>
            </a:r>
            <a:r>
              <a:rPr lang="de-DE" dirty="0"/>
              <a:t>aus </a:t>
            </a:r>
            <a:r>
              <a:rPr lang="de-DE" dirty="0">
                <a:solidFill>
                  <a:srgbClr val="C00000"/>
                </a:solidFill>
              </a:rPr>
              <a:t>einer Phrase </a:t>
            </a:r>
            <a:r>
              <a:rPr lang="de-DE" dirty="0" smtClean="0">
                <a:solidFill>
                  <a:srgbClr val="C00000"/>
                </a:solidFill>
              </a:rPr>
              <a:t>besteht</a:t>
            </a:r>
            <a:r>
              <a:rPr lang="de-DE" dirty="0">
                <a:solidFill>
                  <a:srgbClr val="C00000"/>
                </a:solidFill>
              </a:rPr>
              <a:t>, die einen oder mehrere Vornamen enthält, der </a:t>
            </a:r>
            <a:r>
              <a:rPr lang="de-DE" dirty="0" smtClean="0">
                <a:solidFill>
                  <a:srgbClr val="C00000"/>
                </a:solidFill>
              </a:rPr>
              <a:t>Wörter </a:t>
            </a:r>
            <a:r>
              <a:rPr lang="de-DE" dirty="0">
                <a:solidFill>
                  <a:srgbClr val="C00000"/>
                </a:solidFill>
              </a:rPr>
              <a:t>vorangehen, die keine Anrede oder Berufs- oder Amtsbezeichnung sind</a:t>
            </a:r>
            <a:r>
              <a:rPr lang="de-DE" dirty="0" smtClean="0"/>
              <a:t>, erfassen Sie den Namen </a:t>
            </a:r>
            <a:r>
              <a:rPr lang="de-DE" dirty="0"/>
              <a:t>in der vorliegenden Reihenfolge als </a:t>
            </a:r>
            <a:r>
              <a:rPr lang="de-DE" dirty="0" smtClean="0"/>
              <a:t>persönlichen Namen.</a:t>
            </a:r>
          </a:p>
          <a:p>
            <a:r>
              <a:rPr lang="de-DE" dirty="0"/>
              <a:t>Die Form, die den Vornamen als erstes Element verwendet, gefolgt von dem </a:t>
            </a:r>
            <a:r>
              <a:rPr lang="de-DE" dirty="0" smtClean="0"/>
              <a:t>einleitenden </a:t>
            </a:r>
            <a:r>
              <a:rPr lang="de-DE" dirty="0"/>
              <a:t>Wort </a:t>
            </a:r>
            <a:r>
              <a:rPr lang="de-DE" dirty="0" smtClean="0"/>
              <a:t>/ </a:t>
            </a:r>
            <a:r>
              <a:rPr lang="de-DE" dirty="0"/>
              <a:t>den einleitenden </a:t>
            </a:r>
            <a:r>
              <a:rPr lang="de-DE" dirty="0" smtClean="0"/>
              <a:t>Wörtern, tragen Sie als abweichenden Namen ein.</a:t>
            </a:r>
          </a:p>
          <a:p>
            <a:r>
              <a:rPr lang="de-DE" dirty="0" smtClean="0"/>
              <a:t>Aber</a:t>
            </a:r>
            <a:r>
              <a:rPr lang="de-DE" dirty="0"/>
              <a:t>: </a:t>
            </a:r>
            <a:r>
              <a:rPr lang="de-DE" dirty="0" smtClean="0"/>
              <a:t>wenn die </a:t>
            </a:r>
            <a:r>
              <a:rPr lang="de-DE" dirty="0"/>
              <a:t>Namensform </a:t>
            </a:r>
            <a:r>
              <a:rPr lang="de-DE" dirty="0" smtClean="0"/>
              <a:t>so aussieht, </a:t>
            </a:r>
            <a:r>
              <a:rPr lang="de-DE" dirty="0"/>
              <a:t>als würde </a:t>
            </a:r>
            <a:r>
              <a:rPr lang="de-DE" dirty="0" smtClean="0"/>
              <a:t>diese </a:t>
            </a:r>
            <a:r>
              <a:rPr lang="de-DE" dirty="0"/>
              <a:t>aus einem oder mehreren Vornamen oder Initialen und einem Nachnamen </a:t>
            </a:r>
            <a:r>
              <a:rPr lang="de-DE" dirty="0" smtClean="0"/>
              <a:t>bestehen,  </a:t>
            </a:r>
            <a:r>
              <a:rPr lang="de-DE" dirty="0"/>
              <a:t>erfassen Sie den Namen in der Struktur „Nachname, Vorname</a:t>
            </a:r>
            <a:r>
              <a:rPr lang="de-DE" dirty="0" smtClean="0"/>
              <a:t>“.</a:t>
            </a:r>
          </a:p>
          <a:p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121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"Notnamen" | hbz | Stand: 21.08.14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15640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Schulungsunterlagen der AG RDA – Modul GND: Sonderformen "Notnamen" | hbz | Stand: 21.08.14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122</a:t>
            </a:fld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Beispiele:</a:t>
            </a:r>
            <a:br>
              <a:rPr lang="de-DE" i="1" u="sng" dirty="0" smtClean="0"/>
            </a:br>
            <a:r>
              <a:rPr lang="de-DE" b="1" dirty="0" smtClean="0"/>
              <a:t>100 $P </a:t>
            </a:r>
            <a:r>
              <a:rPr lang="de-DE" dirty="0" smtClean="0"/>
              <a:t>Boy George</a:t>
            </a:r>
            <a:br>
              <a:rPr lang="de-DE" dirty="0" smtClean="0"/>
            </a:br>
            <a:r>
              <a:rPr lang="de-DE" b="1" dirty="0" smtClean="0"/>
              <a:t>400 $P</a:t>
            </a:r>
            <a:r>
              <a:rPr lang="de-DE" dirty="0" smtClean="0"/>
              <a:t> George </a:t>
            </a:r>
            <a:r>
              <a:rPr lang="de-DE" b="1" dirty="0" smtClean="0"/>
              <a:t>$c </a:t>
            </a:r>
            <a:r>
              <a:rPr lang="de-DE" dirty="0" smtClean="0"/>
              <a:t>Boy 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100 $P</a:t>
            </a:r>
            <a:r>
              <a:rPr lang="de-DE" dirty="0" smtClean="0"/>
              <a:t> Little Richard</a:t>
            </a:r>
            <a:br>
              <a:rPr lang="de-DE" dirty="0" smtClean="0"/>
            </a:br>
            <a:r>
              <a:rPr lang="de-DE" b="1" dirty="0" smtClean="0"/>
              <a:t>400 $P</a:t>
            </a:r>
            <a:r>
              <a:rPr lang="de-DE" dirty="0" smtClean="0"/>
              <a:t> Richard </a:t>
            </a:r>
            <a:r>
              <a:rPr lang="de-DE" b="1" dirty="0" smtClean="0"/>
              <a:t>$c</a:t>
            </a:r>
            <a:r>
              <a:rPr lang="de-DE" dirty="0" smtClean="0"/>
              <a:t> Little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Beispiele </a:t>
            </a:r>
            <a:r>
              <a:rPr lang="de-DE" i="1" u="sng" dirty="0"/>
              <a:t>zum </a:t>
            </a:r>
            <a:r>
              <a:rPr lang="de-DE" i="1" u="sng" dirty="0" smtClean="0"/>
              <a:t>Ausnahmefall</a:t>
            </a:r>
            <a:r>
              <a:rPr lang="de-DE" i="1" u="sng" dirty="0"/>
              <a:t>:</a:t>
            </a:r>
            <a:br>
              <a:rPr lang="de-DE" i="1" u="sng" dirty="0"/>
            </a:br>
            <a:r>
              <a:rPr lang="de-DE" b="1" dirty="0"/>
              <a:t>100 $p</a:t>
            </a:r>
            <a:r>
              <a:rPr lang="de-DE" dirty="0"/>
              <a:t> Other, A. N.</a:t>
            </a:r>
            <a:br>
              <a:rPr lang="de-DE" dirty="0"/>
            </a:br>
            <a:r>
              <a:rPr lang="de-DE" b="1" dirty="0"/>
              <a:t>400 $P</a:t>
            </a:r>
            <a:r>
              <a:rPr lang="de-DE" dirty="0"/>
              <a:t> A. N. Other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/>
              <a:t>100 $p</a:t>
            </a:r>
            <a:r>
              <a:rPr lang="de-DE" dirty="0"/>
              <a:t> </a:t>
            </a:r>
            <a:r>
              <a:rPr lang="de-DE" dirty="0" err="1"/>
              <a:t>Pennypincher</a:t>
            </a:r>
            <a:r>
              <a:rPr lang="de-DE" dirty="0"/>
              <a:t>, A.</a:t>
            </a:r>
            <a:br>
              <a:rPr lang="de-DE" dirty="0"/>
            </a:br>
            <a:r>
              <a:rPr lang="de-DE" b="1" dirty="0"/>
              <a:t>400 $P</a:t>
            </a:r>
            <a:r>
              <a:rPr lang="de-DE" dirty="0"/>
              <a:t> A. </a:t>
            </a:r>
            <a:r>
              <a:rPr lang="de-DE" dirty="0" err="1"/>
              <a:t>Pennypincher</a:t>
            </a:r>
            <a:endParaRPr lang="de-DE" dirty="0"/>
          </a:p>
          <a:p>
            <a:pPr marL="1260000" lvl="1" indent="0">
              <a:spcBef>
                <a:spcPts val="1200"/>
              </a:spcBef>
              <a:buNone/>
            </a:pPr>
            <a:endParaRPr lang="de-DE" dirty="0"/>
          </a:p>
          <a:p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Namen, die aus einer Phrase bestehen - Fall 3				- </a:t>
            </a:r>
            <a:r>
              <a:rPr lang="de-DE" dirty="0" smtClean="0"/>
              <a:t>2 </a:t>
            </a:r>
            <a:r>
              <a:rPr lang="de-DE" dirty="0"/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2246301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Namen, die aus einer Phrase </a:t>
            </a:r>
            <a:r>
              <a:rPr lang="de-DE" dirty="0" smtClean="0"/>
              <a:t>bestehen - Fall 4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Wenn der Name </a:t>
            </a:r>
            <a:r>
              <a:rPr lang="de-DE" dirty="0"/>
              <a:t>aus </a:t>
            </a:r>
            <a:r>
              <a:rPr lang="de-DE" dirty="0" smtClean="0">
                <a:solidFill>
                  <a:srgbClr val="C00000"/>
                </a:solidFill>
              </a:rPr>
              <a:t>einem Vornamen besteht, dem eine </a:t>
            </a:r>
            <a:r>
              <a:rPr lang="de-DE" dirty="0">
                <a:solidFill>
                  <a:srgbClr val="C00000"/>
                </a:solidFill>
              </a:rPr>
              <a:t>Anrede oder Berufs- oder Amtsbezeichnung </a:t>
            </a:r>
            <a:r>
              <a:rPr lang="de-DE" dirty="0" smtClean="0"/>
              <a:t>vorangehen, erfassen Sie den Vornamen als erstes Element.</a:t>
            </a:r>
          </a:p>
          <a:p>
            <a:r>
              <a:rPr lang="de-DE" dirty="0" smtClean="0"/>
              <a:t>Wörter / Phrasen</a:t>
            </a:r>
            <a:r>
              <a:rPr lang="de-DE" dirty="0"/>
              <a:t>, die den Ursprungsort, den Wohnort, die Beschäftigung oder sonstige Eigenschaften </a:t>
            </a:r>
            <a:r>
              <a:rPr lang="de-DE" dirty="0" smtClean="0"/>
              <a:t>anzeigen</a:t>
            </a:r>
            <a:r>
              <a:rPr lang="de-DE" dirty="0"/>
              <a:t>, die im Allgemeinen mit dem Namen in Verbindung gebracht werden, </a:t>
            </a:r>
            <a:r>
              <a:rPr lang="de-DE" dirty="0" smtClean="0"/>
              <a:t>tragen Sie in einem eigenen Unterfeld ein.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Beispiele: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100 $P</a:t>
            </a:r>
            <a:r>
              <a:rPr lang="de-DE" dirty="0" smtClean="0"/>
              <a:t> Otto </a:t>
            </a:r>
            <a:r>
              <a:rPr lang="de-DE" b="1" dirty="0" smtClean="0"/>
              <a:t>$c</a:t>
            </a:r>
            <a:r>
              <a:rPr lang="de-DE" dirty="0" smtClean="0"/>
              <a:t> Onkel</a:t>
            </a:r>
            <a:br>
              <a:rPr lang="de-DE" dirty="0" smtClean="0"/>
            </a:br>
            <a:r>
              <a:rPr lang="de-DE" b="1" dirty="0" smtClean="0"/>
              <a:t>400 $P</a:t>
            </a:r>
            <a:r>
              <a:rPr lang="de-DE" dirty="0" smtClean="0"/>
              <a:t> Onkel Otto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100 $P</a:t>
            </a:r>
            <a:r>
              <a:rPr lang="de-DE" dirty="0" smtClean="0"/>
              <a:t> Ava </a:t>
            </a:r>
            <a:r>
              <a:rPr lang="de-DE" b="1" dirty="0" smtClean="0"/>
              <a:t>$c</a:t>
            </a:r>
            <a:r>
              <a:rPr lang="de-DE" dirty="0" smtClean="0"/>
              <a:t> Frau</a:t>
            </a:r>
            <a:br>
              <a:rPr lang="de-DE" dirty="0" smtClean="0"/>
            </a:br>
            <a:r>
              <a:rPr lang="de-DE" b="1" dirty="0" smtClean="0"/>
              <a:t>400 $P</a:t>
            </a:r>
            <a:r>
              <a:rPr lang="de-DE" dirty="0" smtClean="0"/>
              <a:t> Frau Ava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123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"Notnamen" | hbz | Stand: 21.08.14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20782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124</a:t>
            </a:fld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800"/>
              </a:spcBef>
            </a:pPr>
            <a:r>
              <a:rPr lang="de-AT" dirty="0" smtClean="0"/>
              <a:t>Die betreffenden Regelungen finden Sie bei </a:t>
            </a:r>
            <a:r>
              <a:rPr lang="de-DE" dirty="0" smtClean="0"/>
              <a:t>RDA </a:t>
            </a:r>
            <a:r>
              <a:rPr lang="de-DE" dirty="0"/>
              <a:t>9.2.2.9.4</a:t>
            </a:r>
          </a:p>
          <a:p>
            <a:pPr>
              <a:spcBef>
                <a:spcPts val="1800"/>
              </a:spcBef>
            </a:pPr>
            <a:r>
              <a:rPr lang="de-DE" dirty="0" smtClean="0"/>
              <a:t>Die Anrede gilt als integraler Bestandteil des Namens.</a:t>
            </a:r>
          </a:p>
          <a:p>
            <a:pPr>
              <a:spcBef>
                <a:spcPts val="576"/>
              </a:spcBef>
            </a:pPr>
            <a:r>
              <a:rPr lang="de-DE" dirty="0" smtClean="0"/>
              <a:t>In diesem Fall erfassen Sie …</a:t>
            </a:r>
          </a:p>
          <a:p>
            <a:pPr marL="774000">
              <a:spcBef>
                <a:spcPts val="576"/>
              </a:spcBef>
              <a:buFontTx/>
              <a:buChar char="-"/>
            </a:pPr>
            <a:r>
              <a:rPr lang="de-DE" dirty="0" smtClean="0"/>
              <a:t>den Namen </a:t>
            </a:r>
            <a:r>
              <a:rPr lang="de-DE" dirty="0"/>
              <a:t>des </a:t>
            </a:r>
            <a:r>
              <a:rPr lang="de-DE" dirty="0" smtClean="0"/>
              <a:t>Partners in der Form „Nachname, Vorname“ und</a:t>
            </a:r>
          </a:p>
          <a:p>
            <a:pPr marL="774000">
              <a:spcBef>
                <a:spcPts val="576"/>
              </a:spcBef>
              <a:buFontTx/>
              <a:buChar char="-"/>
            </a:pPr>
            <a:r>
              <a:rPr lang="de-DE" dirty="0" smtClean="0"/>
              <a:t>die Anrede</a:t>
            </a:r>
          </a:p>
          <a:p>
            <a:pPr marL="431100" indent="0">
              <a:spcBef>
                <a:spcPts val="576"/>
              </a:spcBef>
              <a:buNone/>
            </a:pPr>
            <a:r>
              <a:rPr lang="de-DE" dirty="0" smtClean="0"/>
              <a:t>in einem eigenen Unterfeld.</a:t>
            </a:r>
            <a:r>
              <a:rPr lang="de-AT" dirty="0" smtClean="0"/>
              <a:t> 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</a:t>
            </a:r>
            <a:r>
              <a:rPr lang="de-DE" i="1" u="sng" dirty="0"/>
              <a:t>: </a:t>
            </a:r>
            <a:r>
              <a:rPr lang="de-DE" i="1" dirty="0"/>
              <a:t/>
            </a:r>
            <a:br>
              <a:rPr lang="de-DE" i="1" dirty="0"/>
            </a:br>
            <a:r>
              <a:rPr lang="de-DE" b="1" dirty="0" smtClean="0"/>
              <a:t>100 $p</a:t>
            </a:r>
            <a:r>
              <a:rPr lang="de-DE" i="1" dirty="0" smtClean="0"/>
              <a:t> </a:t>
            </a:r>
            <a:r>
              <a:rPr lang="de-DE" dirty="0" smtClean="0"/>
              <a:t>Salomon</a:t>
            </a:r>
            <a:r>
              <a:rPr lang="de-DE" dirty="0"/>
              <a:t>, </a:t>
            </a:r>
            <a:r>
              <a:rPr lang="de-DE" dirty="0" smtClean="0"/>
              <a:t>William </a:t>
            </a:r>
            <a:r>
              <a:rPr lang="de-DE" b="1" dirty="0" smtClean="0"/>
              <a:t>$c</a:t>
            </a:r>
            <a:r>
              <a:rPr lang="de-DE" dirty="0" smtClean="0"/>
              <a:t> </a:t>
            </a:r>
            <a:r>
              <a:rPr lang="de-DE" dirty="0" err="1"/>
              <a:t>Mrs</a:t>
            </a:r>
            <a:r>
              <a:rPr lang="de-DE" dirty="0" err="1" smtClean="0"/>
              <a:t>.</a:t>
            </a:r>
            <a:r>
              <a:rPr lang="de-DE" dirty="0" smtClean="0"/>
              <a:t> </a:t>
            </a:r>
            <a:r>
              <a:rPr lang="de-DE" b="1" dirty="0" smtClean="0"/>
              <a:t>$d</a:t>
            </a:r>
            <a:r>
              <a:rPr lang="de-DE" dirty="0" smtClean="0"/>
              <a:t> -1928</a:t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-1928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datl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  <a:p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Eine verheiratete Person, die nur durch den Namen ihres Partners identifiziert wird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"Notnamen" | hbz | Stand: 21.08.14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55601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125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Namen, in deren Phrase der Name einer anderen Person enthalten ist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Die zugehörigen Regelungen finden Sie bei RDA 9.2.2.24 + ERL.</a:t>
            </a:r>
            <a:endParaRPr lang="de-DE" dirty="0"/>
          </a:p>
          <a:p>
            <a:pPr>
              <a:spcBef>
                <a:spcPts val="1800"/>
              </a:spcBef>
            </a:pPr>
            <a:r>
              <a:rPr lang="de-DE" dirty="0" smtClean="0"/>
              <a:t>Diese Namen erfassen Sie in der vorliegenden Reihenfolge als </a:t>
            </a:r>
            <a:r>
              <a:rPr lang="de-DE" dirty="0"/>
              <a:t>persönliche Namen, wenn die Person im </a:t>
            </a:r>
            <a:r>
              <a:rPr lang="de-DE" dirty="0" smtClean="0"/>
              <a:t>Allgemeinen </a:t>
            </a:r>
            <a:r>
              <a:rPr lang="de-DE" dirty="0"/>
              <a:t>so identifiziert </a:t>
            </a:r>
            <a:r>
              <a:rPr lang="de-DE" dirty="0" smtClean="0"/>
              <a:t>wird.</a:t>
            </a:r>
          </a:p>
          <a:p>
            <a:pPr>
              <a:spcBef>
                <a:spcPts val="576"/>
              </a:spcBef>
            </a:pPr>
            <a:r>
              <a:rPr lang="de-DE" dirty="0" smtClean="0"/>
              <a:t>Ist klar, </a:t>
            </a:r>
            <a:r>
              <a:rPr lang="de-DE" dirty="0"/>
              <a:t>dass sich hinter dem Namen, der mit „Pseudo-“ </a:t>
            </a:r>
            <a:r>
              <a:rPr lang="de-DE" dirty="0" smtClean="0"/>
              <a:t>beginnt</a:t>
            </a:r>
            <a:r>
              <a:rPr lang="de-DE" dirty="0"/>
              <a:t>, eine andere Person als die unter dem bevorzugten Namen erfasste verbirgt, </a:t>
            </a:r>
            <a:r>
              <a:rPr lang="de-DE" dirty="0" smtClean="0"/>
              <a:t>erfassen Sie die Person in einem eigenen Datensatz.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Beispiele:</a:t>
            </a:r>
            <a:r>
              <a:rPr lang="de-DE" dirty="0" smtClean="0"/>
              <a:t> </a:t>
            </a:r>
            <a:br>
              <a:rPr lang="de-DE" dirty="0" smtClean="0"/>
            </a:br>
            <a:r>
              <a:rPr lang="de-DE" b="1" dirty="0" smtClean="0"/>
              <a:t>100 $P</a:t>
            </a:r>
            <a:r>
              <a:rPr lang="de-DE" dirty="0" smtClean="0"/>
              <a:t> Pseudo-Aristoteles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/>
              <a:t>100 $P</a:t>
            </a:r>
            <a:r>
              <a:rPr lang="de-DE" dirty="0"/>
              <a:t> Bruder des Johannes </a:t>
            </a:r>
            <a:r>
              <a:rPr lang="de-DE" dirty="0" err="1"/>
              <a:t>Gerson</a:t>
            </a:r>
            <a:r>
              <a:rPr lang="de-DE" dirty="0"/>
              <a:t> 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"Notnamen" | hbz | Stand: 21.08.14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72995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126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Namen, die aus einem charakterisierenden Wort </a:t>
            </a:r>
            <a:r>
              <a:rPr lang="de-DE" dirty="0" smtClean="0"/>
              <a:t>bestehen</a:t>
            </a:r>
            <a:br>
              <a:rPr lang="de-DE" dirty="0" smtClean="0"/>
            </a:br>
            <a:r>
              <a:rPr lang="de-DE" dirty="0"/>
              <a:t>	</a:t>
            </a:r>
            <a:r>
              <a:rPr lang="de-DE" dirty="0" smtClean="0"/>
              <a:t>							- 1 -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Die betreffenden Regelungen finden Sie </a:t>
            </a:r>
            <a:r>
              <a:rPr lang="de-DE" dirty="0"/>
              <a:t>bei RDA 9.2.2.25 </a:t>
            </a:r>
            <a:r>
              <a:rPr lang="de-DE" dirty="0" smtClean="0"/>
              <a:t>+ AWR.</a:t>
            </a:r>
          </a:p>
          <a:p>
            <a:pPr>
              <a:spcBef>
                <a:spcPts val="1800"/>
              </a:spcBef>
            </a:pPr>
            <a:r>
              <a:rPr lang="de-DE" dirty="0"/>
              <a:t>Ein charakterisierendes Wort </a:t>
            </a:r>
            <a:r>
              <a:rPr lang="de-DE" dirty="0" smtClean="0"/>
              <a:t>/ </a:t>
            </a:r>
            <a:r>
              <a:rPr lang="de-DE" dirty="0"/>
              <a:t>eine charakterisierende Phrase </a:t>
            </a:r>
            <a:r>
              <a:rPr lang="de-DE" dirty="0" smtClean="0"/>
              <a:t>erfassen Sie in </a:t>
            </a:r>
            <a:r>
              <a:rPr lang="de-DE" dirty="0"/>
              <a:t>der vorliegenden </a:t>
            </a:r>
            <a:r>
              <a:rPr lang="de-DE" dirty="0" smtClean="0"/>
              <a:t>Reihenfolge </a:t>
            </a:r>
            <a:r>
              <a:rPr lang="de-DE" dirty="0"/>
              <a:t>als </a:t>
            </a:r>
            <a:r>
              <a:rPr lang="de-DE" dirty="0" smtClean="0"/>
              <a:t>persönlichen Namen.</a:t>
            </a:r>
          </a:p>
          <a:p>
            <a:r>
              <a:rPr lang="de-DE" dirty="0" smtClean="0">
                <a:sym typeface="Wingdings" panose="05000000000000000000" pitchFamily="2" charset="2"/>
              </a:rPr>
              <a:t>Wichtig: Die Person muss in den Ressourcen, die mit ihr in Verbindung stehen, und(!) in Nachschlagewerken mit diesem Wort / dieser Phrase identifiziert werden.</a:t>
            </a:r>
          </a:p>
          <a:p>
            <a:r>
              <a:rPr lang="de-DE" dirty="0" smtClean="0">
                <a:sym typeface="Wingdings" panose="05000000000000000000" pitchFamily="2" charset="2"/>
              </a:rPr>
              <a:t>Hier sind Personen gemeint, die bewusst eine </a:t>
            </a:r>
            <a:r>
              <a:rPr lang="de-DE" dirty="0">
                <a:sym typeface="Wingdings" panose="05000000000000000000" pitchFamily="2" charset="2"/>
              </a:rPr>
              <a:t>anonyme </a:t>
            </a:r>
            <a:r>
              <a:rPr lang="de-DE" dirty="0" err="1" smtClean="0">
                <a:sym typeface="Wingdings" panose="05000000000000000000" pitchFamily="2" charset="2"/>
              </a:rPr>
              <a:t>Veröffent-lichung</a:t>
            </a:r>
            <a:r>
              <a:rPr lang="de-DE" dirty="0" smtClean="0">
                <a:sym typeface="Wingdings" panose="05000000000000000000" pitchFamily="2" charset="2"/>
              </a:rPr>
              <a:t> gemacht haben.</a:t>
            </a:r>
          </a:p>
          <a:p>
            <a:pPr marL="774000" lvl="1" indent="-342000">
              <a:buFont typeface="Wingdings" panose="05000000000000000000" pitchFamily="2" charset="2"/>
              <a:buChar char="Ä"/>
            </a:pPr>
            <a:r>
              <a:rPr lang="de-DE" dirty="0" smtClean="0">
                <a:sym typeface="Wingdings" panose="05000000000000000000" pitchFamily="2" charset="2"/>
              </a:rPr>
              <a:t>Ist die Identität gelüftet, tragen Sie das charakterisierende Wort / die charakterisierende Phrase als abweichenden Namen ein.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"Notnamen" | hbz | Stand: 21.08.14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66329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Namen, die aus einem charakterisierenden Wort bestehen</a:t>
            </a:r>
            <a:br>
              <a:rPr lang="de-DE" dirty="0"/>
            </a:br>
            <a:r>
              <a:rPr lang="de-DE" dirty="0"/>
              <a:t>								- </a:t>
            </a:r>
            <a:r>
              <a:rPr lang="de-DE" dirty="0" smtClean="0"/>
              <a:t>2 </a:t>
            </a:r>
            <a:r>
              <a:rPr lang="de-DE" dirty="0"/>
              <a:t>-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Beispiele</a:t>
            </a:r>
            <a:r>
              <a:rPr lang="de-DE" i="1" u="sng" dirty="0"/>
              <a:t>:</a:t>
            </a:r>
            <a:r>
              <a:rPr lang="de-DE" u="sng" dirty="0"/>
              <a:t> </a:t>
            </a:r>
            <a:r>
              <a:rPr lang="de-DE" dirty="0"/>
              <a:t/>
            </a:r>
            <a:br>
              <a:rPr lang="de-DE" dirty="0"/>
            </a:br>
            <a:r>
              <a:rPr lang="de-DE" b="1" dirty="0"/>
              <a:t>100 $P</a:t>
            </a:r>
            <a:r>
              <a:rPr lang="de-DE" dirty="0"/>
              <a:t> </a:t>
            </a:r>
            <a:r>
              <a:rPr lang="de-DE" dirty="0" err="1"/>
              <a:t>Physiologus</a:t>
            </a:r>
            <a:endParaRPr lang="de-DE" dirty="0"/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100 </a:t>
            </a:r>
            <a:r>
              <a:rPr lang="de-DE" b="1" dirty="0"/>
              <a:t>$p</a:t>
            </a:r>
            <a:r>
              <a:rPr lang="de-DE" dirty="0"/>
              <a:t> </a:t>
            </a:r>
            <a:r>
              <a:rPr lang="de-DE" dirty="0" err="1"/>
              <a:t>Vianney</a:t>
            </a:r>
            <a:r>
              <a:rPr lang="de-DE" dirty="0"/>
              <a:t>, Jean Baptiste </a:t>
            </a:r>
            <a:r>
              <a:rPr lang="de-DE" dirty="0" smtClean="0"/>
              <a:t>Marie</a:t>
            </a:r>
            <a:br>
              <a:rPr lang="de-DE" dirty="0" smtClean="0"/>
            </a:br>
            <a:r>
              <a:rPr lang="de-DE" b="1" dirty="0" smtClean="0"/>
              <a:t>400 </a:t>
            </a:r>
            <a:r>
              <a:rPr lang="de-DE" b="1" dirty="0"/>
              <a:t>$P</a:t>
            </a:r>
            <a:r>
              <a:rPr lang="de-DE" dirty="0"/>
              <a:t> Pfarrer </a:t>
            </a:r>
            <a:r>
              <a:rPr lang="de-DE" b="1" dirty="0"/>
              <a:t>$c</a:t>
            </a:r>
            <a:r>
              <a:rPr lang="de-DE" dirty="0"/>
              <a:t> von Ars 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100 </a:t>
            </a:r>
            <a:r>
              <a:rPr lang="de-DE" b="1" dirty="0"/>
              <a:t>$P</a:t>
            </a:r>
            <a:r>
              <a:rPr lang="de-DE" dirty="0"/>
              <a:t> A </a:t>
            </a:r>
            <a:r>
              <a:rPr lang="de-DE" dirty="0" err="1" smtClean="0"/>
              <a:t>Physician</a:t>
            </a:r>
            <a:r>
              <a:rPr lang="de-DE" dirty="0"/>
              <a:t/>
            </a:r>
            <a:br>
              <a:rPr lang="de-DE" dirty="0"/>
            </a:br>
            <a:r>
              <a:rPr lang="de-DE" b="1" dirty="0"/>
              <a:t>400 $P</a:t>
            </a:r>
            <a:r>
              <a:rPr lang="de-DE" dirty="0"/>
              <a:t> </a:t>
            </a:r>
            <a:r>
              <a:rPr lang="de-DE" dirty="0" err="1" smtClean="0"/>
              <a:t>Physician</a:t>
            </a:r>
            <a:endParaRPr lang="de-DE" dirty="0"/>
          </a:p>
          <a:p>
            <a:pPr marL="1260000" lvl="1" indent="0">
              <a:spcBef>
                <a:spcPts val="1800"/>
              </a:spcBef>
              <a:buNone/>
            </a:pPr>
            <a:endParaRPr lang="de-DE" dirty="0"/>
          </a:p>
          <a:p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127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dirty="0" smtClean="0"/>
              <a:t>Schulungsunterlagen der AG RDA – Modul GND: Sonderformen "Notnamen" | hbz | Stand: 11.09.08.14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183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Namen, deren Phrase aus einem anderen Werk derselben Person </a:t>
            </a:r>
            <a:r>
              <a:rPr lang="de-DE" dirty="0" smtClean="0"/>
              <a:t>besteht							- 1 -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de-DE" dirty="0"/>
              <a:t>Die betreffenden Regelungen finden Sie bei RDA </a:t>
            </a:r>
            <a:r>
              <a:rPr lang="de-DE" dirty="0" smtClean="0"/>
              <a:t>9.2.2.26 + AWR</a:t>
            </a:r>
            <a:r>
              <a:rPr lang="de-DE" dirty="0"/>
              <a:t>.</a:t>
            </a:r>
          </a:p>
          <a:p>
            <a:pPr>
              <a:spcBef>
                <a:spcPts val="1800"/>
              </a:spcBef>
            </a:pPr>
            <a:r>
              <a:rPr lang="de-DE" dirty="0"/>
              <a:t>Eine Phrase, die ein anderes Werk der Person </a:t>
            </a:r>
            <a:r>
              <a:rPr lang="de-DE" dirty="0" smtClean="0"/>
              <a:t>benennt, erfassen </a:t>
            </a:r>
            <a:r>
              <a:rPr lang="de-DE" dirty="0"/>
              <a:t>Sie in der vorliegenden Reihenfolge als </a:t>
            </a:r>
            <a:r>
              <a:rPr lang="de-DE" dirty="0" smtClean="0"/>
              <a:t>persönlichen </a:t>
            </a:r>
            <a:r>
              <a:rPr lang="de-DE" dirty="0"/>
              <a:t>Namen.</a:t>
            </a:r>
          </a:p>
          <a:p>
            <a:r>
              <a:rPr lang="de-DE" dirty="0">
                <a:sym typeface="Wingdings" panose="05000000000000000000" pitchFamily="2" charset="2"/>
              </a:rPr>
              <a:t>Wichtig: Die Person muss in den Ressourcen, die mit ihr in Verbindung </a:t>
            </a:r>
            <a:r>
              <a:rPr lang="de-DE" dirty="0" smtClean="0">
                <a:sym typeface="Wingdings" panose="05000000000000000000" pitchFamily="2" charset="2"/>
              </a:rPr>
              <a:t>stehen, </a:t>
            </a:r>
            <a:r>
              <a:rPr lang="de-DE" dirty="0">
                <a:sym typeface="Wingdings" panose="05000000000000000000" pitchFamily="2" charset="2"/>
              </a:rPr>
              <a:t>und(!) in Nachschlagewerken mit </a:t>
            </a:r>
            <a:r>
              <a:rPr lang="de-DE" dirty="0" smtClean="0">
                <a:sym typeface="Wingdings" panose="05000000000000000000" pitchFamily="2" charset="2"/>
              </a:rPr>
              <a:t>dieser </a:t>
            </a:r>
            <a:r>
              <a:rPr lang="de-DE" dirty="0">
                <a:sym typeface="Wingdings" panose="05000000000000000000" pitchFamily="2" charset="2"/>
              </a:rPr>
              <a:t>Phrase identifiziert werden.</a:t>
            </a:r>
          </a:p>
          <a:p>
            <a:r>
              <a:rPr lang="de-DE" dirty="0">
                <a:sym typeface="Wingdings" panose="05000000000000000000" pitchFamily="2" charset="2"/>
              </a:rPr>
              <a:t>Hier sind Personen gemeint, die bewusst eine anonyme </a:t>
            </a:r>
            <a:r>
              <a:rPr lang="de-DE" dirty="0" err="1" smtClean="0">
                <a:sym typeface="Wingdings" panose="05000000000000000000" pitchFamily="2" charset="2"/>
              </a:rPr>
              <a:t>Veröffent-lichung</a:t>
            </a:r>
            <a:r>
              <a:rPr lang="de-DE" dirty="0" smtClean="0">
                <a:sym typeface="Wingdings" panose="05000000000000000000" pitchFamily="2" charset="2"/>
              </a:rPr>
              <a:t> gemacht haben und die nur anhand vorangegangener Veröffentlichungen identifiziert werden.</a:t>
            </a:r>
            <a:endParaRPr lang="de-DE" dirty="0">
              <a:sym typeface="Wingdings" panose="05000000000000000000" pitchFamily="2" charset="2"/>
            </a:endParaRPr>
          </a:p>
          <a:p>
            <a:pPr marL="774000" lvl="1" indent="-342000">
              <a:buFont typeface="Wingdings" panose="05000000000000000000" pitchFamily="2" charset="2"/>
              <a:buChar char="Ä"/>
            </a:pPr>
            <a:r>
              <a:rPr lang="de-DE" dirty="0">
                <a:sym typeface="Wingdings" panose="05000000000000000000" pitchFamily="2" charset="2"/>
              </a:rPr>
              <a:t>Ist die Identität gelüftet, tragen Sie </a:t>
            </a:r>
            <a:r>
              <a:rPr lang="de-DE" dirty="0" smtClean="0">
                <a:sym typeface="Wingdings" panose="05000000000000000000" pitchFamily="2" charset="2"/>
              </a:rPr>
              <a:t>die Phrase </a:t>
            </a:r>
            <a:r>
              <a:rPr lang="de-DE" dirty="0">
                <a:sym typeface="Wingdings" panose="05000000000000000000" pitchFamily="2" charset="2"/>
              </a:rPr>
              <a:t>als abweichenden Namen ein</a:t>
            </a:r>
            <a:r>
              <a:rPr lang="de-DE" dirty="0" smtClean="0">
                <a:sym typeface="Wingdings" panose="05000000000000000000" pitchFamily="2" charset="2"/>
              </a:rPr>
              <a:t>.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128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"Notnamen" | hbz | Stand: 21.08.14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16439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Namen, deren Phrase aus einem anderen Werk derselben Person </a:t>
            </a:r>
            <a:r>
              <a:rPr lang="de-DE" dirty="0" smtClean="0"/>
              <a:t>besteht							- 2 -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de-DE" dirty="0" smtClean="0"/>
              <a:t>Als abweichenden Namen erfassen Sie:</a:t>
            </a:r>
            <a:endParaRPr lang="de-DE" dirty="0"/>
          </a:p>
          <a:p>
            <a:pPr marL="774000">
              <a:spcBef>
                <a:spcPts val="0"/>
              </a:spcBef>
              <a:buFontTx/>
              <a:buChar char="-"/>
            </a:pPr>
            <a:r>
              <a:rPr lang="de-DE" dirty="0"/>
              <a:t>eine Form, die den Titel des anderen Werkes als erstes Element verwendet, gefolgt von dem Wort /</a:t>
            </a:r>
            <a:r>
              <a:rPr lang="de-DE" dirty="0" smtClean="0"/>
              <a:t> </a:t>
            </a:r>
            <a:r>
              <a:rPr lang="de-DE" dirty="0"/>
              <a:t>den Wörtern, die dem Titel in der Phrase vorausgehen, und</a:t>
            </a:r>
          </a:p>
          <a:p>
            <a:pPr marL="774000">
              <a:spcBef>
                <a:spcPts val="0"/>
              </a:spcBef>
              <a:buFontTx/>
              <a:buChar char="-"/>
            </a:pPr>
            <a:r>
              <a:rPr lang="de-DE" dirty="0"/>
              <a:t>ggf. eine Form ohne Artikel am Anfang.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Beispiele:</a:t>
            </a:r>
            <a:r>
              <a:rPr lang="de-DE" u="sng" dirty="0" smtClean="0"/>
              <a:t>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1</a:t>
            </a:r>
            <a:r>
              <a:rPr lang="en-US" b="1" dirty="0" smtClean="0"/>
              <a:t>00 $P </a:t>
            </a:r>
            <a:r>
              <a:rPr lang="en-US" dirty="0" smtClean="0"/>
              <a:t>The Writer of the Lambton worm</a:t>
            </a:r>
            <a:br>
              <a:rPr lang="en-US" dirty="0" smtClean="0"/>
            </a:br>
            <a:r>
              <a:rPr lang="en-US" b="1" dirty="0"/>
              <a:t>400 $P</a:t>
            </a:r>
            <a:r>
              <a:rPr lang="en-US" dirty="0"/>
              <a:t> Lambton worm </a:t>
            </a:r>
            <a:r>
              <a:rPr lang="en-US" b="1" dirty="0"/>
              <a:t>$c</a:t>
            </a:r>
            <a:r>
              <a:rPr lang="en-US" dirty="0"/>
              <a:t> Writer of </a:t>
            </a:r>
            <a:r>
              <a:rPr lang="en-US" dirty="0" smtClean="0"/>
              <a:t>the</a:t>
            </a:r>
            <a:br>
              <a:rPr lang="en-US" dirty="0" smtClean="0"/>
            </a:br>
            <a:r>
              <a:rPr lang="en-US" b="1" dirty="0" smtClean="0"/>
              <a:t>400 $P</a:t>
            </a:r>
            <a:r>
              <a:rPr lang="en-US" dirty="0" smtClean="0"/>
              <a:t> Writer of the Lambton worm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en-US" b="1" dirty="0" smtClean="0"/>
              <a:t>100 </a:t>
            </a:r>
            <a:r>
              <a:rPr lang="en-US" b="1" dirty="0"/>
              <a:t>$P</a:t>
            </a:r>
            <a:r>
              <a:rPr lang="en-US" dirty="0"/>
              <a:t> Author of A fantastical flight into the planets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400 $P</a:t>
            </a:r>
            <a:r>
              <a:rPr lang="en-US" dirty="0" smtClean="0"/>
              <a:t> </a:t>
            </a:r>
            <a:r>
              <a:rPr lang="en-US" dirty="0"/>
              <a:t>A fantastical flight into the </a:t>
            </a:r>
            <a:r>
              <a:rPr lang="en-US" dirty="0" smtClean="0"/>
              <a:t>planets </a:t>
            </a:r>
            <a:r>
              <a:rPr lang="en-US" b="1" dirty="0" smtClean="0"/>
              <a:t>$c</a:t>
            </a:r>
            <a:r>
              <a:rPr lang="en-US" dirty="0" smtClean="0"/>
              <a:t> Author of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129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"Notnamen" | hbz | Stand: 21.08.14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48633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feld 8"/>
          <p:cNvSpPr txBox="1"/>
          <p:nvPr/>
        </p:nvSpPr>
        <p:spPr>
          <a:xfrm>
            <a:off x="6384033" y="6269419"/>
            <a:ext cx="3827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00" dirty="0"/>
              <a:t>Screenshot aus dem RDA-Toolkit  mit Genehmigung der RDA-Verleger </a:t>
            </a:r>
            <a:br>
              <a:rPr lang="de-DE" sz="600" dirty="0"/>
            </a:br>
            <a:r>
              <a:rPr lang="de-DE" sz="600" dirty="0"/>
              <a:t>(American Library </a:t>
            </a:r>
            <a:r>
              <a:rPr lang="de-DE" sz="600" dirty="0" err="1"/>
              <a:t>Association</a:t>
            </a:r>
            <a:r>
              <a:rPr lang="de-DE" sz="600" dirty="0"/>
              <a:t>, </a:t>
            </a:r>
            <a:r>
              <a:rPr lang="de-DE" sz="600" dirty="0" err="1"/>
              <a:t>Canadian</a:t>
            </a:r>
            <a:r>
              <a:rPr lang="de-DE" sz="600" dirty="0"/>
              <a:t> Library </a:t>
            </a:r>
            <a:r>
              <a:rPr lang="de-DE" sz="600" dirty="0" err="1"/>
              <a:t>Association</a:t>
            </a:r>
            <a:r>
              <a:rPr lang="de-DE" sz="600" dirty="0"/>
              <a:t>, und CILIP: </a:t>
            </a:r>
            <a:r>
              <a:rPr lang="de-DE" sz="600" dirty="0" err="1"/>
              <a:t>Chartered</a:t>
            </a:r>
            <a:r>
              <a:rPr lang="de-DE" sz="600" dirty="0"/>
              <a:t> Institute </a:t>
            </a:r>
            <a:r>
              <a:rPr lang="de-DE" sz="600" dirty="0" err="1"/>
              <a:t>of</a:t>
            </a:r>
            <a:r>
              <a:rPr lang="de-DE" sz="600" dirty="0"/>
              <a:t> Library </a:t>
            </a:r>
            <a:r>
              <a:rPr lang="de-DE" sz="600" dirty="0" err="1"/>
              <a:t>and</a:t>
            </a:r>
            <a:r>
              <a:rPr lang="de-DE" sz="600" dirty="0"/>
              <a:t> Information Professionals)</a:t>
            </a: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RDA Toolkit	</a:t>
            </a:r>
            <a:r>
              <a:rPr lang="de-DE" dirty="0" smtClean="0"/>
              <a:t>					- 7 </a:t>
            </a:r>
            <a:r>
              <a:rPr lang="de-DE" dirty="0"/>
              <a:t>-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Grundlagen der RDA | hbz | Stand: 18.08.14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13</a:t>
            </a:fld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87688" y="3140968"/>
            <a:ext cx="5628941" cy="864096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609600" y="1844824"/>
            <a:ext cx="1741984" cy="400110"/>
          </a:xfrm>
          <a:prstGeom prst="rect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2000" dirty="0" smtClean="0"/>
              <a:t>einfache Suche</a:t>
            </a:r>
            <a:endParaRPr lang="de-DE" sz="2000" dirty="0"/>
          </a:p>
        </p:txBody>
      </p:sp>
      <p:sp>
        <p:nvSpPr>
          <p:cNvPr id="10" name="Rechteck 9"/>
          <p:cNvSpPr/>
          <p:nvPr/>
        </p:nvSpPr>
        <p:spPr>
          <a:xfrm>
            <a:off x="5231904" y="3140968"/>
            <a:ext cx="2160240" cy="360040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7" name="Gewinkelte Verbindung 16"/>
          <p:cNvCxnSpPr>
            <a:stCxn id="8" idx="3"/>
            <a:endCxn id="10" idx="1"/>
          </p:cNvCxnSpPr>
          <p:nvPr/>
        </p:nvCxnSpPr>
        <p:spPr>
          <a:xfrm>
            <a:off x="2351584" y="2044879"/>
            <a:ext cx="2880320" cy="1276109"/>
          </a:xfrm>
          <a:prstGeom prst="bentConnector3">
            <a:avLst/>
          </a:prstGeom>
          <a:ln w="38100">
            <a:solidFill>
              <a:schemeClr val="accent1">
                <a:lumMod val="75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feld 17"/>
          <p:cNvSpPr txBox="1"/>
          <p:nvPr/>
        </p:nvSpPr>
        <p:spPr>
          <a:xfrm>
            <a:off x="6096001" y="1700808"/>
            <a:ext cx="2075288" cy="400110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dirty="0" smtClean="0"/>
              <a:t>erweiterte Suche</a:t>
            </a:r>
            <a:endParaRPr lang="de-DE" sz="2000" dirty="0"/>
          </a:p>
        </p:txBody>
      </p:sp>
      <p:sp>
        <p:nvSpPr>
          <p:cNvPr id="19" name="Rechteck 18"/>
          <p:cNvSpPr/>
          <p:nvPr/>
        </p:nvSpPr>
        <p:spPr>
          <a:xfrm>
            <a:off x="7464152" y="3115655"/>
            <a:ext cx="288032" cy="360040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1" name="Gewinkelte Verbindung 20"/>
          <p:cNvCxnSpPr>
            <a:stCxn id="18" idx="2"/>
            <a:endCxn id="19" idx="0"/>
          </p:cNvCxnSpPr>
          <p:nvPr/>
        </p:nvCxnSpPr>
        <p:spPr>
          <a:xfrm rot="16200000" flipH="1">
            <a:off x="6863538" y="2371024"/>
            <a:ext cx="1014737" cy="474523"/>
          </a:xfrm>
          <a:prstGeom prst="bentConnector3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feld 21"/>
          <p:cNvSpPr txBox="1"/>
          <p:nvPr/>
        </p:nvSpPr>
        <p:spPr>
          <a:xfrm>
            <a:off x="378124" y="2900258"/>
            <a:ext cx="2232248" cy="1015663"/>
          </a:xfrm>
          <a:prstGeom prst="rect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dirty="0" smtClean="0"/>
              <a:t>Linkadresse für ein RDA-Kapitel anzeigen lassen</a:t>
            </a:r>
            <a:endParaRPr lang="de-DE" sz="2000" dirty="0"/>
          </a:p>
        </p:txBody>
      </p:sp>
      <p:sp>
        <p:nvSpPr>
          <p:cNvPr id="23" name="Rechteck 22"/>
          <p:cNvSpPr/>
          <p:nvPr/>
        </p:nvSpPr>
        <p:spPr>
          <a:xfrm>
            <a:off x="4007768" y="3475695"/>
            <a:ext cx="360040" cy="385353"/>
          </a:xfrm>
          <a:prstGeom prst="rect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5" name="Gewinkelte Verbindung 24"/>
          <p:cNvCxnSpPr>
            <a:stCxn id="22" idx="3"/>
            <a:endCxn id="23" idx="1"/>
          </p:cNvCxnSpPr>
          <p:nvPr/>
        </p:nvCxnSpPr>
        <p:spPr>
          <a:xfrm>
            <a:off x="2610372" y="3408090"/>
            <a:ext cx="1397396" cy="260282"/>
          </a:xfrm>
          <a:prstGeom prst="bentConnector3">
            <a:avLst/>
          </a:prstGeom>
          <a:ln w="38100">
            <a:solidFill>
              <a:schemeClr val="accent4">
                <a:lumMod val="75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feld 26"/>
          <p:cNvSpPr txBox="1"/>
          <p:nvPr/>
        </p:nvSpPr>
        <p:spPr>
          <a:xfrm>
            <a:off x="983432" y="4437112"/>
            <a:ext cx="2232248" cy="400110"/>
          </a:xfrm>
          <a:prstGeom prst="rect">
            <a:avLst/>
          </a:prstGeom>
          <a:noFill/>
          <a:ln w="38100"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dirty="0" smtClean="0"/>
              <a:t>Sprache auswählen</a:t>
            </a:r>
            <a:endParaRPr lang="de-DE" sz="2000" dirty="0"/>
          </a:p>
        </p:txBody>
      </p:sp>
      <p:sp>
        <p:nvSpPr>
          <p:cNvPr id="28" name="Rechteck 27"/>
          <p:cNvSpPr/>
          <p:nvPr/>
        </p:nvSpPr>
        <p:spPr>
          <a:xfrm>
            <a:off x="4511824" y="3475695"/>
            <a:ext cx="360040" cy="385353"/>
          </a:xfrm>
          <a:prstGeom prst="rect">
            <a:avLst/>
          </a:prstGeom>
          <a:noFill/>
          <a:ln w="381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0" name="Gewinkelte Verbindung 29"/>
          <p:cNvCxnSpPr>
            <a:stCxn id="27" idx="3"/>
            <a:endCxn id="28" idx="2"/>
          </p:cNvCxnSpPr>
          <p:nvPr/>
        </p:nvCxnSpPr>
        <p:spPr>
          <a:xfrm flipV="1">
            <a:off x="3215680" y="3861048"/>
            <a:ext cx="1476164" cy="776119"/>
          </a:xfrm>
          <a:prstGeom prst="bentConnector2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feld 30"/>
          <p:cNvSpPr txBox="1"/>
          <p:nvPr/>
        </p:nvSpPr>
        <p:spPr>
          <a:xfrm>
            <a:off x="983432" y="5315293"/>
            <a:ext cx="2736304" cy="400110"/>
          </a:xfrm>
          <a:prstGeom prst="rect">
            <a:avLst/>
          </a:prstGeom>
          <a:noFill/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dirty="0" smtClean="0"/>
              <a:t>zweisprachige Ansicht</a:t>
            </a:r>
            <a:endParaRPr lang="de-DE" sz="2000" dirty="0"/>
          </a:p>
        </p:txBody>
      </p:sp>
      <p:sp>
        <p:nvSpPr>
          <p:cNvPr id="32" name="Rechteck 31"/>
          <p:cNvSpPr/>
          <p:nvPr/>
        </p:nvSpPr>
        <p:spPr>
          <a:xfrm>
            <a:off x="5015880" y="3501008"/>
            <a:ext cx="360040" cy="360040"/>
          </a:xfrm>
          <a:prstGeom prst="rect">
            <a:avLst/>
          </a:prstGeom>
          <a:noFill/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4" name="Gewinkelte Verbindung 33"/>
          <p:cNvCxnSpPr>
            <a:stCxn id="31" idx="3"/>
            <a:endCxn id="32" idx="2"/>
          </p:cNvCxnSpPr>
          <p:nvPr/>
        </p:nvCxnSpPr>
        <p:spPr>
          <a:xfrm flipV="1">
            <a:off x="3719736" y="3861048"/>
            <a:ext cx="1476164" cy="1654300"/>
          </a:xfrm>
          <a:prstGeom prst="bentConnector2">
            <a:avLst/>
          </a:prstGeom>
          <a:ln w="38100">
            <a:solidFill>
              <a:schemeClr val="accent5">
                <a:lumMod val="60000"/>
                <a:lumOff val="40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feld 35"/>
          <p:cNvSpPr txBox="1"/>
          <p:nvPr/>
        </p:nvSpPr>
        <p:spPr>
          <a:xfrm>
            <a:off x="2135560" y="5912757"/>
            <a:ext cx="3240360" cy="400110"/>
          </a:xfrm>
          <a:prstGeom prst="rect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dirty="0" smtClean="0"/>
              <a:t>vorheriger / nächster Treffer</a:t>
            </a:r>
            <a:endParaRPr lang="de-DE" sz="2000" dirty="0"/>
          </a:p>
        </p:txBody>
      </p:sp>
      <p:sp>
        <p:nvSpPr>
          <p:cNvPr id="37" name="Rechteck 36"/>
          <p:cNvSpPr/>
          <p:nvPr/>
        </p:nvSpPr>
        <p:spPr>
          <a:xfrm>
            <a:off x="5465034" y="3526321"/>
            <a:ext cx="918999" cy="297267"/>
          </a:xfrm>
          <a:prstGeom prst="rect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9" name="Gewinkelte Verbindung 38"/>
          <p:cNvCxnSpPr>
            <a:stCxn id="36" idx="3"/>
            <a:endCxn id="37" idx="2"/>
          </p:cNvCxnSpPr>
          <p:nvPr/>
        </p:nvCxnSpPr>
        <p:spPr>
          <a:xfrm flipV="1">
            <a:off x="5375920" y="3823588"/>
            <a:ext cx="548614" cy="2289224"/>
          </a:xfrm>
          <a:prstGeom prst="bentConnector2">
            <a:avLst/>
          </a:prstGeom>
          <a:ln w="38100">
            <a:solidFill>
              <a:schemeClr val="accent5">
                <a:lumMod val="75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hteck 2"/>
          <p:cNvSpPr/>
          <p:nvPr/>
        </p:nvSpPr>
        <p:spPr>
          <a:xfrm>
            <a:off x="6528048" y="3526321"/>
            <a:ext cx="288032" cy="297267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extfeld 6"/>
          <p:cNvSpPr txBox="1"/>
          <p:nvPr/>
        </p:nvSpPr>
        <p:spPr>
          <a:xfrm>
            <a:off x="6384033" y="5489064"/>
            <a:ext cx="2232247" cy="707886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dirty="0" smtClean="0"/>
              <a:t>Inhaltsverzeichnis synchronisieren</a:t>
            </a:r>
            <a:endParaRPr lang="de-DE" sz="2000" dirty="0"/>
          </a:p>
        </p:txBody>
      </p:sp>
      <p:cxnSp>
        <p:nvCxnSpPr>
          <p:cNvPr id="12" name="Gewinkelte Verbindung 11"/>
          <p:cNvCxnSpPr>
            <a:stCxn id="7" idx="0"/>
            <a:endCxn id="3" idx="2"/>
          </p:cNvCxnSpPr>
          <p:nvPr/>
        </p:nvCxnSpPr>
        <p:spPr>
          <a:xfrm rot="16200000" flipV="1">
            <a:off x="6253373" y="4242279"/>
            <a:ext cx="1665476" cy="828093"/>
          </a:xfrm>
          <a:prstGeom prst="bentConnector3">
            <a:avLst/>
          </a:prstGeom>
          <a:ln w="38100">
            <a:solidFill>
              <a:schemeClr val="accent6">
                <a:lumMod val="75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hteck 12"/>
          <p:cNvSpPr/>
          <p:nvPr/>
        </p:nvSpPr>
        <p:spPr>
          <a:xfrm>
            <a:off x="6960095" y="3526321"/>
            <a:ext cx="396047" cy="334727"/>
          </a:xfrm>
          <a:prstGeom prst="rect">
            <a:avLst/>
          </a:prstGeom>
          <a:noFill/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Textfeld 13"/>
          <p:cNvSpPr txBox="1"/>
          <p:nvPr/>
        </p:nvSpPr>
        <p:spPr>
          <a:xfrm>
            <a:off x="8436260" y="4893721"/>
            <a:ext cx="3032888" cy="400110"/>
          </a:xfrm>
          <a:prstGeom prst="rect">
            <a:avLst/>
          </a:prstGeom>
          <a:noFill/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dirty="0" smtClean="0"/>
              <a:t>zurück zu den Ergebnissen</a:t>
            </a:r>
            <a:endParaRPr lang="de-DE" sz="2000" dirty="0"/>
          </a:p>
        </p:txBody>
      </p:sp>
      <p:cxnSp>
        <p:nvCxnSpPr>
          <p:cNvPr id="38" name="Gewinkelte Verbindung 37"/>
          <p:cNvCxnSpPr>
            <a:stCxn id="14" idx="1"/>
            <a:endCxn id="13" idx="2"/>
          </p:cNvCxnSpPr>
          <p:nvPr/>
        </p:nvCxnSpPr>
        <p:spPr>
          <a:xfrm rot="10800000">
            <a:off x="7158120" y="3861048"/>
            <a:ext cx="1278141" cy="1232728"/>
          </a:xfrm>
          <a:prstGeom prst="bentConnector2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hteck 45"/>
          <p:cNvSpPr/>
          <p:nvPr/>
        </p:nvSpPr>
        <p:spPr>
          <a:xfrm>
            <a:off x="7500156" y="3501009"/>
            <a:ext cx="324036" cy="357060"/>
          </a:xfrm>
          <a:prstGeom prst="rect">
            <a:avLst/>
          </a:prstGeom>
          <a:noFill/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extfeld 46"/>
          <p:cNvSpPr txBox="1"/>
          <p:nvPr/>
        </p:nvSpPr>
        <p:spPr>
          <a:xfrm>
            <a:off x="9751517" y="4269412"/>
            <a:ext cx="1560173" cy="400110"/>
          </a:xfrm>
          <a:prstGeom prst="rect">
            <a:avLst/>
          </a:prstGeom>
          <a:noFill/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dirty="0" smtClean="0"/>
              <a:t>Text ansehen</a:t>
            </a:r>
            <a:endParaRPr lang="de-DE" sz="2000" dirty="0"/>
          </a:p>
        </p:txBody>
      </p:sp>
      <p:cxnSp>
        <p:nvCxnSpPr>
          <p:cNvPr id="49" name="Gewinkelte Verbindung 48"/>
          <p:cNvCxnSpPr>
            <a:stCxn id="47" idx="1"/>
            <a:endCxn id="46" idx="2"/>
          </p:cNvCxnSpPr>
          <p:nvPr/>
        </p:nvCxnSpPr>
        <p:spPr>
          <a:xfrm rot="10800000">
            <a:off x="7662175" y="3858069"/>
            <a:ext cx="2089343" cy="611398"/>
          </a:xfrm>
          <a:prstGeom prst="bentConnector2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hteck 49"/>
          <p:cNvSpPr/>
          <p:nvPr/>
        </p:nvSpPr>
        <p:spPr>
          <a:xfrm>
            <a:off x="7986208" y="3519179"/>
            <a:ext cx="370161" cy="338889"/>
          </a:xfrm>
          <a:prstGeom prst="rect">
            <a:avLst/>
          </a:prstGeom>
          <a:noFill/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1" name="Textfeld 50"/>
          <p:cNvSpPr txBox="1"/>
          <p:nvPr/>
        </p:nvSpPr>
        <p:spPr>
          <a:xfrm>
            <a:off x="9833657" y="3122052"/>
            <a:ext cx="1446920" cy="400110"/>
          </a:xfrm>
          <a:prstGeom prst="rect">
            <a:avLst/>
          </a:prstGeom>
          <a:noFill/>
          <a:ln w="38100"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dirty="0" smtClean="0"/>
              <a:t>Lesezeichen</a:t>
            </a:r>
            <a:endParaRPr lang="de-DE" sz="2000" dirty="0"/>
          </a:p>
        </p:txBody>
      </p:sp>
      <p:cxnSp>
        <p:nvCxnSpPr>
          <p:cNvPr id="53" name="Gewinkelte Verbindung 52"/>
          <p:cNvCxnSpPr>
            <a:stCxn id="51" idx="2"/>
            <a:endCxn id="50" idx="2"/>
          </p:cNvCxnSpPr>
          <p:nvPr/>
        </p:nvCxnSpPr>
        <p:spPr>
          <a:xfrm rot="5400000">
            <a:off x="9196250" y="2497201"/>
            <a:ext cx="335906" cy="2385828"/>
          </a:xfrm>
          <a:prstGeom prst="bentConnector3">
            <a:avLst>
              <a:gd name="adj1" fmla="val 168055"/>
            </a:avLst>
          </a:prstGeom>
          <a:ln w="38100">
            <a:solidFill>
              <a:schemeClr val="accent2">
                <a:lumMod val="75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feld 56"/>
          <p:cNvSpPr txBox="1"/>
          <p:nvPr/>
        </p:nvSpPr>
        <p:spPr>
          <a:xfrm>
            <a:off x="9611135" y="2282823"/>
            <a:ext cx="1224136" cy="400110"/>
          </a:xfrm>
          <a:prstGeom prst="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dirty="0" smtClean="0"/>
              <a:t>Drucken</a:t>
            </a:r>
            <a:endParaRPr lang="de-DE" sz="2000" dirty="0"/>
          </a:p>
        </p:txBody>
      </p:sp>
      <p:sp>
        <p:nvSpPr>
          <p:cNvPr id="58" name="Rechteck 57"/>
          <p:cNvSpPr/>
          <p:nvPr/>
        </p:nvSpPr>
        <p:spPr>
          <a:xfrm>
            <a:off x="8472264" y="3526321"/>
            <a:ext cx="360040" cy="331747"/>
          </a:xfrm>
          <a:prstGeom prst="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60" name="Gewinkelte Verbindung 59"/>
          <p:cNvCxnSpPr>
            <a:stCxn id="57" idx="1"/>
            <a:endCxn id="58" idx="3"/>
          </p:cNvCxnSpPr>
          <p:nvPr/>
        </p:nvCxnSpPr>
        <p:spPr>
          <a:xfrm rot="10800000" flipV="1">
            <a:off x="8832305" y="2482877"/>
            <a:ext cx="778831" cy="1209317"/>
          </a:xfrm>
          <a:prstGeom prst="bentConnector3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2707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181200" y="2198514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Pseudonyme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Untertitel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7504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Behandelte Themen	</a:t>
            </a:r>
            <a:endParaRPr lang="de-DE" dirty="0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000" indent="-457200">
              <a:buFont typeface="+mj-lt"/>
              <a:buAutoNum type="arabicPeriod"/>
            </a:pPr>
            <a:r>
              <a:rPr lang="de-DE" dirty="0"/>
              <a:t>Al</a:t>
            </a:r>
            <a:r>
              <a:rPr lang="de-DE" dirty="0" smtClean="0"/>
              <a:t>lgemeines</a:t>
            </a:r>
            <a:endParaRPr lang="de-DE" dirty="0"/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Verschiedene Fälle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Anmerkungen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Titelzuordnung</a:t>
            </a: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6BBECFD-68E7-4B49-9F0E-0CC064E87EB9}" type="slidenum">
              <a:rPr lang="de-DE" smtClean="0"/>
              <a:pPr/>
              <a:t>131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Pseudonyme | hbz | Stand: 05.08.14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85512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de-DE" dirty="0" smtClean="0"/>
              <a:t>Allgemeines</a:t>
            </a:r>
            <a:endParaRPr lang="de-DE" dirty="0"/>
          </a:p>
        </p:txBody>
      </p:sp>
      <p:sp>
        <p:nvSpPr>
          <p:cNvPr id="10" name="Inhaltsplatzhalter 9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Die Regelungen für Individuen mit mehreren Identitäten finden Sie bei RDA 9.2.2.8 und der zugehörigen ERL.</a:t>
            </a:r>
          </a:p>
          <a:p>
            <a:pPr>
              <a:spcBef>
                <a:spcPts val="1800"/>
              </a:spcBef>
            </a:pPr>
            <a:r>
              <a:rPr lang="de-DE" dirty="0" smtClean="0"/>
              <a:t>Generell lässt sich sagen:</a:t>
            </a:r>
            <a:br>
              <a:rPr lang="de-DE" dirty="0" smtClean="0"/>
            </a:br>
            <a:r>
              <a:rPr lang="de-DE" dirty="0" smtClean="0"/>
              <a:t>Pseudonyme </a:t>
            </a:r>
            <a:r>
              <a:rPr lang="de-DE" dirty="0"/>
              <a:t>und wirkliche Namen werden </a:t>
            </a:r>
            <a:r>
              <a:rPr lang="de-DE" dirty="0" smtClean="0"/>
              <a:t>in der Formal-erschließung meist in getrennten Datensätzen erfasst.</a:t>
            </a:r>
          </a:p>
          <a:p>
            <a:pPr>
              <a:spcBef>
                <a:spcPts val="576"/>
              </a:spcBef>
            </a:pPr>
            <a:r>
              <a:rPr lang="de-DE" dirty="0"/>
              <a:t>Insgesamt sind 6 Fälle zu unterscheiden.</a:t>
            </a:r>
            <a:br>
              <a:rPr lang="de-DE" dirty="0"/>
            </a:b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DA3AE-DD0D-4F81-8783-05BADB8C288D}" type="slidenum">
              <a:rPr lang="de-DE" smtClean="0"/>
              <a:t>132</a:t>
            </a:fld>
            <a:endParaRPr lang="de-DE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Pseudonyme | hbz | Stand: 05.08.14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6456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Verschiedene Fälle				- 1 - 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133</a:t>
            </a:fld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de-DE" dirty="0" smtClean="0"/>
              <a:t>Eine </a:t>
            </a:r>
            <a:r>
              <a:rPr lang="de-DE" dirty="0"/>
              <a:t>Person benutzt </a:t>
            </a:r>
            <a:r>
              <a:rPr lang="de-DE" dirty="0">
                <a:solidFill>
                  <a:srgbClr val="C00000"/>
                </a:solidFill>
              </a:rPr>
              <a:t>nur ein Pseudonym</a:t>
            </a:r>
            <a:r>
              <a:rPr lang="de-DE" dirty="0"/>
              <a:t> und </a:t>
            </a:r>
            <a:r>
              <a:rPr lang="de-DE" dirty="0">
                <a:solidFill>
                  <a:srgbClr val="C00000"/>
                </a:solidFill>
              </a:rPr>
              <a:t>nie den wirklichen Namen</a:t>
            </a:r>
            <a:r>
              <a:rPr lang="de-DE" dirty="0"/>
              <a:t>. 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/>
              <a:t>Eine Person benutzt sowohl ihren </a:t>
            </a:r>
            <a:r>
              <a:rPr lang="de-DE" dirty="0" smtClean="0">
                <a:solidFill>
                  <a:srgbClr val="C00000"/>
                </a:solidFill>
              </a:rPr>
              <a:t>wirklichen Namen</a:t>
            </a:r>
            <a:r>
              <a:rPr lang="de-DE" dirty="0" smtClean="0"/>
              <a:t> als </a:t>
            </a:r>
            <a:r>
              <a:rPr lang="de-DE" dirty="0">
                <a:solidFill>
                  <a:srgbClr val="C00000"/>
                </a:solidFill>
              </a:rPr>
              <a:t>auch ein Pseudonym</a:t>
            </a:r>
            <a:r>
              <a:rPr lang="de-DE" dirty="0"/>
              <a:t>. 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/>
              <a:t>Eine Person benutzt </a:t>
            </a:r>
            <a:r>
              <a:rPr lang="de-DE" dirty="0">
                <a:solidFill>
                  <a:srgbClr val="C00000"/>
                </a:solidFill>
              </a:rPr>
              <a:t>mehrere Pseudonyme</a:t>
            </a:r>
            <a:r>
              <a:rPr lang="de-DE" dirty="0"/>
              <a:t> und ggf. auch ihren wirklichen Namen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Pseudonyme | hbz | Stand: 05.08.14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92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Verschiedene Fälle 				- 2 -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 startAt="4"/>
            </a:pPr>
            <a:r>
              <a:rPr lang="de-DE" dirty="0" smtClean="0"/>
              <a:t>Ein</a:t>
            </a:r>
            <a:r>
              <a:rPr lang="de-DE" dirty="0" smtClean="0">
                <a:solidFill>
                  <a:srgbClr val="C00000"/>
                </a:solidFill>
              </a:rPr>
              <a:t> Sammelpseudonym</a:t>
            </a:r>
            <a:r>
              <a:rPr lang="de-DE" dirty="0" smtClean="0"/>
              <a:t> </a:t>
            </a:r>
            <a:r>
              <a:rPr lang="de-DE" dirty="0"/>
              <a:t>für 2 oder mehr Personen und </a:t>
            </a:r>
            <a:r>
              <a:rPr lang="de-DE" dirty="0">
                <a:solidFill>
                  <a:srgbClr val="C00000"/>
                </a:solidFill>
              </a:rPr>
              <a:t>keine Titel unter </a:t>
            </a:r>
            <a:r>
              <a:rPr lang="de-DE" dirty="0" smtClean="0">
                <a:solidFill>
                  <a:srgbClr val="C00000"/>
                </a:solidFill>
              </a:rPr>
              <a:t>den </a:t>
            </a:r>
            <a:r>
              <a:rPr lang="de-DE" dirty="0">
                <a:solidFill>
                  <a:srgbClr val="C00000"/>
                </a:solidFill>
              </a:rPr>
              <a:t>wirklichen Namen</a:t>
            </a:r>
            <a:r>
              <a:rPr lang="de-DE" dirty="0"/>
              <a:t> verfasst.</a:t>
            </a:r>
          </a:p>
          <a:p>
            <a:pPr marL="457200" indent="-457200">
              <a:buFont typeface="+mj-lt"/>
              <a:buAutoNum type="arabicPeriod" startAt="4"/>
            </a:pPr>
            <a:r>
              <a:rPr lang="de-DE" dirty="0" smtClean="0"/>
              <a:t>Ein</a:t>
            </a:r>
            <a:r>
              <a:rPr lang="de-DE" dirty="0" smtClean="0">
                <a:solidFill>
                  <a:srgbClr val="C00000"/>
                </a:solidFill>
              </a:rPr>
              <a:t> Sammelpseudonym</a:t>
            </a:r>
            <a:r>
              <a:rPr lang="de-DE" dirty="0" smtClean="0"/>
              <a:t> </a:t>
            </a:r>
            <a:r>
              <a:rPr lang="de-DE" dirty="0"/>
              <a:t>für 2 oder mehr Personen und im Katalog gibt es </a:t>
            </a:r>
            <a:r>
              <a:rPr lang="de-DE" dirty="0">
                <a:solidFill>
                  <a:srgbClr val="C00000"/>
                </a:solidFill>
              </a:rPr>
              <a:t>Titel unter mindestens einem wirklichen Namen</a:t>
            </a:r>
            <a:r>
              <a:rPr lang="de-DE" dirty="0"/>
              <a:t>. </a:t>
            </a:r>
          </a:p>
          <a:p>
            <a:pPr marL="457200" indent="-457200">
              <a:buFont typeface="+mj-lt"/>
              <a:buAutoNum type="arabicPeriod" startAt="4"/>
            </a:pPr>
            <a:r>
              <a:rPr lang="de-DE" dirty="0"/>
              <a:t>Ein Pseudonym wird von </a:t>
            </a:r>
            <a:r>
              <a:rPr lang="de-DE" dirty="0">
                <a:solidFill>
                  <a:srgbClr val="C00000"/>
                </a:solidFill>
              </a:rPr>
              <a:t>mehreren Personen benutzt</a:t>
            </a:r>
            <a:r>
              <a:rPr lang="de-DE" dirty="0"/>
              <a:t> (Verlags-pseudonym).</a:t>
            </a:r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134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Pseudonyme | hbz | Stand: 05.08.14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55394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/>
              <a:t>Fall 1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DA3AE-DD0D-4F81-8783-05BADB8C288D}" type="slidenum">
              <a:rPr lang="de-DE" smtClean="0"/>
              <a:t>135</a:t>
            </a:fld>
            <a:endParaRPr lang="de-DE" dirty="0"/>
          </a:p>
        </p:txBody>
      </p:sp>
      <p:sp>
        <p:nvSpPr>
          <p:cNvPr id="10" name="Inhaltsplatzhalter 9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Eine Person benutzt </a:t>
            </a:r>
            <a:r>
              <a:rPr lang="de-DE" dirty="0">
                <a:solidFill>
                  <a:srgbClr val="C00000"/>
                </a:solidFill>
              </a:rPr>
              <a:t>nur ein Pseudonym</a:t>
            </a:r>
            <a:r>
              <a:rPr lang="de-DE" dirty="0"/>
              <a:t> und </a:t>
            </a:r>
            <a:r>
              <a:rPr lang="de-DE" dirty="0">
                <a:solidFill>
                  <a:srgbClr val="C00000"/>
                </a:solidFill>
              </a:rPr>
              <a:t>nie den wirklichen Namen</a:t>
            </a:r>
            <a:r>
              <a:rPr lang="de-DE" dirty="0"/>
              <a:t>. </a:t>
            </a:r>
            <a:endParaRPr lang="de-DE" dirty="0" smtClean="0"/>
          </a:p>
          <a:p>
            <a:pPr>
              <a:spcBef>
                <a:spcPts val="1800"/>
              </a:spcBef>
            </a:pPr>
            <a:r>
              <a:rPr lang="de-DE" dirty="0" smtClean="0"/>
              <a:t>Sie erfassen als bevorzugten Namen das Pseudonym und den wirklichen Namen als abweichenden Namen.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Beispiel:</a:t>
            </a:r>
            <a:br>
              <a:rPr lang="de-DE" i="1" u="sng" dirty="0" smtClean="0"/>
            </a:br>
            <a:r>
              <a:rPr lang="de-DE" b="1" dirty="0" smtClean="0"/>
              <a:t>093 $a </a:t>
            </a:r>
            <a:r>
              <a:rPr lang="de-DE" dirty="0" err="1" smtClean="0"/>
              <a:t>pip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100 $P</a:t>
            </a:r>
            <a:r>
              <a:rPr lang="de-DE" dirty="0" smtClean="0"/>
              <a:t> Novalis </a:t>
            </a:r>
            <a:r>
              <a:rPr lang="de-DE" b="1" dirty="0" smtClean="0"/>
              <a:t>$d</a:t>
            </a:r>
            <a:r>
              <a:rPr lang="de-DE" dirty="0" smtClean="0"/>
              <a:t> 1772-1801</a:t>
            </a:r>
            <a:br>
              <a:rPr lang="de-DE" dirty="0" smtClean="0"/>
            </a:br>
            <a:r>
              <a:rPr lang="de-DE" b="1" dirty="0" smtClean="0"/>
              <a:t>400 </a:t>
            </a:r>
            <a:r>
              <a:rPr lang="de-DE" b="1" dirty="0"/>
              <a:t>$p</a:t>
            </a:r>
            <a:r>
              <a:rPr lang="de-DE" dirty="0"/>
              <a:t> Hardenberg, Georg Philipp Friedrich &lt;&lt;von&gt;&gt;</a:t>
            </a:r>
            <a:r>
              <a:rPr lang="de-DE" dirty="0" smtClean="0"/>
              <a:t>	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nawi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1772-1801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datl</a:t>
            </a:r>
            <a:r>
              <a:rPr lang="de-DE" dirty="0"/>
              <a:t>	</a:t>
            </a:r>
            <a:r>
              <a:rPr lang="de-DE" sz="1800" dirty="0" smtClean="0"/>
              <a:t>	</a:t>
            </a:r>
            <a:endParaRPr lang="de-DE" sz="1800" dirty="0"/>
          </a:p>
          <a:p>
            <a:pPr marL="774000">
              <a:spcBef>
                <a:spcPts val="1200"/>
              </a:spcBef>
              <a:buFont typeface="Wingdings" panose="05000000000000000000" pitchFamily="2" charset="2"/>
              <a:buChar char="ð"/>
            </a:pPr>
            <a:r>
              <a:rPr lang="de-DE" dirty="0" smtClean="0"/>
              <a:t>Sie erfassen </a:t>
            </a:r>
            <a:r>
              <a:rPr lang="de-DE" dirty="0"/>
              <a:t>nur </a:t>
            </a:r>
            <a:r>
              <a:rPr lang="de-DE" dirty="0" smtClean="0">
                <a:solidFill>
                  <a:srgbClr val="C00000"/>
                </a:solidFill>
              </a:rPr>
              <a:t>einen einzigen Datensatz</a:t>
            </a:r>
            <a:r>
              <a:rPr lang="de-DE" dirty="0" smtClean="0"/>
              <a:t>. </a:t>
            </a:r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Pseudonyme | hbz | Stand: 05.08.14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9703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de-DE" sz="3600" dirty="0"/>
              <a:t>Fall </a:t>
            </a:r>
            <a:r>
              <a:rPr lang="de-DE" sz="3600" dirty="0" smtClean="0"/>
              <a:t>2							- 1 -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Eine Person </a:t>
            </a:r>
            <a:r>
              <a:rPr lang="de-DE" dirty="0">
                <a:solidFill>
                  <a:srgbClr val="C00000"/>
                </a:solidFill>
              </a:rPr>
              <a:t>benutzt sowohl ihren wirklichen Namen als auch ein Pseudonym</a:t>
            </a:r>
            <a:r>
              <a:rPr lang="de-DE" dirty="0"/>
              <a:t>. </a:t>
            </a:r>
          </a:p>
          <a:p>
            <a:pPr>
              <a:spcBef>
                <a:spcPts val="1800"/>
              </a:spcBef>
            </a:pPr>
            <a:r>
              <a:rPr lang="de-DE" dirty="0"/>
              <a:t>Für die </a:t>
            </a:r>
            <a:r>
              <a:rPr lang="de-DE" dirty="0">
                <a:solidFill>
                  <a:srgbClr val="C00000"/>
                </a:solidFill>
              </a:rPr>
              <a:t>Formalerschließung</a:t>
            </a:r>
            <a:r>
              <a:rPr lang="de-DE" dirty="0"/>
              <a:t>:</a:t>
            </a:r>
          </a:p>
          <a:p>
            <a:pPr marL="774000">
              <a:buFontTx/>
              <a:buChar char="-"/>
            </a:pPr>
            <a:r>
              <a:rPr lang="de-DE" dirty="0" smtClean="0"/>
              <a:t>Sie erfassen für </a:t>
            </a:r>
            <a:r>
              <a:rPr lang="de-DE" dirty="0"/>
              <a:t>das Pseudonym und für den wirklichen Namen </a:t>
            </a:r>
            <a:r>
              <a:rPr lang="de-DE" dirty="0">
                <a:solidFill>
                  <a:srgbClr val="C00000"/>
                </a:solidFill>
              </a:rPr>
              <a:t>jeweils einen eigenen Datensatz</a:t>
            </a:r>
            <a:r>
              <a:rPr lang="de-DE" dirty="0" smtClean="0"/>
              <a:t>.</a:t>
            </a:r>
          </a:p>
          <a:p>
            <a:pPr marL="1134000">
              <a:buFont typeface="Wingdings" panose="05000000000000000000" pitchFamily="2" charset="2"/>
              <a:buChar char="Ä"/>
            </a:pPr>
            <a:r>
              <a:rPr lang="de-DE" sz="2200" dirty="0" smtClean="0">
                <a:sym typeface="Wingdings" panose="05000000000000000000" pitchFamily="2" charset="2"/>
              </a:rPr>
              <a:t>Außerdem </a:t>
            </a:r>
            <a:r>
              <a:rPr lang="de-DE" sz="2200" dirty="0">
                <a:sym typeface="Wingdings" panose="05000000000000000000" pitchFamily="2" charset="2"/>
              </a:rPr>
              <a:t>k</a:t>
            </a:r>
            <a:r>
              <a:rPr lang="de-DE" sz="2200" dirty="0"/>
              <a:t>ennzeichnen Sie die Datensätze mit dem jeweiligen </a:t>
            </a:r>
            <a:r>
              <a:rPr lang="de-DE" sz="2200" dirty="0" err="1"/>
              <a:t>Entitätencode</a:t>
            </a:r>
            <a:r>
              <a:rPr lang="de-DE" sz="2200" dirty="0"/>
              <a:t> </a:t>
            </a:r>
            <a:r>
              <a:rPr lang="de-DE" sz="2200" dirty="0" err="1"/>
              <a:t>piz</a:t>
            </a:r>
            <a:r>
              <a:rPr lang="de-DE" sz="2200" dirty="0"/>
              <a:t> oder </a:t>
            </a:r>
            <a:r>
              <a:rPr lang="de-DE" sz="2200" dirty="0" err="1"/>
              <a:t>pip</a:t>
            </a:r>
            <a:r>
              <a:rPr lang="de-DE" sz="2200" dirty="0" smtClean="0"/>
              <a:t>.</a:t>
            </a:r>
          </a:p>
          <a:p>
            <a:pPr marL="774000">
              <a:buFontTx/>
              <a:buChar char="-"/>
            </a:pPr>
            <a:r>
              <a:rPr lang="de-DE" dirty="0"/>
              <a:t>Die beiden Normdatensätze setzen Sie mit Hilfe von Feld 500 </a:t>
            </a:r>
            <a:r>
              <a:rPr lang="de-DE" dirty="0" smtClean="0"/>
              <a:t>in </a:t>
            </a:r>
            <a:r>
              <a:rPr lang="de-DE" dirty="0"/>
              <a:t>Beziehung zueinander.</a:t>
            </a:r>
          </a:p>
          <a:p>
            <a:pPr marL="774000">
              <a:buFont typeface="Wingdings" panose="05000000000000000000" pitchFamily="2" charset="2"/>
              <a:buChar char="ð"/>
            </a:pPr>
            <a:r>
              <a:rPr lang="de-DE" dirty="0" smtClean="0"/>
              <a:t>Die </a:t>
            </a:r>
            <a:r>
              <a:rPr lang="de-DE" dirty="0"/>
              <a:t>jeweils zugehörigen Publikationen </a:t>
            </a:r>
            <a:r>
              <a:rPr lang="de-DE" dirty="0" smtClean="0"/>
              <a:t>verknüpfen Sie entsprechend. 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DA3AE-DD0D-4F81-8783-05BADB8C288D}" type="slidenum">
              <a:rPr lang="de-DE" smtClean="0"/>
              <a:t>136</a:t>
            </a:fld>
            <a:endParaRPr lang="de-DE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Pseudonyme | hbz | Stand: 05.08.14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15496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de-DE" sz="3600" dirty="0"/>
              <a:t>Fall </a:t>
            </a:r>
            <a:r>
              <a:rPr lang="de-DE" sz="3600" dirty="0" smtClean="0"/>
              <a:t>2							</a:t>
            </a:r>
            <a:r>
              <a:rPr lang="de-DE" sz="3600" dirty="0"/>
              <a:t>-</a:t>
            </a:r>
            <a:r>
              <a:rPr lang="de-DE" sz="3600" dirty="0" smtClean="0"/>
              <a:t> </a:t>
            </a:r>
            <a:r>
              <a:rPr lang="de-DE" sz="3600" dirty="0"/>
              <a:t>2</a:t>
            </a:r>
            <a:r>
              <a:rPr lang="de-DE" sz="3600" dirty="0" smtClean="0"/>
              <a:t> -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DA3AE-DD0D-4F81-8783-05BADB8C288D}" type="slidenum">
              <a:rPr lang="de-DE" smtClean="0"/>
              <a:t>137</a:t>
            </a:fld>
            <a:endParaRPr lang="de-DE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In </a:t>
            </a:r>
            <a:r>
              <a:rPr lang="de-DE" dirty="0"/>
              <a:t>der </a:t>
            </a:r>
            <a:r>
              <a:rPr lang="de-DE" dirty="0" smtClean="0">
                <a:solidFill>
                  <a:srgbClr val="C00000"/>
                </a:solidFill>
              </a:rPr>
              <a:t>Sacherschließung</a:t>
            </a:r>
            <a:r>
              <a:rPr lang="de-DE" dirty="0" smtClean="0"/>
              <a:t>:</a:t>
            </a:r>
          </a:p>
          <a:p>
            <a:pPr marL="774000">
              <a:buFontTx/>
              <a:buChar char="-"/>
            </a:pPr>
            <a:r>
              <a:rPr lang="de-DE" dirty="0"/>
              <a:t>Sie verwenden nur </a:t>
            </a:r>
            <a:r>
              <a:rPr lang="de-DE" dirty="0">
                <a:solidFill>
                  <a:srgbClr val="C00000"/>
                </a:solidFill>
              </a:rPr>
              <a:t>einen Datensatz</a:t>
            </a:r>
            <a:r>
              <a:rPr lang="de-DE" dirty="0" smtClean="0"/>
              <a:t>. </a:t>
            </a:r>
          </a:p>
          <a:p>
            <a:pPr marL="1134000">
              <a:buFont typeface="Wingdings" panose="05000000000000000000" pitchFamily="2" charset="2"/>
              <a:buChar char="Ä"/>
            </a:pPr>
            <a:r>
              <a:rPr lang="de-DE" sz="2200" dirty="0" smtClean="0">
                <a:sym typeface="Wingdings" panose="05000000000000000000" pitchFamily="2" charset="2"/>
              </a:rPr>
              <a:t>D</a:t>
            </a:r>
            <a:r>
              <a:rPr lang="de-DE" sz="2200" dirty="0" smtClean="0"/>
              <a:t>ies </a:t>
            </a:r>
            <a:r>
              <a:rPr lang="de-DE" sz="2200" dirty="0"/>
              <a:t>ist der sog. „</a:t>
            </a:r>
            <a:r>
              <a:rPr lang="de-DE" sz="2200" dirty="0">
                <a:solidFill>
                  <a:srgbClr val="C00000"/>
                </a:solidFill>
              </a:rPr>
              <a:t>Basic </a:t>
            </a:r>
            <a:r>
              <a:rPr lang="de-DE" sz="2200" dirty="0" err="1">
                <a:solidFill>
                  <a:srgbClr val="C00000"/>
                </a:solidFill>
              </a:rPr>
              <a:t>Heading</a:t>
            </a:r>
            <a:r>
              <a:rPr lang="de-DE" sz="2200" dirty="0" smtClean="0"/>
              <a:t>“, d.h. der bevorzugte Normdatensatz bzw. Basis-Normdatensatz.</a:t>
            </a:r>
          </a:p>
          <a:p>
            <a:pPr marL="774000">
              <a:buFontTx/>
              <a:buChar char="-"/>
            </a:pPr>
            <a:r>
              <a:rPr lang="de-DE" dirty="0" smtClean="0"/>
              <a:t>Dieser Datensatz </a:t>
            </a:r>
            <a:r>
              <a:rPr lang="de-DE" dirty="0"/>
              <a:t>ist je nach Quellenlage entweder der wirkliche Name oder das </a:t>
            </a:r>
            <a:r>
              <a:rPr lang="de-DE" dirty="0" smtClean="0"/>
              <a:t>Pseudonym.</a:t>
            </a:r>
          </a:p>
          <a:p>
            <a:pPr marL="1134000">
              <a:buFont typeface="Wingdings" panose="05000000000000000000" pitchFamily="2" charset="2"/>
              <a:buChar char="Ä"/>
            </a:pPr>
            <a:r>
              <a:rPr lang="de-DE" sz="2200" dirty="0" smtClean="0">
                <a:sym typeface="Wingdings" panose="05000000000000000000" pitchFamily="2" charset="2"/>
              </a:rPr>
              <a:t>B</a:t>
            </a:r>
            <a:r>
              <a:rPr lang="de-DE" sz="2200" dirty="0" smtClean="0"/>
              <a:t>ei </a:t>
            </a:r>
            <a:r>
              <a:rPr lang="de-DE" sz="2200" dirty="0"/>
              <a:t>der Verwendung mehrerer Pseudonyme </a:t>
            </a:r>
            <a:r>
              <a:rPr lang="de-DE" sz="2200" dirty="0" smtClean="0"/>
              <a:t>ist es das Bekannteste </a:t>
            </a:r>
            <a:r>
              <a:rPr lang="de-DE" sz="2200" dirty="0"/>
              <a:t>(</a:t>
            </a:r>
            <a:r>
              <a:rPr lang="de-DE" sz="2200" dirty="0" smtClean="0"/>
              <a:t>siehe auch nächster Fall).</a:t>
            </a:r>
          </a:p>
          <a:p>
            <a:pPr>
              <a:buFont typeface="Wingdings" panose="05000000000000000000" pitchFamily="2" charset="2"/>
              <a:buChar char="Ä"/>
            </a:pPr>
            <a:endParaRPr lang="de-DE" dirty="0"/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Pseudonyme | hbz | Stand: 05.08.14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97314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de-DE" sz="3600" dirty="0"/>
              <a:t>Fall </a:t>
            </a:r>
            <a:r>
              <a:rPr lang="de-DE" sz="3600" dirty="0" smtClean="0"/>
              <a:t>2: Beispiel im Aleph-Format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DA3AE-DD0D-4F81-8783-05BADB8C288D}" type="slidenum">
              <a:rPr lang="de-DE" smtClean="0"/>
              <a:t>138</a:t>
            </a:fld>
            <a:endParaRPr lang="de-DE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60000" lvl="1" indent="0">
              <a:buNone/>
            </a:pPr>
            <a:r>
              <a:rPr lang="de-DE" b="1" dirty="0" smtClean="0"/>
              <a:t>093 </a:t>
            </a:r>
            <a:r>
              <a:rPr lang="de-DE" b="1" dirty="0"/>
              <a:t>$a</a:t>
            </a:r>
            <a:r>
              <a:rPr lang="de-DE" dirty="0"/>
              <a:t> </a:t>
            </a:r>
            <a:r>
              <a:rPr lang="de-DE" dirty="0" err="1"/>
              <a:t>pip</a:t>
            </a:r>
            <a:r>
              <a:rPr lang="de-DE" dirty="0"/>
              <a:t>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100 </a:t>
            </a:r>
            <a:r>
              <a:rPr lang="de-DE" b="1" dirty="0"/>
              <a:t>$p</a:t>
            </a:r>
            <a:r>
              <a:rPr lang="de-DE" dirty="0"/>
              <a:t> Carroll, Lewis </a:t>
            </a:r>
            <a:r>
              <a:rPr lang="de-DE" b="1" dirty="0"/>
              <a:t>$d</a:t>
            </a:r>
            <a:r>
              <a:rPr lang="de-DE" dirty="0"/>
              <a:t> 1832-1898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500 </a:t>
            </a:r>
            <a:r>
              <a:rPr lang="de-DE" b="1" dirty="0"/>
              <a:t>$p</a:t>
            </a:r>
            <a:r>
              <a:rPr lang="de-DE" dirty="0"/>
              <a:t> Dodgson, Charles L. </a:t>
            </a:r>
            <a:r>
              <a:rPr lang="de-DE" b="1" dirty="0"/>
              <a:t>$d</a:t>
            </a:r>
            <a:r>
              <a:rPr lang="de-DE" dirty="0"/>
              <a:t> 1832-1898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nawi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(DE-588)...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1832-1898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datl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667 </a:t>
            </a:r>
            <a:r>
              <a:rPr lang="de-DE" b="1" dirty="0"/>
              <a:t>$a</a:t>
            </a:r>
            <a:r>
              <a:rPr lang="de-DE" dirty="0"/>
              <a:t> Basic </a:t>
            </a:r>
            <a:r>
              <a:rPr lang="de-DE" dirty="0" err="1"/>
              <a:t>Heading</a:t>
            </a:r>
            <a:r>
              <a:rPr lang="de-DE" dirty="0"/>
              <a:t> </a:t>
            </a:r>
            <a:endParaRPr lang="de-DE" dirty="0" smtClean="0"/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093 </a:t>
            </a:r>
            <a:r>
              <a:rPr lang="de-DE" b="1" dirty="0"/>
              <a:t>$a</a:t>
            </a:r>
            <a:r>
              <a:rPr lang="de-DE" dirty="0"/>
              <a:t> </a:t>
            </a:r>
            <a:r>
              <a:rPr lang="de-DE" dirty="0" err="1"/>
              <a:t>piz</a:t>
            </a:r>
            <a:r>
              <a:rPr lang="de-DE" dirty="0"/>
              <a:t>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100 </a:t>
            </a:r>
            <a:r>
              <a:rPr lang="de-DE" b="1" dirty="0"/>
              <a:t>$p</a:t>
            </a:r>
            <a:r>
              <a:rPr lang="de-DE" dirty="0"/>
              <a:t> Dodgson, Charles L. </a:t>
            </a:r>
            <a:r>
              <a:rPr lang="de-DE" b="1" dirty="0"/>
              <a:t>$d</a:t>
            </a:r>
            <a:r>
              <a:rPr lang="de-DE" dirty="0"/>
              <a:t> 1832-1898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500 </a:t>
            </a:r>
            <a:r>
              <a:rPr lang="de-DE" b="1" dirty="0"/>
              <a:t>$p</a:t>
            </a:r>
            <a:r>
              <a:rPr lang="de-DE" dirty="0"/>
              <a:t> Carroll, Lewis </a:t>
            </a:r>
            <a:r>
              <a:rPr lang="de-DE" b="1" dirty="0"/>
              <a:t>$d</a:t>
            </a:r>
            <a:r>
              <a:rPr lang="de-DE" dirty="0"/>
              <a:t> 1832-1898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pseu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(DE-588)...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1832-1898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datl</a:t>
            </a:r>
            <a:endParaRPr lang="de-DE" dirty="0" smtClean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Pseudonyme | hbz | Stand: 05.08.14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80723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de-DE" sz="3600" dirty="0"/>
              <a:t>Fall </a:t>
            </a:r>
            <a:r>
              <a:rPr lang="de-DE" sz="3600" dirty="0" smtClean="0"/>
              <a:t>3							- 1 -</a:t>
            </a:r>
            <a:endParaRPr lang="de-DE" sz="200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DA3AE-DD0D-4F81-8783-05BADB8C288D}" type="slidenum">
              <a:rPr lang="de-DE" smtClean="0"/>
              <a:t>139</a:t>
            </a:fld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Eine Person </a:t>
            </a:r>
            <a:r>
              <a:rPr lang="de-DE" dirty="0">
                <a:solidFill>
                  <a:srgbClr val="C00000"/>
                </a:solidFill>
              </a:rPr>
              <a:t>benutzt mehrere Pseudonyme</a:t>
            </a:r>
            <a:r>
              <a:rPr lang="de-DE" dirty="0"/>
              <a:t> und </a:t>
            </a:r>
            <a:r>
              <a:rPr lang="de-DE" dirty="0">
                <a:solidFill>
                  <a:srgbClr val="C00000"/>
                </a:solidFill>
              </a:rPr>
              <a:t>ggf. auch ihren wirklichen Namen</a:t>
            </a:r>
            <a:r>
              <a:rPr lang="de-DE" dirty="0" smtClean="0"/>
              <a:t>.</a:t>
            </a:r>
          </a:p>
          <a:p>
            <a:pPr>
              <a:spcBef>
                <a:spcPts val="1800"/>
              </a:spcBef>
            </a:pPr>
            <a:r>
              <a:rPr lang="de-DE" dirty="0"/>
              <a:t>In der </a:t>
            </a:r>
            <a:r>
              <a:rPr lang="de-DE" dirty="0">
                <a:solidFill>
                  <a:srgbClr val="C00000"/>
                </a:solidFill>
              </a:rPr>
              <a:t>Formalerschließung</a:t>
            </a:r>
            <a:r>
              <a:rPr lang="de-DE" dirty="0"/>
              <a:t>:</a:t>
            </a:r>
          </a:p>
          <a:p>
            <a:pPr marL="774000">
              <a:spcBef>
                <a:spcPts val="576"/>
              </a:spcBef>
              <a:buFontTx/>
              <a:buChar char="-"/>
            </a:pPr>
            <a:r>
              <a:rPr lang="de-DE" dirty="0"/>
              <a:t>Jeden Namen erfassen Sie als bevorzugten Namen in einem eigenen Datensatz.</a:t>
            </a:r>
          </a:p>
          <a:p>
            <a:pPr marL="1134000">
              <a:buFont typeface="Wingdings" panose="05000000000000000000" pitchFamily="2" charset="2"/>
              <a:buChar char="Ä"/>
            </a:pPr>
            <a:r>
              <a:rPr lang="de-DE" sz="2200" dirty="0">
                <a:sym typeface="Wingdings" panose="05000000000000000000" pitchFamily="2" charset="2"/>
              </a:rPr>
              <a:t>Außerdem k</a:t>
            </a:r>
            <a:r>
              <a:rPr lang="de-DE" sz="2200" dirty="0"/>
              <a:t>ennzeichnen Sie die Datensätze mit dem jeweiligen </a:t>
            </a:r>
            <a:r>
              <a:rPr lang="de-DE" sz="2200" dirty="0" err="1"/>
              <a:t>Entitätencode</a:t>
            </a:r>
            <a:r>
              <a:rPr lang="de-DE" sz="2200" dirty="0"/>
              <a:t> </a:t>
            </a:r>
            <a:r>
              <a:rPr lang="de-DE" sz="2200" dirty="0" err="1"/>
              <a:t>piz</a:t>
            </a:r>
            <a:r>
              <a:rPr lang="de-DE" sz="2200" dirty="0"/>
              <a:t> oder </a:t>
            </a:r>
            <a:r>
              <a:rPr lang="de-DE" sz="2200" dirty="0" err="1"/>
              <a:t>pip</a:t>
            </a:r>
            <a:r>
              <a:rPr lang="de-DE" sz="2200" dirty="0"/>
              <a:t>.</a:t>
            </a:r>
          </a:p>
          <a:p>
            <a:pPr marL="774000">
              <a:buFontTx/>
              <a:buChar char="-"/>
            </a:pPr>
            <a:r>
              <a:rPr lang="de-DE" dirty="0"/>
              <a:t>Alle Datensätze verknüpfen Sie jeweils mit Hilfe von Feld 500 nur mit dem „Basic </a:t>
            </a:r>
            <a:r>
              <a:rPr lang="de-DE" dirty="0" err="1"/>
              <a:t>Heading</a:t>
            </a:r>
            <a:r>
              <a:rPr lang="de-DE" dirty="0"/>
              <a:t>“, aber</a:t>
            </a:r>
            <a:r>
              <a:rPr lang="de-DE" dirty="0">
                <a:solidFill>
                  <a:srgbClr val="C00000"/>
                </a:solidFill>
              </a:rPr>
              <a:t> nicht untereinander</a:t>
            </a:r>
            <a:r>
              <a:rPr lang="de-DE" dirty="0"/>
              <a:t>.</a:t>
            </a:r>
          </a:p>
          <a:p>
            <a:pPr marL="774000">
              <a:buFontTx/>
              <a:buChar char="-"/>
            </a:pPr>
            <a:r>
              <a:rPr lang="de-DE" dirty="0"/>
              <a:t>Sie verknüpfen die Publikationen mit dem zugehörigen Datensatz</a:t>
            </a:r>
            <a:r>
              <a:rPr lang="de-DE" dirty="0" smtClean="0"/>
              <a:t>.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Pseudonyme | hbz | Stand: 05.08.14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00484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/>
          <p:cNvSpPr txBox="1"/>
          <p:nvPr/>
        </p:nvSpPr>
        <p:spPr>
          <a:xfrm>
            <a:off x="6780756" y="5987019"/>
            <a:ext cx="3827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00" dirty="0"/>
              <a:t>Screenshot aus dem RDA-Toolkit  mit Genehmigung der RDA-Verleger </a:t>
            </a:r>
            <a:br>
              <a:rPr lang="de-DE" sz="600" dirty="0"/>
            </a:br>
            <a:r>
              <a:rPr lang="de-DE" sz="600" dirty="0"/>
              <a:t>(American Library </a:t>
            </a:r>
            <a:r>
              <a:rPr lang="de-DE" sz="600" dirty="0" err="1"/>
              <a:t>Association</a:t>
            </a:r>
            <a:r>
              <a:rPr lang="de-DE" sz="600" dirty="0"/>
              <a:t>, </a:t>
            </a:r>
            <a:r>
              <a:rPr lang="de-DE" sz="600" dirty="0" err="1"/>
              <a:t>Canadian</a:t>
            </a:r>
            <a:r>
              <a:rPr lang="de-DE" sz="600" dirty="0"/>
              <a:t> Library </a:t>
            </a:r>
            <a:r>
              <a:rPr lang="de-DE" sz="600" dirty="0" err="1"/>
              <a:t>Association</a:t>
            </a:r>
            <a:r>
              <a:rPr lang="de-DE" sz="600" dirty="0"/>
              <a:t>, und CILIP: </a:t>
            </a:r>
            <a:r>
              <a:rPr lang="de-DE" sz="600" dirty="0" err="1"/>
              <a:t>Chartered</a:t>
            </a:r>
            <a:r>
              <a:rPr lang="de-DE" sz="600" dirty="0"/>
              <a:t> Institute </a:t>
            </a:r>
            <a:r>
              <a:rPr lang="de-DE" sz="600" dirty="0" err="1"/>
              <a:t>of</a:t>
            </a:r>
            <a:r>
              <a:rPr lang="de-DE" sz="600" dirty="0"/>
              <a:t> Library </a:t>
            </a:r>
            <a:r>
              <a:rPr lang="de-DE" sz="600" dirty="0" err="1"/>
              <a:t>and</a:t>
            </a:r>
            <a:r>
              <a:rPr lang="de-DE" sz="600" dirty="0"/>
              <a:t> Information Professionals)</a:t>
            </a: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RDA Toolkit	</a:t>
            </a:r>
            <a:r>
              <a:rPr lang="de-DE" dirty="0" smtClean="0"/>
              <a:t>					- 8 </a:t>
            </a:r>
            <a:r>
              <a:rPr lang="de-DE" dirty="0"/>
              <a:t>-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Grundlagen der RDA | hbz | Stand: 18.08.14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14</a:t>
            </a:fld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0056" y="1174094"/>
            <a:ext cx="10945216" cy="5313653"/>
          </a:xfrm>
          <a:prstGeom prst="rect">
            <a:avLst/>
          </a:prstGeom>
        </p:spPr>
      </p:pic>
      <p:cxnSp>
        <p:nvCxnSpPr>
          <p:cNvPr id="8" name="Gerade Verbindung mit Pfeil 7"/>
          <p:cNvCxnSpPr/>
          <p:nvPr/>
        </p:nvCxnSpPr>
        <p:spPr>
          <a:xfrm flipH="1" flipV="1">
            <a:off x="1631504" y="1950423"/>
            <a:ext cx="648072" cy="1936571"/>
          </a:xfrm>
          <a:prstGeom prst="straightConnector1">
            <a:avLst/>
          </a:prstGeom>
          <a:ln w="57150">
            <a:solidFill>
              <a:srgbClr val="F6420A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7050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de-DE" sz="3600" dirty="0"/>
              <a:t>Fall </a:t>
            </a:r>
            <a:r>
              <a:rPr lang="de-DE" sz="3600" dirty="0" smtClean="0"/>
              <a:t>3							- 2 -</a:t>
            </a:r>
            <a:endParaRPr lang="de-DE" sz="2000" dirty="0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800"/>
              </a:spcBef>
            </a:pPr>
            <a:r>
              <a:rPr lang="de-DE" dirty="0" smtClean="0"/>
              <a:t>In der Sacherschließung: </a:t>
            </a:r>
          </a:p>
          <a:p>
            <a:pPr marL="774000">
              <a:buFontTx/>
              <a:buChar char="-"/>
            </a:pPr>
            <a:r>
              <a:rPr lang="de-DE" dirty="0" smtClean="0"/>
              <a:t>Sie verwenden </a:t>
            </a:r>
            <a:r>
              <a:rPr lang="de-DE" dirty="0" smtClean="0">
                <a:solidFill>
                  <a:srgbClr val="C00000"/>
                </a:solidFill>
              </a:rPr>
              <a:t>nur den „Basic </a:t>
            </a:r>
            <a:r>
              <a:rPr lang="de-DE" dirty="0" err="1">
                <a:solidFill>
                  <a:srgbClr val="C00000"/>
                </a:solidFill>
              </a:rPr>
              <a:t>Heading</a:t>
            </a:r>
            <a:r>
              <a:rPr lang="de-DE" dirty="0" smtClean="0">
                <a:solidFill>
                  <a:srgbClr val="C00000"/>
                </a:solidFill>
              </a:rPr>
              <a:t>“</a:t>
            </a:r>
            <a:r>
              <a:rPr lang="de-DE" dirty="0" smtClean="0"/>
              <a:t>.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Beispiel:</a:t>
            </a:r>
            <a:br>
              <a:rPr lang="de-DE" i="1" u="sng" dirty="0" smtClean="0"/>
            </a:br>
            <a:r>
              <a:rPr lang="de-DE" dirty="0" smtClean="0"/>
              <a:t>Bekanntester Name:	 	Peters, Ellis</a:t>
            </a:r>
            <a:br>
              <a:rPr lang="de-DE" dirty="0" smtClean="0"/>
            </a:br>
            <a:r>
              <a:rPr lang="de-DE" dirty="0" smtClean="0"/>
              <a:t>Weitere Pseudonyme:		Carr, </a:t>
            </a:r>
            <a:r>
              <a:rPr lang="de-DE" dirty="0" err="1" smtClean="0"/>
              <a:t>Jolyon</a:t>
            </a:r>
            <a:r>
              <a:rPr lang="de-DE" dirty="0"/>
              <a:t>; Benedict, Peter</a:t>
            </a:r>
            <a:r>
              <a:rPr lang="de-DE" dirty="0" smtClean="0"/>
              <a:t>;</a:t>
            </a:r>
            <a:br>
              <a:rPr lang="de-DE" dirty="0" smtClean="0"/>
            </a:br>
            <a:r>
              <a:rPr lang="de-DE" dirty="0" smtClean="0"/>
              <a:t>					</a:t>
            </a:r>
            <a:r>
              <a:rPr lang="de-DE" dirty="0" err="1" smtClean="0"/>
              <a:t>Redfern</a:t>
            </a:r>
            <a:r>
              <a:rPr lang="de-DE" dirty="0" smtClean="0"/>
              <a:t>, John</a:t>
            </a:r>
            <a:br>
              <a:rPr lang="de-DE" dirty="0" smtClean="0"/>
            </a:br>
            <a:r>
              <a:rPr lang="de-DE" dirty="0" smtClean="0"/>
              <a:t>Wirklicher Name: 		</a:t>
            </a:r>
            <a:r>
              <a:rPr lang="de-DE" dirty="0" err="1" smtClean="0"/>
              <a:t>Pargeter</a:t>
            </a:r>
            <a:r>
              <a:rPr lang="de-DE" dirty="0"/>
              <a:t>, Edith</a:t>
            </a:r>
          </a:p>
          <a:p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DA3AE-DD0D-4F81-8783-05BADB8C288D}" type="slidenum">
              <a:rPr lang="de-DE" smtClean="0"/>
              <a:t>140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Pseudonyme | hbz | Stand: 05.08.14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90410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de-DE" sz="3600" dirty="0"/>
              <a:t>Fall </a:t>
            </a:r>
            <a:r>
              <a:rPr lang="de-DE" sz="3600" dirty="0" smtClean="0"/>
              <a:t>3							- 3 -</a:t>
            </a:r>
            <a:endParaRPr lang="de-DE" sz="200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DA3AE-DD0D-4F81-8783-05BADB8C288D}" type="slidenum">
              <a:rPr lang="de-DE" smtClean="0"/>
              <a:t>141</a:t>
            </a:fld>
            <a:endParaRPr lang="de-DE"/>
          </a:p>
        </p:txBody>
      </p:sp>
      <p:sp>
        <p:nvSpPr>
          <p:cNvPr id="4" name="Ellipse 3"/>
          <p:cNvSpPr/>
          <p:nvPr/>
        </p:nvSpPr>
        <p:spPr>
          <a:xfrm>
            <a:off x="8889641" y="3296516"/>
            <a:ext cx="1850504" cy="1273231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Carr, </a:t>
            </a:r>
            <a:r>
              <a:rPr lang="de-DE" sz="24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Jolyon</a:t>
            </a:r>
            <a:endParaRPr lang="de-DE" sz="24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Ellipse 4"/>
          <p:cNvSpPr/>
          <p:nvPr/>
        </p:nvSpPr>
        <p:spPr>
          <a:xfrm>
            <a:off x="8090745" y="1702883"/>
            <a:ext cx="2229724" cy="117792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Redfern</a:t>
            </a:r>
            <a:r>
              <a:rPr lang="de-DE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John</a:t>
            </a:r>
          </a:p>
        </p:txBody>
      </p:sp>
      <p:sp>
        <p:nvSpPr>
          <p:cNvPr id="7" name="Ellipse 6"/>
          <p:cNvSpPr/>
          <p:nvPr/>
        </p:nvSpPr>
        <p:spPr>
          <a:xfrm>
            <a:off x="7429341" y="4780188"/>
            <a:ext cx="2302543" cy="1290918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Benedict, Peter</a:t>
            </a:r>
          </a:p>
        </p:txBody>
      </p:sp>
      <p:sp>
        <p:nvSpPr>
          <p:cNvPr id="13" name="Pfeil nach links und rechts 12"/>
          <p:cNvSpPr/>
          <p:nvPr/>
        </p:nvSpPr>
        <p:spPr>
          <a:xfrm>
            <a:off x="3113652" y="3612018"/>
            <a:ext cx="711709" cy="313185"/>
          </a:xfrm>
          <a:prstGeom prst="leftRightArrow">
            <a:avLst/>
          </a:prstGeom>
          <a:solidFill>
            <a:schemeClr val="accent5">
              <a:lumMod val="5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Pfeil nach oben und unten 13"/>
          <p:cNvSpPr/>
          <p:nvPr/>
        </p:nvSpPr>
        <p:spPr>
          <a:xfrm rot="3073385">
            <a:off x="7648608" y="2423441"/>
            <a:ext cx="305395" cy="833829"/>
          </a:xfrm>
          <a:prstGeom prst="upDownArrow">
            <a:avLst/>
          </a:prstGeom>
          <a:solidFill>
            <a:schemeClr val="accent5">
              <a:lumMod val="5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Pfeil nach links und rechts 14"/>
          <p:cNvSpPr/>
          <p:nvPr/>
        </p:nvSpPr>
        <p:spPr>
          <a:xfrm rot="2883529">
            <a:off x="7288576" y="4493130"/>
            <a:ext cx="614422" cy="289468"/>
          </a:xfrm>
          <a:prstGeom prst="leftRightArrow">
            <a:avLst/>
          </a:prstGeom>
          <a:solidFill>
            <a:schemeClr val="accent5">
              <a:lumMod val="5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Pfeil nach links und rechts 16"/>
          <p:cNvSpPr/>
          <p:nvPr/>
        </p:nvSpPr>
        <p:spPr>
          <a:xfrm rot="357265">
            <a:off x="7964945" y="3649294"/>
            <a:ext cx="865082" cy="278152"/>
          </a:xfrm>
          <a:prstGeom prst="leftRightArrow">
            <a:avLst/>
          </a:prstGeom>
          <a:solidFill>
            <a:schemeClr val="accent5">
              <a:lumMod val="5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Ellipse 15"/>
          <p:cNvSpPr/>
          <p:nvPr/>
        </p:nvSpPr>
        <p:spPr>
          <a:xfrm>
            <a:off x="3872882" y="2828791"/>
            <a:ext cx="4032449" cy="1792457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Peters, Ellis</a:t>
            </a:r>
          </a:p>
          <a:p>
            <a:pPr algn="ctr"/>
            <a:r>
              <a:rPr lang="de-DE" sz="2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(= Basic </a:t>
            </a:r>
            <a:r>
              <a:rPr lang="de-DE" sz="22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Heading</a:t>
            </a:r>
            <a:r>
              <a:rPr lang="de-DE" sz="2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</p:txBody>
      </p:sp>
      <p:sp>
        <p:nvSpPr>
          <p:cNvPr id="18" name="Ellipse 17"/>
          <p:cNvSpPr/>
          <p:nvPr/>
        </p:nvSpPr>
        <p:spPr>
          <a:xfrm>
            <a:off x="861200" y="3224607"/>
            <a:ext cx="2204931" cy="1088009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Pargeter</a:t>
            </a:r>
            <a:r>
              <a:rPr lang="de-DE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Edith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Schulungsunterlagen der AG RDA – Modul GND: Pseudonyme | hbz | Stand: 05.08.14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0400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3600" dirty="0"/>
              <a:t>Fall 3: Beispiel im Aleph-Format - </a:t>
            </a:r>
            <a:r>
              <a:rPr lang="de-DE" sz="3600" dirty="0" smtClean="0"/>
              <a:t>1 </a:t>
            </a:r>
            <a:r>
              <a:rPr lang="de-DE" sz="3600" dirty="0"/>
              <a:t>-</a:t>
            </a:r>
            <a:endParaRPr lang="de-DE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60000" lvl="1" indent="0">
              <a:buNone/>
            </a:pPr>
            <a:r>
              <a:rPr lang="de-DE" b="1" dirty="0" smtClean="0"/>
              <a:t>093 </a:t>
            </a:r>
            <a:r>
              <a:rPr lang="de-DE" b="1" dirty="0"/>
              <a:t>$a</a:t>
            </a:r>
            <a:r>
              <a:rPr lang="de-DE" dirty="0"/>
              <a:t> </a:t>
            </a:r>
            <a:r>
              <a:rPr lang="de-DE" dirty="0" err="1"/>
              <a:t>pip</a:t>
            </a:r>
            <a:r>
              <a:rPr lang="de-DE" dirty="0"/>
              <a:t>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100 </a:t>
            </a:r>
            <a:r>
              <a:rPr lang="de-DE" b="1" dirty="0"/>
              <a:t>$p</a:t>
            </a:r>
            <a:r>
              <a:rPr lang="de-DE" dirty="0"/>
              <a:t> Peters, Ellis </a:t>
            </a:r>
            <a:r>
              <a:rPr lang="de-DE" b="1" dirty="0"/>
              <a:t>$d</a:t>
            </a:r>
            <a:r>
              <a:rPr lang="de-DE" dirty="0"/>
              <a:t> 1913-1995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500 </a:t>
            </a:r>
            <a:r>
              <a:rPr lang="de-DE" b="1" dirty="0"/>
              <a:t>$p</a:t>
            </a:r>
            <a:r>
              <a:rPr lang="de-DE" dirty="0"/>
              <a:t> </a:t>
            </a:r>
            <a:r>
              <a:rPr lang="de-DE" dirty="0" err="1"/>
              <a:t>Pargeter</a:t>
            </a:r>
            <a:r>
              <a:rPr lang="de-DE" dirty="0"/>
              <a:t>, Edith </a:t>
            </a:r>
            <a:r>
              <a:rPr lang="de-DE" b="1" dirty="0"/>
              <a:t>$d</a:t>
            </a:r>
            <a:r>
              <a:rPr lang="de-DE" dirty="0"/>
              <a:t> 1913-1995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nawi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(DE-588)...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500 </a:t>
            </a:r>
            <a:r>
              <a:rPr lang="de-DE" b="1" dirty="0"/>
              <a:t>$p</a:t>
            </a:r>
            <a:r>
              <a:rPr lang="de-DE" dirty="0"/>
              <a:t> </a:t>
            </a:r>
            <a:r>
              <a:rPr lang="de-DE" dirty="0" err="1"/>
              <a:t>Redfern</a:t>
            </a:r>
            <a:r>
              <a:rPr lang="de-DE" dirty="0"/>
              <a:t>, John </a:t>
            </a:r>
            <a:r>
              <a:rPr lang="de-DE" b="1" dirty="0"/>
              <a:t>$d</a:t>
            </a:r>
            <a:r>
              <a:rPr lang="de-DE" dirty="0"/>
              <a:t> 1913-1995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pseu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(DE-588)...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500 </a:t>
            </a:r>
            <a:r>
              <a:rPr lang="de-DE" b="1" dirty="0"/>
              <a:t>$p</a:t>
            </a:r>
            <a:r>
              <a:rPr lang="de-DE" dirty="0"/>
              <a:t> Carr, </a:t>
            </a:r>
            <a:r>
              <a:rPr lang="de-DE" dirty="0" err="1"/>
              <a:t>Jolyon</a:t>
            </a:r>
            <a:r>
              <a:rPr lang="de-DE" dirty="0"/>
              <a:t> </a:t>
            </a:r>
            <a:r>
              <a:rPr lang="de-DE" b="1" dirty="0"/>
              <a:t>$d</a:t>
            </a:r>
            <a:r>
              <a:rPr lang="de-DE" dirty="0"/>
              <a:t> 1913-1995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pseu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(DE-588)...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500 </a:t>
            </a:r>
            <a:r>
              <a:rPr lang="de-DE" b="1" dirty="0"/>
              <a:t>$p</a:t>
            </a:r>
            <a:r>
              <a:rPr lang="de-DE" dirty="0"/>
              <a:t> Benedict, Peter </a:t>
            </a:r>
            <a:r>
              <a:rPr lang="de-DE" b="1" dirty="0"/>
              <a:t>$d</a:t>
            </a:r>
            <a:r>
              <a:rPr lang="de-DE" dirty="0"/>
              <a:t> 1913-1995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pseu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(DE-588)...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1913-1995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datl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667 </a:t>
            </a:r>
            <a:r>
              <a:rPr lang="de-DE" b="1" dirty="0"/>
              <a:t>$a</a:t>
            </a:r>
            <a:r>
              <a:rPr lang="de-DE" dirty="0"/>
              <a:t> Basic </a:t>
            </a:r>
            <a:r>
              <a:rPr lang="de-DE" dirty="0" err="1"/>
              <a:t>Heading</a:t>
            </a:r>
            <a:r>
              <a:rPr lang="de-DE" dirty="0"/>
              <a:t> </a:t>
            </a:r>
            <a:endParaRPr lang="de-DE" dirty="0" smtClean="0"/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093 </a:t>
            </a:r>
            <a:r>
              <a:rPr lang="de-DE" b="1" dirty="0"/>
              <a:t>$a</a:t>
            </a:r>
            <a:r>
              <a:rPr lang="de-DE" dirty="0"/>
              <a:t> </a:t>
            </a:r>
            <a:r>
              <a:rPr lang="de-DE" dirty="0" err="1"/>
              <a:t>piz</a:t>
            </a:r>
            <a:r>
              <a:rPr lang="de-DE" dirty="0"/>
              <a:t/>
            </a:r>
            <a:br>
              <a:rPr lang="de-DE" dirty="0"/>
            </a:br>
            <a:r>
              <a:rPr lang="de-DE" b="1" dirty="0"/>
              <a:t>100 $p</a:t>
            </a:r>
            <a:r>
              <a:rPr lang="de-DE" dirty="0"/>
              <a:t> </a:t>
            </a:r>
            <a:r>
              <a:rPr lang="de-DE" dirty="0" err="1"/>
              <a:t>Pargeter</a:t>
            </a:r>
            <a:r>
              <a:rPr lang="de-DE" dirty="0"/>
              <a:t>, Edith </a:t>
            </a:r>
            <a:r>
              <a:rPr lang="de-DE" b="1" dirty="0"/>
              <a:t>$d</a:t>
            </a:r>
            <a:r>
              <a:rPr lang="de-DE" dirty="0"/>
              <a:t> 1913-1995 </a:t>
            </a:r>
            <a:br>
              <a:rPr lang="de-DE" dirty="0"/>
            </a:br>
            <a:r>
              <a:rPr lang="de-DE" b="1" dirty="0"/>
              <a:t>500 $p</a:t>
            </a:r>
            <a:r>
              <a:rPr lang="de-DE" dirty="0"/>
              <a:t> Peters, Ellis </a:t>
            </a:r>
            <a:r>
              <a:rPr lang="de-DE" b="1" dirty="0"/>
              <a:t>$d</a:t>
            </a:r>
            <a:r>
              <a:rPr lang="de-DE" dirty="0"/>
              <a:t> 1913-1995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pseu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(DE-588)...</a:t>
            </a:r>
            <a:br>
              <a:rPr lang="de-DE" dirty="0"/>
            </a:br>
            <a:r>
              <a:rPr lang="de-DE" b="1" dirty="0"/>
              <a:t>548 $a</a:t>
            </a:r>
            <a:r>
              <a:rPr lang="de-DE" dirty="0"/>
              <a:t> 1913-1995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 smtClean="0"/>
              <a:t>datl</a:t>
            </a:r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Schulungsunterlagen der AG RDA – Modul GND: Pseudonyme | hbz | Stand: 05.08.14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DA3AE-DD0D-4F81-8783-05BADB8C288D}" type="slidenum">
              <a:rPr lang="de-DE" smtClean="0"/>
              <a:t>142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2241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3600" dirty="0"/>
              <a:t>Fall 3: Beispiel im Aleph-Format - 2 </a:t>
            </a:r>
            <a:r>
              <a:rPr lang="de-DE" sz="3600" dirty="0" smtClean="0"/>
              <a:t>-</a:t>
            </a:r>
            <a:endParaRPr lang="de-DE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093 </a:t>
            </a:r>
            <a:r>
              <a:rPr lang="de-DE" b="1" dirty="0"/>
              <a:t>$a</a:t>
            </a:r>
            <a:r>
              <a:rPr lang="de-DE" dirty="0"/>
              <a:t> </a:t>
            </a:r>
            <a:r>
              <a:rPr lang="de-DE" dirty="0" err="1"/>
              <a:t>pip</a:t>
            </a:r>
            <a:r>
              <a:rPr lang="de-DE" dirty="0"/>
              <a:t> </a:t>
            </a:r>
            <a:br>
              <a:rPr lang="de-DE" dirty="0"/>
            </a:br>
            <a:r>
              <a:rPr lang="de-DE" b="1" dirty="0"/>
              <a:t>100 $p</a:t>
            </a:r>
            <a:r>
              <a:rPr lang="de-DE" dirty="0"/>
              <a:t> </a:t>
            </a:r>
            <a:r>
              <a:rPr lang="de-DE" dirty="0" err="1"/>
              <a:t>Redfern</a:t>
            </a:r>
            <a:r>
              <a:rPr lang="de-DE" dirty="0"/>
              <a:t>, John </a:t>
            </a:r>
            <a:r>
              <a:rPr lang="de-DE" b="1" dirty="0"/>
              <a:t>$d</a:t>
            </a:r>
            <a:r>
              <a:rPr lang="de-DE" dirty="0"/>
              <a:t> 1913-1995 </a:t>
            </a:r>
            <a:br>
              <a:rPr lang="de-DE" dirty="0"/>
            </a:br>
            <a:r>
              <a:rPr lang="de-DE" b="1" dirty="0"/>
              <a:t>500 $p</a:t>
            </a:r>
            <a:r>
              <a:rPr lang="de-DE" dirty="0"/>
              <a:t> Peters, Ellis </a:t>
            </a:r>
            <a:r>
              <a:rPr lang="de-DE" b="1" dirty="0"/>
              <a:t>$d</a:t>
            </a:r>
            <a:r>
              <a:rPr lang="de-DE" dirty="0"/>
              <a:t> 1913-1995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pseu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(DE-588)... </a:t>
            </a:r>
            <a:br>
              <a:rPr lang="de-DE" dirty="0"/>
            </a:br>
            <a:r>
              <a:rPr lang="de-DE" b="1" dirty="0"/>
              <a:t>548 $a</a:t>
            </a:r>
            <a:r>
              <a:rPr lang="de-DE" dirty="0"/>
              <a:t> 1913-1995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 smtClean="0"/>
              <a:t>datl</a:t>
            </a:r>
            <a:endParaRPr lang="de-DE" dirty="0" smtClean="0"/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/>
              <a:t>093 $a</a:t>
            </a:r>
            <a:r>
              <a:rPr lang="de-DE" dirty="0"/>
              <a:t> </a:t>
            </a:r>
            <a:r>
              <a:rPr lang="de-DE" dirty="0" err="1"/>
              <a:t>pip</a:t>
            </a:r>
            <a:r>
              <a:rPr lang="de-DE" dirty="0"/>
              <a:t>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100 </a:t>
            </a:r>
            <a:r>
              <a:rPr lang="de-DE" b="1" dirty="0"/>
              <a:t>$p</a:t>
            </a:r>
            <a:r>
              <a:rPr lang="de-DE" dirty="0"/>
              <a:t> Carr, </a:t>
            </a:r>
            <a:r>
              <a:rPr lang="de-DE" dirty="0" err="1"/>
              <a:t>Jolyon</a:t>
            </a:r>
            <a:r>
              <a:rPr lang="de-DE" dirty="0"/>
              <a:t> </a:t>
            </a:r>
            <a:r>
              <a:rPr lang="de-DE" b="1" dirty="0"/>
              <a:t>$d</a:t>
            </a:r>
            <a:r>
              <a:rPr lang="de-DE" dirty="0"/>
              <a:t> 1913-1995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500 </a:t>
            </a:r>
            <a:r>
              <a:rPr lang="de-DE" b="1" dirty="0"/>
              <a:t>$p</a:t>
            </a:r>
            <a:r>
              <a:rPr lang="de-DE" dirty="0"/>
              <a:t> Peters, Ellis </a:t>
            </a:r>
            <a:r>
              <a:rPr lang="de-DE" b="1" dirty="0"/>
              <a:t>$d</a:t>
            </a:r>
            <a:r>
              <a:rPr lang="de-DE" dirty="0"/>
              <a:t> 1913-1995 </a:t>
            </a:r>
            <a:r>
              <a:rPr lang="de-DE" b="1" dirty="0"/>
              <a:t>$4 </a:t>
            </a:r>
            <a:r>
              <a:rPr lang="de-DE" dirty="0" err="1"/>
              <a:t>pseu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(DE-588)...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1913-1995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datl</a:t>
            </a:r>
            <a:endParaRPr lang="de-DE" dirty="0"/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093 </a:t>
            </a:r>
            <a:r>
              <a:rPr lang="de-DE" b="1" dirty="0"/>
              <a:t>$a</a:t>
            </a:r>
            <a:r>
              <a:rPr lang="de-DE" dirty="0"/>
              <a:t> </a:t>
            </a:r>
            <a:r>
              <a:rPr lang="de-DE" dirty="0" err="1"/>
              <a:t>pip</a:t>
            </a:r>
            <a:r>
              <a:rPr lang="de-DE" dirty="0"/>
              <a:t>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100 </a:t>
            </a:r>
            <a:r>
              <a:rPr lang="de-DE" b="1" dirty="0"/>
              <a:t>$p</a:t>
            </a:r>
            <a:r>
              <a:rPr lang="de-DE" dirty="0"/>
              <a:t> Benedict, Peter </a:t>
            </a:r>
            <a:r>
              <a:rPr lang="de-DE" b="1" dirty="0"/>
              <a:t>$d</a:t>
            </a:r>
            <a:r>
              <a:rPr lang="de-DE" dirty="0"/>
              <a:t> 1913-1995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500 </a:t>
            </a:r>
            <a:r>
              <a:rPr lang="de-DE" b="1" dirty="0"/>
              <a:t>$p</a:t>
            </a:r>
            <a:r>
              <a:rPr lang="de-DE" dirty="0"/>
              <a:t> Peters, Ellis </a:t>
            </a:r>
            <a:r>
              <a:rPr lang="de-DE" b="1" dirty="0"/>
              <a:t>$d</a:t>
            </a:r>
            <a:r>
              <a:rPr lang="de-DE" dirty="0"/>
              <a:t> 1913-1995 </a:t>
            </a:r>
            <a:r>
              <a:rPr lang="de-DE" b="1" dirty="0"/>
              <a:t>$4 </a:t>
            </a:r>
            <a:r>
              <a:rPr lang="de-DE" dirty="0" err="1"/>
              <a:t>pseu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(DE-588)...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1913-1995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datl</a:t>
            </a:r>
            <a:endParaRPr lang="de-DE" dirty="0"/>
          </a:p>
          <a:p>
            <a:pPr marL="0" lvl="1" indent="0">
              <a:buNone/>
            </a:pPr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Schulungsunterlagen der AG RDA – Modul GND: Pseudonyme | hbz | Stand: 05.08.14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DA3AE-DD0D-4F81-8783-05BADB8C288D}" type="slidenum">
              <a:rPr lang="de-DE" smtClean="0"/>
              <a:t>143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3933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de-DE" dirty="0" smtClean="0"/>
              <a:t>Exkurs: </a:t>
            </a:r>
            <a:r>
              <a:rPr lang="de-DE" dirty="0"/>
              <a:t>Sammel- </a:t>
            </a:r>
            <a:r>
              <a:rPr lang="de-DE" dirty="0" smtClean="0"/>
              <a:t>und Verlagspseudonyme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Ein </a:t>
            </a:r>
            <a:r>
              <a:rPr lang="de-DE" dirty="0">
                <a:solidFill>
                  <a:srgbClr val="C00000"/>
                </a:solidFill>
              </a:rPr>
              <a:t>Sammelpseudonym</a:t>
            </a:r>
            <a:r>
              <a:rPr lang="de-DE" dirty="0"/>
              <a:t> ist zu vermuten, wenn die Autoren </a:t>
            </a:r>
            <a:r>
              <a:rPr lang="de-DE" dirty="0" smtClean="0"/>
              <a:t>ein Werk </a:t>
            </a:r>
            <a:r>
              <a:rPr lang="de-DE" dirty="0"/>
              <a:t>zusammen verfassen (meist ohne unterscheidbare Anteile) und wenn der Name </a:t>
            </a:r>
            <a:r>
              <a:rPr lang="de-DE" dirty="0" smtClean="0"/>
              <a:t>des Pseudonyms von </a:t>
            </a:r>
            <a:r>
              <a:rPr lang="de-DE" dirty="0"/>
              <a:t>den Autoren gewählt </a:t>
            </a:r>
            <a:r>
              <a:rPr lang="de-DE" dirty="0" smtClean="0"/>
              <a:t>wird.</a:t>
            </a:r>
          </a:p>
          <a:p>
            <a:pPr>
              <a:spcBef>
                <a:spcPts val="1800"/>
              </a:spcBef>
            </a:pPr>
            <a:r>
              <a:rPr lang="de-DE" dirty="0" smtClean="0"/>
              <a:t>Ein </a:t>
            </a:r>
            <a:r>
              <a:rPr lang="de-DE" dirty="0">
                <a:solidFill>
                  <a:srgbClr val="C00000"/>
                </a:solidFill>
              </a:rPr>
              <a:t>Verlagspseudonym</a:t>
            </a:r>
            <a:r>
              <a:rPr lang="de-DE" dirty="0"/>
              <a:t> ist zu vermuten, wenn der Name </a:t>
            </a:r>
            <a:r>
              <a:rPr lang="de-DE" dirty="0" smtClean="0"/>
              <a:t>des Pseudonyms vom </a:t>
            </a:r>
            <a:r>
              <a:rPr lang="de-DE" dirty="0"/>
              <a:t>Verlag vorgegeben wird und die Autoren nicht zusammen, sondern nacheinander schreiben. </a:t>
            </a:r>
            <a:endParaRPr lang="de-DE" dirty="0" smtClean="0"/>
          </a:p>
          <a:p>
            <a:pPr marL="774000">
              <a:spcBef>
                <a:spcPts val="576"/>
              </a:spcBef>
              <a:buFont typeface="Wingdings" panose="05000000000000000000" pitchFamily="2" charset="2"/>
              <a:buChar char="Ä"/>
            </a:pPr>
            <a:r>
              <a:rPr lang="de-DE" sz="2200" dirty="0" smtClean="0"/>
              <a:t>Kommt in der Regel </a:t>
            </a:r>
            <a:r>
              <a:rPr lang="de-DE" sz="2200" dirty="0"/>
              <a:t>bei Heftchenreihen oder anderer Trivialliteratur vor. 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DA3AE-DD0D-4F81-8783-05BADB8C288D}" type="slidenum">
              <a:rPr lang="de-DE" smtClean="0"/>
              <a:t>144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Pseudonyme | hbz | Stand: 05.08.14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52349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de-DE" sz="3600" dirty="0"/>
              <a:t>Fall </a:t>
            </a:r>
            <a:r>
              <a:rPr lang="de-DE" sz="3600" dirty="0" smtClean="0"/>
              <a:t>4</a:t>
            </a:r>
            <a:endParaRPr lang="de-DE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Ein </a:t>
            </a:r>
            <a:r>
              <a:rPr lang="de-DE" dirty="0">
                <a:solidFill>
                  <a:srgbClr val="C00000"/>
                </a:solidFill>
              </a:rPr>
              <a:t>Sammelpseudonym</a:t>
            </a:r>
            <a:r>
              <a:rPr lang="de-DE" dirty="0"/>
              <a:t> für </a:t>
            </a:r>
            <a:r>
              <a:rPr lang="de-DE" dirty="0" smtClean="0"/>
              <a:t>zwei </a:t>
            </a:r>
            <a:r>
              <a:rPr lang="de-DE" dirty="0"/>
              <a:t>oder mehr Personen und </a:t>
            </a:r>
            <a:r>
              <a:rPr lang="de-DE" dirty="0">
                <a:solidFill>
                  <a:srgbClr val="C00000"/>
                </a:solidFill>
              </a:rPr>
              <a:t>keine Titel </a:t>
            </a:r>
            <a:r>
              <a:rPr lang="de-DE" dirty="0" smtClean="0"/>
              <a:t>wurden</a:t>
            </a:r>
            <a:r>
              <a:rPr lang="de-DE" dirty="0" smtClean="0">
                <a:solidFill>
                  <a:srgbClr val="C00000"/>
                </a:solidFill>
              </a:rPr>
              <a:t> unter den </a:t>
            </a:r>
            <a:r>
              <a:rPr lang="de-DE" dirty="0">
                <a:solidFill>
                  <a:srgbClr val="C00000"/>
                </a:solidFill>
              </a:rPr>
              <a:t>wirklichen Namen</a:t>
            </a:r>
            <a:r>
              <a:rPr lang="de-DE" dirty="0"/>
              <a:t> verfasst.		</a:t>
            </a:r>
          </a:p>
          <a:p>
            <a:pPr>
              <a:spcBef>
                <a:spcPts val="1800"/>
              </a:spcBef>
            </a:pPr>
            <a:r>
              <a:rPr lang="de-DE" dirty="0" smtClean="0"/>
              <a:t>Erfassen Sie das Sammelpseudonym </a:t>
            </a:r>
            <a:r>
              <a:rPr lang="de-DE" dirty="0"/>
              <a:t>als </a:t>
            </a:r>
            <a:r>
              <a:rPr lang="de-DE" dirty="0" smtClean="0"/>
              <a:t>bevorzugten Namen und </a:t>
            </a:r>
            <a:r>
              <a:rPr lang="de-DE" dirty="0"/>
              <a:t>die wirklichen Namen als abweichende </a:t>
            </a:r>
            <a:r>
              <a:rPr lang="de-DE" dirty="0" smtClean="0"/>
              <a:t>Namen. </a:t>
            </a:r>
          </a:p>
          <a:p>
            <a:pPr marL="774000">
              <a:buFont typeface="Wingdings" panose="05000000000000000000" pitchFamily="2" charset="2"/>
              <a:buChar char="ð"/>
            </a:pPr>
            <a:r>
              <a:rPr lang="de-DE" dirty="0" smtClean="0"/>
              <a:t>Sie erstellen nur </a:t>
            </a:r>
            <a:r>
              <a:rPr lang="de-DE" dirty="0" smtClean="0">
                <a:solidFill>
                  <a:srgbClr val="C00000"/>
                </a:solidFill>
              </a:rPr>
              <a:t>einen Datensatz</a:t>
            </a:r>
            <a:r>
              <a:rPr lang="de-DE" dirty="0" smtClean="0"/>
              <a:t>.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Beispiel:</a:t>
            </a:r>
            <a:br>
              <a:rPr lang="de-DE" i="1" u="sng" dirty="0" smtClean="0"/>
            </a:br>
            <a:r>
              <a:rPr lang="de-DE" b="1" dirty="0" smtClean="0"/>
              <a:t>093 </a:t>
            </a:r>
            <a:r>
              <a:rPr lang="de-DE" b="1" dirty="0"/>
              <a:t>$a</a:t>
            </a:r>
            <a:r>
              <a:rPr lang="de-DE" dirty="0"/>
              <a:t> </a:t>
            </a:r>
            <a:r>
              <a:rPr lang="de-DE" dirty="0" err="1"/>
              <a:t>pis</a:t>
            </a:r>
            <a:r>
              <a:rPr lang="de-DE" dirty="0"/>
              <a:t>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100 </a:t>
            </a:r>
            <a:r>
              <a:rPr lang="de-DE" b="1" dirty="0"/>
              <a:t>$p</a:t>
            </a:r>
            <a:r>
              <a:rPr lang="de-DE" dirty="0"/>
              <a:t> Henry, Kim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400 </a:t>
            </a:r>
            <a:r>
              <a:rPr lang="de-DE" b="1" dirty="0"/>
              <a:t>$p</a:t>
            </a:r>
            <a:r>
              <a:rPr lang="de-DE" dirty="0"/>
              <a:t> </a:t>
            </a:r>
            <a:r>
              <a:rPr lang="de-DE" dirty="0" err="1"/>
              <a:t>Vexborg</a:t>
            </a:r>
            <a:r>
              <a:rPr lang="de-DE" dirty="0"/>
              <a:t>, Corinna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nawi</a:t>
            </a:r>
            <a:r>
              <a:rPr lang="de-DE" dirty="0"/>
              <a:t>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400 </a:t>
            </a:r>
            <a:r>
              <a:rPr lang="de-DE" b="1" dirty="0"/>
              <a:t>$p</a:t>
            </a:r>
            <a:r>
              <a:rPr lang="de-DE" dirty="0"/>
              <a:t> </a:t>
            </a:r>
            <a:r>
              <a:rPr lang="de-DE" dirty="0" err="1"/>
              <a:t>Wellemin</a:t>
            </a:r>
            <a:r>
              <a:rPr lang="de-DE" dirty="0"/>
              <a:t>, Nicole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nawi</a:t>
            </a:r>
            <a:r>
              <a:rPr lang="de-DE" dirty="0"/>
              <a:t> </a:t>
            </a:r>
            <a:endParaRPr lang="de-DE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DA3AE-DD0D-4F81-8783-05BADB8C288D}" type="slidenum">
              <a:rPr lang="de-DE" smtClean="0"/>
              <a:t>145</a:t>
            </a:fld>
            <a:endParaRPr lang="de-DE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Pseudonyme | hbz | Stand: 05.08.14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53736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de-DE" dirty="0"/>
              <a:t>Fall </a:t>
            </a:r>
            <a:r>
              <a:rPr lang="de-DE" dirty="0" smtClean="0"/>
              <a:t>5</a:t>
            </a:r>
            <a:endParaRPr lang="de-DE" sz="2400" b="1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DA3AE-DD0D-4F81-8783-05BADB8C288D}" type="slidenum">
              <a:rPr lang="de-DE" smtClean="0"/>
              <a:t>146</a:t>
            </a:fld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Ein</a:t>
            </a:r>
            <a:r>
              <a:rPr lang="de-DE" dirty="0">
                <a:solidFill>
                  <a:srgbClr val="C00000"/>
                </a:solidFill>
              </a:rPr>
              <a:t> Sammelpseudonym</a:t>
            </a:r>
            <a:r>
              <a:rPr lang="de-DE" dirty="0"/>
              <a:t> für 2 oder mehr Personen und im Katalog gibt es </a:t>
            </a:r>
            <a:r>
              <a:rPr lang="de-DE" dirty="0">
                <a:solidFill>
                  <a:srgbClr val="C00000"/>
                </a:solidFill>
              </a:rPr>
              <a:t>Titel unter mindestens einem wirklichen Namen</a:t>
            </a:r>
            <a:r>
              <a:rPr lang="de-DE" dirty="0"/>
              <a:t>. </a:t>
            </a:r>
            <a:endParaRPr lang="de-DE" dirty="0" smtClean="0"/>
          </a:p>
          <a:p>
            <a:pPr>
              <a:spcBef>
                <a:spcPts val="1800"/>
              </a:spcBef>
            </a:pPr>
            <a:r>
              <a:rPr lang="de-DE" dirty="0" smtClean="0"/>
              <a:t>Erfassen Sie sowohl das </a:t>
            </a:r>
            <a:r>
              <a:rPr lang="de-DE" dirty="0"/>
              <a:t>Sammelpseudonym als </a:t>
            </a:r>
            <a:r>
              <a:rPr lang="de-DE" dirty="0" smtClean="0"/>
              <a:t>auch die wirklichen </a:t>
            </a:r>
            <a:r>
              <a:rPr lang="de-DE" dirty="0"/>
              <a:t>Namen als bevorzugte </a:t>
            </a:r>
            <a:r>
              <a:rPr lang="de-DE" dirty="0" smtClean="0"/>
              <a:t>Namen in jeweils einem eigenen Datensatz.</a:t>
            </a:r>
          </a:p>
          <a:p>
            <a:r>
              <a:rPr lang="de-DE" dirty="0" smtClean="0"/>
              <a:t>Die </a:t>
            </a:r>
            <a:r>
              <a:rPr lang="de-DE" dirty="0"/>
              <a:t>wirklichen Namen </a:t>
            </a:r>
            <a:r>
              <a:rPr lang="de-DE" dirty="0" smtClean="0"/>
              <a:t>verknüpfen Sie mit Hilfe von Feld 500 nur </a:t>
            </a:r>
            <a:r>
              <a:rPr lang="de-DE" dirty="0"/>
              <a:t>mit dem </a:t>
            </a:r>
            <a:r>
              <a:rPr lang="de-DE" dirty="0" smtClean="0"/>
              <a:t>Sammelpseudonym, aber nicht untereinander. </a:t>
            </a:r>
          </a:p>
          <a:p>
            <a:pPr marL="774000">
              <a:buFont typeface="Wingdings" panose="05000000000000000000" pitchFamily="2" charset="2"/>
              <a:buChar char="ð"/>
            </a:pPr>
            <a:r>
              <a:rPr lang="de-DE" dirty="0">
                <a:sym typeface="Wingdings" panose="05000000000000000000" pitchFamily="2" charset="2"/>
              </a:rPr>
              <a:t>Sie erstellen</a:t>
            </a:r>
            <a:r>
              <a:rPr lang="de-DE" dirty="0"/>
              <a:t> </a:t>
            </a:r>
            <a:r>
              <a:rPr lang="de-DE" dirty="0">
                <a:solidFill>
                  <a:srgbClr val="C00000"/>
                </a:solidFill>
              </a:rPr>
              <a:t>separate Datensätze </a:t>
            </a:r>
            <a:r>
              <a:rPr lang="de-DE" dirty="0"/>
              <a:t>und verknüpfen die zugehörigen Veröffentlichungen.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Pseudonyme | hbz | Stand: 05.08.14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5285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Fall 5: Beispiel im Aleph-Format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60000" lvl="1" indent="0">
              <a:buNone/>
            </a:pPr>
            <a:r>
              <a:rPr lang="de-DE" b="1" dirty="0"/>
              <a:t>093 $a</a:t>
            </a:r>
            <a:r>
              <a:rPr lang="de-DE" dirty="0"/>
              <a:t> </a:t>
            </a:r>
            <a:r>
              <a:rPr lang="de-DE" dirty="0" err="1"/>
              <a:t>pis</a:t>
            </a:r>
            <a:r>
              <a:rPr lang="de-DE" dirty="0"/>
              <a:t>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100 </a:t>
            </a:r>
            <a:r>
              <a:rPr lang="de-DE" b="1" dirty="0"/>
              <a:t>$p</a:t>
            </a:r>
            <a:r>
              <a:rPr lang="de-DE" dirty="0"/>
              <a:t> French, </a:t>
            </a:r>
            <a:r>
              <a:rPr lang="de-DE" dirty="0" err="1" smtClean="0"/>
              <a:t>Nicci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500 </a:t>
            </a:r>
            <a:r>
              <a:rPr lang="de-DE" b="1" dirty="0"/>
              <a:t>$p</a:t>
            </a:r>
            <a:r>
              <a:rPr lang="de-DE" dirty="0"/>
              <a:t> French, Sean </a:t>
            </a:r>
            <a:r>
              <a:rPr lang="de-DE" b="1" dirty="0"/>
              <a:t>$d</a:t>
            </a:r>
            <a:r>
              <a:rPr lang="de-DE" dirty="0"/>
              <a:t> 1959-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nawi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</a:t>
            </a:r>
            <a:r>
              <a:rPr lang="de-DE" dirty="0" smtClean="0"/>
              <a:t>)...</a:t>
            </a:r>
            <a:br>
              <a:rPr lang="de-DE" dirty="0" smtClean="0"/>
            </a:br>
            <a:r>
              <a:rPr lang="de-DE" b="1" dirty="0" smtClean="0"/>
              <a:t>500 </a:t>
            </a:r>
            <a:r>
              <a:rPr lang="de-DE" b="1" dirty="0"/>
              <a:t>$p</a:t>
            </a:r>
            <a:r>
              <a:rPr lang="de-DE" dirty="0"/>
              <a:t> </a:t>
            </a:r>
            <a:r>
              <a:rPr lang="de-DE" dirty="0" err="1"/>
              <a:t>Gerrard</a:t>
            </a:r>
            <a:r>
              <a:rPr lang="de-DE" dirty="0"/>
              <a:t>, </a:t>
            </a:r>
            <a:r>
              <a:rPr lang="de-DE" dirty="0" err="1"/>
              <a:t>Nicci</a:t>
            </a:r>
            <a:r>
              <a:rPr lang="de-DE" dirty="0"/>
              <a:t> </a:t>
            </a:r>
            <a:r>
              <a:rPr lang="de-DE" b="1" dirty="0"/>
              <a:t>$d</a:t>
            </a:r>
            <a:r>
              <a:rPr lang="de-DE" dirty="0"/>
              <a:t> 1958-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nawi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</a:t>
            </a:r>
            <a:r>
              <a:rPr lang="de-DE" dirty="0" smtClean="0"/>
              <a:t>)...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093 </a:t>
            </a:r>
            <a:r>
              <a:rPr lang="de-DE" b="1" dirty="0"/>
              <a:t>$a</a:t>
            </a:r>
            <a:r>
              <a:rPr lang="de-DE" dirty="0"/>
              <a:t> </a:t>
            </a:r>
            <a:r>
              <a:rPr lang="de-DE" dirty="0" err="1"/>
              <a:t>piz</a:t>
            </a:r>
            <a:r>
              <a:rPr lang="de-DE" dirty="0"/>
              <a:t>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100 </a:t>
            </a:r>
            <a:r>
              <a:rPr lang="de-DE" b="1" dirty="0"/>
              <a:t>$p</a:t>
            </a:r>
            <a:r>
              <a:rPr lang="de-DE" dirty="0"/>
              <a:t> French, Sean </a:t>
            </a:r>
            <a:r>
              <a:rPr lang="de-DE" b="1" dirty="0"/>
              <a:t>$d</a:t>
            </a:r>
            <a:r>
              <a:rPr lang="de-DE" dirty="0"/>
              <a:t> 1959-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500 </a:t>
            </a:r>
            <a:r>
              <a:rPr lang="de-DE" b="1" dirty="0"/>
              <a:t>$p</a:t>
            </a:r>
            <a:r>
              <a:rPr lang="de-DE" dirty="0"/>
              <a:t> French, </a:t>
            </a:r>
            <a:r>
              <a:rPr lang="de-DE" dirty="0" err="1"/>
              <a:t>Nicci</a:t>
            </a:r>
            <a:r>
              <a:rPr lang="de-DE" dirty="0"/>
              <a:t>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pseu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(DE-588)...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1959-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datl</a:t>
            </a:r>
            <a:endParaRPr lang="de-DE" dirty="0"/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093 </a:t>
            </a:r>
            <a:r>
              <a:rPr lang="de-DE" b="1" dirty="0"/>
              <a:t>$a</a:t>
            </a:r>
            <a:r>
              <a:rPr lang="de-DE" dirty="0"/>
              <a:t> </a:t>
            </a:r>
            <a:r>
              <a:rPr lang="de-DE" dirty="0" err="1"/>
              <a:t>piz</a:t>
            </a:r>
            <a:r>
              <a:rPr lang="de-DE" dirty="0"/>
              <a:t>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100 </a:t>
            </a:r>
            <a:r>
              <a:rPr lang="de-DE" b="1" dirty="0"/>
              <a:t>$p</a:t>
            </a:r>
            <a:r>
              <a:rPr lang="de-DE" dirty="0"/>
              <a:t> </a:t>
            </a:r>
            <a:r>
              <a:rPr lang="de-DE" dirty="0" err="1"/>
              <a:t>Gerrard</a:t>
            </a:r>
            <a:r>
              <a:rPr lang="de-DE" dirty="0"/>
              <a:t>, </a:t>
            </a:r>
            <a:r>
              <a:rPr lang="de-DE" dirty="0" err="1"/>
              <a:t>Nicci</a:t>
            </a:r>
            <a:r>
              <a:rPr lang="de-DE" dirty="0"/>
              <a:t> </a:t>
            </a:r>
            <a:r>
              <a:rPr lang="de-DE" b="1" dirty="0"/>
              <a:t>$d</a:t>
            </a:r>
            <a:r>
              <a:rPr lang="de-DE" dirty="0"/>
              <a:t> 1958-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500 </a:t>
            </a:r>
            <a:r>
              <a:rPr lang="de-DE" b="1" dirty="0"/>
              <a:t>$p</a:t>
            </a:r>
            <a:r>
              <a:rPr lang="de-DE" dirty="0"/>
              <a:t> French, </a:t>
            </a:r>
            <a:r>
              <a:rPr lang="de-DE" dirty="0" err="1"/>
              <a:t>Nicci</a:t>
            </a:r>
            <a:r>
              <a:rPr lang="de-DE" dirty="0"/>
              <a:t>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pseu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(DE-588)...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1958-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datl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Pseudonyme | hbz | Stand: 05.08.14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147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43099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de-DE" sz="3600" dirty="0"/>
              <a:t>Fall </a:t>
            </a:r>
            <a:r>
              <a:rPr lang="de-DE" sz="3600" dirty="0" smtClean="0"/>
              <a:t>6							- 1 -</a:t>
            </a:r>
            <a:endParaRPr lang="de-DE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Ein Pseudonym wird von </a:t>
            </a:r>
            <a:r>
              <a:rPr lang="de-DE" dirty="0">
                <a:solidFill>
                  <a:srgbClr val="C00000"/>
                </a:solidFill>
              </a:rPr>
              <a:t>mehreren Personen benutzt</a:t>
            </a:r>
            <a:r>
              <a:rPr lang="de-DE" dirty="0"/>
              <a:t> (</a:t>
            </a:r>
            <a:r>
              <a:rPr lang="de-DE" dirty="0" smtClean="0"/>
              <a:t>Verlagspseudonym).</a:t>
            </a:r>
          </a:p>
          <a:p>
            <a:pPr>
              <a:spcBef>
                <a:spcPts val="1800"/>
              </a:spcBef>
            </a:pPr>
            <a:r>
              <a:rPr lang="de-DE" dirty="0" smtClean="0"/>
              <a:t>Erfassen Sie sowohl </a:t>
            </a:r>
            <a:r>
              <a:rPr lang="de-DE" dirty="0"/>
              <a:t>das Pseudonym als auch die wirklichen Namen als bevorzugte Namen </a:t>
            </a:r>
            <a:r>
              <a:rPr lang="de-DE" dirty="0" smtClean="0"/>
              <a:t>in jeweils einem eigenen Datensatz.</a:t>
            </a:r>
          </a:p>
          <a:p>
            <a:r>
              <a:rPr lang="de-DE" dirty="0" smtClean="0"/>
              <a:t>Die wirklichen </a:t>
            </a:r>
            <a:r>
              <a:rPr lang="de-DE" dirty="0"/>
              <a:t>Namen </a:t>
            </a:r>
            <a:r>
              <a:rPr lang="de-DE" dirty="0" smtClean="0"/>
              <a:t>verknüpfen Sie mit Hilfe von Feld 500 mit </a:t>
            </a:r>
            <a:r>
              <a:rPr lang="de-DE" dirty="0"/>
              <a:t>dem </a:t>
            </a:r>
            <a:r>
              <a:rPr lang="de-DE" dirty="0" smtClean="0"/>
              <a:t>Sammelpseudonym. </a:t>
            </a:r>
          </a:p>
          <a:p>
            <a:pPr marL="774000">
              <a:buFont typeface="Wingdings" panose="05000000000000000000" pitchFamily="2" charset="2"/>
              <a:buChar char="ð"/>
            </a:pPr>
            <a:r>
              <a:rPr lang="de-DE" dirty="0" smtClean="0"/>
              <a:t>Sie </a:t>
            </a:r>
            <a:r>
              <a:rPr lang="de-DE" dirty="0" smtClean="0">
                <a:solidFill>
                  <a:srgbClr val="C00000"/>
                </a:solidFill>
              </a:rPr>
              <a:t>erstellen separate </a:t>
            </a:r>
            <a:r>
              <a:rPr lang="de-DE" dirty="0">
                <a:solidFill>
                  <a:srgbClr val="C00000"/>
                </a:solidFill>
              </a:rPr>
              <a:t>Datensätze</a:t>
            </a:r>
            <a:r>
              <a:rPr lang="de-DE" dirty="0"/>
              <a:t> </a:t>
            </a:r>
            <a:r>
              <a:rPr lang="de-DE" dirty="0" smtClean="0"/>
              <a:t>und verknüpfen die zugehörigen Veröffentlichungen (</a:t>
            </a:r>
            <a:r>
              <a:rPr lang="de-DE" dirty="0" smtClean="0">
                <a:hlinkClick r:id="rId3" action="ppaction://hlinksldjump"/>
              </a:rPr>
              <a:t>vgl. Fall 5</a:t>
            </a:r>
            <a:r>
              <a:rPr lang="de-DE" dirty="0" smtClean="0"/>
              <a:t>).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DA3AE-DD0D-4F81-8783-05BADB8C288D}" type="slidenum">
              <a:rPr lang="de-DE" smtClean="0"/>
              <a:t>148</a:t>
            </a:fld>
            <a:endParaRPr lang="de-DE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Pseudonyme | hbz | Stand: 05.08.14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02601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de-DE" sz="3600" dirty="0"/>
              <a:t>Fall </a:t>
            </a:r>
            <a:r>
              <a:rPr lang="de-DE" sz="3600" dirty="0" smtClean="0"/>
              <a:t>6							- 2 -</a:t>
            </a:r>
            <a:endParaRPr lang="de-DE" sz="2000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Das </a:t>
            </a:r>
            <a:r>
              <a:rPr lang="de-DE" dirty="0">
                <a:solidFill>
                  <a:srgbClr val="C00000"/>
                </a:solidFill>
              </a:rPr>
              <a:t>gilt nur, wenn die jeweiligen Personen selbst das Pseudonym </a:t>
            </a:r>
            <a:r>
              <a:rPr lang="de-DE" dirty="0" smtClean="0">
                <a:solidFill>
                  <a:srgbClr val="C00000"/>
                </a:solidFill>
              </a:rPr>
              <a:t>lüften</a:t>
            </a:r>
            <a:r>
              <a:rPr lang="de-DE" dirty="0" smtClean="0"/>
              <a:t>. </a:t>
            </a:r>
          </a:p>
          <a:p>
            <a:pPr marL="774000">
              <a:buFont typeface="Wingdings" panose="05000000000000000000" pitchFamily="2" charset="2"/>
              <a:buChar char="ð"/>
            </a:pPr>
            <a:r>
              <a:rPr lang="de-DE" dirty="0" smtClean="0"/>
              <a:t>Im </a:t>
            </a:r>
            <a:r>
              <a:rPr lang="de-DE" dirty="0"/>
              <a:t>anderen Fall </a:t>
            </a:r>
            <a:r>
              <a:rPr lang="de-DE" dirty="0" smtClean="0"/>
              <a:t>nutzen Sie </a:t>
            </a:r>
            <a:r>
              <a:rPr lang="de-DE" dirty="0"/>
              <a:t>nur das Verlagspseudonym ohne </a:t>
            </a:r>
            <a:r>
              <a:rPr lang="de-DE" dirty="0" smtClean="0"/>
              <a:t>eine Verknüpfung </a:t>
            </a:r>
            <a:r>
              <a:rPr lang="de-DE" dirty="0"/>
              <a:t>zum wirklichen </a:t>
            </a:r>
            <a:r>
              <a:rPr lang="de-DE" dirty="0" smtClean="0"/>
              <a:t>Namen.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Beispiel:</a:t>
            </a:r>
            <a:br>
              <a:rPr lang="de-DE" i="1" u="sng" dirty="0" smtClean="0"/>
            </a:br>
            <a:r>
              <a:rPr lang="de-DE" dirty="0" smtClean="0"/>
              <a:t>Verlagspseudonym</a:t>
            </a:r>
            <a:r>
              <a:rPr lang="de-DE" dirty="0"/>
              <a:t>:	</a:t>
            </a:r>
            <a:r>
              <a:rPr lang="de-DE" dirty="0" smtClean="0"/>
              <a:t>	Cotton</a:t>
            </a:r>
            <a:r>
              <a:rPr lang="de-DE" dirty="0"/>
              <a:t>, </a:t>
            </a:r>
            <a:r>
              <a:rPr lang="de-DE" dirty="0" smtClean="0"/>
              <a:t>Jerry</a:t>
            </a:r>
          </a:p>
          <a:p>
            <a:pPr marL="1314000" lvl="1" indent="0">
              <a:buNone/>
            </a:pPr>
            <a:r>
              <a:rPr lang="de-DE" dirty="0" smtClean="0">
                <a:sym typeface="Wingdings" panose="05000000000000000000" pitchFamily="2" charset="2"/>
              </a:rPr>
              <a:t> </a:t>
            </a:r>
            <a:r>
              <a:rPr lang="de-DE" dirty="0" smtClean="0"/>
              <a:t>Gesamtheit </a:t>
            </a:r>
            <a:r>
              <a:rPr lang="de-DE" dirty="0"/>
              <a:t>der beteiligten Personen unbekannt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DA3AE-DD0D-4F81-8783-05BADB8C288D}" type="slidenum">
              <a:rPr lang="de-DE" smtClean="0"/>
              <a:t>149</a:t>
            </a:fld>
            <a:endParaRPr lang="de-DE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Pseudonyme | hbz | Stand: 05.08.14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6943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/>
          <p:cNvSpPr txBox="1"/>
          <p:nvPr/>
        </p:nvSpPr>
        <p:spPr>
          <a:xfrm>
            <a:off x="6672064" y="5793265"/>
            <a:ext cx="3827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00" dirty="0"/>
              <a:t>Screenshot aus dem RDA-Toolkit  mit Genehmigung der RDA-Verleger </a:t>
            </a:r>
            <a:br>
              <a:rPr lang="de-DE" sz="600" dirty="0"/>
            </a:br>
            <a:r>
              <a:rPr lang="de-DE" sz="600" dirty="0"/>
              <a:t>(American Library </a:t>
            </a:r>
            <a:r>
              <a:rPr lang="de-DE" sz="600" dirty="0" err="1"/>
              <a:t>Association</a:t>
            </a:r>
            <a:r>
              <a:rPr lang="de-DE" sz="600" dirty="0"/>
              <a:t>, </a:t>
            </a:r>
            <a:r>
              <a:rPr lang="de-DE" sz="600" dirty="0" err="1"/>
              <a:t>Canadian</a:t>
            </a:r>
            <a:r>
              <a:rPr lang="de-DE" sz="600" dirty="0"/>
              <a:t> Library </a:t>
            </a:r>
            <a:r>
              <a:rPr lang="de-DE" sz="600" dirty="0" err="1"/>
              <a:t>Association</a:t>
            </a:r>
            <a:r>
              <a:rPr lang="de-DE" sz="600" dirty="0"/>
              <a:t>, und CILIP: </a:t>
            </a:r>
            <a:r>
              <a:rPr lang="de-DE" sz="600" dirty="0" err="1"/>
              <a:t>Chartered</a:t>
            </a:r>
            <a:r>
              <a:rPr lang="de-DE" sz="600" dirty="0"/>
              <a:t> Institute </a:t>
            </a:r>
            <a:r>
              <a:rPr lang="de-DE" sz="600" dirty="0" err="1"/>
              <a:t>of</a:t>
            </a:r>
            <a:r>
              <a:rPr lang="de-DE" sz="600" dirty="0"/>
              <a:t> Library </a:t>
            </a:r>
            <a:r>
              <a:rPr lang="de-DE" sz="600" dirty="0" err="1"/>
              <a:t>and</a:t>
            </a:r>
            <a:r>
              <a:rPr lang="de-DE" sz="600" dirty="0"/>
              <a:t> Information Professionals)</a:t>
            </a: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RDA Toolkit	</a:t>
            </a:r>
            <a:r>
              <a:rPr lang="de-DE" dirty="0" smtClean="0"/>
              <a:t>					- 9 </a:t>
            </a:r>
            <a:r>
              <a:rPr lang="de-DE" dirty="0"/>
              <a:t>-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Grundlagen der RDA | hbz | Stand: 18.08.14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15</a:t>
            </a:fld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3352" y="1212581"/>
            <a:ext cx="11665296" cy="5046893"/>
          </a:xfrm>
          <a:prstGeom prst="rect">
            <a:avLst/>
          </a:prstGeom>
        </p:spPr>
      </p:pic>
      <p:cxnSp>
        <p:nvCxnSpPr>
          <p:cNvPr id="3073" name="Gerade Verbindung mit Pfeil 3072"/>
          <p:cNvCxnSpPr/>
          <p:nvPr/>
        </p:nvCxnSpPr>
        <p:spPr>
          <a:xfrm flipV="1">
            <a:off x="1919536" y="1988840"/>
            <a:ext cx="72008" cy="2304256"/>
          </a:xfrm>
          <a:prstGeom prst="straightConnector1">
            <a:avLst/>
          </a:prstGeom>
          <a:ln w="57150">
            <a:solidFill>
              <a:srgbClr val="F6420A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1235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de-DE" dirty="0" smtClean="0"/>
              <a:t>Anmerkungen</a:t>
            </a:r>
            <a:endParaRPr lang="de-DE" dirty="0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de-DE" dirty="0"/>
              <a:t>Personen, die zwar nicht „schreiben“, aber </a:t>
            </a:r>
            <a:r>
              <a:rPr lang="de-DE" dirty="0" smtClean="0"/>
              <a:t>Schöpfer sind, behandeln Sie wie Autoren.</a:t>
            </a:r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sz="2200" dirty="0" smtClean="0"/>
              <a:t>Dies betrifft „</a:t>
            </a:r>
            <a:r>
              <a:rPr lang="de-DE" sz="2200" dirty="0" err="1" smtClean="0"/>
              <a:t>creator</a:t>
            </a:r>
            <a:r>
              <a:rPr lang="de-DE" sz="2200" dirty="0"/>
              <a:t>“/Geistiger </a:t>
            </a:r>
            <a:r>
              <a:rPr lang="de-DE" sz="2200" dirty="0" smtClean="0"/>
              <a:t>Schöpfer; also z</a:t>
            </a:r>
            <a:r>
              <a:rPr lang="de-DE" sz="2200" dirty="0"/>
              <a:t>. B. Hrsg., Illustratoren, </a:t>
            </a:r>
            <a:r>
              <a:rPr lang="de-DE" sz="2200" dirty="0" smtClean="0"/>
              <a:t>Fotografen</a:t>
            </a:r>
            <a:r>
              <a:rPr lang="de-DE" sz="2200" dirty="0"/>
              <a:t> </a:t>
            </a:r>
            <a:r>
              <a:rPr lang="de-DE" sz="2200" dirty="0" smtClean="0"/>
              <a:t>oder Sprecher.</a:t>
            </a:r>
          </a:p>
          <a:p>
            <a:pPr marL="457200" indent="-457200">
              <a:buFont typeface="+mj-lt"/>
              <a:buAutoNum type="arabicPeriod" startAt="2"/>
            </a:pPr>
            <a:r>
              <a:rPr lang="de-DE" dirty="0" smtClean="0"/>
              <a:t>Ausnahmen bilden </a:t>
            </a:r>
            <a:r>
              <a:rPr lang="de-DE" dirty="0"/>
              <a:t>Künstler, Schauspieler und andere Personen, die nicht selbst veröffentlicht haben und nicht anhand der Ressourcen zugeordnet werden </a:t>
            </a:r>
            <a:r>
              <a:rPr lang="de-DE" dirty="0" smtClean="0"/>
              <a:t>können. </a:t>
            </a:r>
          </a:p>
          <a:p>
            <a:pPr marL="774000">
              <a:buFont typeface="Wingdings" panose="05000000000000000000" pitchFamily="2" charset="2"/>
              <a:buChar char="ð"/>
            </a:pPr>
            <a:r>
              <a:rPr lang="de-DE" dirty="0" smtClean="0"/>
              <a:t>Sie werden wie bisher nach den Nachschlagewerken angesetzt.</a:t>
            </a:r>
          </a:p>
          <a:p>
            <a:pPr marL="1134000" lvl="0">
              <a:buFont typeface="Wingdings" panose="05000000000000000000" pitchFamily="2" charset="2"/>
              <a:buChar char="Ä"/>
            </a:pPr>
            <a:r>
              <a:rPr lang="de-DE" sz="2200" dirty="0" smtClean="0"/>
              <a:t>Wenn eine dieser Personen allerdings als Verantwortlicher in einer Publikation genannt ist, gilt 1. </a:t>
            </a:r>
          </a:p>
          <a:p>
            <a:pPr marL="457200" lvl="0" indent="-457200">
              <a:buFont typeface="+mj-lt"/>
              <a:buAutoNum type="arabicPeriod" startAt="3"/>
            </a:pPr>
            <a:r>
              <a:rPr lang="de-DE" dirty="0" smtClean="0"/>
              <a:t>Die </a:t>
            </a:r>
            <a:r>
              <a:rPr lang="de-DE" dirty="0" smtClean="0">
                <a:solidFill>
                  <a:srgbClr val="C00000"/>
                </a:solidFill>
              </a:rPr>
              <a:t>Pseudonyme </a:t>
            </a:r>
            <a:r>
              <a:rPr lang="de-DE" dirty="0">
                <a:solidFill>
                  <a:srgbClr val="C00000"/>
                </a:solidFill>
              </a:rPr>
              <a:t>müssen gelüftet </a:t>
            </a:r>
            <a:r>
              <a:rPr lang="de-DE" dirty="0" smtClean="0">
                <a:solidFill>
                  <a:srgbClr val="C00000"/>
                </a:solidFill>
              </a:rPr>
              <a:t>sein.</a:t>
            </a:r>
            <a:endParaRPr lang="de-DE" dirty="0"/>
          </a:p>
          <a:p>
            <a:pPr marL="457200" indent="-457200">
              <a:buFont typeface="+mj-lt"/>
              <a:buAutoNum type="arabicPeriod"/>
            </a:pP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DA3AE-DD0D-4F81-8783-05BADB8C288D}" type="slidenum">
              <a:rPr lang="de-DE" smtClean="0"/>
              <a:t>150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Pseudonyme | hbz | Stand: 05.08.14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70484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de-DE" dirty="0" smtClean="0"/>
              <a:t>Titelzuordnung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DA3AE-DD0D-4F81-8783-05BADB8C288D}" type="slidenum">
              <a:rPr lang="de-DE" smtClean="0"/>
              <a:t>151</a:t>
            </a:fld>
            <a:endParaRPr lang="de-DE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Die Zuordnung der Titel erfolgt </a:t>
            </a:r>
            <a:r>
              <a:rPr lang="de-DE" dirty="0" smtClean="0">
                <a:solidFill>
                  <a:srgbClr val="C00000"/>
                </a:solidFill>
              </a:rPr>
              <a:t>nach Aufwandsabschätzung</a:t>
            </a:r>
            <a:r>
              <a:rPr lang="de-DE" dirty="0" smtClean="0"/>
              <a:t>.</a:t>
            </a:r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sz="2200" dirty="0" smtClean="0"/>
              <a:t>Es </a:t>
            </a:r>
            <a:r>
              <a:rPr lang="de-DE" sz="2200" dirty="0"/>
              <a:t>unterliegt der jeweiligen Institution bzw. dem </a:t>
            </a:r>
            <a:r>
              <a:rPr lang="de-DE" sz="2200" dirty="0" smtClean="0"/>
              <a:t>Bearbeiter wie der </a:t>
            </a:r>
            <a:r>
              <a:rPr lang="de-DE" sz="2200" dirty="0"/>
              <a:t>Aufwand </a:t>
            </a:r>
            <a:r>
              <a:rPr lang="de-DE" sz="2200" dirty="0" smtClean="0"/>
              <a:t>für die retrospektiven Bearbeitung einzuschätzen ist</a:t>
            </a:r>
            <a:r>
              <a:rPr lang="de-DE" dirty="0" smtClean="0"/>
              <a:t>.</a:t>
            </a:r>
          </a:p>
          <a:p>
            <a:r>
              <a:rPr lang="de-DE" dirty="0" smtClean="0"/>
              <a:t>Sie erfolgt nur </a:t>
            </a:r>
            <a:r>
              <a:rPr lang="de-DE" dirty="0" smtClean="0">
                <a:solidFill>
                  <a:srgbClr val="C00000"/>
                </a:solidFill>
              </a:rPr>
              <a:t>bei eindeutigen Zuordnungen</a:t>
            </a:r>
            <a:r>
              <a:rPr lang="de-DE" dirty="0" smtClean="0"/>
              <a:t>.</a:t>
            </a:r>
          </a:p>
          <a:p>
            <a:r>
              <a:rPr lang="de-DE" dirty="0" smtClean="0"/>
              <a:t>Ist keine eindeutige Titelzuordnung möglich, erfolgt ein </a:t>
            </a:r>
            <a:r>
              <a:rPr lang="de-DE" dirty="0" smtClean="0">
                <a:solidFill>
                  <a:srgbClr val="C00000"/>
                </a:solidFill>
              </a:rPr>
              <a:t>Hinweis</a:t>
            </a:r>
            <a:r>
              <a:rPr lang="de-DE" dirty="0" smtClean="0"/>
              <a:t> in den beteiligten Datensätzen:</a:t>
            </a:r>
            <a:br>
              <a:rPr lang="de-DE" dirty="0" smtClean="0"/>
            </a:br>
            <a:r>
              <a:rPr lang="de-DE" dirty="0" smtClean="0">
                <a:solidFill>
                  <a:srgbClr val="C00000"/>
                </a:solidFill>
              </a:rPr>
              <a:t>Weitere </a:t>
            </a:r>
            <a:r>
              <a:rPr lang="de-DE" dirty="0">
                <a:solidFill>
                  <a:srgbClr val="C00000"/>
                </a:solidFill>
              </a:rPr>
              <a:t>Titel finden Sie ggf. auch unter dem Pseudonym bzw. dem wirklichen </a:t>
            </a:r>
            <a:r>
              <a:rPr lang="de-DE" dirty="0" smtClean="0">
                <a:solidFill>
                  <a:srgbClr val="C00000"/>
                </a:solidFill>
              </a:rPr>
              <a:t>Namen</a:t>
            </a:r>
            <a:r>
              <a:rPr lang="de-DE" dirty="0" smtClean="0"/>
              <a:t>.</a:t>
            </a:r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sz="2200" dirty="0" smtClean="0">
                <a:sym typeface="Wingdings" panose="05000000000000000000" pitchFamily="2" charset="2"/>
              </a:rPr>
              <a:t>Dieser Hinweis steht in Feld 680.</a:t>
            </a:r>
            <a:endParaRPr lang="de-DE" sz="22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Pseudonyme | hbz | Stand: 05.08.14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81285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Namen in einer nicht </a:t>
            </a:r>
            <a:br>
              <a:rPr lang="de-DE" dirty="0"/>
            </a:br>
            <a:r>
              <a:rPr lang="de-DE" dirty="0"/>
              <a:t>bevorzugten Schrift</a:t>
            </a:r>
          </a:p>
        </p:txBody>
      </p:sp>
      <p:sp>
        <p:nvSpPr>
          <p:cNvPr id="4" name="Untertitel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792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Allgemeines zur Transliteration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Die Regelungen zu Namen in einer nicht bevorzugten Schrift finden Sie bei RDA 9.2.2.5.3 sowie der zugehörigen AWR.</a:t>
            </a:r>
          </a:p>
          <a:p>
            <a:pPr>
              <a:spcBef>
                <a:spcPts val="1800"/>
              </a:spcBef>
            </a:pPr>
            <a:r>
              <a:rPr lang="de-DE" dirty="0"/>
              <a:t>Wenn Sie den Namen einer Person in einer Schrift finden, die von der bevorzugten Schrift der Agentur abweicht, transliterieren Sie den Namen.</a:t>
            </a:r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sz="2200" dirty="0"/>
              <a:t>Dazu benutzen Sie die gültigen Transliterationstabellen </a:t>
            </a:r>
            <a:r>
              <a:rPr lang="de-DE" sz="2200" dirty="0">
                <a:hlinkClick r:id="rId3"/>
              </a:rPr>
              <a:t>https://wiki.dnb.de/display/ILTIS/Transliterationsstandards</a:t>
            </a:r>
            <a:r>
              <a:rPr lang="de-DE" sz="2200" dirty="0" smtClean="0"/>
              <a:t>.</a:t>
            </a:r>
          </a:p>
          <a:p>
            <a:pPr>
              <a:spcBef>
                <a:spcPts val="1800"/>
              </a:spcBef>
            </a:pPr>
            <a:r>
              <a:rPr lang="de-DE" dirty="0" smtClean="0"/>
              <a:t>Informationen zur genauen Erfassung finden Sie in der zugehörigen </a:t>
            </a:r>
            <a:r>
              <a:rPr lang="de-DE" dirty="0" smtClean="0">
                <a:hlinkClick r:id="rId4"/>
              </a:rPr>
              <a:t>Erfassungshilfe EH-P-14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153</a:t>
            </a:fld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Transliteration | hbz | Stand: 05.08.14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5234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2183431" y="2276873"/>
            <a:ext cx="7772400" cy="1470025"/>
          </a:xfrm>
        </p:spPr>
        <p:txBody>
          <a:bodyPr>
            <a:normAutofit/>
          </a:bodyPr>
          <a:lstStyle/>
          <a:p>
            <a:r>
              <a:rPr lang="de-DE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Fiktive Personen</a:t>
            </a:r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9964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Behandelte Themen	</a:t>
            </a:r>
            <a:endParaRPr lang="de-DE" dirty="0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000" indent="-457200">
              <a:buFont typeface="+mj-lt"/>
              <a:buAutoNum type="arabicPeriod"/>
            </a:pPr>
            <a:r>
              <a:rPr lang="de-DE" dirty="0" smtClean="0"/>
              <a:t>Bevorzugter Name und Kennzeichnung</a:t>
            </a:r>
            <a:endParaRPr lang="de-DE" dirty="0"/>
          </a:p>
          <a:p>
            <a:pPr marL="342000" indent="-457200">
              <a:buFont typeface="+mj-lt"/>
              <a:buAutoNum type="arabicPeriod"/>
            </a:pPr>
            <a:r>
              <a:rPr lang="de-DE" dirty="0" smtClean="0"/>
              <a:t>Gattungsbezeichnung</a:t>
            </a:r>
          </a:p>
          <a:p>
            <a:pPr marL="342000" indent="-457200">
              <a:buFont typeface="+mj-lt"/>
              <a:buAutoNum type="arabicPeriod"/>
            </a:pPr>
            <a:r>
              <a:rPr lang="de-DE" dirty="0" smtClean="0"/>
              <a:t>Beispiele im Aleph-Format</a:t>
            </a:r>
          </a:p>
          <a:p>
            <a:pPr marL="342000" indent="-457200">
              <a:buFont typeface="+mj-lt"/>
              <a:buAutoNum type="arabicPeriod"/>
            </a:pPr>
            <a:r>
              <a:rPr lang="de-DE" dirty="0" smtClean="0"/>
              <a:t>Hinweise für die Sacherschließung</a:t>
            </a:r>
          </a:p>
          <a:p>
            <a:pPr marL="0" indent="0">
              <a:buNone/>
            </a:pP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6BBECFD-68E7-4B49-9F0E-0CC064E87EB9}" type="slidenum">
              <a:rPr lang="de-DE" smtClean="0"/>
              <a:pPr/>
              <a:t>155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Fiktive Personen | hbz | Stand: 06.08.14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53880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Bevorzugter Name und </a:t>
            </a:r>
            <a:r>
              <a:rPr lang="de-DE" dirty="0" smtClean="0"/>
              <a:t>Kennzeichnung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altLang="de-DE" dirty="0"/>
              <a:t>Die Regelungen zu fiktiven Personen und Personen aus Legenden finden Sie bei RDA </a:t>
            </a:r>
            <a:r>
              <a:rPr lang="de-DE" altLang="de-DE" dirty="0" smtClean="0"/>
              <a:t>9.6.1.7 sowie der zugehörigen ERL.</a:t>
            </a:r>
            <a:endParaRPr lang="de-DE" altLang="de-DE" dirty="0"/>
          </a:p>
          <a:p>
            <a:pPr>
              <a:spcBef>
                <a:spcPts val="1800"/>
              </a:spcBef>
            </a:pPr>
            <a:r>
              <a:rPr lang="de-DE" altLang="de-DE" dirty="0" smtClean="0"/>
              <a:t>Den bevorzugten Namen </a:t>
            </a:r>
            <a:r>
              <a:rPr lang="de-DE" altLang="de-DE" dirty="0"/>
              <a:t>für fiktive Personen </a:t>
            </a:r>
            <a:r>
              <a:rPr lang="de-DE" altLang="de-DE" dirty="0" smtClean="0"/>
              <a:t>erfassen Sie </a:t>
            </a:r>
            <a:r>
              <a:rPr lang="de-DE" altLang="de-DE" dirty="0"/>
              <a:t>analog </a:t>
            </a:r>
            <a:r>
              <a:rPr lang="de-DE" altLang="de-DE" dirty="0" smtClean="0"/>
              <a:t>zu den </a:t>
            </a:r>
            <a:r>
              <a:rPr lang="de-DE" altLang="de-DE" dirty="0"/>
              <a:t>Namen natürlicher Personen gemäß RDA </a:t>
            </a:r>
            <a:r>
              <a:rPr lang="de-DE" altLang="de-DE" dirty="0" smtClean="0"/>
              <a:t>9.2.2. </a:t>
            </a:r>
            <a:endParaRPr lang="de-DE" altLang="de-DE" dirty="0"/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sz="2200" dirty="0" smtClean="0"/>
              <a:t>Fiktive </a:t>
            </a:r>
            <a:r>
              <a:rPr lang="de-DE" sz="2200" dirty="0"/>
              <a:t>Personen, die nicht als Autoren auftreten, </a:t>
            </a:r>
            <a:r>
              <a:rPr lang="de-DE" sz="2200" dirty="0" smtClean="0"/>
              <a:t>erfassen Sie in </a:t>
            </a:r>
            <a:r>
              <a:rPr lang="de-DE" sz="2200" dirty="0"/>
              <a:t>der im Deutschen gebräuchlichsten </a:t>
            </a:r>
            <a:r>
              <a:rPr lang="de-DE" sz="2200" dirty="0" smtClean="0"/>
              <a:t>Namensform.</a:t>
            </a:r>
          </a:p>
          <a:p>
            <a:r>
              <a:rPr lang="de-DE" dirty="0"/>
              <a:t>Zur Kennzeichnung geben Sie eine Gattungsbezeichnung an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156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Fiktive Personen | hbz | Stand: 06.08.14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96160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Gattungsbezeichnung			- 1 -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Erfassen Sie die Gattungsbezeichnung </a:t>
            </a:r>
            <a:r>
              <a:rPr lang="de-DE" dirty="0"/>
              <a:t>als Teil </a:t>
            </a:r>
            <a:r>
              <a:rPr lang="de-DE" dirty="0" smtClean="0"/>
              <a:t>des Sucheinstiegs …</a:t>
            </a:r>
          </a:p>
          <a:p>
            <a:pPr marL="774000">
              <a:buFontTx/>
              <a:buChar char="-"/>
            </a:pPr>
            <a:r>
              <a:rPr lang="de-DE" dirty="0" smtClean="0"/>
              <a:t>in einem eigenen Unterfeld beim </a:t>
            </a:r>
            <a:r>
              <a:rPr lang="de-DE" dirty="0"/>
              <a:t>bevorzugten </a:t>
            </a:r>
            <a:r>
              <a:rPr lang="de-DE" dirty="0" smtClean="0"/>
              <a:t>Namen,</a:t>
            </a:r>
          </a:p>
          <a:p>
            <a:pPr marL="774000">
              <a:buFontTx/>
              <a:buChar char="-"/>
            </a:pPr>
            <a:r>
              <a:rPr lang="de-DE" dirty="0"/>
              <a:t>in einem eigenen Unterfeld </a:t>
            </a:r>
            <a:r>
              <a:rPr lang="de-DE" dirty="0" smtClean="0"/>
              <a:t>beim </a:t>
            </a:r>
            <a:r>
              <a:rPr lang="de-DE" dirty="0"/>
              <a:t>abweichenden Namen </a:t>
            </a:r>
            <a:r>
              <a:rPr lang="de-DE" dirty="0" smtClean="0"/>
              <a:t>und</a:t>
            </a:r>
          </a:p>
          <a:p>
            <a:pPr marL="774000">
              <a:buFontTx/>
              <a:buChar char="-"/>
            </a:pPr>
            <a:r>
              <a:rPr lang="de-DE" dirty="0" smtClean="0"/>
              <a:t>als </a:t>
            </a:r>
            <a:r>
              <a:rPr lang="de-DE" dirty="0"/>
              <a:t>Relation.</a:t>
            </a:r>
          </a:p>
          <a:p>
            <a:r>
              <a:rPr lang="de-DE" dirty="0" smtClean="0"/>
              <a:t>Verwenden Sie </a:t>
            </a:r>
            <a:r>
              <a:rPr lang="de-DE" dirty="0"/>
              <a:t>immer die </a:t>
            </a:r>
            <a:r>
              <a:rPr lang="de-DE" dirty="0" smtClean="0"/>
              <a:t>Gattungsbezeichnung …</a:t>
            </a:r>
          </a:p>
          <a:p>
            <a:pPr marL="774000">
              <a:buFontTx/>
              <a:buChar char="-"/>
            </a:pPr>
            <a:r>
              <a:rPr lang="de-DE" dirty="0" smtClean="0"/>
              <a:t>Fiktive Gestalt oder</a:t>
            </a:r>
          </a:p>
          <a:p>
            <a:pPr marL="774000">
              <a:buFontTx/>
              <a:buChar char="-"/>
            </a:pPr>
            <a:r>
              <a:rPr lang="de-DE" dirty="0" smtClean="0"/>
              <a:t>für </a:t>
            </a:r>
            <a:r>
              <a:rPr lang="de-DE" dirty="0"/>
              <a:t>Gottheiten die Bezeichnung Gott </a:t>
            </a:r>
            <a:r>
              <a:rPr lang="de-DE" dirty="0" smtClean="0"/>
              <a:t>/ Göttin.</a:t>
            </a:r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sz="2200" dirty="0" smtClean="0">
                <a:sym typeface="Wingdings" panose="05000000000000000000" pitchFamily="2" charset="2"/>
              </a:rPr>
              <a:t>Nach einem Beschluss der EG Sacherschließung erfolgte eine Normierung auf diese beiden Begriffe.</a:t>
            </a:r>
            <a:endParaRPr lang="de-DE" sz="2200" dirty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157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Fiktive Personen | hbz | Stand: 06.08.14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50487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Gattungsbezeichnung			- 2 -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Den </a:t>
            </a:r>
            <a:r>
              <a:rPr lang="de-DE" dirty="0"/>
              <a:t>Gattungsbegriff </a:t>
            </a:r>
            <a:r>
              <a:rPr lang="de-DE" dirty="0" smtClean="0"/>
              <a:t>erfassen Sie </a:t>
            </a:r>
            <a:r>
              <a:rPr lang="de-DE" dirty="0"/>
              <a:t>in </a:t>
            </a:r>
            <a:r>
              <a:rPr lang="de-DE" dirty="0" smtClean="0"/>
              <a:t>Form der in der </a:t>
            </a:r>
            <a:r>
              <a:rPr lang="de-DE" dirty="0"/>
              <a:t>GND </a:t>
            </a:r>
            <a:r>
              <a:rPr lang="de-DE" dirty="0" smtClean="0"/>
              <a:t>bevorzugten Benennung.</a:t>
            </a:r>
          </a:p>
          <a:p>
            <a:r>
              <a:rPr lang="de-DE" dirty="0" smtClean="0"/>
              <a:t>Des Weiteren erfassen Sie diesen als Relation in Feld 550 mit der Codierung „</a:t>
            </a:r>
            <a:r>
              <a:rPr lang="de-DE" dirty="0" err="1" smtClean="0">
                <a:solidFill>
                  <a:srgbClr val="C00000"/>
                </a:solidFill>
              </a:rPr>
              <a:t>obin</a:t>
            </a:r>
            <a:r>
              <a:rPr lang="de-DE" dirty="0" smtClean="0"/>
              <a:t>“.</a:t>
            </a:r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dirty="0" smtClean="0">
                <a:sym typeface="Wingdings" panose="05000000000000000000" pitchFamily="2" charset="2"/>
              </a:rPr>
              <a:t>Die bisherige Codierung mit „</a:t>
            </a:r>
            <a:r>
              <a:rPr lang="de-DE" dirty="0" err="1" smtClean="0">
                <a:sym typeface="Wingdings" panose="05000000000000000000" pitchFamily="2" charset="2"/>
              </a:rPr>
              <a:t>berc</a:t>
            </a:r>
            <a:r>
              <a:rPr lang="de-DE" dirty="0" smtClean="0">
                <a:sym typeface="Wingdings" panose="05000000000000000000" pitchFamily="2" charset="2"/>
              </a:rPr>
              <a:t>“ erfolgt nicht mehr!</a:t>
            </a:r>
          </a:p>
          <a:p>
            <a:r>
              <a:rPr lang="de-DE" dirty="0" smtClean="0"/>
              <a:t>Als Relation können Sie im Gegensatz zum Sucheinstieg bei Bedarf </a:t>
            </a:r>
            <a:r>
              <a:rPr lang="de-DE" dirty="0"/>
              <a:t>eine engere </a:t>
            </a:r>
            <a:r>
              <a:rPr lang="de-DE" dirty="0" smtClean="0"/>
              <a:t>Gattungsbezeichnung wählen.</a:t>
            </a:r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dirty="0" smtClean="0">
                <a:sym typeface="Wingdings" panose="05000000000000000000" pitchFamily="2" charset="2"/>
              </a:rPr>
              <a:t>Es sollte hier, wenn es möglich ist, eine Verknüpfung zum GND-Sachbegriff erfolgen.</a:t>
            </a:r>
            <a:r>
              <a:rPr lang="de-DE" dirty="0"/>
              <a:t/>
            </a:r>
            <a:br>
              <a:rPr lang="de-DE" dirty="0"/>
            </a:br>
            <a:r>
              <a:rPr lang="de-DE" dirty="0"/>
              <a:t> </a:t>
            </a:r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158</a:t>
            </a:fld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Fiktive Personen | hbz | Stand: 06.08.14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9534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Beispiele im Aleph-Format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60000" lvl="1" indent="0">
              <a:buNone/>
            </a:pPr>
            <a:r>
              <a:rPr lang="de-DE" b="1" dirty="0" smtClean="0"/>
              <a:t>100 </a:t>
            </a:r>
            <a:r>
              <a:rPr lang="de-DE" b="1" dirty="0"/>
              <a:t>$P</a:t>
            </a:r>
            <a:r>
              <a:rPr lang="de-DE" dirty="0"/>
              <a:t> Uranos </a:t>
            </a:r>
            <a:r>
              <a:rPr lang="de-DE" b="1" dirty="0"/>
              <a:t>$c</a:t>
            </a:r>
            <a:r>
              <a:rPr lang="de-DE" dirty="0"/>
              <a:t> </a:t>
            </a:r>
            <a:r>
              <a:rPr lang="de-DE" dirty="0" smtClean="0"/>
              <a:t>Gott</a:t>
            </a:r>
            <a:br>
              <a:rPr lang="de-DE" dirty="0" smtClean="0"/>
            </a:br>
            <a:r>
              <a:rPr lang="de-DE" b="1" dirty="0" smtClean="0"/>
              <a:t>550 </a:t>
            </a:r>
            <a:r>
              <a:rPr lang="de-DE" b="1" dirty="0"/>
              <a:t>$s</a:t>
            </a:r>
            <a:r>
              <a:rPr lang="de-DE" dirty="0"/>
              <a:t> Gott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obin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</a:t>
            </a:r>
            <a:r>
              <a:rPr lang="de-DE" dirty="0" smtClean="0"/>
              <a:t>DE-588)…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100 $p</a:t>
            </a:r>
            <a:r>
              <a:rPr lang="de-DE" dirty="0" smtClean="0"/>
              <a:t> </a:t>
            </a:r>
            <a:r>
              <a:rPr lang="de-DE" dirty="0" err="1" smtClean="0"/>
              <a:t>Marple</a:t>
            </a:r>
            <a:r>
              <a:rPr lang="de-DE" dirty="0"/>
              <a:t>, Jane </a:t>
            </a:r>
            <a:r>
              <a:rPr lang="de-DE" b="1" dirty="0"/>
              <a:t>$c</a:t>
            </a:r>
            <a:r>
              <a:rPr lang="de-DE" dirty="0"/>
              <a:t> Fiktive </a:t>
            </a:r>
            <a:r>
              <a:rPr lang="de-DE" dirty="0" smtClean="0"/>
              <a:t>Gestalt</a:t>
            </a:r>
            <a:br>
              <a:rPr lang="de-DE" dirty="0" smtClean="0"/>
            </a:br>
            <a:r>
              <a:rPr lang="de-DE" b="1" dirty="0" smtClean="0"/>
              <a:t>400 </a:t>
            </a:r>
            <a:r>
              <a:rPr lang="de-DE" b="1" dirty="0"/>
              <a:t>$P</a:t>
            </a:r>
            <a:r>
              <a:rPr lang="de-DE" dirty="0"/>
              <a:t> Miss </a:t>
            </a:r>
            <a:r>
              <a:rPr lang="de-DE" dirty="0" err="1"/>
              <a:t>Marple</a:t>
            </a:r>
            <a:r>
              <a:rPr lang="de-DE" dirty="0"/>
              <a:t> </a:t>
            </a:r>
            <a:r>
              <a:rPr lang="de-DE" b="1" dirty="0"/>
              <a:t>$c</a:t>
            </a:r>
            <a:r>
              <a:rPr lang="de-DE" dirty="0"/>
              <a:t> Fiktive </a:t>
            </a:r>
            <a:r>
              <a:rPr lang="de-DE" dirty="0" smtClean="0"/>
              <a:t>Gestalt</a:t>
            </a:r>
            <a:br>
              <a:rPr lang="de-DE" dirty="0" smtClean="0"/>
            </a:br>
            <a:r>
              <a:rPr lang="de-DE" b="1" dirty="0" smtClean="0"/>
              <a:t>550 </a:t>
            </a:r>
            <a:r>
              <a:rPr lang="de-DE" b="1" dirty="0"/>
              <a:t>$s</a:t>
            </a:r>
            <a:r>
              <a:rPr lang="de-DE" dirty="0"/>
              <a:t> Fiktive Gestalt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obin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</a:t>
            </a:r>
            <a:r>
              <a:rPr lang="de-DE" dirty="0" smtClean="0"/>
              <a:t>DE-588)…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100 </a:t>
            </a:r>
            <a:r>
              <a:rPr lang="de-DE" b="1" dirty="0"/>
              <a:t>$</a:t>
            </a:r>
            <a:r>
              <a:rPr lang="de-DE" b="1" dirty="0" smtClean="0"/>
              <a:t>P</a:t>
            </a:r>
            <a:r>
              <a:rPr lang="de-DE" dirty="0" smtClean="0"/>
              <a:t> Diomedes </a:t>
            </a:r>
            <a:r>
              <a:rPr lang="de-DE" b="1" dirty="0"/>
              <a:t>$c</a:t>
            </a:r>
            <a:r>
              <a:rPr lang="de-DE" dirty="0"/>
              <a:t> Thrakien, König, Fiktive </a:t>
            </a:r>
            <a:r>
              <a:rPr lang="de-DE" dirty="0" smtClean="0"/>
              <a:t>Gestalt</a:t>
            </a:r>
            <a:br>
              <a:rPr lang="de-DE" dirty="0" smtClean="0"/>
            </a:br>
            <a:r>
              <a:rPr lang="de-DE" b="1" dirty="0" smtClean="0"/>
              <a:t>550 </a:t>
            </a:r>
            <a:r>
              <a:rPr lang="de-DE" b="1" dirty="0"/>
              <a:t>$s</a:t>
            </a:r>
            <a:r>
              <a:rPr lang="de-DE" dirty="0"/>
              <a:t> Sagengestalt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obin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</a:t>
            </a:r>
            <a:r>
              <a:rPr lang="de-DE" dirty="0" smtClean="0"/>
              <a:t>DE-588)…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159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Fiktive Personen | hbz | Stand: 06.08.14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49307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Anwendungsrichtlinien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Grundlagen der RDA | hbz | Stand: 18.08.14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16</a:t>
            </a:fld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6960096" y="6171685"/>
            <a:ext cx="3827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00" dirty="0"/>
              <a:t>Screenshot aus dem RDA-Toolkit  mit Genehmigung der RDA-Verleger </a:t>
            </a:r>
            <a:br>
              <a:rPr lang="de-DE" sz="600" dirty="0"/>
            </a:br>
            <a:r>
              <a:rPr lang="de-DE" sz="600" dirty="0"/>
              <a:t>(American Library </a:t>
            </a:r>
            <a:r>
              <a:rPr lang="de-DE" sz="600" dirty="0" err="1"/>
              <a:t>Association</a:t>
            </a:r>
            <a:r>
              <a:rPr lang="de-DE" sz="600" dirty="0"/>
              <a:t>, </a:t>
            </a:r>
            <a:r>
              <a:rPr lang="de-DE" sz="600" dirty="0" err="1"/>
              <a:t>Canadian</a:t>
            </a:r>
            <a:r>
              <a:rPr lang="de-DE" sz="600" dirty="0"/>
              <a:t> Library </a:t>
            </a:r>
            <a:r>
              <a:rPr lang="de-DE" sz="600" dirty="0" err="1"/>
              <a:t>Association</a:t>
            </a:r>
            <a:r>
              <a:rPr lang="de-DE" sz="600" dirty="0"/>
              <a:t>, und CILIP: </a:t>
            </a:r>
            <a:r>
              <a:rPr lang="de-DE" sz="600" dirty="0" err="1"/>
              <a:t>Chartered</a:t>
            </a:r>
            <a:r>
              <a:rPr lang="de-DE" sz="600" dirty="0"/>
              <a:t> Institute </a:t>
            </a:r>
            <a:r>
              <a:rPr lang="de-DE" sz="600" dirty="0" err="1"/>
              <a:t>of</a:t>
            </a:r>
            <a:r>
              <a:rPr lang="de-DE" sz="600" dirty="0"/>
              <a:t> Library </a:t>
            </a:r>
            <a:r>
              <a:rPr lang="de-DE" sz="600" dirty="0" err="1"/>
              <a:t>and</a:t>
            </a:r>
            <a:r>
              <a:rPr lang="de-DE" sz="600" dirty="0"/>
              <a:t> Information Professionals)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5360" y="1281974"/>
            <a:ext cx="11521280" cy="4889711"/>
          </a:xfrm>
          <a:prstGeom prst="rect">
            <a:avLst/>
          </a:prstGeom>
        </p:spPr>
      </p:pic>
      <p:cxnSp>
        <p:nvCxnSpPr>
          <p:cNvPr id="10" name="Gerade Verbindung mit Pfeil 9"/>
          <p:cNvCxnSpPr/>
          <p:nvPr/>
        </p:nvCxnSpPr>
        <p:spPr>
          <a:xfrm flipH="1" flipV="1">
            <a:off x="4511824" y="3356992"/>
            <a:ext cx="2880320" cy="1302913"/>
          </a:xfrm>
          <a:prstGeom prst="straightConnector1">
            <a:avLst/>
          </a:prstGeom>
          <a:ln w="57150">
            <a:solidFill>
              <a:srgbClr val="F6420A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hteck 2"/>
          <p:cNvSpPr/>
          <p:nvPr/>
        </p:nvSpPr>
        <p:spPr>
          <a:xfrm>
            <a:off x="3575720" y="3140968"/>
            <a:ext cx="792088" cy="288032"/>
          </a:xfrm>
          <a:prstGeom prst="rect">
            <a:avLst/>
          </a:prstGeom>
          <a:noFill/>
          <a:ln w="38100">
            <a:solidFill>
              <a:srgbClr val="F753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7970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Hinweis für die Sacherschließung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160</a:t>
            </a:fld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Aus der GND-ÜR P10 (Literarische Gestalten) bleiben diese Regeln gültig:</a:t>
            </a:r>
          </a:p>
          <a:p>
            <a:pPr marL="774000">
              <a:buFontTx/>
              <a:buChar char="-"/>
            </a:pPr>
            <a:r>
              <a:rPr lang="de-DE" dirty="0" smtClean="0"/>
              <a:t>Als </a:t>
            </a:r>
            <a:r>
              <a:rPr lang="de-DE" dirty="0"/>
              <a:t>bevorzugter Name wird die im Deutschen gebräuchlichste Form gewählt</a:t>
            </a:r>
            <a:r>
              <a:rPr lang="de-DE" dirty="0" smtClean="0"/>
              <a:t>.</a:t>
            </a:r>
          </a:p>
          <a:p>
            <a:pPr marL="774000">
              <a:buFontTx/>
              <a:buChar char="-"/>
            </a:pPr>
            <a:r>
              <a:rPr lang="de-DE" dirty="0" smtClean="0"/>
              <a:t>Der </a:t>
            </a:r>
            <a:r>
              <a:rPr lang="de-DE" dirty="0"/>
              <a:t>GND-Datensatz für eine fiktive Person kann für mehrere gleichnamige Personen gelten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Fiktive Personen | hbz | Stand: 06.08.14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36187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181200" y="2276873"/>
            <a:ext cx="7772400" cy="1470025"/>
          </a:xfrm>
        </p:spPr>
        <p:txBody>
          <a:bodyPr>
            <a:normAutofit/>
          </a:bodyPr>
          <a:lstStyle/>
          <a:p>
            <a:r>
              <a:rPr lang="de-DE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Geister</a:t>
            </a:r>
          </a:p>
        </p:txBody>
      </p:sp>
      <p:sp>
        <p:nvSpPr>
          <p:cNvPr id="7" name="Untertitel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0917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Behandelte Themen	</a:t>
            </a:r>
            <a:endParaRPr lang="de-DE" dirty="0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000" indent="-457200">
              <a:buFont typeface="+mj-lt"/>
              <a:buAutoNum type="arabicPeriod"/>
            </a:pPr>
            <a:r>
              <a:rPr lang="de-DE" dirty="0" smtClean="0"/>
              <a:t>Allgemeines</a:t>
            </a:r>
            <a:endParaRPr lang="de-DE" dirty="0"/>
          </a:p>
          <a:p>
            <a:pPr marL="342000" indent="-457200">
              <a:buFont typeface="+mj-lt"/>
              <a:buAutoNum type="arabicPeriod"/>
            </a:pPr>
            <a:r>
              <a:rPr lang="de-DE" dirty="0" smtClean="0"/>
              <a:t>Bilden des normierten Sucheinstiegs</a:t>
            </a:r>
          </a:p>
          <a:p>
            <a:pPr marL="342000" indent="-457200">
              <a:buFont typeface="+mj-lt"/>
              <a:buAutoNum type="arabicPeriod"/>
            </a:pPr>
            <a:r>
              <a:rPr lang="de-DE" dirty="0"/>
              <a:t>Z</a:t>
            </a:r>
            <a:r>
              <a:rPr lang="de-DE" dirty="0" smtClean="0"/>
              <a:t>usätzliche Sucheinstiege</a:t>
            </a:r>
          </a:p>
          <a:p>
            <a:pPr marL="342000" indent="-457200">
              <a:buFont typeface="+mj-lt"/>
              <a:buAutoNum type="arabicPeriod"/>
            </a:pPr>
            <a:r>
              <a:rPr lang="de-DE" dirty="0" smtClean="0"/>
              <a:t>Sonstige identifizierende Merkmale</a:t>
            </a:r>
          </a:p>
          <a:p>
            <a:pPr marL="342000" indent="-457200">
              <a:buFont typeface="+mj-lt"/>
              <a:buAutoNum type="arabicPeriod"/>
            </a:pPr>
            <a:r>
              <a:rPr lang="de-DE" dirty="0" smtClean="0"/>
              <a:t>Beispiel </a:t>
            </a:r>
            <a:r>
              <a:rPr lang="de-DE" dirty="0"/>
              <a:t>im </a:t>
            </a:r>
            <a:r>
              <a:rPr lang="de-DE" dirty="0" smtClean="0"/>
              <a:t>Aleph-Format</a:t>
            </a:r>
            <a:br>
              <a:rPr lang="de-DE" dirty="0" smtClean="0"/>
            </a:b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6BBECFD-68E7-4B49-9F0E-0CC064E87EB9}" type="slidenum">
              <a:rPr lang="de-DE" smtClean="0"/>
              <a:pPr/>
              <a:t>162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Geister | hbz | Stand: 06.08.14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67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Allgemeines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163</a:t>
            </a:fld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Als Geister gelten übernatürliche Wesen, die als Autoren in der Formalerschließung auftreten und durch ein real existierendes Medium wirken.</a:t>
            </a:r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sz="2200" dirty="0"/>
              <a:t>Bisher lagen keine Regeln für diese Gruppe vor.</a:t>
            </a:r>
          </a:p>
          <a:p>
            <a:pPr>
              <a:spcBef>
                <a:spcPts val="576"/>
              </a:spcBef>
            </a:pPr>
            <a:r>
              <a:rPr lang="de-DE" dirty="0"/>
              <a:t>Geister erfassen Sie nach den </a:t>
            </a:r>
            <a:r>
              <a:rPr lang="de-DE" dirty="0">
                <a:solidFill>
                  <a:srgbClr val="C00000"/>
                </a:solidFill>
              </a:rPr>
              <a:t>allgemeinen RDA-Regeln</a:t>
            </a:r>
            <a:r>
              <a:rPr lang="de-DE" dirty="0"/>
              <a:t> </a:t>
            </a:r>
            <a:r>
              <a:rPr lang="de-DE" dirty="0">
                <a:solidFill>
                  <a:srgbClr val="C00000"/>
                </a:solidFill>
              </a:rPr>
              <a:t>für die Behandlung von Personen in RDA 9</a:t>
            </a:r>
            <a:r>
              <a:rPr lang="de-DE" dirty="0"/>
              <a:t>. </a:t>
            </a:r>
          </a:p>
          <a:p>
            <a:r>
              <a:rPr lang="de-DE" dirty="0"/>
              <a:t>Darüber hinaus erfolgt nach RDA 9.6.1.5 für Geister </a:t>
            </a:r>
            <a:r>
              <a:rPr lang="de-DE" dirty="0">
                <a:solidFill>
                  <a:srgbClr val="C00000"/>
                </a:solidFill>
              </a:rPr>
              <a:t>immer die Kennzeichnung mit dem Begriff „Geist“.</a:t>
            </a:r>
            <a:r>
              <a:rPr lang="de-DE" dirty="0"/>
              <a:t> 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Geister | hbz | Stand: 06.08.14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16745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Bilden des </a:t>
            </a:r>
            <a:r>
              <a:rPr lang="de-DE" dirty="0"/>
              <a:t>normierten </a:t>
            </a:r>
            <a:r>
              <a:rPr lang="de-DE" dirty="0" smtClean="0"/>
              <a:t>Sucheinstiegs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164</a:t>
            </a:fld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Die Grundlage für den normierten Sucheinstieg ist der bevorzugte Name für die Person gemäß RDA 9.2.2.</a:t>
            </a:r>
          </a:p>
          <a:p>
            <a:pPr>
              <a:spcBef>
                <a:spcPts val="1200"/>
              </a:spcBef>
            </a:pPr>
            <a:r>
              <a:rPr lang="de-DE" dirty="0" smtClean="0"/>
              <a:t>Ergänzen Sie den bevorzugten Namen </a:t>
            </a:r>
            <a:r>
              <a:rPr lang="de-DE" dirty="0"/>
              <a:t>durch die Kennzeichnung „Geist“.</a:t>
            </a:r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sz="2200" dirty="0" smtClean="0">
                <a:sym typeface="Wingdings" panose="05000000000000000000" pitchFamily="2" charset="2"/>
              </a:rPr>
              <a:t>Diese erfassen Sie </a:t>
            </a:r>
            <a:r>
              <a:rPr lang="de-DE" sz="2200" dirty="0">
                <a:sym typeface="Wingdings" panose="05000000000000000000" pitchFamily="2" charset="2"/>
              </a:rPr>
              <a:t>immer als letztes </a:t>
            </a:r>
            <a:r>
              <a:rPr lang="de-DE" sz="2200" dirty="0" smtClean="0">
                <a:sym typeface="Wingdings" panose="05000000000000000000" pitchFamily="2" charset="2"/>
              </a:rPr>
              <a:t>Element.</a:t>
            </a:r>
          </a:p>
          <a:p>
            <a:pPr marL="1260000" lvl="2" indent="0">
              <a:spcBef>
                <a:spcPts val="1200"/>
              </a:spcBef>
              <a:buNone/>
            </a:pPr>
            <a:r>
              <a:rPr lang="de-DE" sz="2200" i="1" u="sng" dirty="0" smtClean="0"/>
              <a:t>Erfassungsmuster:</a:t>
            </a:r>
            <a:br>
              <a:rPr lang="de-DE" sz="2200" i="1" u="sng" dirty="0" smtClean="0"/>
            </a:br>
            <a:r>
              <a:rPr lang="de-DE" sz="2200" b="1" dirty="0" smtClean="0">
                <a:sym typeface="Wingdings" panose="05000000000000000000" pitchFamily="2" charset="2"/>
              </a:rPr>
              <a:t>100 $p</a:t>
            </a:r>
            <a:r>
              <a:rPr lang="de-DE" sz="2200" dirty="0" smtClean="0">
                <a:sym typeface="Wingdings" panose="05000000000000000000" pitchFamily="2" charset="2"/>
              </a:rPr>
              <a:t> Nachname</a:t>
            </a:r>
            <a:r>
              <a:rPr lang="de-DE" sz="2200" dirty="0">
                <a:sym typeface="Wingdings" panose="05000000000000000000" pitchFamily="2" charset="2"/>
              </a:rPr>
              <a:t>, Vorname </a:t>
            </a:r>
            <a:r>
              <a:rPr lang="de-DE" sz="2200" b="1" dirty="0">
                <a:sym typeface="Wingdings" panose="05000000000000000000" pitchFamily="2" charset="2"/>
              </a:rPr>
              <a:t>$c</a:t>
            </a:r>
            <a:r>
              <a:rPr lang="de-DE" sz="2200" dirty="0">
                <a:sym typeface="Wingdings" panose="05000000000000000000" pitchFamily="2" charset="2"/>
              </a:rPr>
              <a:t> </a:t>
            </a:r>
            <a:r>
              <a:rPr lang="de-DE" sz="2200" dirty="0" smtClean="0">
                <a:sym typeface="Wingdings" panose="05000000000000000000" pitchFamily="2" charset="2"/>
              </a:rPr>
              <a:t>Geist</a:t>
            </a:r>
            <a:endParaRPr lang="de-DE" sz="2200" dirty="0">
              <a:sym typeface="Wingdings" panose="05000000000000000000" pitchFamily="2" charset="2"/>
            </a:endParaRP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>
                <a:sym typeface="Wingdings" panose="05000000000000000000" pitchFamily="2" charset="2"/>
              </a:rPr>
              <a:t>Beispiel</a:t>
            </a:r>
            <a:r>
              <a:rPr lang="de-DE" i="1" u="sng" dirty="0" smtClean="0">
                <a:sym typeface="Wingdings" panose="05000000000000000000" pitchFamily="2" charset="2"/>
              </a:rPr>
              <a:t>:</a:t>
            </a:r>
            <a:br>
              <a:rPr lang="de-DE" i="1" u="sng" dirty="0" smtClean="0">
                <a:sym typeface="Wingdings" panose="05000000000000000000" pitchFamily="2" charset="2"/>
              </a:rPr>
            </a:br>
            <a:r>
              <a:rPr lang="de-DE" b="1" dirty="0" smtClean="0"/>
              <a:t>100 </a:t>
            </a:r>
            <a:r>
              <a:rPr lang="de-DE" b="1" dirty="0"/>
              <a:t>$P </a:t>
            </a:r>
            <a:r>
              <a:rPr lang="de-DE" dirty="0"/>
              <a:t>Lukas </a:t>
            </a:r>
            <a:r>
              <a:rPr lang="de-DE" b="1" dirty="0"/>
              <a:t>$c </a:t>
            </a:r>
            <a:r>
              <a:rPr lang="de-DE" dirty="0"/>
              <a:t>Heiliger, </a:t>
            </a:r>
            <a:r>
              <a:rPr lang="de-DE" dirty="0" smtClean="0"/>
              <a:t>Geist</a:t>
            </a:r>
            <a:endParaRPr lang="de-DE" dirty="0">
              <a:sym typeface="Wingdings" panose="05000000000000000000" pitchFamily="2" charset="2"/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Geister | hbz | Stand: 06.08.14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05470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Zusätzliche </a:t>
            </a:r>
            <a:r>
              <a:rPr lang="de-DE" dirty="0"/>
              <a:t>Sucheinstiege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Auch bei abweichenden Namen </a:t>
            </a:r>
            <a:r>
              <a:rPr lang="de-DE" dirty="0" smtClean="0"/>
              <a:t>erfassen Sie </a:t>
            </a:r>
            <a:r>
              <a:rPr lang="de-DE" dirty="0"/>
              <a:t>die Kennzeichnung „Geist“ bei der Bildung des zusätzlichen </a:t>
            </a:r>
            <a:r>
              <a:rPr lang="de-DE" dirty="0" smtClean="0"/>
              <a:t>Sucheinstiegs.</a:t>
            </a:r>
            <a:endParaRPr lang="de-DE" dirty="0"/>
          </a:p>
          <a:p>
            <a:pPr marL="1260000" lvl="1" indent="0">
              <a:buNone/>
            </a:pPr>
            <a:r>
              <a:rPr lang="de-DE" i="1" u="sng" dirty="0"/>
              <a:t>Beispiel</a:t>
            </a:r>
            <a:r>
              <a:rPr lang="de-DE" i="1" u="sng" dirty="0" smtClean="0"/>
              <a:t>:</a:t>
            </a:r>
          </a:p>
          <a:p>
            <a:pPr marL="1260000" lvl="1" indent="0">
              <a:buNone/>
            </a:pPr>
            <a:r>
              <a:rPr lang="de-DE" b="1" dirty="0"/>
              <a:t>100 $P</a:t>
            </a:r>
            <a:r>
              <a:rPr lang="de-DE" dirty="0"/>
              <a:t> Maria </a:t>
            </a:r>
            <a:r>
              <a:rPr lang="de-DE" dirty="0" err="1" smtClean="0"/>
              <a:t>Máximo</a:t>
            </a:r>
            <a:r>
              <a:rPr lang="de-DE" dirty="0" smtClean="0"/>
              <a:t> </a:t>
            </a:r>
            <a:r>
              <a:rPr lang="de-DE" b="1" dirty="0" smtClean="0"/>
              <a:t>$c</a:t>
            </a:r>
            <a:r>
              <a:rPr lang="de-DE" dirty="0" smtClean="0"/>
              <a:t> Geist</a:t>
            </a:r>
            <a:br>
              <a:rPr lang="de-DE" dirty="0" smtClean="0"/>
            </a:br>
            <a:r>
              <a:rPr lang="de-DE" b="1" dirty="0" smtClean="0"/>
              <a:t>400 </a:t>
            </a:r>
            <a:r>
              <a:rPr lang="de-DE" b="1" dirty="0"/>
              <a:t>$p</a:t>
            </a:r>
            <a:r>
              <a:rPr lang="de-DE" dirty="0"/>
              <a:t> </a:t>
            </a:r>
            <a:r>
              <a:rPr lang="de-DE" dirty="0" err="1"/>
              <a:t>Máximo</a:t>
            </a:r>
            <a:r>
              <a:rPr lang="de-DE" dirty="0"/>
              <a:t>, Maria </a:t>
            </a:r>
            <a:r>
              <a:rPr lang="de-DE" b="1" dirty="0"/>
              <a:t>$c</a:t>
            </a:r>
            <a:r>
              <a:rPr lang="de-DE" dirty="0"/>
              <a:t> Geist</a:t>
            </a:r>
          </a:p>
          <a:p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165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Geister | hbz | Stand: 06.08.14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06333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Sonstige identifizierende Merkmale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Eine </a:t>
            </a:r>
            <a:r>
              <a:rPr lang="de-DE" dirty="0">
                <a:solidFill>
                  <a:srgbClr val="C00000"/>
                </a:solidFill>
              </a:rPr>
              <a:t>Beziehung </a:t>
            </a:r>
            <a:r>
              <a:rPr lang="de-DE" dirty="0" smtClean="0">
                <a:solidFill>
                  <a:srgbClr val="C00000"/>
                </a:solidFill>
              </a:rPr>
              <a:t>zu einer </a:t>
            </a:r>
            <a:r>
              <a:rPr lang="de-DE" dirty="0">
                <a:solidFill>
                  <a:srgbClr val="C00000"/>
                </a:solidFill>
              </a:rPr>
              <a:t>realen Person</a:t>
            </a:r>
            <a:r>
              <a:rPr lang="de-DE" dirty="0"/>
              <a:t>, durch die das Geistwesen spricht, können Sie </a:t>
            </a:r>
            <a:r>
              <a:rPr lang="de-DE" dirty="0" smtClean="0"/>
              <a:t>in </a:t>
            </a:r>
            <a:r>
              <a:rPr lang="de-DE" dirty="0"/>
              <a:t>Feld 500 mit </a:t>
            </a:r>
            <a:r>
              <a:rPr lang="de-DE" dirty="0" smtClean="0"/>
              <a:t>der </a:t>
            </a:r>
            <a:r>
              <a:rPr lang="de-DE" dirty="0">
                <a:solidFill>
                  <a:srgbClr val="C00000"/>
                </a:solidFill>
              </a:rPr>
              <a:t>Codierung „</a:t>
            </a:r>
            <a:r>
              <a:rPr lang="de-DE" dirty="0" err="1">
                <a:solidFill>
                  <a:srgbClr val="C00000"/>
                </a:solidFill>
              </a:rPr>
              <a:t>rela</a:t>
            </a:r>
            <a:r>
              <a:rPr lang="de-DE" dirty="0">
                <a:solidFill>
                  <a:srgbClr val="C00000"/>
                </a:solidFill>
              </a:rPr>
              <a:t>“</a:t>
            </a:r>
            <a:r>
              <a:rPr lang="de-DE" dirty="0"/>
              <a:t> </a:t>
            </a:r>
            <a:r>
              <a:rPr lang="de-DE" dirty="0" smtClean="0"/>
              <a:t>angeben.</a:t>
            </a:r>
            <a:endParaRPr lang="de-DE" dirty="0"/>
          </a:p>
          <a:p>
            <a:r>
              <a:rPr lang="de-DE" dirty="0"/>
              <a:t>Die </a:t>
            </a:r>
            <a:r>
              <a:rPr lang="de-DE" dirty="0">
                <a:solidFill>
                  <a:srgbClr val="C00000"/>
                </a:solidFill>
              </a:rPr>
              <a:t>Gattungsbezeichnung „Übernatürliches Wesen“</a:t>
            </a:r>
            <a:r>
              <a:rPr lang="de-DE" dirty="0"/>
              <a:t> erfassen Sie als Relation in Feld 550 mit der </a:t>
            </a:r>
            <a:r>
              <a:rPr lang="de-DE" dirty="0">
                <a:solidFill>
                  <a:srgbClr val="C00000"/>
                </a:solidFill>
              </a:rPr>
              <a:t>Codierung „</a:t>
            </a:r>
            <a:r>
              <a:rPr lang="de-DE" dirty="0" err="1">
                <a:solidFill>
                  <a:srgbClr val="C00000"/>
                </a:solidFill>
              </a:rPr>
              <a:t>obin</a:t>
            </a:r>
            <a:r>
              <a:rPr lang="de-DE" dirty="0">
                <a:solidFill>
                  <a:srgbClr val="C00000"/>
                </a:solidFill>
              </a:rPr>
              <a:t>“</a:t>
            </a:r>
            <a:r>
              <a:rPr lang="de-DE" dirty="0"/>
              <a:t>.</a:t>
            </a:r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sz="2200" dirty="0">
                <a:sym typeface="Wingdings" panose="05000000000000000000" pitchFamily="2" charset="2"/>
              </a:rPr>
              <a:t>Hier verknüpfen Sie zum GND-Sachbegriff</a:t>
            </a:r>
            <a:r>
              <a:rPr lang="de-DE" sz="2200" dirty="0" smtClean="0"/>
              <a:t>.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166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Geister | hbz | Stand: 06.08.14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19438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Beispiel </a:t>
            </a:r>
            <a:r>
              <a:rPr lang="de-DE" dirty="0"/>
              <a:t>im Aleph-Format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60000" lvl="1" indent="0">
              <a:spcBef>
                <a:spcPts val="1200"/>
              </a:spcBef>
              <a:buNone/>
            </a:pPr>
            <a:r>
              <a:rPr lang="de-DE" sz="2200" i="1" u="sng" dirty="0" smtClean="0"/>
              <a:t>Erfassungsmuster</a:t>
            </a:r>
            <a:r>
              <a:rPr lang="de-DE" sz="2200" i="1" u="sng" dirty="0"/>
              <a:t>:</a:t>
            </a:r>
            <a:r>
              <a:rPr lang="de-DE" sz="2600" i="1" u="sng" dirty="0"/>
              <a:t/>
            </a:r>
            <a:br>
              <a:rPr lang="de-DE" sz="2600" i="1" u="sng" dirty="0"/>
            </a:br>
            <a:r>
              <a:rPr lang="de-DE" b="1" dirty="0">
                <a:sym typeface="Wingdings" panose="05000000000000000000" pitchFamily="2" charset="2"/>
              </a:rPr>
              <a:t>100 $p</a:t>
            </a:r>
            <a:r>
              <a:rPr lang="de-DE" dirty="0">
                <a:sym typeface="Wingdings" panose="05000000000000000000" pitchFamily="2" charset="2"/>
              </a:rPr>
              <a:t> Nachname, Vorname </a:t>
            </a:r>
            <a:r>
              <a:rPr lang="de-DE" b="1" dirty="0">
                <a:sym typeface="Wingdings" panose="05000000000000000000" pitchFamily="2" charset="2"/>
              </a:rPr>
              <a:t>$c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smtClean="0">
                <a:sym typeface="Wingdings" panose="05000000000000000000" pitchFamily="2" charset="2"/>
              </a:rPr>
              <a:t>Geist</a:t>
            </a:r>
            <a:br>
              <a:rPr lang="de-DE" dirty="0" smtClean="0">
                <a:sym typeface="Wingdings" panose="05000000000000000000" pitchFamily="2" charset="2"/>
              </a:rPr>
            </a:br>
            <a:r>
              <a:rPr lang="de-DE" b="1" dirty="0" smtClean="0">
                <a:sym typeface="Wingdings" panose="05000000000000000000" pitchFamily="2" charset="2"/>
              </a:rPr>
              <a:t>400 </a:t>
            </a:r>
            <a:r>
              <a:rPr lang="de-DE" b="1" dirty="0">
                <a:sym typeface="Wingdings" panose="05000000000000000000" pitchFamily="2" charset="2"/>
              </a:rPr>
              <a:t>$p</a:t>
            </a:r>
            <a:r>
              <a:rPr lang="de-DE" dirty="0">
                <a:sym typeface="Wingdings" panose="05000000000000000000" pitchFamily="2" charset="2"/>
              </a:rPr>
              <a:t> Nachname, Vorname </a:t>
            </a:r>
            <a:r>
              <a:rPr lang="de-DE" b="1" dirty="0">
                <a:sym typeface="Wingdings" panose="05000000000000000000" pitchFamily="2" charset="2"/>
              </a:rPr>
              <a:t>$c</a:t>
            </a:r>
            <a:r>
              <a:rPr lang="de-DE" dirty="0">
                <a:sym typeface="Wingdings" panose="05000000000000000000" pitchFamily="2" charset="2"/>
              </a:rPr>
              <a:t> Geist</a:t>
            </a:r>
            <a:br>
              <a:rPr lang="de-DE" dirty="0">
                <a:sym typeface="Wingdings" panose="05000000000000000000" pitchFamily="2" charset="2"/>
              </a:rPr>
            </a:br>
            <a:r>
              <a:rPr lang="de-DE" b="1" dirty="0" smtClean="0">
                <a:sym typeface="Wingdings" panose="05000000000000000000" pitchFamily="2" charset="2"/>
              </a:rPr>
              <a:t>500 $p</a:t>
            </a:r>
            <a:r>
              <a:rPr lang="de-DE" dirty="0" smtClean="0">
                <a:sym typeface="Wingdings" panose="05000000000000000000" pitchFamily="2" charset="2"/>
              </a:rPr>
              <a:t> Nachname, Vorname </a:t>
            </a:r>
            <a:r>
              <a:rPr lang="de-DE" b="1" dirty="0" smtClean="0">
                <a:sym typeface="Wingdings" panose="05000000000000000000" pitchFamily="2" charset="2"/>
              </a:rPr>
              <a:t>$4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rela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b="1" dirty="0" smtClean="0">
                <a:sym typeface="Wingdings" panose="05000000000000000000" pitchFamily="2" charset="2"/>
              </a:rPr>
              <a:t>$9</a:t>
            </a:r>
            <a:r>
              <a:rPr lang="de-DE" dirty="0" smtClean="0">
                <a:sym typeface="Wingdings" panose="05000000000000000000" pitchFamily="2" charset="2"/>
              </a:rPr>
              <a:t> (DE-588)…</a:t>
            </a:r>
            <a:br>
              <a:rPr lang="de-DE" dirty="0" smtClean="0">
                <a:sym typeface="Wingdings" panose="05000000000000000000" pitchFamily="2" charset="2"/>
              </a:rPr>
            </a:br>
            <a:r>
              <a:rPr lang="de-DE" b="1" dirty="0" smtClean="0">
                <a:sym typeface="Wingdings" panose="05000000000000000000" pitchFamily="2" charset="2"/>
              </a:rPr>
              <a:t>550 $s</a:t>
            </a:r>
            <a:r>
              <a:rPr lang="de-DE" dirty="0" smtClean="0">
                <a:sym typeface="Wingdings" panose="05000000000000000000" pitchFamily="2" charset="2"/>
              </a:rPr>
              <a:t> Übernatürliches Wesen </a:t>
            </a:r>
            <a:r>
              <a:rPr lang="de-DE" b="1" dirty="0" smtClean="0">
                <a:sym typeface="Wingdings" panose="05000000000000000000" pitchFamily="2" charset="2"/>
              </a:rPr>
              <a:t>$4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obin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b="1" dirty="0" smtClean="0">
                <a:sym typeface="Wingdings" panose="05000000000000000000" pitchFamily="2" charset="2"/>
              </a:rPr>
              <a:t>$9</a:t>
            </a:r>
            <a:r>
              <a:rPr lang="de-DE" dirty="0" smtClean="0">
                <a:sym typeface="Wingdings" panose="05000000000000000000" pitchFamily="2" charset="2"/>
              </a:rPr>
              <a:t> (DE-588)…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>
                <a:sym typeface="Wingdings" panose="05000000000000000000" pitchFamily="2" charset="2"/>
              </a:rPr>
              <a:t>Beispiel:</a:t>
            </a:r>
            <a:r>
              <a:rPr lang="de-DE" dirty="0">
                <a:sym typeface="Wingdings" panose="05000000000000000000" pitchFamily="2" charset="2"/>
              </a:rPr>
              <a:t/>
            </a:r>
            <a:br>
              <a:rPr lang="de-DE" dirty="0">
                <a:sym typeface="Wingdings" panose="05000000000000000000" pitchFamily="2" charset="2"/>
              </a:rPr>
            </a:br>
            <a:r>
              <a:rPr lang="de-DE" b="1" dirty="0">
                <a:sym typeface="Wingdings" panose="05000000000000000000" pitchFamily="2" charset="2"/>
              </a:rPr>
              <a:t>093 $a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pxs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smtClean="0">
                <a:sym typeface="Wingdings" panose="05000000000000000000" pitchFamily="2" charset="2"/>
              </a:rPr>
              <a:t/>
            </a:r>
            <a:br>
              <a:rPr lang="de-DE" dirty="0" smtClean="0">
                <a:sym typeface="Wingdings" panose="05000000000000000000" pitchFamily="2" charset="2"/>
              </a:rPr>
            </a:br>
            <a:r>
              <a:rPr lang="de-DE" b="1" dirty="0" smtClean="0">
                <a:sym typeface="Wingdings" panose="05000000000000000000" pitchFamily="2" charset="2"/>
              </a:rPr>
              <a:t>100 </a:t>
            </a:r>
            <a:r>
              <a:rPr lang="de-DE" b="1" dirty="0">
                <a:sym typeface="Wingdings" panose="05000000000000000000" pitchFamily="2" charset="2"/>
              </a:rPr>
              <a:t>$P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Schellida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b="1" dirty="0">
                <a:sym typeface="Wingdings" panose="05000000000000000000" pitchFamily="2" charset="2"/>
              </a:rPr>
              <a:t>$c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smtClean="0">
                <a:sym typeface="Wingdings" panose="05000000000000000000" pitchFamily="2" charset="2"/>
              </a:rPr>
              <a:t>Geist</a:t>
            </a:r>
            <a:br>
              <a:rPr lang="de-DE" dirty="0" smtClean="0">
                <a:sym typeface="Wingdings" panose="05000000000000000000" pitchFamily="2" charset="2"/>
              </a:rPr>
            </a:br>
            <a:r>
              <a:rPr lang="de-DE" b="1" dirty="0" smtClean="0">
                <a:sym typeface="Wingdings" panose="05000000000000000000" pitchFamily="2" charset="2"/>
              </a:rPr>
              <a:t>400 </a:t>
            </a:r>
            <a:r>
              <a:rPr lang="de-DE" b="1" dirty="0">
                <a:sym typeface="Wingdings" panose="05000000000000000000" pitchFamily="2" charset="2"/>
              </a:rPr>
              <a:t>$P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Espírito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Schellida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b="1" dirty="0" smtClean="0">
                <a:sym typeface="Wingdings" panose="05000000000000000000" pitchFamily="2" charset="2"/>
              </a:rPr>
              <a:t>$c</a:t>
            </a:r>
            <a:r>
              <a:rPr lang="de-DE" dirty="0" smtClean="0">
                <a:sym typeface="Wingdings" panose="05000000000000000000" pitchFamily="2" charset="2"/>
              </a:rPr>
              <a:t> Geist</a:t>
            </a:r>
            <a:br>
              <a:rPr lang="de-DE" dirty="0" smtClean="0">
                <a:sym typeface="Wingdings" panose="05000000000000000000" pitchFamily="2" charset="2"/>
              </a:rPr>
            </a:br>
            <a:r>
              <a:rPr lang="de-DE" b="1" dirty="0" smtClean="0">
                <a:sym typeface="Wingdings" panose="05000000000000000000" pitchFamily="2" charset="2"/>
              </a:rPr>
              <a:t>500 </a:t>
            </a:r>
            <a:r>
              <a:rPr lang="de-DE" b="1" dirty="0">
                <a:sym typeface="Wingdings" panose="05000000000000000000" pitchFamily="2" charset="2"/>
              </a:rPr>
              <a:t>$p</a:t>
            </a:r>
            <a:r>
              <a:rPr lang="de-DE" dirty="0">
                <a:sym typeface="Wingdings" panose="05000000000000000000" pitchFamily="2" charset="2"/>
              </a:rPr>
              <a:t> Coelho, Eliana Machado </a:t>
            </a:r>
            <a:r>
              <a:rPr lang="de-DE" b="1" dirty="0">
                <a:sym typeface="Wingdings" panose="05000000000000000000" pitchFamily="2" charset="2"/>
              </a:rPr>
              <a:t>$4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rela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b="1" dirty="0">
                <a:sym typeface="Wingdings" panose="05000000000000000000" pitchFamily="2" charset="2"/>
              </a:rPr>
              <a:t>$v</a:t>
            </a:r>
            <a:r>
              <a:rPr lang="de-DE" dirty="0">
                <a:sym typeface="Wingdings" panose="05000000000000000000" pitchFamily="2" charset="2"/>
              </a:rPr>
              <a:t> Medium </a:t>
            </a:r>
            <a:r>
              <a:rPr lang="de-DE" b="1" dirty="0">
                <a:sym typeface="Wingdings" panose="05000000000000000000" pitchFamily="2" charset="2"/>
              </a:rPr>
              <a:t>$9</a:t>
            </a:r>
            <a:r>
              <a:rPr lang="de-DE" dirty="0">
                <a:sym typeface="Wingdings" panose="05000000000000000000" pitchFamily="2" charset="2"/>
              </a:rPr>
              <a:t> (DE-588</a:t>
            </a:r>
            <a:r>
              <a:rPr lang="de-DE" dirty="0" smtClean="0">
                <a:sym typeface="Wingdings" panose="05000000000000000000" pitchFamily="2" charset="2"/>
              </a:rPr>
              <a:t>)...</a:t>
            </a:r>
            <a:br>
              <a:rPr lang="de-DE" dirty="0" smtClean="0">
                <a:sym typeface="Wingdings" panose="05000000000000000000" pitchFamily="2" charset="2"/>
              </a:rPr>
            </a:br>
            <a:r>
              <a:rPr lang="de-DE" b="1" dirty="0" smtClean="0">
                <a:sym typeface="Wingdings" panose="05000000000000000000" pitchFamily="2" charset="2"/>
              </a:rPr>
              <a:t>550 </a:t>
            </a:r>
            <a:r>
              <a:rPr lang="de-DE" b="1" dirty="0">
                <a:sym typeface="Wingdings" panose="05000000000000000000" pitchFamily="2" charset="2"/>
              </a:rPr>
              <a:t>$s</a:t>
            </a:r>
            <a:r>
              <a:rPr lang="de-DE" dirty="0">
                <a:sym typeface="Wingdings" panose="05000000000000000000" pitchFamily="2" charset="2"/>
              </a:rPr>
              <a:t> Übernatürliches Wesen </a:t>
            </a:r>
            <a:r>
              <a:rPr lang="de-DE" b="1" dirty="0">
                <a:sym typeface="Wingdings" panose="05000000000000000000" pitchFamily="2" charset="2"/>
              </a:rPr>
              <a:t>$4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obin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b="1" dirty="0">
                <a:sym typeface="Wingdings" panose="05000000000000000000" pitchFamily="2" charset="2"/>
              </a:rPr>
              <a:t>$9</a:t>
            </a:r>
            <a:r>
              <a:rPr lang="de-DE" dirty="0">
                <a:sym typeface="Wingdings" panose="05000000000000000000" pitchFamily="2" charset="2"/>
              </a:rPr>
              <a:t> (DE-588)... </a:t>
            </a:r>
            <a:r>
              <a:rPr lang="de-DE" dirty="0" smtClean="0">
                <a:sym typeface="Wingdings" panose="05000000000000000000" pitchFamily="2" charset="2"/>
              </a:rPr>
              <a:t/>
            </a:r>
            <a:br>
              <a:rPr lang="de-DE" dirty="0" smtClean="0">
                <a:sym typeface="Wingdings" panose="05000000000000000000" pitchFamily="2" charset="2"/>
              </a:rPr>
            </a:br>
            <a:r>
              <a:rPr lang="de-DE" b="1" dirty="0" smtClean="0">
                <a:sym typeface="Wingdings" panose="05000000000000000000" pitchFamily="2" charset="2"/>
              </a:rPr>
              <a:t>678 </a:t>
            </a:r>
            <a:r>
              <a:rPr lang="de-DE" b="1" dirty="0">
                <a:sym typeface="Wingdings" panose="05000000000000000000" pitchFamily="2" charset="2"/>
              </a:rPr>
              <a:t>$b</a:t>
            </a:r>
            <a:r>
              <a:rPr lang="de-DE" dirty="0">
                <a:sym typeface="Wingdings" panose="05000000000000000000" pitchFamily="2" charset="2"/>
              </a:rPr>
              <a:t> Geistwesen, spricht durch das </a:t>
            </a:r>
            <a:r>
              <a:rPr lang="de-DE" dirty="0" err="1">
                <a:sym typeface="Wingdings" panose="05000000000000000000" pitchFamily="2" charset="2"/>
              </a:rPr>
              <a:t>brasilian</a:t>
            </a:r>
            <a:r>
              <a:rPr lang="de-DE" dirty="0">
                <a:sym typeface="Wingdings" panose="05000000000000000000" pitchFamily="2" charset="2"/>
              </a:rPr>
              <a:t>. Medium Eliana </a:t>
            </a:r>
            <a:r>
              <a:rPr lang="de-DE" dirty="0" smtClean="0">
                <a:sym typeface="Wingdings" panose="05000000000000000000" pitchFamily="2" charset="2"/>
              </a:rPr>
              <a:t/>
            </a:r>
            <a:br>
              <a:rPr lang="de-DE" dirty="0" smtClean="0">
                <a:sym typeface="Wingdings" panose="05000000000000000000" pitchFamily="2" charset="2"/>
              </a:rPr>
            </a:br>
            <a:r>
              <a:rPr lang="de-DE" dirty="0" smtClean="0">
                <a:sym typeface="Wingdings" panose="05000000000000000000" pitchFamily="2" charset="2"/>
              </a:rPr>
              <a:t>            Machado </a:t>
            </a:r>
            <a:r>
              <a:rPr lang="de-DE" dirty="0">
                <a:sym typeface="Wingdings" panose="05000000000000000000" pitchFamily="2" charset="2"/>
              </a:rPr>
              <a:t>Coelho 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167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dirty="0" smtClean="0"/>
              <a:t>Schulungsunterlagen der AG RDA – Modul GND: Geister | hbz | Stand: 16.09.14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77272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Personen des Altertums und des Mittelalters</a:t>
            </a:r>
          </a:p>
        </p:txBody>
      </p:sp>
      <p:sp>
        <p:nvSpPr>
          <p:cNvPr id="4" name="Untertitel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0943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Behandelte Themen	</a:t>
            </a:r>
            <a:endParaRPr lang="de-DE" dirty="0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000" indent="-457200">
              <a:buFont typeface="+mj-lt"/>
              <a:buAutoNum type="arabicPeriod"/>
            </a:pPr>
            <a:r>
              <a:rPr lang="de-DE" dirty="0" smtClean="0"/>
              <a:t>Personen des Altertums</a:t>
            </a:r>
            <a:endParaRPr lang="de-DE" dirty="0"/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Personen des Mittelalters</a:t>
            </a: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6BBECFD-68E7-4B49-9F0E-0CC064E87EB9}" type="slidenum">
              <a:rPr lang="de-DE" smtClean="0"/>
              <a:pPr/>
              <a:t>169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Namen des Altertums und des Mittelalters | hbz | Stand: 14.07.14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51684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Anwendungsrichtlinien für den deutschsprachigen Raum (D-A-CH)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Grundlagen der RDA | hbz | Stand: 18.08.14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17</a:t>
            </a:fld>
            <a:endParaRPr lang="de-DE" dirty="0"/>
          </a:p>
        </p:txBody>
      </p:sp>
      <p:pic>
        <p:nvPicPr>
          <p:cNvPr id="5" name="Picture 4"/>
          <p:cNvPicPr>
            <a:picLocks noGrp="1" noChangeAspect="1" noChangeArrowheads="1"/>
          </p:cNvPicPr>
          <p:nvPr>
            <p:ph idx="4294967295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607" r="2942"/>
          <a:stretch/>
        </p:blipFill>
        <p:spPr bwMode="auto">
          <a:xfrm>
            <a:off x="3575720" y="2420888"/>
            <a:ext cx="5688632" cy="160574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" name="Rechteck 6"/>
          <p:cNvSpPr/>
          <p:nvPr/>
        </p:nvSpPr>
        <p:spPr>
          <a:xfrm>
            <a:off x="7464152" y="2636912"/>
            <a:ext cx="864096" cy="22324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D-A-CH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7218240" y="4245363"/>
            <a:ext cx="3827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00" dirty="0"/>
              <a:t>Screenshot aus dem RDA-Toolkit  mit Genehmigung der RDA-Verleger </a:t>
            </a:r>
            <a:br>
              <a:rPr lang="de-DE" sz="600" dirty="0"/>
            </a:br>
            <a:r>
              <a:rPr lang="de-DE" sz="600" dirty="0"/>
              <a:t>(American Library </a:t>
            </a:r>
            <a:r>
              <a:rPr lang="de-DE" sz="600" dirty="0" err="1"/>
              <a:t>Association</a:t>
            </a:r>
            <a:r>
              <a:rPr lang="de-DE" sz="600" dirty="0"/>
              <a:t>, </a:t>
            </a:r>
            <a:r>
              <a:rPr lang="de-DE" sz="600" dirty="0" err="1"/>
              <a:t>Canadian</a:t>
            </a:r>
            <a:r>
              <a:rPr lang="de-DE" sz="600" dirty="0"/>
              <a:t> Library </a:t>
            </a:r>
            <a:r>
              <a:rPr lang="de-DE" sz="600" dirty="0" err="1"/>
              <a:t>Association</a:t>
            </a:r>
            <a:r>
              <a:rPr lang="de-DE" sz="600" dirty="0"/>
              <a:t>, und CILIP: </a:t>
            </a:r>
            <a:r>
              <a:rPr lang="de-DE" sz="600" dirty="0" err="1"/>
              <a:t>Chartered</a:t>
            </a:r>
            <a:r>
              <a:rPr lang="de-DE" sz="600" dirty="0"/>
              <a:t> Institute </a:t>
            </a:r>
            <a:r>
              <a:rPr lang="de-DE" sz="600" dirty="0" err="1"/>
              <a:t>of</a:t>
            </a:r>
            <a:r>
              <a:rPr lang="de-DE" sz="600" dirty="0"/>
              <a:t> Library </a:t>
            </a:r>
            <a:r>
              <a:rPr lang="de-DE" sz="600" dirty="0" err="1"/>
              <a:t>and</a:t>
            </a:r>
            <a:r>
              <a:rPr lang="de-DE" sz="600" dirty="0"/>
              <a:t> Information Professionals)</a:t>
            </a: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9376" y="1786970"/>
            <a:ext cx="11327904" cy="3944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074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Personennamen des Altertums</a:t>
            </a:r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Zum Hintergrund: Die Normdatei PAN (Personennamen der Antike) wurde von der BSB erstellt und 1991 in die PND eingespielt.</a:t>
            </a:r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sz="2200" dirty="0" smtClean="0">
                <a:sym typeface="Wingdings" panose="05000000000000000000" pitchFamily="2" charset="2"/>
              </a:rPr>
              <a:t>Die Ansetzungs- und Verweisungsformen sind RAK-gemäß.</a:t>
            </a:r>
          </a:p>
          <a:p>
            <a:r>
              <a:rPr lang="de-DE" dirty="0" smtClean="0"/>
              <a:t>In RDA gibt es </a:t>
            </a:r>
            <a:r>
              <a:rPr lang="de-DE" dirty="0" smtClean="0">
                <a:solidFill>
                  <a:srgbClr val="C00000"/>
                </a:solidFill>
              </a:rPr>
              <a:t>keine eigenen Regelungen für diese Namen</a:t>
            </a:r>
            <a:r>
              <a:rPr lang="de-DE" dirty="0" smtClean="0"/>
              <a:t>.</a:t>
            </a:r>
            <a:endParaRPr lang="de-DE" dirty="0"/>
          </a:p>
          <a:p>
            <a:r>
              <a:rPr lang="de-DE" dirty="0"/>
              <a:t>Autoren der griechisch-römischen Antike werden nach PAN </a:t>
            </a:r>
            <a:r>
              <a:rPr lang="de-DE" dirty="0" smtClean="0"/>
              <a:t>angesetzt (siehe ERL 2 </a:t>
            </a:r>
            <a:r>
              <a:rPr lang="de-DE" dirty="0"/>
              <a:t>zu </a:t>
            </a:r>
            <a:r>
              <a:rPr lang="de-DE" dirty="0" smtClean="0"/>
              <a:t>RDA 9.2.2.5.2). </a:t>
            </a:r>
            <a:endParaRPr lang="de-DE" dirty="0"/>
          </a:p>
          <a:p>
            <a:r>
              <a:rPr lang="de-DE" dirty="0"/>
              <a:t>Nichtautoren der Antike und sonstige Personen des Altertums werden in der im Deutschen gebräuchlichen Form gemäß den </a:t>
            </a:r>
            <a:r>
              <a:rPr lang="de-DE" dirty="0" smtClean="0"/>
              <a:t>Nachschlagewerken </a:t>
            </a:r>
            <a:r>
              <a:rPr lang="de-DE" dirty="0"/>
              <a:t>gebildet</a:t>
            </a:r>
            <a:r>
              <a:rPr lang="de-DE" dirty="0" smtClean="0"/>
              <a:t>.</a:t>
            </a:r>
          </a:p>
          <a:p>
            <a:pPr marL="774000">
              <a:buFont typeface="Wingdings" panose="05000000000000000000" pitchFamily="2" charset="2"/>
              <a:buChar char="ð"/>
            </a:pPr>
            <a:r>
              <a:rPr lang="de-DE" dirty="0" smtClean="0">
                <a:solidFill>
                  <a:srgbClr val="C00000"/>
                </a:solidFill>
                <a:sym typeface="Wingdings" panose="05000000000000000000" pitchFamily="2" charset="2"/>
              </a:rPr>
              <a:t>K</a:t>
            </a:r>
            <a:r>
              <a:rPr lang="de-DE" dirty="0" smtClean="0">
                <a:solidFill>
                  <a:srgbClr val="C00000"/>
                </a:solidFill>
              </a:rPr>
              <a:t>eine </a:t>
            </a:r>
            <a:r>
              <a:rPr lang="de-DE" dirty="0">
                <a:solidFill>
                  <a:srgbClr val="C00000"/>
                </a:solidFill>
              </a:rPr>
              <a:t>wesentlichen Änderungen </a:t>
            </a:r>
            <a:r>
              <a:rPr lang="de-DE" dirty="0" smtClean="0">
                <a:solidFill>
                  <a:srgbClr val="C00000"/>
                </a:solidFill>
              </a:rPr>
              <a:t>beim </a:t>
            </a:r>
            <a:r>
              <a:rPr lang="de-DE" dirty="0">
                <a:solidFill>
                  <a:srgbClr val="C00000"/>
                </a:solidFill>
              </a:rPr>
              <a:t>bevorzugten Namen</a:t>
            </a:r>
            <a:r>
              <a:rPr lang="de-DE" dirty="0"/>
              <a:t> für Personen des Altertums in der „GND nach RDA</a:t>
            </a:r>
            <a:r>
              <a:rPr lang="de-DE" dirty="0" smtClean="0"/>
              <a:t>“!</a:t>
            </a:r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Namen des Altertums und des Mittelalters | hbz | Stand: 14.07.14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6D886A46-A3FB-4AF7-9141-8B446D7AA59A}" type="slidenum">
              <a:rPr lang="de-AT" smtClean="0"/>
              <a:t>170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17063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Beispiele nach RDA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6D886A46-A3FB-4AF7-9141-8B446D7AA59A}" type="slidenum">
              <a:rPr lang="de-AT" smtClean="0"/>
              <a:t>171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Namen des Altertums und des Mittelalters | hbz | Stand: 14.07.14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00050" lvl="1" indent="0">
              <a:buNone/>
            </a:pPr>
            <a:r>
              <a:rPr lang="de-DE" b="1" dirty="0"/>
              <a:t>100 $P</a:t>
            </a:r>
            <a:r>
              <a:rPr lang="de-DE" dirty="0"/>
              <a:t> </a:t>
            </a:r>
            <a:r>
              <a:rPr lang="de-DE" dirty="0" err="1" smtClean="0"/>
              <a:t>Homerus</a:t>
            </a:r>
            <a:r>
              <a:rPr lang="de-DE" dirty="0" smtClean="0"/>
              <a:t> </a:t>
            </a:r>
            <a:r>
              <a:rPr lang="de-DE" b="1" dirty="0" smtClean="0"/>
              <a:t>$d</a:t>
            </a:r>
            <a:r>
              <a:rPr lang="de-DE" dirty="0" smtClean="0"/>
              <a:t> </a:t>
            </a:r>
            <a:r>
              <a:rPr lang="de-DE" dirty="0"/>
              <a:t>8. Jahrhundert v. Chr</a:t>
            </a:r>
            <a:r>
              <a:rPr lang="de-DE" dirty="0" smtClean="0"/>
              <a:t>.</a:t>
            </a:r>
            <a:br>
              <a:rPr lang="de-DE" dirty="0" smtClean="0"/>
            </a:br>
            <a:r>
              <a:rPr lang="de-DE" b="1" dirty="0" smtClean="0"/>
              <a:t>400 </a:t>
            </a:r>
            <a:r>
              <a:rPr lang="de-DE" b="1" dirty="0"/>
              <a:t>$P</a:t>
            </a:r>
            <a:r>
              <a:rPr lang="de-DE" dirty="0"/>
              <a:t> </a:t>
            </a:r>
            <a:r>
              <a:rPr lang="de-DE" dirty="0" err="1" smtClean="0"/>
              <a:t>Homēros</a:t>
            </a:r>
            <a:r>
              <a:rPr lang="de-DE" dirty="0"/>
              <a:t> </a:t>
            </a:r>
            <a:r>
              <a:rPr lang="de-DE" b="1" dirty="0" smtClean="0"/>
              <a:t>$d</a:t>
            </a:r>
            <a:r>
              <a:rPr lang="de-DE" dirty="0" smtClean="0"/>
              <a:t> </a:t>
            </a:r>
            <a:r>
              <a:rPr lang="de-DE" dirty="0"/>
              <a:t>8. Jahrhundert v. Chr</a:t>
            </a:r>
            <a:r>
              <a:rPr lang="de-DE" dirty="0" smtClean="0"/>
              <a:t>.</a:t>
            </a:r>
            <a:br>
              <a:rPr lang="de-DE" dirty="0" smtClean="0"/>
            </a:br>
            <a:r>
              <a:rPr lang="de-DE" b="1" dirty="0" smtClean="0"/>
              <a:t>400 </a:t>
            </a:r>
            <a:r>
              <a:rPr lang="de-DE" b="1" dirty="0"/>
              <a:t>$P</a:t>
            </a:r>
            <a:r>
              <a:rPr lang="de-DE" dirty="0"/>
              <a:t> </a:t>
            </a:r>
            <a:r>
              <a:rPr lang="de-DE" dirty="0" smtClean="0"/>
              <a:t>Homer </a:t>
            </a:r>
            <a:r>
              <a:rPr lang="de-DE" b="1" dirty="0" smtClean="0"/>
              <a:t>$d</a:t>
            </a:r>
            <a:r>
              <a:rPr lang="de-DE" dirty="0" smtClean="0"/>
              <a:t> </a:t>
            </a:r>
            <a:r>
              <a:rPr lang="de-DE" dirty="0"/>
              <a:t>8. Jahrhundert v. Chr</a:t>
            </a:r>
            <a:r>
              <a:rPr lang="de-DE" dirty="0" smtClean="0"/>
              <a:t>.</a:t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</a:t>
            </a:r>
            <a:r>
              <a:rPr lang="de-DE" dirty="0"/>
              <a:t>8. Jahrhundert v. Chr</a:t>
            </a:r>
            <a:r>
              <a:rPr lang="de-DE" dirty="0" smtClean="0"/>
              <a:t>.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datl</a:t>
            </a:r>
            <a:endParaRPr lang="de-DE" dirty="0"/>
          </a:p>
          <a:p>
            <a:pPr marL="400050" lvl="1" indent="0">
              <a:spcBef>
                <a:spcPts val="1200"/>
              </a:spcBef>
              <a:buNone/>
            </a:pPr>
            <a:r>
              <a:rPr lang="de-DE" b="1" dirty="0"/>
              <a:t>100 $P</a:t>
            </a:r>
            <a:r>
              <a:rPr lang="de-DE" dirty="0"/>
              <a:t> </a:t>
            </a:r>
            <a:r>
              <a:rPr lang="de-DE" dirty="0" err="1"/>
              <a:t>Horatius</a:t>
            </a:r>
            <a:r>
              <a:rPr lang="de-DE" dirty="0"/>
              <a:t> </a:t>
            </a:r>
            <a:r>
              <a:rPr lang="de-DE" dirty="0" err="1" smtClean="0"/>
              <a:t>Flaccus</a:t>
            </a:r>
            <a:r>
              <a:rPr lang="de-DE" dirty="0" smtClean="0"/>
              <a:t> </a:t>
            </a:r>
            <a:r>
              <a:rPr lang="de-DE" b="1" dirty="0" smtClean="0"/>
              <a:t>$c</a:t>
            </a:r>
            <a:r>
              <a:rPr lang="de-DE" dirty="0" smtClean="0"/>
              <a:t> Quintus </a:t>
            </a:r>
            <a:r>
              <a:rPr lang="de-DE" b="1" dirty="0" smtClean="0"/>
              <a:t>$d</a:t>
            </a:r>
            <a:r>
              <a:rPr lang="de-DE" dirty="0" smtClean="0"/>
              <a:t> </a:t>
            </a:r>
            <a:r>
              <a:rPr lang="de-DE" dirty="0"/>
              <a:t>65 v. Chr.-8 v. Chr</a:t>
            </a:r>
            <a:r>
              <a:rPr lang="de-DE" dirty="0" smtClean="0"/>
              <a:t>.</a:t>
            </a:r>
            <a:br>
              <a:rPr lang="de-DE" dirty="0" smtClean="0"/>
            </a:br>
            <a:r>
              <a:rPr lang="de-DE" b="1" dirty="0" smtClean="0"/>
              <a:t>400 </a:t>
            </a:r>
            <a:r>
              <a:rPr lang="de-DE" b="1" dirty="0"/>
              <a:t>$P</a:t>
            </a:r>
            <a:r>
              <a:rPr lang="de-DE" dirty="0"/>
              <a:t> </a:t>
            </a:r>
            <a:r>
              <a:rPr lang="de-DE" dirty="0" smtClean="0"/>
              <a:t>Horaz </a:t>
            </a:r>
            <a:r>
              <a:rPr lang="de-DE" b="1" dirty="0" smtClean="0"/>
              <a:t>$d</a:t>
            </a:r>
            <a:r>
              <a:rPr lang="de-DE" dirty="0" smtClean="0"/>
              <a:t> </a:t>
            </a:r>
            <a:r>
              <a:rPr lang="de-DE" dirty="0"/>
              <a:t>65 v. Chr.-8 v. Chr</a:t>
            </a:r>
            <a:r>
              <a:rPr lang="de-DE" dirty="0" smtClean="0"/>
              <a:t>.</a:t>
            </a:r>
            <a:br>
              <a:rPr lang="de-DE" dirty="0" smtClean="0"/>
            </a:br>
            <a:r>
              <a:rPr lang="de-DE" b="1" dirty="0" smtClean="0"/>
              <a:t>400 </a:t>
            </a:r>
            <a:r>
              <a:rPr lang="de-DE" b="1" dirty="0"/>
              <a:t>$P</a:t>
            </a:r>
            <a:r>
              <a:rPr lang="de-DE" dirty="0"/>
              <a:t> </a:t>
            </a:r>
            <a:r>
              <a:rPr lang="de-DE" dirty="0" err="1" smtClean="0"/>
              <a:t>Flaccvs</a:t>
            </a:r>
            <a:r>
              <a:rPr lang="de-DE" dirty="0"/>
              <a:t> </a:t>
            </a:r>
            <a:r>
              <a:rPr lang="de-DE" b="1" dirty="0" smtClean="0"/>
              <a:t>$c</a:t>
            </a:r>
            <a:r>
              <a:rPr lang="de-DE" dirty="0" smtClean="0"/>
              <a:t> </a:t>
            </a:r>
            <a:r>
              <a:rPr lang="de-DE" dirty="0"/>
              <a:t>Quintus </a:t>
            </a:r>
            <a:r>
              <a:rPr lang="de-DE" dirty="0" err="1" smtClean="0"/>
              <a:t>Horatius</a:t>
            </a:r>
            <a:r>
              <a:rPr lang="de-DE" dirty="0"/>
              <a:t> </a:t>
            </a:r>
            <a:r>
              <a:rPr lang="de-DE" b="1" dirty="0" smtClean="0"/>
              <a:t>$d</a:t>
            </a:r>
            <a:r>
              <a:rPr lang="de-DE" dirty="0" smtClean="0"/>
              <a:t> </a:t>
            </a:r>
            <a:r>
              <a:rPr lang="de-DE" dirty="0"/>
              <a:t>65 v. Chr.-8 v. Chr</a:t>
            </a:r>
            <a:r>
              <a:rPr lang="de-DE" dirty="0" smtClean="0"/>
              <a:t>.</a:t>
            </a:r>
            <a:br>
              <a:rPr lang="de-DE" dirty="0" smtClean="0"/>
            </a:br>
            <a:r>
              <a:rPr lang="de-DE" b="1" dirty="0"/>
              <a:t>548 $a</a:t>
            </a:r>
            <a:r>
              <a:rPr lang="de-DE" dirty="0"/>
              <a:t> 65 v. Chr.-8 v. Chr</a:t>
            </a:r>
            <a:r>
              <a:rPr lang="de-DE" dirty="0" smtClean="0"/>
              <a:t>.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datl</a:t>
            </a:r>
            <a:endParaRPr lang="de-DE" dirty="0"/>
          </a:p>
          <a:p>
            <a:pPr marL="400050" lvl="1" indent="0">
              <a:spcBef>
                <a:spcPts val="1200"/>
              </a:spcBef>
              <a:buNone/>
            </a:pPr>
            <a:r>
              <a:rPr lang="de-DE" b="1" dirty="0"/>
              <a:t>100 $P</a:t>
            </a:r>
            <a:r>
              <a:rPr lang="de-DE" dirty="0"/>
              <a:t> </a:t>
            </a:r>
            <a:r>
              <a:rPr lang="de-DE" dirty="0" smtClean="0"/>
              <a:t>Dionysius </a:t>
            </a:r>
            <a:r>
              <a:rPr lang="de-DE" b="1" dirty="0" smtClean="0"/>
              <a:t>$c</a:t>
            </a:r>
            <a:r>
              <a:rPr lang="de-DE" dirty="0" smtClean="0"/>
              <a:t> </a:t>
            </a:r>
            <a:r>
              <a:rPr lang="de-DE" dirty="0" err="1" smtClean="0"/>
              <a:t>Alexandrinus</a:t>
            </a:r>
            <a:r>
              <a:rPr lang="de-DE" dirty="0" smtClean="0"/>
              <a:t> </a:t>
            </a:r>
            <a:r>
              <a:rPr lang="de-DE" b="1" dirty="0" smtClean="0"/>
              <a:t>$d</a:t>
            </a:r>
            <a:r>
              <a:rPr lang="de-DE" dirty="0" smtClean="0"/>
              <a:t> </a:t>
            </a:r>
            <a:r>
              <a:rPr lang="de-DE" dirty="0"/>
              <a:t>-</a:t>
            </a:r>
            <a:r>
              <a:rPr lang="de-DE" dirty="0" smtClean="0"/>
              <a:t>265</a:t>
            </a:r>
            <a:br>
              <a:rPr lang="de-DE" dirty="0" smtClean="0"/>
            </a:br>
            <a:r>
              <a:rPr lang="de-DE" b="1" dirty="0" smtClean="0"/>
              <a:t>400 </a:t>
            </a:r>
            <a:r>
              <a:rPr lang="de-DE" b="1" dirty="0"/>
              <a:t>$P</a:t>
            </a:r>
            <a:r>
              <a:rPr lang="de-DE" dirty="0"/>
              <a:t> </a:t>
            </a:r>
            <a:r>
              <a:rPr lang="de-DE" dirty="0" smtClean="0"/>
              <a:t>Dionysius </a:t>
            </a:r>
            <a:r>
              <a:rPr lang="de-DE" b="1" dirty="0" smtClean="0"/>
              <a:t>$c</a:t>
            </a:r>
            <a:r>
              <a:rPr lang="de-DE" dirty="0" smtClean="0"/>
              <a:t> </a:t>
            </a:r>
            <a:r>
              <a:rPr lang="de-DE" dirty="0"/>
              <a:t>von </a:t>
            </a:r>
            <a:r>
              <a:rPr lang="de-DE" dirty="0" smtClean="0"/>
              <a:t>Alexandria</a:t>
            </a:r>
            <a:r>
              <a:rPr lang="de-DE" dirty="0"/>
              <a:t> </a:t>
            </a:r>
            <a:r>
              <a:rPr lang="de-DE" b="1" dirty="0" smtClean="0"/>
              <a:t>$d</a:t>
            </a:r>
            <a:r>
              <a:rPr lang="de-DE" dirty="0" smtClean="0"/>
              <a:t> -265</a:t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-265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datl</a:t>
            </a:r>
            <a:endParaRPr lang="de-DE" dirty="0"/>
          </a:p>
          <a:p>
            <a:pPr marL="400050" lvl="1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5126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Personennamen des </a:t>
            </a:r>
            <a:r>
              <a:rPr lang="de-DE" dirty="0" smtClean="0"/>
              <a:t>Mittelalters - 1 -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Zum Hintergrund</a:t>
            </a:r>
            <a:r>
              <a:rPr lang="de-DE" dirty="0"/>
              <a:t>: Die Normdatei PMA (Personennamen des Mittelalters) wurde von der BSB erstellt und </a:t>
            </a:r>
            <a:r>
              <a:rPr lang="de-DE" dirty="0" smtClean="0"/>
              <a:t>1991 </a:t>
            </a:r>
            <a:r>
              <a:rPr lang="de-DE" dirty="0"/>
              <a:t>in die PND eingespielt.</a:t>
            </a:r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sz="2200" dirty="0">
                <a:sym typeface="Wingdings" panose="05000000000000000000" pitchFamily="2" charset="2"/>
              </a:rPr>
              <a:t>Die Ansetzungs- und Verweisungsformen sind RAK-gemäß</a:t>
            </a:r>
            <a:r>
              <a:rPr lang="de-DE" dirty="0" smtClean="0">
                <a:sym typeface="Wingdings" panose="05000000000000000000" pitchFamily="2" charset="2"/>
              </a:rPr>
              <a:t>.</a:t>
            </a:r>
          </a:p>
          <a:p>
            <a:pPr marL="0"/>
            <a:r>
              <a:rPr lang="de-DE" dirty="0" smtClean="0">
                <a:sym typeface="Wingdings" panose="05000000000000000000" pitchFamily="2" charset="2"/>
              </a:rPr>
              <a:t>I</a:t>
            </a:r>
            <a:r>
              <a:rPr lang="de-DE" sz="2400" dirty="0" smtClean="0"/>
              <a:t>n </a:t>
            </a:r>
            <a:r>
              <a:rPr lang="de-DE" sz="2400" dirty="0"/>
              <a:t>RDA gibt es </a:t>
            </a:r>
            <a:r>
              <a:rPr lang="de-DE" sz="2400" dirty="0">
                <a:solidFill>
                  <a:srgbClr val="C00000"/>
                </a:solidFill>
              </a:rPr>
              <a:t>keine eigenen Regelungen für diese Namen</a:t>
            </a:r>
            <a:r>
              <a:rPr lang="de-DE" sz="2400" dirty="0" smtClean="0"/>
              <a:t>.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Namen des Altertums und des Mittelalters | hbz | Stand: 14.07.14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6D886A46-A3FB-4AF7-9141-8B446D7AA59A}" type="slidenum">
              <a:rPr lang="de-AT" smtClean="0"/>
              <a:t>172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601585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Personennamen des </a:t>
            </a:r>
            <a:r>
              <a:rPr lang="de-DE" dirty="0" smtClean="0"/>
              <a:t>Mittelalters - 2 -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Ab</a:t>
            </a:r>
            <a:r>
              <a:rPr lang="de-AT" dirty="0">
                <a:solidFill>
                  <a:srgbClr val="000000"/>
                </a:solidFill>
              </a:rPr>
              <a:t>er: Der bevorzugte Name von Personen des Mittelalters wird in der </a:t>
            </a:r>
            <a:r>
              <a:rPr lang="de-AT" dirty="0">
                <a:solidFill>
                  <a:srgbClr val="C00000"/>
                </a:solidFill>
              </a:rPr>
              <a:t>im Deutschen gebräuchlichen Form gemäß den </a:t>
            </a:r>
            <a:r>
              <a:rPr lang="de-AT" dirty="0" smtClean="0">
                <a:solidFill>
                  <a:srgbClr val="C00000"/>
                </a:solidFill>
              </a:rPr>
              <a:t>Nachschlage-werken</a:t>
            </a:r>
            <a:r>
              <a:rPr lang="de-AT" dirty="0" smtClean="0">
                <a:solidFill>
                  <a:srgbClr val="000000"/>
                </a:solidFill>
              </a:rPr>
              <a:t> </a:t>
            </a:r>
            <a:r>
              <a:rPr lang="de-AT" dirty="0">
                <a:solidFill>
                  <a:srgbClr val="000000"/>
                </a:solidFill>
              </a:rPr>
              <a:t>gewählt (siehe ERL 2 und 3 zu RDA 9.2.2.5.2</a:t>
            </a:r>
            <a:r>
              <a:rPr lang="de-AT" dirty="0" smtClean="0">
                <a:solidFill>
                  <a:srgbClr val="000000"/>
                </a:solidFill>
              </a:rPr>
              <a:t>).</a:t>
            </a:r>
          </a:p>
          <a:p>
            <a:pPr marL="774000">
              <a:buFont typeface="Wingdings" panose="05000000000000000000" pitchFamily="2" charset="2"/>
              <a:buChar char="ð"/>
            </a:pPr>
            <a:r>
              <a:rPr lang="de-DE" dirty="0" smtClean="0">
                <a:solidFill>
                  <a:srgbClr val="000000"/>
                </a:solidFill>
                <a:sym typeface="Wingdings" panose="05000000000000000000" pitchFamily="2" charset="2"/>
              </a:rPr>
              <a:t>Die Normdatensätze mit</a:t>
            </a:r>
            <a:r>
              <a:rPr lang="de-DE" sz="2400" dirty="0" smtClean="0">
                <a:solidFill>
                  <a:srgbClr val="000000"/>
                </a:solidFill>
                <a:sym typeface="Wingdings" panose="05000000000000000000" pitchFamily="2" charset="2"/>
              </a:rPr>
              <a:t> </a:t>
            </a:r>
            <a:r>
              <a:rPr lang="de-DE" sz="2400" dirty="0">
                <a:solidFill>
                  <a:srgbClr val="000000"/>
                </a:solidFill>
                <a:sym typeface="Wingdings" panose="05000000000000000000" pitchFamily="2" charset="2"/>
              </a:rPr>
              <a:t>latinisiert </a:t>
            </a:r>
            <a:r>
              <a:rPr lang="de-DE" sz="2400" dirty="0" smtClean="0">
                <a:solidFill>
                  <a:srgbClr val="000000"/>
                </a:solidFill>
                <a:sym typeface="Wingdings" panose="05000000000000000000" pitchFamily="2" charset="2"/>
              </a:rPr>
              <a:t>gebildeten </a:t>
            </a:r>
            <a:r>
              <a:rPr lang="de-DE" sz="2400" dirty="0">
                <a:solidFill>
                  <a:srgbClr val="000000"/>
                </a:solidFill>
                <a:sym typeface="Wingdings" panose="05000000000000000000" pitchFamily="2" charset="2"/>
              </a:rPr>
              <a:t>Namen </a:t>
            </a:r>
            <a:r>
              <a:rPr lang="de-DE" sz="2400" dirty="0" smtClean="0">
                <a:solidFill>
                  <a:srgbClr val="000000"/>
                </a:solidFill>
                <a:sym typeface="Wingdings" panose="05000000000000000000" pitchFamily="2" charset="2"/>
              </a:rPr>
              <a:t>müssen überarbeitet werden und sind bei Wiederaufgreifen der hbz-Verbundredaktion zu melden! </a:t>
            </a:r>
          </a:p>
          <a:p>
            <a:pPr marL="1134000">
              <a:buFont typeface="Wingdings" panose="05000000000000000000" pitchFamily="2" charset="2"/>
              <a:buChar char="Ä"/>
            </a:pPr>
            <a:r>
              <a:rPr lang="de-DE" sz="2200" dirty="0" smtClean="0">
                <a:solidFill>
                  <a:srgbClr val="000000"/>
                </a:solidFill>
                <a:sym typeface="Wingdings" panose="05000000000000000000" pitchFamily="2" charset="2"/>
              </a:rPr>
              <a:t>Diese leitet den Antrag an die </a:t>
            </a:r>
            <a:r>
              <a:rPr lang="de-DE" sz="2200" dirty="0">
                <a:solidFill>
                  <a:srgbClr val="000000"/>
                </a:solidFill>
                <a:sym typeface="Wingdings" panose="05000000000000000000" pitchFamily="2" charset="2"/>
              </a:rPr>
              <a:t>PMA-Redaktion der BSB </a:t>
            </a:r>
            <a:r>
              <a:rPr lang="de-DE" sz="2200" dirty="0" smtClean="0">
                <a:solidFill>
                  <a:srgbClr val="000000"/>
                </a:solidFill>
                <a:sym typeface="Wingdings" panose="05000000000000000000" pitchFamily="2" charset="2"/>
              </a:rPr>
              <a:t>weiter.</a:t>
            </a:r>
          </a:p>
          <a:p>
            <a:pPr marL="373950"/>
            <a:r>
              <a:rPr lang="de-AT" dirty="0" smtClean="0"/>
              <a:t>Ist </a:t>
            </a:r>
            <a:r>
              <a:rPr lang="de-AT" dirty="0"/>
              <a:t>keine deutsche Form nachweisbar, wird der bevorzugte Name gemäß PMA gebildet. 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Namen des Altertums und des Mittelalters | hbz | Stand: 14.07.14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6D886A46-A3FB-4AF7-9141-8B446D7AA59A}" type="slidenum">
              <a:rPr lang="de-AT" smtClean="0"/>
              <a:t>173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65703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Beispiele nach RDA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6D886A46-A3FB-4AF7-9141-8B446D7AA59A}" type="slidenum">
              <a:rPr lang="de-AT" smtClean="0"/>
              <a:t>174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Namen des Altertums und des Mittelalters | hbz | Stand: 14.07.14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00050" lvl="1" indent="0">
              <a:spcBef>
                <a:spcPts val="600"/>
              </a:spcBef>
              <a:buNone/>
            </a:pPr>
            <a:r>
              <a:rPr lang="de-AT" b="1" dirty="0" smtClean="0"/>
              <a:t>100 $P</a:t>
            </a:r>
            <a:r>
              <a:rPr lang="de-AT" dirty="0" smtClean="0"/>
              <a:t> Hildegard </a:t>
            </a:r>
            <a:r>
              <a:rPr lang="de-AT" b="1" dirty="0" smtClean="0"/>
              <a:t>$c</a:t>
            </a:r>
            <a:r>
              <a:rPr lang="de-AT" dirty="0" smtClean="0"/>
              <a:t> </a:t>
            </a:r>
            <a:r>
              <a:rPr lang="de-AT" dirty="0"/>
              <a:t>von </a:t>
            </a:r>
            <a:r>
              <a:rPr lang="de-AT" dirty="0" smtClean="0"/>
              <a:t>Bingen </a:t>
            </a:r>
            <a:r>
              <a:rPr lang="de-AT" b="1" dirty="0" smtClean="0"/>
              <a:t>$d</a:t>
            </a:r>
            <a:r>
              <a:rPr lang="de-AT" dirty="0" smtClean="0"/>
              <a:t> 1098-1179</a:t>
            </a:r>
            <a:br>
              <a:rPr lang="de-AT" dirty="0" smtClean="0"/>
            </a:br>
            <a:r>
              <a:rPr lang="de-AT" b="1" dirty="0" smtClean="0"/>
              <a:t>400 $P</a:t>
            </a:r>
            <a:r>
              <a:rPr lang="de-AT" dirty="0" smtClean="0"/>
              <a:t> </a:t>
            </a:r>
            <a:r>
              <a:rPr lang="de-AT" dirty="0" err="1" smtClean="0"/>
              <a:t>Hildegardis</a:t>
            </a:r>
            <a:r>
              <a:rPr lang="de-AT" dirty="0" smtClean="0"/>
              <a:t> </a:t>
            </a:r>
            <a:r>
              <a:rPr lang="de-AT" b="1" dirty="0" smtClean="0"/>
              <a:t>$c</a:t>
            </a:r>
            <a:r>
              <a:rPr lang="de-AT" dirty="0" smtClean="0"/>
              <a:t> </a:t>
            </a:r>
            <a:r>
              <a:rPr lang="de-AT" dirty="0" err="1" smtClean="0"/>
              <a:t>Bingensis</a:t>
            </a:r>
            <a:r>
              <a:rPr lang="de-AT" dirty="0" smtClean="0"/>
              <a:t> </a:t>
            </a:r>
            <a:r>
              <a:rPr lang="de-AT" b="1" dirty="0" smtClean="0"/>
              <a:t>$d</a:t>
            </a:r>
            <a:r>
              <a:rPr lang="de-AT" dirty="0" smtClean="0"/>
              <a:t> </a:t>
            </a:r>
            <a:r>
              <a:rPr lang="de-AT" dirty="0"/>
              <a:t>1098-1179 </a:t>
            </a:r>
            <a:r>
              <a:rPr lang="de-AT" dirty="0" smtClean="0"/>
              <a:t>[</a:t>
            </a:r>
            <a:r>
              <a:rPr lang="de-AT" dirty="0"/>
              <a:t>bisherige bevorzugte Benennung</a:t>
            </a:r>
            <a:r>
              <a:rPr lang="de-AT" dirty="0" smtClean="0"/>
              <a:t>]</a:t>
            </a:r>
            <a:br>
              <a:rPr lang="de-AT" dirty="0" smtClean="0"/>
            </a:br>
            <a:r>
              <a:rPr lang="de-AT" b="1" dirty="0" smtClean="0"/>
              <a:t>548 $a</a:t>
            </a:r>
            <a:r>
              <a:rPr lang="de-AT" dirty="0" smtClean="0"/>
              <a:t> 1098-1179 </a:t>
            </a:r>
            <a:r>
              <a:rPr lang="de-AT" b="1" dirty="0" smtClean="0"/>
              <a:t>$4</a:t>
            </a:r>
            <a:r>
              <a:rPr lang="de-AT" dirty="0" smtClean="0"/>
              <a:t> </a:t>
            </a:r>
            <a:r>
              <a:rPr lang="de-AT" dirty="0" err="1" smtClean="0"/>
              <a:t>datl</a:t>
            </a:r>
            <a:endParaRPr lang="de-AT" dirty="0" smtClean="0"/>
          </a:p>
          <a:p>
            <a:pPr marL="400050" lvl="1" indent="0">
              <a:spcBef>
                <a:spcPts val="1200"/>
              </a:spcBef>
              <a:buNone/>
            </a:pPr>
            <a:r>
              <a:rPr lang="de-AT" b="1" dirty="0" smtClean="0"/>
              <a:t>100 $P</a:t>
            </a:r>
            <a:r>
              <a:rPr lang="de-AT" dirty="0" smtClean="0"/>
              <a:t> Thomas </a:t>
            </a:r>
            <a:r>
              <a:rPr lang="de-AT" b="1" dirty="0" smtClean="0"/>
              <a:t>$c</a:t>
            </a:r>
            <a:r>
              <a:rPr lang="de-AT" dirty="0" smtClean="0"/>
              <a:t> </a:t>
            </a:r>
            <a:r>
              <a:rPr lang="de-AT" dirty="0"/>
              <a:t>von </a:t>
            </a:r>
            <a:r>
              <a:rPr lang="de-AT" dirty="0" smtClean="0"/>
              <a:t>Aquin </a:t>
            </a:r>
            <a:r>
              <a:rPr lang="de-AT" b="1" dirty="0" smtClean="0"/>
              <a:t>$d</a:t>
            </a:r>
            <a:r>
              <a:rPr lang="de-AT" dirty="0" smtClean="0"/>
              <a:t> 1225-1274</a:t>
            </a:r>
            <a:br>
              <a:rPr lang="de-AT" dirty="0" smtClean="0"/>
            </a:br>
            <a:r>
              <a:rPr lang="de-AT" b="1" dirty="0" smtClean="0"/>
              <a:t>400 $P</a:t>
            </a:r>
            <a:r>
              <a:rPr lang="de-AT" dirty="0" smtClean="0"/>
              <a:t> Thomas</a:t>
            </a:r>
            <a:r>
              <a:rPr lang="de-AT" dirty="0"/>
              <a:t> </a:t>
            </a:r>
            <a:r>
              <a:rPr lang="de-AT" b="1" dirty="0" smtClean="0"/>
              <a:t>$c</a:t>
            </a:r>
            <a:r>
              <a:rPr lang="de-AT" dirty="0" smtClean="0"/>
              <a:t> </a:t>
            </a:r>
            <a:r>
              <a:rPr lang="de-AT" dirty="0"/>
              <a:t>de </a:t>
            </a:r>
            <a:r>
              <a:rPr lang="de-AT" dirty="0" smtClean="0"/>
              <a:t>Aquino </a:t>
            </a:r>
            <a:r>
              <a:rPr lang="de-AT" b="1" dirty="0" smtClean="0"/>
              <a:t>$d</a:t>
            </a:r>
            <a:r>
              <a:rPr lang="de-AT" dirty="0" smtClean="0"/>
              <a:t> </a:t>
            </a:r>
            <a:r>
              <a:rPr lang="de-AT" dirty="0"/>
              <a:t>1225-1274 [bisherige bevorzugte Benennung</a:t>
            </a:r>
            <a:r>
              <a:rPr lang="de-AT" dirty="0" smtClean="0"/>
              <a:t>]</a:t>
            </a:r>
            <a:br>
              <a:rPr lang="de-AT" dirty="0" smtClean="0"/>
            </a:br>
            <a:r>
              <a:rPr lang="de-AT" b="1" dirty="0" smtClean="0"/>
              <a:t>548 $a</a:t>
            </a:r>
            <a:r>
              <a:rPr lang="de-AT" dirty="0" smtClean="0"/>
              <a:t> 1225-1274 </a:t>
            </a:r>
            <a:r>
              <a:rPr lang="de-AT" b="1" dirty="0" smtClean="0"/>
              <a:t>$4</a:t>
            </a:r>
            <a:r>
              <a:rPr lang="de-AT" dirty="0" smtClean="0"/>
              <a:t> </a:t>
            </a:r>
            <a:r>
              <a:rPr lang="de-AT" dirty="0" err="1" smtClean="0"/>
              <a:t>datl</a:t>
            </a:r>
            <a:endParaRPr lang="de-AT" dirty="0" smtClean="0"/>
          </a:p>
          <a:p>
            <a:pPr marL="400050" lvl="1" indent="0">
              <a:spcBef>
                <a:spcPts val="1200"/>
              </a:spcBef>
              <a:buNone/>
            </a:pPr>
            <a:r>
              <a:rPr lang="de-AT" b="1" dirty="0" smtClean="0"/>
              <a:t>100 $P</a:t>
            </a:r>
            <a:r>
              <a:rPr lang="de-AT" dirty="0" smtClean="0"/>
              <a:t> Walther </a:t>
            </a:r>
            <a:r>
              <a:rPr lang="de-AT" b="1" dirty="0" smtClean="0"/>
              <a:t>$c</a:t>
            </a:r>
            <a:r>
              <a:rPr lang="de-AT" dirty="0" smtClean="0"/>
              <a:t> </a:t>
            </a:r>
            <a:r>
              <a:rPr lang="de-AT" dirty="0"/>
              <a:t>von der </a:t>
            </a:r>
            <a:r>
              <a:rPr lang="de-AT" dirty="0" smtClean="0"/>
              <a:t>Vogelweide </a:t>
            </a:r>
            <a:r>
              <a:rPr lang="de-AT" b="1" dirty="0" smtClean="0"/>
              <a:t>$d</a:t>
            </a:r>
            <a:r>
              <a:rPr lang="de-AT" dirty="0" smtClean="0"/>
              <a:t> 1170-1230</a:t>
            </a:r>
            <a:br>
              <a:rPr lang="de-AT" dirty="0" smtClean="0"/>
            </a:br>
            <a:r>
              <a:rPr lang="de-AT" b="1" dirty="0" smtClean="0"/>
              <a:t>548 $a</a:t>
            </a:r>
            <a:r>
              <a:rPr lang="de-AT" dirty="0" smtClean="0"/>
              <a:t> 1170-1230 </a:t>
            </a:r>
            <a:r>
              <a:rPr lang="de-AT" b="1" dirty="0" smtClean="0"/>
              <a:t>$4</a:t>
            </a:r>
            <a:r>
              <a:rPr lang="de-AT" dirty="0" smtClean="0"/>
              <a:t> </a:t>
            </a:r>
            <a:r>
              <a:rPr lang="de-AT" dirty="0" err="1" smtClean="0"/>
              <a:t>datl</a:t>
            </a:r>
            <a:endParaRPr lang="de-AT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55601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de-DE" altLang="de-DE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Religiöse </a:t>
            </a:r>
            <a:r>
              <a:rPr lang="de-DE" altLang="de-DE" sz="4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Personen</a:t>
            </a:r>
            <a:endParaRPr lang="de-DE" altLang="de-DE" sz="3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Untertitel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7032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/>
              <a:t>Wichtige Änderungen			- 1 -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Der </a:t>
            </a:r>
            <a:r>
              <a:rPr lang="de-DE" dirty="0">
                <a:solidFill>
                  <a:srgbClr val="C00000"/>
                </a:solidFill>
              </a:rPr>
              <a:t>Titel</a:t>
            </a:r>
            <a:r>
              <a:rPr lang="de-DE" dirty="0"/>
              <a:t> der Person ist </a:t>
            </a:r>
            <a:r>
              <a:rPr lang="de-DE" dirty="0" smtClean="0"/>
              <a:t>ein </a:t>
            </a:r>
            <a:r>
              <a:rPr lang="de-DE" dirty="0" smtClean="0">
                <a:solidFill>
                  <a:srgbClr val="C00000"/>
                </a:solidFill>
              </a:rPr>
              <a:t>Kernelement</a:t>
            </a:r>
            <a:r>
              <a:rPr lang="de-DE" dirty="0"/>
              <a:t>, wenn er …</a:t>
            </a:r>
          </a:p>
          <a:p>
            <a:pPr marL="774000">
              <a:buFontTx/>
              <a:buChar char="-"/>
            </a:pPr>
            <a:r>
              <a:rPr lang="de-DE" dirty="0" smtClean="0"/>
              <a:t>eine </a:t>
            </a:r>
            <a:r>
              <a:rPr lang="de-DE" dirty="0"/>
              <a:t>religiöse Würde bzw. ein religiöses Amt bezeichnet oder </a:t>
            </a:r>
            <a:endParaRPr lang="de-DE" dirty="0" smtClean="0"/>
          </a:p>
          <a:p>
            <a:pPr marL="774000">
              <a:buFontTx/>
              <a:buChar char="-"/>
            </a:pPr>
            <a:r>
              <a:rPr lang="de-DE" dirty="0" smtClean="0"/>
              <a:t>die </a:t>
            </a:r>
            <a:r>
              <a:rPr lang="de-DE" dirty="0"/>
              <a:t>Anrede einer Person mit religiöser Berufung ist (siehe RDA 9.4</a:t>
            </a:r>
            <a:r>
              <a:rPr lang="de-DE" dirty="0" smtClean="0"/>
              <a:t>).</a:t>
            </a:r>
          </a:p>
          <a:p>
            <a:pPr marL="774000">
              <a:buFont typeface="Wingdings" panose="05000000000000000000" pitchFamily="2" charset="2"/>
              <a:buChar char="ð"/>
            </a:pPr>
            <a:r>
              <a:rPr lang="de-DE" dirty="0" smtClean="0">
                <a:sym typeface="Wingdings" panose="05000000000000000000" pitchFamily="2" charset="2"/>
              </a:rPr>
              <a:t>E</a:t>
            </a:r>
            <a:r>
              <a:rPr lang="de-DE" dirty="0" smtClean="0"/>
              <a:t>r </a:t>
            </a:r>
            <a:r>
              <a:rPr lang="de-DE" dirty="0">
                <a:solidFill>
                  <a:srgbClr val="C00000"/>
                </a:solidFill>
              </a:rPr>
              <a:t>gehört zum normierten </a:t>
            </a:r>
            <a:r>
              <a:rPr lang="de-DE" dirty="0" smtClean="0">
                <a:solidFill>
                  <a:srgbClr val="C00000"/>
                </a:solidFill>
              </a:rPr>
              <a:t>Sucheinstieg</a:t>
            </a:r>
            <a:r>
              <a:rPr lang="de-DE" dirty="0" smtClean="0"/>
              <a:t>.</a:t>
            </a:r>
          </a:p>
          <a:p>
            <a:r>
              <a:rPr lang="de-DE" dirty="0" smtClean="0"/>
              <a:t>Zusätzlich wird der Titel </a:t>
            </a:r>
            <a:r>
              <a:rPr lang="de-DE" dirty="0" smtClean="0">
                <a:solidFill>
                  <a:srgbClr val="C00000"/>
                </a:solidFill>
              </a:rPr>
              <a:t>als Relation in Feld 550 mit der Codierung „</a:t>
            </a:r>
            <a:r>
              <a:rPr lang="de-DE" dirty="0" err="1" smtClean="0">
                <a:solidFill>
                  <a:srgbClr val="C00000"/>
                </a:solidFill>
              </a:rPr>
              <a:t>berc</a:t>
            </a:r>
            <a:r>
              <a:rPr lang="de-DE" dirty="0" smtClean="0">
                <a:solidFill>
                  <a:srgbClr val="C00000"/>
                </a:solidFill>
              </a:rPr>
              <a:t>“</a:t>
            </a:r>
            <a:r>
              <a:rPr lang="de-DE" dirty="0" smtClean="0"/>
              <a:t> erfasst.</a:t>
            </a:r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sz="2200" dirty="0" smtClean="0">
                <a:sym typeface="Wingdings" panose="05000000000000000000" pitchFamily="2" charset="2"/>
              </a:rPr>
              <a:t>Hier sollte möglichst eine Verknüpfung zum GND-Sachschlagwort erfolgen.</a:t>
            </a:r>
            <a:endParaRPr lang="de-DE" sz="22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176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Religiöse Personen | hbz | Stand: 20.08.14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68921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altLang="de-DE" dirty="0" smtClean="0"/>
              <a:t>Wichtige Änderungen			- </a:t>
            </a:r>
            <a:r>
              <a:rPr lang="de-DE" altLang="de-DE" dirty="0"/>
              <a:t>2</a:t>
            </a:r>
            <a:r>
              <a:rPr lang="de-DE" altLang="de-DE" dirty="0" smtClean="0"/>
              <a:t> </a:t>
            </a:r>
            <a:r>
              <a:rPr lang="de-DE" altLang="de-DE" dirty="0"/>
              <a:t>- 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Der normierte </a:t>
            </a:r>
            <a:r>
              <a:rPr lang="de-DE" dirty="0"/>
              <a:t>Sucheinstieg </a:t>
            </a:r>
            <a:r>
              <a:rPr lang="de-DE" dirty="0">
                <a:solidFill>
                  <a:srgbClr val="C00000"/>
                </a:solidFill>
              </a:rPr>
              <a:t>für Erzbischöfe, Bischöfe, Äbte etc. mit </a:t>
            </a:r>
            <a:r>
              <a:rPr lang="de-DE" dirty="0" smtClean="0">
                <a:solidFill>
                  <a:srgbClr val="C00000"/>
                </a:solidFill>
              </a:rPr>
              <a:t>einem persönlichen </a:t>
            </a:r>
            <a:r>
              <a:rPr lang="de-DE" dirty="0">
                <a:solidFill>
                  <a:srgbClr val="C00000"/>
                </a:solidFill>
              </a:rPr>
              <a:t>Namen</a:t>
            </a:r>
            <a:r>
              <a:rPr lang="de-DE" dirty="0"/>
              <a:t> </a:t>
            </a:r>
            <a:r>
              <a:rPr lang="de-DE" dirty="0" smtClean="0"/>
              <a:t>hat die Form … (siehe </a:t>
            </a:r>
            <a:r>
              <a:rPr lang="de-DE" altLang="de-DE" dirty="0"/>
              <a:t>RDA </a:t>
            </a:r>
            <a:r>
              <a:rPr lang="de-DE" altLang="de-DE" dirty="0" smtClean="0"/>
              <a:t>9.4.1.7)</a:t>
            </a:r>
            <a:r>
              <a:rPr lang="de-DE" dirty="0" smtClean="0"/>
              <a:t>:</a:t>
            </a:r>
          </a:p>
          <a:p>
            <a:pPr marL="774000">
              <a:buFontTx/>
              <a:buChar char="-"/>
            </a:pPr>
            <a:r>
              <a:rPr lang="de-DE" dirty="0" smtClean="0"/>
              <a:t>persönlicher </a:t>
            </a:r>
            <a:r>
              <a:rPr lang="de-DE" dirty="0"/>
              <a:t>Name in der im Deutschen gebräuchlichen Form, </a:t>
            </a:r>
            <a:endParaRPr lang="de-DE" dirty="0" smtClean="0"/>
          </a:p>
          <a:p>
            <a:pPr marL="774000">
              <a:buFontTx/>
              <a:buChar char="-"/>
            </a:pPr>
            <a:r>
              <a:rPr lang="de-DE" dirty="0" smtClean="0"/>
              <a:t>ggf</a:t>
            </a:r>
            <a:r>
              <a:rPr lang="de-DE" dirty="0"/>
              <a:t>. Zählung in römischen Ziffern durch Punkt </a:t>
            </a:r>
            <a:r>
              <a:rPr lang="de-DE" dirty="0" smtClean="0"/>
              <a:t>abgeschlossen,</a:t>
            </a:r>
          </a:p>
          <a:p>
            <a:pPr marL="774000">
              <a:buFontTx/>
              <a:buChar char="-"/>
            </a:pPr>
            <a:r>
              <a:rPr lang="de-DE" dirty="0" smtClean="0"/>
              <a:t>der Name </a:t>
            </a:r>
            <a:r>
              <a:rPr lang="de-DE" dirty="0"/>
              <a:t>des zuletzt innegehabten geistlichen Territoriums bzw. Klostersitzes in der im Deutschen gebräuchlichen </a:t>
            </a:r>
            <a:r>
              <a:rPr lang="de-DE" dirty="0" smtClean="0"/>
              <a:t>Form,</a:t>
            </a:r>
          </a:p>
          <a:p>
            <a:pPr marL="774000">
              <a:buFontTx/>
              <a:buChar char="-"/>
            </a:pPr>
            <a:r>
              <a:rPr lang="de-DE" dirty="0" smtClean="0"/>
              <a:t>der ranghöchste Titel, und</a:t>
            </a:r>
          </a:p>
          <a:p>
            <a:pPr marL="774000">
              <a:buFontTx/>
              <a:buChar char="-"/>
            </a:pPr>
            <a:r>
              <a:rPr lang="de-DE" dirty="0" smtClean="0"/>
              <a:t>ggf. Lebensdaten.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177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Religiöse Personen | hbz | Stand: 20.08.14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12351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altLang="de-DE" dirty="0" smtClean="0"/>
              <a:t>Wichtige Änderungen			- 3 </a:t>
            </a:r>
            <a:r>
              <a:rPr lang="de-DE" altLang="de-DE" dirty="0"/>
              <a:t>- 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60000" lvl="1" indent="0">
              <a:buNone/>
            </a:pPr>
            <a:r>
              <a:rPr lang="de-DE" i="1" u="sng" dirty="0" smtClean="0"/>
              <a:t>Beispiele:</a:t>
            </a:r>
            <a:br>
              <a:rPr lang="de-DE" i="1" u="sng" dirty="0" smtClean="0"/>
            </a:br>
            <a:r>
              <a:rPr lang="en-US" b="1" dirty="0" smtClean="0"/>
              <a:t>100 </a:t>
            </a:r>
            <a:r>
              <a:rPr lang="en-US" b="1" dirty="0"/>
              <a:t>$P</a:t>
            </a:r>
            <a:r>
              <a:rPr lang="en-US" dirty="0"/>
              <a:t> </a:t>
            </a:r>
            <a:r>
              <a:rPr lang="en-US" dirty="0" err="1"/>
              <a:t>Guichard</a:t>
            </a:r>
            <a:r>
              <a:rPr lang="en-US" dirty="0"/>
              <a:t> </a:t>
            </a:r>
            <a:r>
              <a:rPr lang="en-US" b="1" dirty="0"/>
              <a:t>$c</a:t>
            </a:r>
            <a:r>
              <a:rPr lang="en-US" dirty="0"/>
              <a:t> Troyes, </a:t>
            </a:r>
            <a:r>
              <a:rPr lang="en-US" dirty="0" err="1"/>
              <a:t>Bischof</a:t>
            </a:r>
            <a:r>
              <a:rPr lang="en-US" dirty="0"/>
              <a:t> </a:t>
            </a:r>
            <a:r>
              <a:rPr lang="en-US" b="1" dirty="0"/>
              <a:t>$d</a:t>
            </a:r>
            <a:r>
              <a:rPr lang="en-US" dirty="0"/>
              <a:t> 1250-1317</a:t>
            </a:r>
            <a:br>
              <a:rPr lang="en-US" dirty="0"/>
            </a:br>
            <a:r>
              <a:rPr lang="en-US" b="1" dirty="0"/>
              <a:t>400 $P</a:t>
            </a:r>
            <a:r>
              <a:rPr lang="en-US" dirty="0"/>
              <a:t> </a:t>
            </a:r>
            <a:r>
              <a:rPr lang="en-US" dirty="0" err="1"/>
              <a:t>Guichard</a:t>
            </a:r>
            <a:r>
              <a:rPr lang="en-US" dirty="0"/>
              <a:t> </a:t>
            </a:r>
            <a:r>
              <a:rPr lang="en-US" b="1" dirty="0"/>
              <a:t>$c</a:t>
            </a:r>
            <a:r>
              <a:rPr lang="en-US" dirty="0"/>
              <a:t> de Troyes </a:t>
            </a:r>
            <a:r>
              <a:rPr lang="en-US" b="1" dirty="0"/>
              <a:t>$d</a:t>
            </a:r>
            <a:r>
              <a:rPr lang="en-US" dirty="0"/>
              <a:t> 1250-1317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400 </a:t>
            </a:r>
            <a:r>
              <a:rPr lang="en-US" b="1" dirty="0"/>
              <a:t>$P</a:t>
            </a:r>
            <a:r>
              <a:rPr lang="en-US" dirty="0"/>
              <a:t> </a:t>
            </a:r>
            <a:r>
              <a:rPr lang="en-US" dirty="0" err="1"/>
              <a:t>Guichard</a:t>
            </a:r>
            <a:r>
              <a:rPr lang="en-US" dirty="0"/>
              <a:t> </a:t>
            </a:r>
            <a:r>
              <a:rPr lang="en-US" b="1" dirty="0"/>
              <a:t>$c</a:t>
            </a:r>
            <a:r>
              <a:rPr lang="en-US" dirty="0"/>
              <a:t> von Troyes </a:t>
            </a:r>
            <a:r>
              <a:rPr lang="en-US" b="1" dirty="0"/>
              <a:t>$d</a:t>
            </a:r>
            <a:r>
              <a:rPr lang="en-US" dirty="0"/>
              <a:t> 1250-1317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548 </a:t>
            </a:r>
            <a:r>
              <a:rPr lang="en-US" b="1" dirty="0"/>
              <a:t>$a</a:t>
            </a:r>
            <a:r>
              <a:rPr lang="en-US" dirty="0"/>
              <a:t> 1250-1317 </a:t>
            </a:r>
            <a:r>
              <a:rPr lang="en-US" b="1" dirty="0"/>
              <a:t>$4</a:t>
            </a:r>
            <a:r>
              <a:rPr lang="en-US" dirty="0"/>
              <a:t> </a:t>
            </a:r>
            <a:r>
              <a:rPr lang="en-US" dirty="0" err="1"/>
              <a:t>datl</a:t>
            </a:r>
            <a:r>
              <a:rPr lang="en-US" dirty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550 </a:t>
            </a:r>
            <a:r>
              <a:rPr lang="en-US" b="1" dirty="0"/>
              <a:t>$s</a:t>
            </a:r>
            <a:r>
              <a:rPr lang="en-US" dirty="0"/>
              <a:t> </a:t>
            </a:r>
            <a:r>
              <a:rPr lang="en-US" dirty="0" err="1"/>
              <a:t>Bischof</a:t>
            </a:r>
            <a:r>
              <a:rPr lang="en-US" dirty="0"/>
              <a:t> </a:t>
            </a:r>
            <a:r>
              <a:rPr lang="en-US" b="1" dirty="0"/>
              <a:t>$4</a:t>
            </a:r>
            <a:r>
              <a:rPr lang="en-US" dirty="0"/>
              <a:t> </a:t>
            </a:r>
            <a:r>
              <a:rPr lang="en-US" dirty="0" err="1"/>
              <a:t>berc</a:t>
            </a:r>
            <a:r>
              <a:rPr lang="en-US" dirty="0"/>
              <a:t> </a:t>
            </a:r>
            <a:r>
              <a:rPr lang="en-US" b="1" dirty="0"/>
              <a:t>$9</a:t>
            </a:r>
            <a:r>
              <a:rPr lang="en-US" dirty="0"/>
              <a:t> (DE-588</a:t>
            </a:r>
            <a:r>
              <a:rPr lang="en-US" dirty="0" smtClean="0"/>
              <a:t>)...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/>
              <a:t>100 $P </a:t>
            </a:r>
            <a:r>
              <a:rPr lang="de-DE" dirty="0"/>
              <a:t>Johannes </a:t>
            </a:r>
            <a:r>
              <a:rPr lang="de-DE" b="1" dirty="0"/>
              <a:t>$n </a:t>
            </a:r>
            <a:r>
              <a:rPr lang="de-DE" dirty="0"/>
              <a:t>VIII. </a:t>
            </a:r>
            <a:r>
              <a:rPr lang="de-DE" b="1" dirty="0"/>
              <a:t>$c </a:t>
            </a:r>
            <a:r>
              <a:rPr lang="de-DE" dirty="0"/>
              <a:t>Maulbronn, Abt </a:t>
            </a:r>
            <a:r>
              <a:rPr lang="de-DE" b="1" dirty="0"/>
              <a:t>$d </a:t>
            </a:r>
            <a:r>
              <a:rPr lang="de-DE" dirty="0"/>
              <a:t>-1518 </a:t>
            </a:r>
            <a:r>
              <a:rPr lang="de-DE" b="1" dirty="0" smtClean="0"/>
              <a:t/>
            </a:r>
            <a:br>
              <a:rPr lang="de-DE" b="1" dirty="0" smtClean="0"/>
            </a:br>
            <a:r>
              <a:rPr lang="de-DE" b="1" dirty="0" smtClean="0"/>
              <a:t>400 </a:t>
            </a:r>
            <a:r>
              <a:rPr lang="de-DE" b="1" dirty="0"/>
              <a:t>$P </a:t>
            </a:r>
            <a:r>
              <a:rPr lang="de-DE" dirty="0"/>
              <a:t>Johannes </a:t>
            </a:r>
            <a:r>
              <a:rPr lang="de-DE" b="1" dirty="0"/>
              <a:t>$c </a:t>
            </a:r>
            <a:r>
              <a:rPr lang="de-DE" dirty="0"/>
              <a:t>von Maulbronn </a:t>
            </a:r>
            <a:r>
              <a:rPr lang="de-DE" b="1" dirty="0"/>
              <a:t>$d </a:t>
            </a:r>
            <a:r>
              <a:rPr lang="de-DE" dirty="0"/>
              <a:t>-1518 </a:t>
            </a:r>
            <a:r>
              <a:rPr lang="de-DE" b="1" dirty="0" smtClean="0"/>
              <a:t/>
            </a:r>
            <a:br>
              <a:rPr lang="de-DE" b="1" dirty="0" smtClean="0"/>
            </a:br>
            <a:r>
              <a:rPr lang="de-DE" b="1" dirty="0" smtClean="0"/>
              <a:t>400 </a:t>
            </a:r>
            <a:r>
              <a:rPr lang="de-DE" b="1" dirty="0"/>
              <a:t>$P </a:t>
            </a:r>
            <a:r>
              <a:rPr lang="de-DE" dirty="0"/>
              <a:t>Johannes </a:t>
            </a:r>
            <a:r>
              <a:rPr lang="de-DE" b="1" dirty="0"/>
              <a:t>$c </a:t>
            </a:r>
            <a:r>
              <a:rPr lang="de-DE" dirty="0"/>
              <a:t>von </a:t>
            </a:r>
            <a:r>
              <a:rPr lang="de-DE" dirty="0" err="1"/>
              <a:t>Unteröwisheim</a:t>
            </a:r>
            <a:r>
              <a:rPr lang="de-DE" dirty="0"/>
              <a:t> </a:t>
            </a:r>
            <a:r>
              <a:rPr lang="de-DE" b="1" dirty="0"/>
              <a:t>$d </a:t>
            </a:r>
            <a:r>
              <a:rPr lang="de-DE" dirty="0"/>
              <a:t>-1518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400 </a:t>
            </a:r>
            <a:r>
              <a:rPr lang="de-DE" b="1" dirty="0"/>
              <a:t>$p </a:t>
            </a:r>
            <a:r>
              <a:rPr lang="de-DE" dirty="0" err="1"/>
              <a:t>Entenfuß</a:t>
            </a:r>
            <a:r>
              <a:rPr lang="de-DE" dirty="0"/>
              <a:t>, Johann </a:t>
            </a:r>
            <a:r>
              <a:rPr lang="de-DE" b="1" dirty="0"/>
              <a:t>$d </a:t>
            </a:r>
            <a:r>
              <a:rPr lang="de-DE" dirty="0"/>
              <a:t>-1518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548 </a:t>
            </a:r>
            <a:r>
              <a:rPr lang="de-DE" b="1" dirty="0"/>
              <a:t>$a </a:t>
            </a:r>
            <a:r>
              <a:rPr lang="de-DE" dirty="0"/>
              <a:t>-1518 </a:t>
            </a:r>
            <a:r>
              <a:rPr lang="de-DE" b="1" dirty="0"/>
              <a:t>$4 </a:t>
            </a:r>
            <a:r>
              <a:rPr lang="de-DE" dirty="0" err="1"/>
              <a:t>datl</a:t>
            </a:r>
            <a:r>
              <a:rPr lang="de-DE" dirty="0"/>
              <a:t> </a:t>
            </a:r>
            <a:r>
              <a:rPr lang="de-DE" b="1" dirty="0" smtClean="0"/>
              <a:t/>
            </a:r>
            <a:br>
              <a:rPr lang="de-DE" b="1" dirty="0" smtClean="0"/>
            </a:br>
            <a:r>
              <a:rPr lang="de-DE" b="1" dirty="0" smtClean="0"/>
              <a:t>550 </a:t>
            </a:r>
            <a:r>
              <a:rPr lang="de-DE" b="1" dirty="0"/>
              <a:t>$s </a:t>
            </a:r>
            <a:r>
              <a:rPr lang="de-DE" dirty="0"/>
              <a:t>Abt </a:t>
            </a:r>
            <a:r>
              <a:rPr lang="de-DE" b="1" dirty="0"/>
              <a:t>$4 </a:t>
            </a:r>
            <a:r>
              <a:rPr lang="de-DE" dirty="0" err="1"/>
              <a:t>berc</a:t>
            </a:r>
            <a:r>
              <a:rPr lang="de-DE" dirty="0"/>
              <a:t> </a:t>
            </a:r>
            <a:r>
              <a:rPr lang="de-DE" b="1" dirty="0"/>
              <a:t>$9 </a:t>
            </a:r>
            <a:r>
              <a:rPr lang="de-DE" dirty="0"/>
              <a:t>(DE-588)…</a:t>
            </a:r>
            <a:endParaRPr lang="de-DE" dirty="0" smtClean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178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Religiöse Personen | hbz | Stand: 20.08.14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52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altLang="de-DE" dirty="0" smtClean="0"/>
              <a:t>Wichtige Änderungen			- 4 </a:t>
            </a:r>
            <a:r>
              <a:rPr lang="de-DE" altLang="de-DE" dirty="0"/>
              <a:t>- 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</a:pPr>
            <a:r>
              <a:rPr lang="de-DE" dirty="0" smtClean="0"/>
              <a:t>Der normierte </a:t>
            </a:r>
            <a:r>
              <a:rPr lang="de-DE" dirty="0"/>
              <a:t>Sucheinstieg für </a:t>
            </a:r>
            <a:r>
              <a:rPr lang="de-DE" dirty="0">
                <a:solidFill>
                  <a:srgbClr val="C00000"/>
                </a:solidFill>
              </a:rPr>
              <a:t>geistliche Reichsfürsten</a:t>
            </a:r>
            <a:r>
              <a:rPr lang="de-DE" dirty="0"/>
              <a:t> </a:t>
            </a:r>
            <a:r>
              <a:rPr lang="de-DE" dirty="0" smtClean="0"/>
              <a:t>entspricht in fast allen Punkten demjenigen für Äbte, Bischöfe etc..</a:t>
            </a:r>
          </a:p>
          <a:p>
            <a:pPr>
              <a:spcBef>
                <a:spcPts val="576"/>
              </a:spcBef>
            </a:pPr>
            <a:r>
              <a:rPr lang="de-DE" smtClean="0"/>
              <a:t>Der </a:t>
            </a:r>
            <a:r>
              <a:rPr lang="de-DE" dirty="0" smtClean="0"/>
              <a:t>einzige Unterschied ist, dass alle </a:t>
            </a:r>
            <a:r>
              <a:rPr lang="de-DE" dirty="0"/>
              <a:t>ranghöchsten </a:t>
            </a:r>
            <a:r>
              <a:rPr lang="de-DE" dirty="0" smtClean="0"/>
              <a:t>Titel angegeben werden.</a:t>
            </a:r>
          </a:p>
          <a:p>
            <a:pPr>
              <a:spcBef>
                <a:spcPts val="576"/>
              </a:spcBef>
            </a:pPr>
            <a:r>
              <a:rPr lang="de-DE" dirty="0" smtClean="0"/>
              <a:t>Aber</a:t>
            </a:r>
            <a:r>
              <a:rPr lang="de-DE" sz="2200" dirty="0" smtClean="0">
                <a:solidFill>
                  <a:srgbClr val="C00000"/>
                </a:solidFill>
              </a:rPr>
              <a:t> </a:t>
            </a:r>
            <a:r>
              <a:rPr lang="de-DE" dirty="0">
                <a:solidFill>
                  <a:srgbClr val="C00000"/>
                </a:solidFill>
              </a:rPr>
              <a:t>die Titel Fürstbischof, Fürstabt etc. werden </a:t>
            </a:r>
            <a:r>
              <a:rPr lang="de-DE" dirty="0" smtClean="0">
                <a:solidFill>
                  <a:srgbClr val="C00000"/>
                </a:solidFill>
              </a:rPr>
              <a:t>auf </a:t>
            </a:r>
            <a:r>
              <a:rPr lang="de-DE" dirty="0">
                <a:solidFill>
                  <a:srgbClr val="C00000"/>
                </a:solidFill>
              </a:rPr>
              <a:t>Bischof, Abt etc. normiert</a:t>
            </a:r>
            <a:r>
              <a:rPr lang="de-DE" dirty="0" smtClean="0">
                <a:solidFill>
                  <a:srgbClr val="C00000"/>
                </a:solidFill>
              </a:rPr>
              <a:t>.</a:t>
            </a:r>
          </a:p>
          <a:p>
            <a:pPr>
              <a:spcBef>
                <a:spcPts val="576"/>
              </a:spcBef>
            </a:pPr>
            <a:r>
              <a:rPr lang="de-DE" dirty="0" smtClean="0"/>
              <a:t>Beim abweichenden Namen ist dann der nicht normierte Titel anzugeben.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179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Religiöse Personen | hbz | Stand: 20.08.14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862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Bestandteile der Anwendungsrichtlinien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Grundlagen der RDA | hbz | Stand: 18.08.14</a:t>
            </a: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18</a:t>
            </a:fld>
            <a:endParaRPr lang="de-DE" dirty="0"/>
          </a:p>
        </p:txBody>
      </p:sp>
      <p:grpSp>
        <p:nvGrpSpPr>
          <p:cNvPr id="3" name="Gruppieren 2"/>
          <p:cNvGrpSpPr/>
          <p:nvPr/>
        </p:nvGrpSpPr>
        <p:grpSpPr>
          <a:xfrm>
            <a:off x="2279576" y="2260077"/>
            <a:ext cx="7560840" cy="2105028"/>
            <a:chOff x="971600" y="3141340"/>
            <a:chExt cx="7560840" cy="2105028"/>
          </a:xfrm>
        </p:grpSpPr>
        <p:sp>
          <p:nvSpPr>
            <p:cNvPr id="10" name="Würfel 9"/>
            <p:cNvSpPr/>
            <p:nvPr/>
          </p:nvSpPr>
          <p:spPr>
            <a:xfrm>
              <a:off x="971600" y="4030216"/>
              <a:ext cx="7560840" cy="1216152"/>
            </a:xfrm>
            <a:prstGeom prst="cube">
              <a:avLst/>
            </a:prstGeom>
            <a:solidFill>
              <a:srgbClr val="AFC0EF"/>
            </a:solidFill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de-DE" sz="1600" b="1" kern="0" dirty="0">
                  <a:solidFill>
                    <a:srgbClr val="000000"/>
                  </a:solidFill>
                  <a:latin typeface="Verdana"/>
                  <a:cs typeface="Arial"/>
                </a:rPr>
                <a:t>Anwendungsrichtlinien für den deutschen Sprachraum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de-DE" sz="1600" b="1" kern="0" dirty="0">
                  <a:solidFill>
                    <a:srgbClr val="000000"/>
                  </a:solidFill>
                  <a:latin typeface="Verdana"/>
                  <a:cs typeface="Arial"/>
                </a:rPr>
                <a:t>D-A-CH</a:t>
              </a:r>
            </a:p>
          </p:txBody>
        </p:sp>
        <p:sp>
          <p:nvSpPr>
            <p:cNvPr id="7" name="Rechteck 6"/>
            <p:cNvSpPr/>
            <p:nvPr/>
          </p:nvSpPr>
          <p:spPr>
            <a:xfrm>
              <a:off x="3072934" y="3141340"/>
              <a:ext cx="1872208" cy="914400"/>
            </a:xfrm>
            <a:prstGeom prst="rect">
              <a:avLst/>
            </a:prstGeom>
            <a:solidFill>
              <a:srgbClr val="BBE0E3"/>
            </a:solidFill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de-DE" sz="1600" b="1" kern="0" dirty="0">
                  <a:solidFill>
                    <a:srgbClr val="000000"/>
                  </a:solidFill>
                  <a:latin typeface="Verdana"/>
                  <a:cs typeface="Arial"/>
                </a:rPr>
                <a:t>Erläuterungen</a:t>
              </a:r>
            </a:p>
          </p:txBody>
        </p:sp>
        <p:sp>
          <p:nvSpPr>
            <p:cNvPr id="8" name="Rechteck 7"/>
            <p:cNvSpPr/>
            <p:nvPr/>
          </p:nvSpPr>
          <p:spPr>
            <a:xfrm>
              <a:off x="4932040" y="3274715"/>
              <a:ext cx="1728192" cy="914400"/>
            </a:xfrm>
            <a:prstGeom prst="rect">
              <a:avLst/>
            </a:prstGeom>
            <a:solidFill>
              <a:srgbClr val="AFC0EF"/>
            </a:solidFill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de-DE" sz="1600" b="1" kern="0" dirty="0">
                  <a:solidFill>
                    <a:srgbClr val="000000"/>
                  </a:solidFill>
                  <a:latin typeface="Verdana"/>
                  <a:cs typeface="Arial"/>
                </a:rPr>
                <a:t>Beispiele</a:t>
              </a:r>
            </a:p>
          </p:txBody>
        </p:sp>
        <p:sp>
          <p:nvSpPr>
            <p:cNvPr id="9" name="Rechteck 8"/>
            <p:cNvSpPr/>
            <p:nvPr/>
          </p:nvSpPr>
          <p:spPr>
            <a:xfrm>
              <a:off x="6660232" y="3166864"/>
              <a:ext cx="1728192" cy="914400"/>
            </a:xfrm>
            <a:prstGeom prst="rect">
              <a:avLst/>
            </a:prstGeom>
            <a:solidFill>
              <a:srgbClr val="D7C7D6"/>
            </a:solidFill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de-DE" sz="1600" b="1" kern="0" dirty="0" smtClean="0">
                  <a:solidFill>
                    <a:srgbClr val="000000"/>
                  </a:solidFill>
                  <a:latin typeface="Verdana"/>
                  <a:cs typeface="Arial"/>
                </a:rPr>
                <a:t>Erfassungs-hilfen</a:t>
              </a:r>
              <a:endParaRPr lang="de-DE" sz="1600" b="1" kern="0" dirty="0">
                <a:solidFill>
                  <a:srgbClr val="000000"/>
                </a:solidFill>
                <a:latin typeface="Verdana"/>
                <a:cs typeface="Arial"/>
              </a:endParaRPr>
            </a:p>
          </p:txBody>
        </p:sp>
        <p:sp>
          <p:nvSpPr>
            <p:cNvPr id="6" name="Rechteck 5"/>
            <p:cNvSpPr/>
            <p:nvPr/>
          </p:nvSpPr>
          <p:spPr>
            <a:xfrm>
              <a:off x="1200726" y="3274715"/>
              <a:ext cx="1872208" cy="914400"/>
            </a:xfrm>
            <a:prstGeom prst="rect">
              <a:avLst/>
            </a:prstGeom>
            <a:solidFill>
              <a:srgbClr val="BBE0E3">
                <a:lumMod val="75000"/>
              </a:srgbClr>
            </a:solidFill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de-DE" sz="1600" b="1" kern="0" dirty="0">
                  <a:solidFill>
                    <a:srgbClr val="000000"/>
                  </a:solidFill>
                  <a:latin typeface="Verdana"/>
                  <a:cs typeface="Arial"/>
                </a:rPr>
                <a:t>Anwendungs-regeln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15686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altLang="de-DE" dirty="0" smtClean="0"/>
              <a:t>Wichtige Änderungen			- 5 </a:t>
            </a:r>
            <a:r>
              <a:rPr lang="de-DE" altLang="de-DE" dirty="0"/>
              <a:t>- 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Beispiel: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100 $P</a:t>
            </a:r>
            <a:r>
              <a:rPr lang="de-DE" dirty="0" smtClean="0"/>
              <a:t> Albrecht </a:t>
            </a:r>
            <a:r>
              <a:rPr lang="de-DE" b="1" dirty="0" smtClean="0"/>
              <a:t>$n</a:t>
            </a:r>
            <a:r>
              <a:rPr lang="de-DE" dirty="0" smtClean="0"/>
              <a:t> II. </a:t>
            </a:r>
            <a:r>
              <a:rPr lang="de-DE" b="1" dirty="0" smtClean="0"/>
              <a:t>$c</a:t>
            </a:r>
            <a:r>
              <a:rPr lang="de-DE" dirty="0" smtClean="0"/>
              <a:t> Mainz, Erzbischof, Kurfürst, Kardinal </a:t>
            </a:r>
            <a:r>
              <a:rPr lang="de-DE" b="1" dirty="0" smtClean="0"/>
              <a:t>$d</a:t>
            </a:r>
            <a:r>
              <a:rPr lang="de-DE" dirty="0" smtClean="0"/>
              <a:t> 1490-1545 </a:t>
            </a:r>
            <a:br>
              <a:rPr lang="de-DE" dirty="0" smtClean="0"/>
            </a:br>
            <a:r>
              <a:rPr lang="de-DE" b="1" dirty="0" smtClean="0"/>
              <a:t>400 $P</a:t>
            </a:r>
            <a:r>
              <a:rPr lang="de-DE" dirty="0" smtClean="0"/>
              <a:t> Albrecht </a:t>
            </a:r>
            <a:r>
              <a:rPr lang="de-DE" b="1" dirty="0" smtClean="0"/>
              <a:t>$c</a:t>
            </a:r>
            <a:r>
              <a:rPr lang="de-DE" dirty="0" smtClean="0"/>
              <a:t> Brandenburg, Markgraf </a:t>
            </a:r>
            <a:r>
              <a:rPr lang="de-DE" b="1" dirty="0" smtClean="0"/>
              <a:t>$d</a:t>
            </a:r>
            <a:r>
              <a:rPr lang="de-DE" dirty="0" smtClean="0"/>
              <a:t> 1490-1545 </a:t>
            </a:r>
            <a:br>
              <a:rPr lang="de-DE" dirty="0" smtClean="0"/>
            </a:br>
            <a:r>
              <a:rPr lang="de-DE" b="1" dirty="0" smtClean="0"/>
              <a:t>400 $P</a:t>
            </a:r>
            <a:r>
              <a:rPr lang="de-DE" dirty="0" smtClean="0"/>
              <a:t> Albrecht </a:t>
            </a:r>
            <a:r>
              <a:rPr lang="de-DE" b="1" dirty="0" smtClean="0"/>
              <a:t>$n</a:t>
            </a:r>
            <a:r>
              <a:rPr lang="de-DE" dirty="0" smtClean="0"/>
              <a:t> V. </a:t>
            </a:r>
            <a:r>
              <a:rPr lang="de-DE" b="1" dirty="0" smtClean="0"/>
              <a:t>$c</a:t>
            </a:r>
            <a:r>
              <a:rPr lang="de-DE" dirty="0" smtClean="0"/>
              <a:t> Halberstadt, Bischof </a:t>
            </a:r>
            <a:r>
              <a:rPr lang="de-DE" b="1" dirty="0" smtClean="0"/>
              <a:t>$d</a:t>
            </a:r>
            <a:r>
              <a:rPr lang="de-DE" dirty="0" smtClean="0"/>
              <a:t> 1490-1545 </a:t>
            </a:r>
            <a:br>
              <a:rPr lang="de-DE" dirty="0" smtClean="0"/>
            </a:br>
            <a:r>
              <a:rPr lang="de-DE" b="1" dirty="0" smtClean="0"/>
              <a:t>400 $P</a:t>
            </a:r>
            <a:r>
              <a:rPr lang="de-DE" dirty="0" smtClean="0"/>
              <a:t> Albrecht </a:t>
            </a:r>
            <a:r>
              <a:rPr lang="de-DE" b="1" dirty="0" smtClean="0"/>
              <a:t>$n</a:t>
            </a:r>
            <a:r>
              <a:rPr lang="de-DE" dirty="0" smtClean="0"/>
              <a:t> IV. </a:t>
            </a:r>
            <a:r>
              <a:rPr lang="de-DE" b="1" dirty="0" smtClean="0"/>
              <a:t>$c</a:t>
            </a:r>
            <a:r>
              <a:rPr lang="de-DE" dirty="0" smtClean="0"/>
              <a:t> Magdeburg, Erzbischof </a:t>
            </a:r>
            <a:r>
              <a:rPr lang="de-DE" b="1" dirty="0" smtClean="0"/>
              <a:t>$d</a:t>
            </a:r>
            <a:r>
              <a:rPr lang="de-DE" dirty="0" smtClean="0"/>
              <a:t> 1490-1545 </a:t>
            </a:r>
            <a:br>
              <a:rPr lang="de-DE" dirty="0" smtClean="0"/>
            </a:br>
            <a:r>
              <a:rPr lang="de-DE" b="1" dirty="0" smtClean="0"/>
              <a:t>400 $P</a:t>
            </a:r>
            <a:r>
              <a:rPr lang="de-DE" dirty="0" smtClean="0"/>
              <a:t> Albrecht </a:t>
            </a:r>
            <a:r>
              <a:rPr lang="de-DE" b="1" dirty="0" smtClean="0"/>
              <a:t>$n</a:t>
            </a:r>
            <a:r>
              <a:rPr lang="de-DE" dirty="0" smtClean="0"/>
              <a:t> II. </a:t>
            </a:r>
            <a:r>
              <a:rPr lang="de-DE" b="1" dirty="0" smtClean="0"/>
              <a:t>$c</a:t>
            </a:r>
            <a:r>
              <a:rPr lang="de-DE" dirty="0" smtClean="0"/>
              <a:t> Mainz, Fürsterzbischof </a:t>
            </a:r>
            <a:r>
              <a:rPr lang="de-DE" b="1" dirty="0" smtClean="0"/>
              <a:t>$d</a:t>
            </a:r>
            <a:r>
              <a:rPr lang="de-DE" dirty="0" smtClean="0"/>
              <a:t> 1490-1545 </a:t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1490-1545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datl</a:t>
            </a:r>
            <a:r>
              <a:rPr lang="de-DE" dirty="0" smtClean="0"/>
              <a:t> </a:t>
            </a:r>
            <a:br>
              <a:rPr lang="de-DE" dirty="0" smtClean="0"/>
            </a:br>
            <a:r>
              <a:rPr lang="de-DE" b="1" dirty="0" smtClean="0"/>
              <a:t>550 $s</a:t>
            </a:r>
            <a:r>
              <a:rPr lang="de-DE" dirty="0" smtClean="0"/>
              <a:t> Erzbischof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berc</a:t>
            </a:r>
            <a:r>
              <a:rPr lang="de-DE" dirty="0" smtClean="0"/>
              <a:t> </a:t>
            </a:r>
            <a:r>
              <a:rPr lang="de-DE" b="1" dirty="0" smtClean="0"/>
              <a:t>$9</a:t>
            </a:r>
            <a:r>
              <a:rPr lang="de-DE" dirty="0" smtClean="0"/>
              <a:t> (DE-588)... </a:t>
            </a:r>
            <a:br>
              <a:rPr lang="de-DE" dirty="0" smtClean="0"/>
            </a:br>
            <a:r>
              <a:rPr lang="de-DE" b="1" dirty="0" smtClean="0"/>
              <a:t>550 $s</a:t>
            </a:r>
            <a:r>
              <a:rPr lang="de-DE" dirty="0" smtClean="0"/>
              <a:t> Kurfürst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beru</a:t>
            </a:r>
            <a:r>
              <a:rPr lang="de-DE" dirty="0" smtClean="0"/>
              <a:t> </a:t>
            </a:r>
            <a:r>
              <a:rPr lang="de-DE" b="1" dirty="0" smtClean="0"/>
              <a:t>$9</a:t>
            </a:r>
            <a:r>
              <a:rPr lang="de-DE" dirty="0" smtClean="0"/>
              <a:t> (DE-588)... </a:t>
            </a:r>
            <a:br>
              <a:rPr lang="de-DE" dirty="0" smtClean="0"/>
            </a:br>
            <a:r>
              <a:rPr lang="de-DE" b="1" dirty="0" smtClean="0"/>
              <a:t>550 $s</a:t>
            </a:r>
            <a:r>
              <a:rPr lang="de-DE" dirty="0" smtClean="0"/>
              <a:t> Kardinal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beru</a:t>
            </a:r>
            <a:r>
              <a:rPr lang="de-DE" dirty="0" smtClean="0"/>
              <a:t> </a:t>
            </a:r>
            <a:r>
              <a:rPr lang="de-DE" b="1" dirty="0" smtClean="0"/>
              <a:t>$9</a:t>
            </a:r>
            <a:r>
              <a:rPr lang="de-DE" dirty="0" smtClean="0"/>
              <a:t> (DE-588)... 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180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Religiöse Personen | hbz | Stand: 20.08.14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89440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altLang="de-DE" dirty="0" smtClean="0"/>
              <a:t>Wichtige Änderungen </a:t>
            </a:r>
            <a:r>
              <a:rPr lang="de-DE" altLang="de-DE" dirty="0"/>
              <a:t>			- 6</a:t>
            </a:r>
            <a:r>
              <a:rPr lang="de-DE" altLang="de-DE" dirty="0" smtClean="0"/>
              <a:t> </a:t>
            </a:r>
            <a:r>
              <a:rPr lang="de-DE" altLang="de-DE" dirty="0"/>
              <a:t>- 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800"/>
              </a:spcBef>
            </a:pPr>
            <a:r>
              <a:rPr lang="de-DE" dirty="0" smtClean="0"/>
              <a:t>Der normierte </a:t>
            </a:r>
            <a:r>
              <a:rPr lang="de-DE" dirty="0"/>
              <a:t>Sucheinstieg für </a:t>
            </a:r>
            <a:r>
              <a:rPr lang="de-DE" dirty="0">
                <a:solidFill>
                  <a:srgbClr val="C00000"/>
                </a:solidFill>
              </a:rPr>
              <a:t>Kardinäle </a:t>
            </a:r>
            <a:r>
              <a:rPr lang="de-DE" dirty="0" smtClean="0">
                <a:solidFill>
                  <a:srgbClr val="C00000"/>
                </a:solidFill>
              </a:rPr>
              <a:t>mit einem persönlichen Namen</a:t>
            </a:r>
            <a:r>
              <a:rPr lang="de-DE" dirty="0" smtClean="0"/>
              <a:t> hat die Form:</a:t>
            </a:r>
          </a:p>
          <a:p>
            <a:pPr marL="774000">
              <a:buFontTx/>
              <a:buChar char="-"/>
            </a:pPr>
            <a:r>
              <a:rPr lang="de-DE" dirty="0" smtClean="0"/>
              <a:t>persönlicher Name,</a:t>
            </a:r>
          </a:p>
          <a:p>
            <a:pPr marL="774000">
              <a:buFontTx/>
              <a:buChar char="-"/>
            </a:pPr>
            <a:r>
              <a:rPr lang="de-DE" dirty="0" smtClean="0"/>
              <a:t>Titel Kardinal und</a:t>
            </a:r>
          </a:p>
          <a:p>
            <a:pPr marL="774000">
              <a:buFontTx/>
              <a:buChar char="-"/>
            </a:pPr>
            <a:r>
              <a:rPr lang="de-DE" dirty="0" smtClean="0"/>
              <a:t>ggf. Lebensdaten.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Beispiel:</a:t>
            </a:r>
            <a:br>
              <a:rPr lang="de-DE" i="1" u="sng" dirty="0" smtClean="0"/>
            </a:br>
            <a:r>
              <a:rPr lang="de-DE" b="1" dirty="0" smtClean="0"/>
              <a:t>100 </a:t>
            </a:r>
            <a:r>
              <a:rPr lang="de-DE" b="1" dirty="0"/>
              <a:t>$P</a:t>
            </a:r>
            <a:r>
              <a:rPr lang="de-DE" dirty="0"/>
              <a:t> Nikolaus </a:t>
            </a:r>
            <a:r>
              <a:rPr lang="de-DE" b="1" dirty="0"/>
              <a:t>$c</a:t>
            </a:r>
            <a:r>
              <a:rPr lang="de-DE" dirty="0"/>
              <a:t> von Kues, Kardinal </a:t>
            </a:r>
            <a:r>
              <a:rPr lang="de-DE" b="1" dirty="0"/>
              <a:t>$d</a:t>
            </a:r>
            <a:r>
              <a:rPr lang="de-DE" dirty="0"/>
              <a:t> 1401-1464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400 </a:t>
            </a:r>
            <a:r>
              <a:rPr lang="de-DE" b="1" dirty="0"/>
              <a:t>$P </a:t>
            </a:r>
            <a:r>
              <a:rPr lang="de-DE" dirty="0"/>
              <a:t>Nikolaus </a:t>
            </a:r>
            <a:r>
              <a:rPr lang="de-DE" b="1" dirty="0"/>
              <a:t>$c </a:t>
            </a:r>
            <a:r>
              <a:rPr lang="de-DE" dirty="0"/>
              <a:t>von Kues, Brixen, Bischof </a:t>
            </a:r>
            <a:r>
              <a:rPr lang="de-DE" b="1" dirty="0"/>
              <a:t>$d </a:t>
            </a:r>
            <a:r>
              <a:rPr lang="de-DE" dirty="0" smtClean="0"/>
              <a:t>1401-1464</a:t>
            </a:r>
            <a:br>
              <a:rPr lang="de-DE" dirty="0" smtClean="0"/>
            </a:br>
            <a:r>
              <a:rPr lang="de-DE" b="1" dirty="0" smtClean="0"/>
              <a:t>400 </a:t>
            </a:r>
            <a:r>
              <a:rPr lang="de-DE" b="1" dirty="0"/>
              <a:t>$P </a:t>
            </a:r>
            <a:r>
              <a:rPr lang="de-DE" dirty="0"/>
              <a:t>Nicolaus </a:t>
            </a:r>
            <a:r>
              <a:rPr lang="de-DE" b="1" dirty="0"/>
              <a:t>$c </a:t>
            </a:r>
            <a:r>
              <a:rPr lang="de-DE" dirty="0"/>
              <a:t>de </a:t>
            </a:r>
            <a:r>
              <a:rPr lang="de-DE" dirty="0" err="1"/>
              <a:t>Cusa</a:t>
            </a:r>
            <a:r>
              <a:rPr lang="de-DE" dirty="0"/>
              <a:t> </a:t>
            </a:r>
            <a:r>
              <a:rPr lang="de-DE" b="1" dirty="0"/>
              <a:t>$d </a:t>
            </a:r>
            <a:r>
              <a:rPr lang="de-DE" dirty="0"/>
              <a:t>1401-1464 </a:t>
            </a:r>
            <a:r>
              <a:rPr lang="de-DE" b="1" dirty="0" smtClean="0"/>
              <a:t/>
            </a:r>
            <a:br>
              <a:rPr lang="de-DE" b="1" dirty="0" smtClean="0"/>
            </a:br>
            <a:r>
              <a:rPr lang="de-DE" b="1" dirty="0" smtClean="0"/>
              <a:t>400 </a:t>
            </a:r>
            <a:r>
              <a:rPr lang="de-DE" b="1" dirty="0"/>
              <a:t>$P </a:t>
            </a:r>
            <a:r>
              <a:rPr lang="de-DE" dirty="0"/>
              <a:t>Nikolaus </a:t>
            </a:r>
            <a:r>
              <a:rPr lang="de-DE" b="1" dirty="0"/>
              <a:t>$c </a:t>
            </a:r>
            <a:r>
              <a:rPr lang="de-DE" dirty="0"/>
              <a:t>Cusanus </a:t>
            </a:r>
            <a:r>
              <a:rPr lang="de-DE" b="1" dirty="0"/>
              <a:t>$d </a:t>
            </a:r>
            <a:r>
              <a:rPr lang="de-DE" dirty="0"/>
              <a:t>1401-1464</a:t>
            </a:r>
            <a:r>
              <a:rPr lang="de-DE" b="1" dirty="0"/>
              <a:t> </a:t>
            </a:r>
            <a:r>
              <a:rPr lang="de-DE" b="1" dirty="0" smtClean="0"/>
              <a:t/>
            </a:r>
            <a:br>
              <a:rPr lang="de-DE" b="1" dirty="0" smtClean="0"/>
            </a:br>
            <a:r>
              <a:rPr lang="de-DE" b="1" dirty="0" smtClean="0"/>
              <a:t>548 </a:t>
            </a:r>
            <a:r>
              <a:rPr lang="de-DE" b="1" dirty="0"/>
              <a:t>$a </a:t>
            </a:r>
            <a:r>
              <a:rPr lang="de-DE" dirty="0"/>
              <a:t>1401-1464 </a:t>
            </a:r>
            <a:r>
              <a:rPr lang="de-DE" b="1" dirty="0"/>
              <a:t>$4 </a:t>
            </a:r>
            <a:r>
              <a:rPr lang="de-DE" dirty="0" err="1"/>
              <a:t>datl</a:t>
            </a:r>
            <a:r>
              <a:rPr lang="de-DE" dirty="0"/>
              <a:t> </a:t>
            </a:r>
            <a:r>
              <a:rPr lang="de-DE" b="1" dirty="0" smtClean="0"/>
              <a:t/>
            </a:r>
            <a:br>
              <a:rPr lang="de-DE" b="1" dirty="0" smtClean="0"/>
            </a:br>
            <a:r>
              <a:rPr lang="de-DE" b="1" dirty="0" smtClean="0"/>
              <a:t>550 </a:t>
            </a:r>
            <a:r>
              <a:rPr lang="de-DE" b="1" dirty="0"/>
              <a:t>$s </a:t>
            </a:r>
            <a:r>
              <a:rPr lang="de-DE" dirty="0"/>
              <a:t>Kardinal </a:t>
            </a:r>
            <a:r>
              <a:rPr lang="de-DE" b="1" dirty="0"/>
              <a:t>$4 </a:t>
            </a:r>
            <a:r>
              <a:rPr lang="de-DE" dirty="0" err="1"/>
              <a:t>berc</a:t>
            </a:r>
            <a:r>
              <a:rPr lang="de-DE" dirty="0"/>
              <a:t> </a:t>
            </a:r>
            <a:r>
              <a:rPr lang="de-DE" b="1" dirty="0"/>
              <a:t>$9 </a:t>
            </a:r>
            <a:r>
              <a:rPr lang="de-DE" dirty="0"/>
              <a:t>(DE-588)…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181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Religiöse Personen | hbz | Stand: 20.08.14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7743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altLang="de-DE" dirty="0" smtClean="0"/>
              <a:t>Wichtige Änderungen			 </a:t>
            </a:r>
            <a:r>
              <a:rPr lang="de-DE" altLang="de-DE" dirty="0"/>
              <a:t>- </a:t>
            </a:r>
            <a:r>
              <a:rPr lang="de-DE" altLang="de-DE" dirty="0" smtClean="0"/>
              <a:t>7 -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Der normierte Sucheinstieg </a:t>
            </a:r>
            <a:r>
              <a:rPr lang="de-DE" dirty="0" smtClean="0"/>
              <a:t>für </a:t>
            </a:r>
            <a:r>
              <a:rPr lang="de-DE" dirty="0" smtClean="0">
                <a:solidFill>
                  <a:srgbClr val="C00000"/>
                </a:solidFill>
              </a:rPr>
              <a:t>Patriarchen </a:t>
            </a:r>
            <a:r>
              <a:rPr lang="de-DE" dirty="0">
                <a:solidFill>
                  <a:srgbClr val="C00000"/>
                </a:solidFill>
              </a:rPr>
              <a:t>und Metropoliten der </a:t>
            </a:r>
            <a:r>
              <a:rPr lang="de-DE" dirty="0" smtClean="0">
                <a:solidFill>
                  <a:srgbClr val="C00000"/>
                </a:solidFill>
              </a:rPr>
              <a:t>Ostkirchen</a:t>
            </a:r>
            <a:r>
              <a:rPr lang="de-DE" dirty="0" smtClean="0"/>
              <a:t>, die unter </a:t>
            </a:r>
            <a:r>
              <a:rPr lang="de-DE" dirty="0"/>
              <a:t>ihrem persönlichen Namen erfasst </a:t>
            </a:r>
            <a:r>
              <a:rPr lang="de-DE" dirty="0" smtClean="0"/>
              <a:t>werden, wird analog zum normierten Sucheinstieg für Bischöfe etc. gebildet.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Beispiel: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100 </a:t>
            </a:r>
            <a:r>
              <a:rPr lang="de-DE" b="1" dirty="0"/>
              <a:t>$P</a:t>
            </a:r>
            <a:r>
              <a:rPr lang="de-DE" dirty="0"/>
              <a:t> </a:t>
            </a:r>
            <a:r>
              <a:rPr lang="de-DE" dirty="0" err="1"/>
              <a:t>Bartholomaios</a:t>
            </a:r>
            <a:r>
              <a:rPr lang="de-DE" dirty="0"/>
              <a:t> </a:t>
            </a:r>
            <a:r>
              <a:rPr lang="de-DE" b="1" dirty="0"/>
              <a:t>$n</a:t>
            </a:r>
            <a:r>
              <a:rPr lang="de-DE" dirty="0"/>
              <a:t> I. </a:t>
            </a:r>
            <a:r>
              <a:rPr lang="de-DE" b="1" dirty="0"/>
              <a:t>$c</a:t>
            </a:r>
            <a:r>
              <a:rPr lang="de-DE" dirty="0"/>
              <a:t> Konstantinopel, Patriarch </a:t>
            </a:r>
            <a:r>
              <a:rPr lang="de-DE" b="1" dirty="0"/>
              <a:t>$d</a:t>
            </a:r>
            <a:r>
              <a:rPr lang="de-DE" dirty="0"/>
              <a:t> </a:t>
            </a:r>
            <a:r>
              <a:rPr lang="de-DE" dirty="0" smtClean="0"/>
              <a:t>1940-</a:t>
            </a:r>
            <a:br>
              <a:rPr lang="de-DE" dirty="0" smtClean="0"/>
            </a:br>
            <a:r>
              <a:rPr lang="de-DE" b="1" dirty="0" smtClean="0"/>
              <a:t>400 </a:t>
            </a:r>
            <a:r>
              <a:rPr lang="de-DE" b="1" dirty="0"/>
              <a:t>$p</a:t>
            </a:r>
            <a:r>
              <a:rPr lang="de-DE" dirty="0"/>
              <a:t> </a:t>
            </a:r>
            <a:r>
              <a:rPr lang="de-DE" dirty="0" err="1"/>
              <a:t>Archondonis</a:t>
            </a:r>
            <a:r>
              <a:rPr lang="de-DE" dirty="0"/>
              <a:t>, Dimitrios </a:t>
            </a:r>
            <a:r>
              <a:rPr lang="de-DE" b="1" dirty="0"/>
              <a:t>$d</a:t>
            </a:r>
            <a:r>
              <a:rPr lang="de-DE" dirty="0"/>
              <a:t> 1940-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400 </a:t>
            </a:r>
            <a:r>
              <a:rPr lang="de-DE" b="1" dirty="0"/>
              <a:t>$P</a:t>
            </a:r>
            <a:r>
              <a:rPr lang="de-DE" dirty="0"/>
              <a:t> Bartholomäus </a:t>
            </a:r>
            <a:r>
              <a:rPr lang="de-DE" b="1" dirty="0"/>
              <a:t>$n</a:t>
            </a:r>
            <a:r>
              <a:rPr lang="de-DE" dirty="0"/>
              <a:t> I. </a:t>
            </a:r>
            <a:r>
              <a:rPr lang="de-DE" b="1" dirty="0"/>
              <a:t>$c</a:t>
            </a:r>
            <a:r>
              <a:rPr lang="de-DE" dirty="0"/>
              <a:t> Konstantinopel, Patriarch </a:t>
            </a:r>
            <a:r>
              <a:rPr lang="de-DE" b="1" dirty="0"/>
              <a:t>$d</a:t>
            </a:r>
            <a:r>
              <a:rPr lang="de-DE" dirty="0"/>
              <a:t> </a:t>
            </a:r>
            <a:r>
              <a:rPr lang="de-DE" dirty="0" smtClean="0"/>
              <a:t>1940-</a:t>
            </a:r>
            <a:br>
              <a:rPr lang="de-DE" dirty="0" smtClean="0"/>
            </a:br>
            <a:r>
              <a:rPr lang="de-DE" b="1" dirty="0" smtClean="0"/>
              <a:t>400 </a:t>
            </a:r>
            <a:r>
              <a:rPr lang="de-DE" b="1" dirty="0"/>
              <a:t>$P</a:t>
            </a:r>
            <a:r>
              <a:rPr lang="de-DE" dirty="0"/>
              <a:t> </a:t>
            </a:r>
            <a:r>
              <a:rPr lang="de-DE" dirty="0" err="1"/>
              <a:t>Bartholomaios</a:t>
            </a:r>
            <a:r>
              <a:rPr lang="de-DE" dirty="0"/>
              <a:t> </a:t>
            </a:r>
            <a:r>
              <a:rPr lang="de-DE" b="1" dirty="0"/>
              <a:t>$n</a:t>
            </a:r>
            <a:r>
              <a:rPr lang="de-DE" dirty="0"/>
              <a:t> I. </a:t>
            </a:r>
            <a:r>
              <a:rPr lang="de-DE" b="1" dirty="0"/>
              <a:t>$c</a:t>
            </a:r>
            <a:r>
              <a:rPr lang="de-DE" dirty="0"/>
              <a:t> </a:t>
            </a:r>
            <a:r>
              <a:rPr lang="de-DE" dirty="0" err="1"/>
              <a:t>Kōnstantinupolis</a:t>
            </a:r>
            <a:r>
              <a:rPr lang="de-DE" dirty="0"/>
              <a:t>, </a:t>
            </a:r>
            <a:r>
              <a:rPr lang="de-DE" dirty="0" err="1"/>
              <a:t>Patriarchēs</a:t>
            </a:r>
            <a:r>
              <a:rPr lang="de-DE" dirty="0"/>
              <a:t> </a:t>
            </a:r>
            <a:r>
              <a:rPr lang="de-DE" b="1" dirty="0"/>
              <a:t>$d</a:t>
            </a:r>
            <a:r>
              <a:rPr lang="de-DE" dirty="0"/>
              <a:t> 1940-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548 </a:t>
            </a:r>
            <a:r>
              <a:rPr lang="de-DE" b="1" dirty="0"/>
              <a:t>$a</a:t>
            </a:r>
            <a:r>
              <a:rPr lang="de-DE" dirty="0"/>
              <a:t> 1940-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datl</a:t>
            </a:r>
            <a:r>
              <a:rPr lang="de-DE" dirty="0"/>
              <a:t>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550 </a:t>
            </a:r>
            <a:r>
              <a:rPr lang="de-DE" b="1" dirty="0"/>
              <a:t>$s </a:t>
            </a:r>
            <a:r>
              <a:rPr lang="de-DE" dirty="0"/>
              <a:t>Patriarch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berc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(DE-588)... 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182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Religiöse Personen | hbz | Stand: 20.08.14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51519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altLang="de-DE" dirty="0" smtClean="0"/>
              <a:t>Wichtige Änderungen			 </a:t>
            </a:r>
            <a:r>
              <a:rPr lang="de-DE" altLang="de-DE" dirty="0"/>
              <a:t>- </a:t>
            </a:r>
            <a:r>
              <a:rPr lang="de-DE" altLang="de-DE" dirty="0" smtClean="0"/>
              <a:t>8 -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>
          <a:xfrm>
            <a:off x="609600" y="1628800"/>
            <a:ext cx="10972800" cy="4525963"/>
          </a:xfrm>
        </p:spPr>
        <p:txBody>
          <a:bodyPr/>
          <a:lstStyle/>
          <a:p>
            <a:r>
              <a:rPr lang="de-DE" dirty="0"/>
              <a:t>Der normierte Sucheinstieg für </a:t>
            </a:r>
            <a:r>
              <a:rPr lang="de-DE" dirty="0">
                <a:solidFill>
                  <a:srgbClr val="C00000"/>
                </a:solidFill>
              </a:rPr>
              <a:t>Dalai Lamas und </a:t>
            </a:r>
            <a:r>
              <a:rPr lang="de-DE" dirty="0" err="1">
                <a:solidFill>
                  <a:srgbClr val="C00000"/>
                </a:solidFill>
              </a:rPr>
              <a:t>Panchen</a:t>
            </a:r>
            <a:r>
              <a:rPr lang="de-DE" dirty="0">
                <a:solidFill>
                  <a:srgbClr val="C00000"/>
                </a:solidFill>
              </a:rPr>
              <a:t> Lamas</a:t>
            </a:r>
            <a:r>
              <a:rPr lang="de-DE" dirty="0"/>
              <a:t> hat die Form:</a:t>
            </a:r>
          </a:p>
          <a:p>
            <a:pPr marL="774000">
              <a:buFontTx/>
              <a:buChar char="-"/>
            </a:pPr>
            <a:r>
              <a:rPr lang="de-DE" dirty="0"/>
              <a:t>persönlicher </a:t>
            </a:r>
            <a:r>
              <a:rPr lang="de-DE" dirty="0" smtClean="0"/>
              <a:t>Name in der im Deutschen gebräuchlichen Form, </a:t>
            </a:r>
            <a:endParaRPr lang="de-DE" dirty="0"/>
          </a:p>
          <a:p>
            <a:pPr marL="774000">
              <a:buFontTx/>
              <a:buChar char="-"/>
            </a:pPr>
            <a:r>
              <a:rPr lang="de-DE" dirty="0"/>
              <a:t>Titel </a:t>
            </a:r>
            <a:r>
              <a:rPr lang="de-DE" dirty="0" smtClean="0"/>
              <a:t>„Dalai Lama“ </a:t>
            </a:r>
            <a:r>
              <a:rPr lang="de-DE" dirty="0"/>
              <a:t>bzw. </a:t>
            </a:r>
            <a:r>
              <a:rPr lang="de-DE" dirty="0" smtClean="0"/>
              <a:t>„</a:t>
            </a:r>
            <a:r>
              <a:rPr lang="de-DE" dirty="0" err="1" smtClean="0"/>
              <a:t>Panchen</a:t>
            </a:r>
            <a:r>
              <a:rPr lang="de-DE" dirty="0" smtClean="0"/>
              <a:t> Lama“,</a:t>
            </a:r>
            <a:endParaRPr lang="de-DE" dirty="0"/>
          </a:p>
          <a:p>
            <a:pPr marL="774000">
              <a:buFontTx/>
              <a:buChar char="-"/>
            </a:pPr>
            <a:r>
              <a:rPr lang="de-DE" dirty="0"/>
              <a:t>Zählung in römischen Ziffern mit Punkt </a:t>
            </a:r>
            <a:r>
              <a:rPr lang="de-DE" dirty="0" smtClean="0"/>
              <a:t>abgeschlossen</a:t>
            </a:r>
            <a:r>
              <a:rPr lang="de-DE" dirty="0"/>
              <a:t> </a:t>
            </a:r>
            <a:r>
              <a:rPr lang="de-DE" dirty="0" smtClean="0"/>
              <a:t>und</a:t>
            </a:r>
            <a:endParaRPr lang="de-DE" dirty="0"/>
          </a:p>
          <a:p>
            <a:pPr marL="774000">
              <a:buFontTx/>
              <a:buChar char="-"/>
            </a:pPr>
            <a:r>
              <a:rPr lang="de-DE" dirty="0"/>
              <a:t>ggf. </a:t>
            </a:r>
            <a:r>
              <a:rPr lang="de-DE" dirty="0" smtClean="0"/>
              <a:t>Lebensdaten.</a:t>
            </a:r>
            <a:endParaRPr lang="de-DE" i="1" u="sng" dirty="0" smtClean="0"/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Beispiele:</a:t>
            </a:r>
            <a:br>
              <a:rPr lang="de-DE" i="1" u="sng" dirty="0" smtClean="0"/>
            </a:br>
            <a:r>
              <a:rPr lang="de-DE" b="1" dirty="0" smtClean="0"/>
              <a:t>100 $P</a:t>
            </a:r>
            <a:r>
              <a:rPr lang="de-DE" dirty="0" smtClean="0"/>
              <a:t> </a:t>
            </a:r>
            <a:r>
              <a:rPr lang="de-DE" dirty="0" err="1" smtClean="0"/>
              <a:t>Bstan-ʼdzin-rgya-mtsh</a:t>
            </a:r>
            <a:r>
              <a:rPr lang="de-DE" dirty="0" smtClean="0"/>
              <a:t> </a:t>
            </a:r>
            <a:r>
              <a:rPr lang="de-DE" b="1" dirty="0" smtClean="0"/>
              <a:t>$c</a:t>
            </a:r>
            <a:r>
              <a:rPr lang="de-DE" dirty="0" smtClean="0"/>
              <a:t> </a:t>
            </a:r>
            <a:r>
              <a:rPr lang="de-DE" dirty="0"/>
              <a:t>Dalai Lama XIV</a:t>
            </a:r>
            <a:r>
              <a:rPr lang="de-DE" dirty="0" smtClean="0"/>
              <a:t>. </a:t>
            </a:r>
            <a:r>
              <a:rPr lang="de-DE" b="1" dirty="0" smtClean="0"/>
              <a:t>$d</a:t>
            </a:r>
            <a:r>
              <a:rPr lang="de-DE" dirty="0" smtClean="0"/>
              <a:t> 1935-</a:t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1935-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datl</a:t>
            </a:r>
            <a:endParaRPr lang="de-DE" dirty="0" smtClean="0"/>
          </a:p>
          <a:p>
            <a:pPr marL="1260000" lvl="1" indent="0">
              <a:spcBef>
                <a:spcPts val="1200"/>
              </a:spcBef>
              <a:buNone/>
            </a:pPr>
            <a:r>
              <a:rPr lang="en-US" altLang="de-DE" sz="2000" b="1" dirty="0" smtClean="0"/>
              <a:t>100 $P </a:t>
            </a:r>
            <a:r>
              <a:rPr lang="de-DE" altLang="de-DE" sz="2000" dirty="0" smtClean="0"/>
              <a:t>Chos-</a:t>
            </a:r>
            <a:r>
              <a:rPr lang="de-DE" altLang="de-DE" sz="2000" dirty="0" err="1" smtClean="0"/>
              <a:t>kyi</a:t>
            </a:r>
            <a:r>
              <a:rPr lang="de-DE" altLang="de-DE" sz="2000" dirty="0" smtClean="0"/>
              <a:t>-</a:t>
            </a:r>
            <a:r>
              <a:rPr lang="de-DE" altLang="de-DE" sz="2000" dirty="0" err="1" smtClean="0"/>
              <a:t>dban</a:t>
            </a:r>
            <a:r>
              <a:rPr lang="de-DE" altLang="de-DE" sz="2000" dirty="0"/>
              <a:t>̇-</a:t>
            </a:r>
            <a:r>
              <a:rPr lang="de-DE" altLang="de-DE" sz="2000" dirty="0" err="1" smtClean="0"/>
              <a:t>phyug</a:t>
            </a:r>
            <a:r>
              <a:rPr lang="de-DE" altLang="de-DE" sz="2000" b="1" dirty="0" smtClean="0"/>
              <a:t> $c </a:t>
            </a:r>
            <a:r>
              <a:rPr lang="de-DE" altLang="de-DE" sz="2000" dirty="0" err="1" smtClean="0"/>
              <a:t>Panchen</a:t>
            </a:r>
            <a:r>
              <a:rPr lang="de-DE" altLang="de-DE" sz="2000" dirty="0" smtClean="0"/>
              <a:t> </a:t>
            </a:r>
            <a:r>
              <a:rPr lang="de-DE" altLang="de-DE" sz="2000" dirty="0"/>
              <a:t>Lama VII</a:t>
            </a:r>
            <a:r>
              <a:rPr lang="de-DE" altLang="de-DE" sz="2000" dirty="0" smtClean="0"/>
              <a:t>.</a:t>
            </a:r>
            <a:r>
              <a:rPr lang="de-DE" altLang="de-DE" sz="2000" b="1" dirty="0" smtClean="0"/>
              <a:t> $d </a:t>
            </a:r>
            <a:r>
              <a:rPr lang="de-DE" altLang="de-DE" sz="2000" dirty="0" smtClean="0"/>
              <a:t>1938-1989</a:t>
            </a:r>
            <a:r>
              <a:rPr lang="de-DE" altLang="de-DE" sz="2000" b="1" dirty="0" smtClean="0"/>
              <a:t/>
            </a:r>
            <a:br>
              <a:rPr lang="de-DE" altLang="de-DE" sz="2000" b="1" dirty="0" smtClean="0"/>
            </a:br>
            <a:r>
              <a:rPr lang="de-DE" altLang="de-DE" sz="2000" b="1" dirty="0" smtClean="0"/>
              <a:t>548 $a </a:t>
            </a:r>
            <a:r>
              <a:rPr lang="de-DE" altLang="de-DE" sz="2000" dirty="0" smtClean="0"/>
              <a:t>1938-1989</a:t>
            </a:r>
            <a:r>
              <a:rPr lang="de-DE" altLang="de-DE" sz="2000" b="1" dirty="0" smtClean="0"/>
              <a:t> $4 </a:t>
            </a:r>
            <a:r>
              <a:rPr lang="de-DE" altLang="de-DE" sz="2000" dirty="0" err="1" smtClean="0"/>
              <a:t>datl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183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Religiöse Personen | hbz | Stand: 20.08.14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902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altLang="de-DE" dirty="0" smtClean="0"/>
              <a:t>Wichtige Änderungen			 </a:t>
            </a:r>
            <a:r>
              <a:rPr lang="de-DE" altLang="de-DE" dirty="0"/>
              <a:t>- </a:t>
            </a:r>
            <a:r>
              <a:rPr lang="de-DE" altLang="de-DE" dirty="0" smtClean="0"/>
              <a:t>9 -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>
                <a:solidFill>
                  <a:srgbClr val="C00000"/>
                </a:solidFill>
              </a:rPr>
              <a:t>Sonstige Personen mit religiöser Berufung</a:t>
            </a:r>
            <a:r>
              <a:rPr lang="de-DE" dirty="0"/>
              <a:t> erhalten den religiösen Titel als Teil des normierten Sucheinstiegs nur, wenn sie ihn selbst gebrauchen oder wenn er in den Ressourcen </a:t>
            </a:r>
            <a:r>
              <a:rPr lang="de-DE" dirty="0" smtClean="0"/>
              <a:t>/ Nachschlagewerken </a:t>
            </a:r>
            <a:r>
              <a:rPr lang="de-DE" dirty="0"/>
              <a:t>überwiegend mit ihrem persönlichen Namen verbunden </a:t>
            </a:r>
            <a:r>
              <a:rPr lang="de-DE" dirty="0" smtClean="0"/>
              <a:t>ist (siehe </a:t>
            </a:r>
            <a:r>
              <a:rPr lang="de-DE" altLang="de-DE" dirty="0"/>
              <a:t>RDA </a:t>
            </a:r>
            <a:r>
              <a:rPr lang="de-DE" altLang="de-DE" dirty="0" smtClean="0"/>
              <a:t>9.4.1.8).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Beispiele:</a:t>
            </a:r>
            <a:br>
              <a:rPr lang="de-DE" i="1" u="sng" dirty="0" smtClean="0"/>
            </a:br>
            <a:r>
              <a:rPr lang="de-DE" b="1" dirty="0" smtClean="0"/>
              <a:t>100 $P</a:t>
            </a:r>
            <a:r>
              <a:rPr lang="de-DE" dirty="0" smtClean="0"/>
              <a:t> Teresa </a:t>
            </a:r>
            <a:r>
              <a:rPr lang="de-DE" b="1" dirty="0" smtClean="0"/>
              <a:t>$c</a:t>
            </a:r>
            <a:r>
              <a:rPr lang="de-DE" dirty="0" smtClean="0"/>
              <a:t> Mother </a:t>
            </a:r>
            <a:r>
              <a:rPr lang="de-DE" b="1" dirty="0" smtClean="0"/>
              <a:t>$d</a:t>
            </a:r>
            <a:r>
              <a:rPr lang="de-DE" dirty="0" smtClean="0"/>
              <a:t> 1910-1997</a:t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1910-1997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datl</a:t>
            </a:r>
            <a:endParaRPr lang="de-DE" dirty="0"/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100 $p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smtClean="0"/>
              <a:t>Grün</a:t>
            </a:r>
            <a:r>
              <a:rPr lang="de-DE" dirty="0"/>
              <a:t>, </a:t>
            </a:r>
            <a:r>
              <a:rPr lang="de-DE" dirty="0" smtClean="0"/>
              <a:t>Anselm </a:t>
            </a:r>
            <a:r>
              <a:rPr lang="de-DE" b="1" dirty="0" smtClean="0"/>
              <a:t>$d</a:t>
            </a:r>
            <a:r>
              <a:rPr lang="de-DE" dirty="0" smtClean="0"/>
              <a:t> </a:t>
            </a:r>
            <a:r>
              <a:rPr lang="de-DE" dirty="0"/>
              <a:t>1945-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[</a:t>
            </a:r>
            <a:r>
              <a:rPr lang="de-DE" dirty="0">
                <a:solidFill>
                  <a:srgbClr val="C00000"/>
                </a:solidFill>
              </a:rPr>
              <a:t>nicht:</a:t>
            </a:r>
            <a:r>
              <a:rPr lang="de-DE" dirty="0"/>
              <a:t> </a:t>
            </a:r>
            <a:r>
              <a:rPr lang="de-DE" dirty="0" smtClean="0"/>
              <a:t>100 $p Grün</a:t>
            </a:r>
            <a:r>
              <a:rPr lang="de-DE" dirty="0"/>
              <a:t>, </a:t>
            </a:r>
            <a:r>
              <a:rPr lang="de-DE" dirty="0" smtClean="0"/>
              <a:t>Anselm</a:t>
            </a:r>
            <a:r>
              <a:rPr lang="de-DE" b="1" dirty="0" smtClean="0"/>
              <a:t> </a:t>
            </a:r>
            <a:r>
              <a:rPr lang="de-DE" dirty="0" smtClean="0"/>
              <a:t>$c Pater</a:t>
            </a:r>
            <a:r>
              <a:rPr lang="de-DE" dirty="0"/>
              <a:t>, </a:t>
            </a:r>
            <a:r>
              <a:rPr lang="de-DE" dirty="0" smtClean="0"/>
              <a:t>OSB $d 1945-]</a:t>
            </a:r>
            <a:br>
              <a:rPr lang="de-DE" dirty="0" smtClean="0"/>
            </a:br>
            <a:r>
              <a:rPr lang="de-DE" b="1" dirty="0" smtClean="0"/>
              <a:t>400 $p</a:t>
            </a:r>
            <a:r>
              <a:rPr lang="de-DE" dirty="0" smtClean="0"/>
              <a:t> Grün</a:t>
            </a:r>
            <a:r>
              <a:rPr lang="de-DE" dirty="0"/>
              <a:t>, </a:t>
            </a:r>
            <a:r>
              <a:rPr lang="de-DE" dirty="0" smtClean="0"/>
              <a:t>Wilhelm </a:t>
            </a:r>
            <a:r>
              <a:rPr lang="de-DE" b="1" dirty="0" smtClean="0"/>
              <a:t>$d</a:t>
            </a:r>
            <a:r>
              <a:rPr lang="de-DE" dirty="0" smtClean="0"/>
              <a:t> 1945-</a:t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1945- </a:t>
            </a:r>
            <a:r>
              <a:rPr lang="de-DE" b="1" dirty="0" smtClean="0"/>
              <a:t>$4 </a:t>
            </a:r>
            <a:r>
              <a:rPr lang="de-DE" dirty="0" err="1" smtClean="0"/>
              <a:t>datl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184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Religiöse Personen | hbz | Stand: 20.08.14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1142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altLang="de-DE" dirty="0" smtClean="0"/>
              <a:t>Wichtige Änderungen		      - 10 -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Der normierte </a:t>
            </a:r>
            <a:r>
              <a:rPr lang="de-DE" dirty="0"/>
              <a:t>Sucheinstieg für </a:t>
            </a:r>
            <a:r>
              <a:rPr lang="de-DE" dirty="0">
                <a:solidFill>
                  <a:srgbClr val="C00000"/>
                </a:solidFill>
              </a:rPr>
              <a:t>Personen der Neuzeit</a:t>
            </a:r>
            <a:r>
              <a:rPr lang="de-DE" dirty="0"/>
              <a:t>, bei denen der </a:t>
            </a:r>
            <a:r>
              <a:rPr lang="de-DE" dirty="0" smtClean="0"/>
              <a:t>bevorzugte Name die </a:t>
            </a:r>
            <a:r>
              <a:rPr lang="de-DE" dirty="0"/>
              <a:t>Form </a:t>
            </a:r>
            <a:r>
              <a:rPr lang="de-DE" dirty="0" smtClean="0"/>
              <a:t>„Nachname</a:t>
            </a:r>
            <a:r>
              <a:rPr lang="de-DE" dirty="0"/>
              <a:t>, </a:t>
            </a:r>
            <a:r>
              <a:rPr lang="de-DE" dirty="0" smtClean="0"/>
              <a:t>Vorname“ hat, </a:t>
            </a:r>
            <a:r>
              <a:rPr lang="de-DE" dirty="0"/>
              <a:t>wird </a:t>
            </a:r>
            <a:r>
              <a:rPr lang="de-DE" dirty="0" smtClean="0">
                <a:solidFill>
                  <a:srgbClr val="C00000"/>
                </a:solidFill>
              </a:rPr>
              <a:t>ohne Angabe </a:t>
            </a:r>
            <a:r>
              <a:rPr lang="de-DE" dirty="0">
                <a:solidFill>
                  <a:srgbClr val="C00000"/>
                </a:solidFill>
              </a:rPr>
              <a:t>des </a:t>
            </a:r>
            <a:r>
              <a:rPr lang="de-DE" dirty="0" smtClean="0">
                <a:solidFill>
                  <a:srgbClr val="C00000"/>
                </a:solidFill>
              </a:rPr>
              <a:t>Titels oder des Jurisdiktionsbezirks</a:t>
            </a:r>
            <a:r>
              <a:rPr lang="de-DE" dirty="0" smtClean="0"/>
              <a:t> gebildet.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Beispiel:</a:t>
            </a:r>
            <a:r>
              <a:rPr lang="de-DE" dirty="0"/>
              <a:t/>
            </a:r>
            <a:br>
              <a:rPr lang="de-DE" dirty="0"/>
            </a:br>
            <a:r>
              <a:rPr lang="de-DE" b="1" dirty="0"/>
              <a:t>100 $p</a:t>
            </a:r>
            <a:r>
              <a:rPr lang="de-DE" dirty="0"/>
              <a:t> Kasper, Walter </a:t>
            </a:r>
            <a:r>
              <a:rPr lang="de-DE" b="1" dirty="0"/>
              <a:t>$d</a:t>
            </a:r>
            <a:r>
              <a:rPr lang="de-DE" dirty="0"/>
              <a:t> 1933-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400 </a:t>
            </a:r>
            <a:r>
              <a:rPr lang="de-DE" b="1" dirty="0"/>
              <a:t>$p</a:t>
            </a:r>
            <a:r>
              <a:rPr lang="de-DE" dirty="0"/>
              <a:t> Kasper, Walter </a:t>
            </a:r>
            <a:r>
              <a:rPr lang="de-DE" b="1" dirty="0"/>
              <a:t>$c</a:t>
            </a:r>
            <a:r>
              <a:rPr lang="de-DE" dirty="0"/>
              <a:t> Kardinal </a:t>
            </a:r>
            <a:r>
              <a:rPr lang="de-DE" b="1" dirty="0"/>
              <a:t>$d</a:t>
            </a:r>
            <a:r>
              <a:rPr lang="de-DE" dirty="0"/>
              <a:t> </a:t>
            </a:r>
            <a:r>
              <a:rPr lang="de-DE" dirty="0" smtClean="0"/>
              <a:t>1933-</a:t>
            </a:r>
            <a:br>
              <a:rPr lang="de-DE" dirty="0" smtClean="0"/>
            </a:br>
            <a:r>
              <a:rPr lang="de-DE" b="1" dirty="0" smtClean="0"/>
              <a:t>548 </a:t>
            </a:r>
            <a:r>
              <a:rPr lang="de-DE" b="1" dirty="0"/>
              <a:t>$a</a:t>
            </a:r>
            <a:r>
              <a:rPr lang="de-DE" dirty="0"/>
              <a:t> 1933-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datl</a:t>
            </a:r>
            <a:r>
              <a:rPr lang="de-DE" dirty="0"/>
              <a:t> </a:t>
            </a:r>
            <a:endParaRPr lang="de-DE" dirty="0" smtClean="0"/>
          </a:p>
          <a:p>
            <a:pPr marL="831150" lvl="1" indent="0">
              <a:buNone/>
            </a:pP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185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Religiöse Personen | hbz | Stand: 20.08.14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72635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altLang="de-DE" dirty="0" smtClean="0"/>
              <a:t>Wichtige Änderungen		      - 11 -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800"/>
              </a:spcBef>
            </a:pPr>
            <a:r>
              <a:rPr lang="de-DE" dirty="0"/>
              <a:t>Der normierte Sucheinstieg für </a:t>
            </a:r>
            <a:r>
              <a:rPr lang="de-DE" dirty="0">
                <a:solidFill>
                  <a:srgbClr val="C00000"/>
                </a:solidFill>
              </a:rPr>
              <a:t>christliche Heilige</a:t>
            </a:r>
            <a:r>
              <a:rPr lang="de-DE" dirty="0"/>
              <a:t> wird immer mit der </a:t>
            </a:r>
            <a:r>
              <a:rPr lang="de-DE" dirty="0">
                <a:solidFill>
                  <a:srgbClr val="C00000"/>
                </a:solidFill>
              </a:rPr>
              <a:t>Gattungsbezeichnung „Heiliger“ bzw. „Heilige“</a:t>
            </a:r>
            <a:r>
              <a:rPr lang="de-DE" dirty="0"/>
              <a:t> gebildet.</a:t>
            </a:r>
          </a:p>
          <a:p>
            <a:pPr>
              <a:spcBef>
                <a:spcPts val="576"/>
              </a:spcBef>
            </a:pPr>
            <a:r>
              <a:rPr lang="de-DE" dirty="0"/>
              <a:t>Ausgenommen sind Päpste, Könige und Kaiser.</a:t>
            </a:r>
          </a:p>
          <a:p>
            <a:pPr>
              <a:spcBef>
                <a:spcPts val="576"/>
              </a:spcBef>
            </a:pPr>
            <a:r>
              <a:rPr lang="de-DE" dirty="0"/>
              <a:t>A</a:t>
            </a:r>
            <a:r>
              <a:rPr lang="de-DE" dirty="0">
                <a:sym typeface="Wingdings" panose="05000000000000000000" pitchFamily="2" charset="2"/>
              </a:rPr>
              <a:t>uch der zusätzliche Sucheinstieg erhält diese Gattungs-bezeichnung.</a:t>
            </a:r>
          </a:p>
          <a:p>
            <a:pPr>
              <a:spcBef>
                <a:spcPts val="576"/>
              </a:spcBef>
            </a:pPr>
            <a:r>
              <a:rPr lang="de-DE" dirty="0">
                <a:sym typeface="Wingdings" panose="05000000000000000000" pitchFamily="2" charset="2"/>
              </a:rPr>
              <a:t>Der bevorzugte Name von Heiligen wird analog zu den sonstigen Personen ihrer Zeit gebildet.</a:t>
            </a:r>
          </a:p>
          <a:p>
            <a:pPr>
              <a:spcBef>
                <a:spcPts val="576"/>
              </a:spcBef>
            </a:pPr>
            <a:r>
              <a:rPr lang="de-DE" dirty="0"/>
              <a:t>Des Weiteren wird die Gattungsbezeichnung als Relation in Feld 550 mit der Codierung „</a:t>
            </a:r>
            <a:r>
              <a:rPr lang="de-DE" dirty="0" err="1"/>
              <a:t>obin</a:t>
            </a:r>
            <a:r>
              <a:rPr lang="de-DE" dirty="0"/>
              <a:t>“ erfasst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186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Religiöse Personen | hbz | Stand: 20.08.14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72054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altLang="de-DE" dirty="0" smtClean="0"/>
              <a:t>Wichtige </a:t>
            </a:r>
            <a:r>
              <a:rPr lang="de-DE" altLang="de-DE" dirty="0"/>
              <a:t>Änderungen 		</a:t>
            </a:r>
            <a:r>
              <a:rPr lang="de-DE" altLang="de-DE" dirty="0" smtClean="0"/>
              <a:t>      - 12 </a:t>
            </a:r>
            <a:r>
              <a:rPr lang="de-DE" altLang="de-DE" dirty="0"/>
              <a:t>- 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/>
              <a:t>Beispiele:</a:t>
            </a:r>
            <a:r>
              <a:rPr lang="de-DE" dirty="0"/>
              <a:t/>
            </a:r>
            <a:br>
              <a:rPr lang="de-DE" dirty="0"/>
            </a:br>
            <a:r>
              <a:rPr lang="de-DE" b="1" dirty="0"/>
              <a:t>100 $P </a:t>
            </a:r>
            <a:r>
              <a:rPr lang="de-DE" dirty="0"/>
              <a:t>Aurelius, Augustinus </a:t>
            </a:r>
            <a:r>
              <a:rPr lang="de-DE" b="1" dirty="0"/>
              <a:t>$c </a:t>
            </a:r>
            <a:r>
              <a:rPr lang="de-DE" dirty="0"/>
              <a:t>Heiliger</a:t>
            </a:r>
            <a:r>
              <a:rPr lang="de-DE" b="1" dirty="0"/>
              <a:t> $d </a:t>
            </a:r>
            <a:r>
              <a:rPr lang="de-DE" dirty="0"/>
              <a:t>354-430</a:t>
            </a:r>
            <a:r>
              <a:rPr lang="de-DE" b="1" dirty="0"/>
              <a:t> </a:t>
            </a:r>
            <a:r>
              <a:rPr lang="de-DE" dirty="0"/>
              <a:t/>
            </a:r>
            <a:br>
              <a:rPr lang="de-DE" dirty="0"/>
            </a:br>
            <a:r>
              <a:rPr lang="de-DE" b="1" dirty="0"/>
              <a:t>400 $p</a:t>
            </a:r>
            <a:r>
              <a:rPr lang="de-DE" dirty="0"/>
              <a:t> Augustinus </a:t>
            </a:r>
            <a:r>
              <a:rPr lang="de-DE" b="1" dirty="0"/>
              <a:t>$c</a:t>
            </a:r>
            <a:r>
              <a:rPr lang="de-DE" dirty="0"/>
              <a:t> </a:t>
            </a:r>
            <a:r>
              <a:rPr lang="de-DE" dirty="0" err="1"/>
              <a:t>Hippon</a:t>
            </a:r>
            <a:r>
              <a:rPr lang="de-DE" dirty="0"/>
              <a:t>, Bischof, Heiliger </a:t>
            </a:r>
            <a:r>
              <a:rPr lang="de-DE" b="1" dirty="0"/>
              <a:t>$d</a:t>
            </a:r>
            <a:r>
              <a:rPr lang="de-DE" dirty="0"/>
              <a:t> 354-430</a:t>
            </a:r>
            <a:br>
              <a:rPr lang="de-DE" dirty="0"/>
            </a:br>
            <a:r>
              <a:rPr lang="de-DE" b="1" dirty="0"/>
              <a:t>548 $a</a:t>
            </a:r>
            <a:r>
              <a:rPr lang="de-DE" dirty="0"/>
              <a:t> 354-430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datl</a:t>
            </a:r>
            <a:r>
              <a:rPr lang="de-DE" dirty="0"/>
              <a:t/>
            </a:r>
            <a:br>
              <a:rPr lang="de-DE" dirty="0"/>
            </a:br>
            <a:r>
              <a:rPr lang="de-DE" b="1" dirty="0"/>
              <a:t>550 $s</a:t>
            </a:r>
            <a:r>
              <a:rPr lang="de-DE" dirty="0"/>
              <a:t> Heiliger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obin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(DE-588)…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100 </a:t>
            </a:r>
            <a:r>
              <a:rPr lang="de-DE" b="1" dirty="0"/>
              <a:t>$P </a:t>
            </a:r>
            <a:r>
              <a:rPr lang="de-DE" dirty="0"/>
              <a:t>Rudolf </a:t>
            </a:r>
            <a:r>
              <a:rPr lang="de-DE" b="1" dirty="0"/>
              <a:t>$n </a:t>
            </a:r>
            <a:r>
              <a:rPr lang="de-DE" dirty="0"/>
              <a:t>IV.</a:t>
            </a:r>
            <a:r>
              <a:rPr lang="de-DE" b="1" dirty="0"/>
              <a:t> $c </a:t>
            </a:r>
            <a:r>
              <a:rPr lang="de-DE" dirty="0"/>
              <a:t>Österreich, Herzog, Heiliger </a:t>
            </a:r>
            <a:r>
              <a:rPr lang="de-DE" b="1" dirty="0"/>
              <a:t>$d </a:t>
            </a:r>
            <a:r>
              <a:rPr lang="de-DE" dirty="0" smtClean="0"/>
              <a:t>1339-1365</a:t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1339-1365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datl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550 $s</a:t>
            </a:r>
            <a:r>
              <a:rPr lang="de-DE" dirty="0" smtClean="0"/>
              <a:t> Herzog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berc</a:t>
            </a:r>
            <a:r>
              <a:rPr lang="de-DE" dirty="0" smtClean="0"/>
              <a:t> </a:t>
            </a:r>
            <a:r>
              <a:rPr lang="de-DE" b="1" dirty="0" smtClean="0"/>
              <a:t>$9</a:t>
            </a:r>
            <a:r>
              <a:rPr lang="de-DE" dirty="0" smtClean="0"/>
              <a:t> (DE-588)…</a:t>
            </a:r>
            <a:br>
              <a:rPr lang="de-DE" dirty="0" smtClean="0"/>
            </a:br>
            <a:r>
              <a:rPr lang="de-DE" b="1" dirty="0" smtClean="0"/>
              <a:t>550 $s</a:t>
            </a:r>
            <a:r>
              <a:rPr lang="de-DE" dirty="0" smtClean="0"/>
              <a:t> Heiliger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obin</a:t>
            </a:r>
            <a:r>
              <a:rPr lang="de-DE" dirty="0" smtClean="0"/>
              <a:t> </a:t>
            </a:r>
            <a:r>
              <a:rPr lang="de-DE" b="1" dirty="0" smtClean="0"/>
              <a:t>$9</a:t>
            </a:r>
            <a:r>
              <a:rPr lang="de-DE" dirty="0" smtClean="0"/>
              <a:t> (DE-588)…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187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Religiöse Personen | hbz | Stand: 20.08.14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31083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altLang="de-DE" dirty="0" smtClean="0"/>
              <a:t>Wichtige </a:t>
            </a:r>
            <a:r>
              <a:rPr lang="de-DE" altLang="de-DE" dirty="0"/>
              <a:t>Änderungen 		</a:t>
            </a:r>
            <a:r>
              <a:rPr lang="de-DE" altLang="de-DE" dirty="0" smtClean="0"/>
              <a:t>      - 13 </a:t>
            </a:r>
            <a:r>
              <a:rPr lang="de-DE" altLang="de-DE" dirty="0"/>
              <a:t>- 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60000" lvl="1" indent="0">
              <a:spcBef>
                <a:spcPts val="1200"/>
              </a:spcBef>
              <a:buNone/>
            </a:pPr>
            <a:r>
              <a:rPr lang="de-DE" dirty="0">
                <a:solidFill>
                  <a:srgbClr val="C00000"/>
                </a:solidFill>
              </a:rPr>
              <a:t>Aber:</a:t>
            </a:r>
            <a:r>
              <a:rPr lang="de-DE" b="1" dirty="0"/>
              <a:t/>
            </a:r>
            <a:br>
              <a:rPr lang="de-DE" b="1" dirty="0"/>
            </a:br>
            <a:r>
              <a:rPr lang="de-DE" b="1" dirty="0"/>
              <a:t>100 $P</a:t>
            </a:r>
            <a:r>
              <a:rPr lang="de-DE" dirty="0"/>
              <a:t> Heinrich </a:t>
            </a:r>
            <a:r>
              <a:rPr lang="de-DE" b="1" dirty="0"/>
              <a:t>$n</a:t>
            </a:r>
            <a:r>
              <a:rPr lang="de-DE" dirty="0"/>
              <a:t> II. </a:t>
            </a:r>
            <a:r>
              <a:rPr lang="de-DE" b="1" dirty="0"/>
              <a:t>$c</a:t>
            </a:r>
            <a:r>
              <a:rPr lang="de-DE" dirty="0"/>
              <a:t> Heiliges Römisches Reich, Kaiser </a:t>
            </a:r>
            <a:r>
              <a:rPr lang="de-DE" b="1" dirty="0"/>
              <a:t>$d</a:t>
            </a:r>
            <a:r>
              <a:rPr lang="de-DE" dirty="0"/>
              <a:t> 973-1024</a:t>
            </a:r>
            <a:br>
              <a:rPr lang="de-DE" dirty="0"/>
            </a:br>
            <a:r>
              <a:rPr lang="de-DE" b="1" dirty="0"/>
              <a:t>400 $P</a:t>
            </a:r>
            <a:r>
              <a:rPr lang="de-DE" dirty="0"/>
              <a:t> Heinrich </a:t>
            </a:r>
            <a:r>
              <a:rPr lang="de-DE" b="1" dirty="0"/>
              <a:t>$n</a:t>
            </a:r>
            <a:r>
              <a:rPr lang="de-DE" dirty="0"/>
              <a:t> II. </a:t>
            </a:r>
            <a:r>
              <a:rPr lang="de-DE" b="1" dirty="0"/>
              <a:t>$c</a:t>
            </a:r>
            <a:r>
              <a:rPr lang="de-DE" dirty="0"/>
              <a:t> Heiliges Römisches Reich, Kaiser, Heiliger </a:t>
            </a:r>
            <a:r>
              <a:rPr lang="de-DE" b="1" dirty="0"/>
              <a:t>$d</a:t>
            </a:r>
            <a:r>
              <a:rPr lang="de-DE" dirty="0"/>
              <a:t> 973-1024</a:t>
            </a:r>
            <a:br>
              <a:rPr lang="de-DE" dirty="0"/>
            </a:br>
            <a:r>
              <a:rPr lang="de-DE" b="1" dirty="0"/>
              <a:t>548 $a</a:t>
            </a:r>
            <a:r>
              <a:rPr lang="de-DE" dirty="0"/>
              <a:t> 973-1024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datl</a:t>
            </a:r>
            <a:r>
              <a:rPr lang="de-DE" dirty="0"/>
              <a:t/>
            </a:r>
            <a:br>
              <a:rPr lang="de-DE" dirty="0"/>
            </a:br>
            <a:r>
              <a:rPr lang="de-DE" b="1" dirty="0"/>
              <a:t>550 $s</a:t>
            </a:r>
            <a:r>
              <a:rPr lang="de-DE" dirty="0"/>
              <a:t> Kaiser </a:t>
            </a:r>
            <a:r>
              <a:rPr lang="de-DE" b="1" dirty="0"/>
              <a:t>$4 </a:t>
            </a:r>
            <a:r>
              <a:rPr lang="de-DE" dirty="0" err="1"/>
              <a:t>berc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(DE-588)…</a:t>
            </a:r>
            <a:br>
              <a:rPr lang="de-DE" dirty="0"/>
            </a:br>
            <a:r>
              <a:rPr lang="de-DE" b="1" dirty="0"/>
              <a:t>550 $s</a:t>
            </a:r>
            <a:r>
              <a:rPr lang="de-DE" dirty="0"/>
              <a:t> Heiliger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obin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(DE-588)…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100 </a:t>
            </a:r>
            <a:r>
              <a:rPr lang="de-DE" b="1" dirty="0"/>
              <a:t>$P </a:t>
            </a:r>
            <a:r>
              <a:rPr lang="de-DE" dirty="0"/>
              <a:t>Bernadette </a:t>
            </a:r>
            <a:r>
              <a:rPr lang="de-DE" b="1" dirty="0"/>
              <a:t>$c</a:t>
            </a:r>
            <a:r>
              <a:rPr lang="de-DE" dirty="0"/>
              <a:t> Heilige </a:t>
            </a:r>
            <a:r>
              <a:rPr lang="de-DE" b="1" dirty="0"/>
              <a:t>$d </a:t>
            </a:r>
            <a:r>
              <a:rPr lang="de-DE" dirty="0"/>
              <a:t>1844-1879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400 </a:t>
            </a:r>
            <a:r>
              <a:rPr lang="de-DE" b="1" dirty="0"/>
              <a:t>$p </a:t>
            </a:r>
            <a:r>
              <a:rPr lang="de-DE" dirty="0" err="1"/>
              <a:t>Soubirous</a:t>
            </a:r>
            <a:r>
              <a:rPr lang="de-DE" dirty="0"/>
              <a:t>, Bernadette </a:t>
            </a:r>
            <a:r>
              <a:rPr lang="de-DE" b="1" dirty="0"/>
              <a:t>$c</a:t>
            </a:r>
            <a:r>
              <a:rPr lang="de-DE" dirty="0"/>
              <a:t> Heilige </a:t>
            </a:r>
            <a:r>
              <a:rPr lang="de-DE" b="1" dirty="0"/>
              <a:t>$d</a:t>
            </a:r>
            <a:r>
              <a:rPr lang="de-DE" dirty="0"/>
              <a:t> 1844-1879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400 </a:t>
            </a:r>
            <a:r>
              <a:rPr lang="de-DE" b="1" dirty="0"/>
              <a:t>$p </a:t>
            </a:r>
            <a:r>
              <a:rPr lang="de-DE" dirty="0" err="1"/>
              <a:t>Soubirous</a:t>
            </a:r>
            <a:r>
              <a:rPr lang="de-DE" dirty="0"/>
              <a:t>, Marie-</a:t>
            </a:r>
            <a:r>
              <a:rPr lang="de-DE" dirty="0" err="1"/>
              <a:t>Bernarde</a:t>
            </a:r>
            <a:r>
              <a:rPr lang="de-DE" dirty="0"/>
              <a:t> </a:t>
            </a:r>
            <a:r>
              <a:rPr lang="de-DE" b="1" dirty="0"/>
              <a:t>$c </a:t>
            </a:r>
            <a:r>
              <a:rPr lang="de-DE" dirty="0"/>
              <a:t>Heilige </a:t>
            </a:r>
            <a:r>
              <a:rPr lang="de-DE" b="1" dirty="0"/>
              <a:t>$d</a:t>
            </a:r>
            <a:r>
              <a:rPr lang="de-DE" dirty="0"/>
              <a:t> </a:t>
            </a:r>
            <a:r>
              <a:rPr lang="de-DE" dirty="0" smtClean="0"/>
              <a:t>1844-1879</a:t>
            </a:r>
            <a:br>
              <a:rPr lang="de-DE" dirty="0" smtClean="0"/>
            </a:br>
            <a:r>
              <a:rPr lang="de-DE" b="1" dirty="0" smtClean="0"/>
              <a:t>548 $a </a:t>
            </a:r>
            <a:r>
              <a:rPr lang="de-DE" dirty="0" smtClean="0"/>
              <a:t>1844-1879</a:t>
            </a:r>
            <a:r>
              <a:rPr lang="de-DE" b="1" dirty="0" smtClean="0"/>
              <a:t> $4 </a:t>
            </a:r>
            <a:r>
              <a:rPr lang="de-DE" dirty="0" err="1" smtClean="0"/>
              <a:t>datl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550 $s</a:t>
            </a:r>
            <a:r>
              <a:rPr lang="de-DE" dirty="0" smtClean="0"/>
              <a:t> Heilige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obin</a:t>
            </a:r>
            <a:r>
              <a:rPr lang="de-DE" dirty="0" smtClean="0"/>
              <a:t> </a:t>
            </a:r>
            <a:r>
              <a:rPr lang="de-DE" b="1" dirty="0" smtClean="0"/>
              <a:t>$9 </a:t>
            </a:r>
            <a:r>
              <a:rPr lang="de-DE" dirty="0" smtClean="0"/>
              <a:t>(DE-588)…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188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Religiöse Personen | hbz | Stand: 20.08.14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897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altLang="de-DE" dirty="0" smtClean="0"/>
              <a:t>Wichtige </a:t>
            </a:r>
            <a:r>
              <a:rPr lang="de-DE" altLang="de-DE" dirty="0"/>
              <a:t>Änderungen 		</a:t>
            </a:r>
            <a:r>
              <a:rPr lang="de-DE" altLang="de-DE" dirty="0" smtClean="0"/>
              <a:t>      - 14 </a:t>
            </a:r>
            <a:r>
              <a:rPr lang="de-DE" altLang="de-DE" dirty="0"/>
              <a:t>- 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Der bevorzugte Name für </a:t>
            </a:r>
            <a:r>
              <a:rPr lang="de-DE" dirty="0">
                <a:solidFill>
                  <a:srgbClr val="C00000"/>
                </a:solidFill>
              </a:rPr>
              <a:t>Selige</a:t>
            </a:r>
            <a:r>
              <a:rPr lang="de-DE" dirty="0"/>
              <a:t> ist in RDA nicht explizit geregelt.</a:t>
            </a:r>
          </a:p>
          <a:p>
            <a:pPr marL="774000">
              <a:buFont typeface="Wingdings" panose="05000000000000000000" pitchFamily="2" charset="2"/>
              <a:buChar char="ð"/>
            </a:pPr>
            <a:r>
              <a:rPr lang="de-DE" dirty="0">
                <a:sym typeface="Wingdings" panose="05000000000000000000" pitchFamily="2" charset="2"/>
              </a:rPr>
              <a:t>Sie </a:t>
            </a:r>
            <a:r>
              <a:rPr lang="de-DE" dirty="0"/>
              <a:t>werden wie sonstige Personen ihrer Zeit behandelt.</a:t>
            </a:r>
          </a:p>
          <a:p>
            <a:r>
              <a:rPr lang="de-DE" altLang="de-DE" dirty="0"/>
              <a:t>Die Gattungsbezeichnung „Seliger“ bzw. „Selige“ wird als Beziehung im Feld 550 mit der Codierung „</a:t>
            </a:r>
            <a:r>
              <a:rPr lang="de-DE" altLang="de-DE" dirty="0" err="1"/>
              <a:t>obin</a:t>
            </a:r>
            <a:r>
              <a:rPr lang="de-DE" altLang="de-DE" dirty="0"/>
              <a:t>“ erfasst.</a:t>
            </a:r>
          </a:p>
          <a:p>
            <a:r>
              <a:rPr lang="de-DE" altLang="de-DE" dirty="0"/>
              <a:t>Es erfolgt </a:t>
            </a:r>
            <a:r>
              <a:rPr lang="de-DE" altLang="de-DE" dirty="0">
                <a:solidFill>
                  <a:srgbClr val="C00000"/>
                </a:solidFill>
              </a:rPr>
              <a:t>kein Eintrag beim normierten Sucheinstieg oder dem abweichenden Namen</a:t>
            </a:r>
            <a:r>
              <a:rPr lang="de-DE" altLang="de-DE" dirty="0"/>
              <a:t>.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/>
              <a:t>Beispiel:</a:t>
            </a:r>
            <a:br>
              <a:rPr lang="de-DE" i="1" u="sng" dirty="0"/>
            </a:br>
            <a:r>
              <a:rPr lang="de-DE" b="1" dirty="0"/>
              <a:t>100 $p</a:t>
            </a:r>
            <a:r>
              <a:rPr lang="de-DE" dirty="0"/>
              <a:t> Kolping, Adolph </a:t>
            </a:r>
            <a:r>
              <a:rPr lang="de-DE" b="1" dirty="0"/>
              <a:t>$d</a:t>
            </a:r>
            <a:r>
              <a:rPr lang="de-DE" dirty="0"/>
              <a:t> 1813-1865</a:t>
            </a:r>
            <a:br>
              <a:rPr lang="de-DE" dirty="0"/>
            </a:br>
            <a:r>
              <a:rPr lang="de-DE" b="1" dirty="0"/>
              <a:t>548 $a</a:t>
            </a:r>
            <a:r>
              <a:rPr lang="de-DE" dirty="0"/>
              <a:t> 1813-1865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datl</a:t>
            </a:r>
            <a:r>
              <a:rPr lang="de-DE" dirty="0"/>
              <a:t/>
            </a:r>
            <a:br>
              <a:rPr lang="de-DE" dirty="0"/>
            </a:br>
            <a:r>
              <a:rPr lang="de-DE" b="1" dirty="0"/>
              <a:t>550 $s</a:t>
            </a:r>
            <a:r>
              <a:rPr lang="de-DE" dirty="0"/>
              <a:t> Seliger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obin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(DE-588)…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189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Religiöse Personen | hbz | Stand: 20.08.14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15743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Aufbau des RDA-Regelwerkstexts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19</a:t>
            </a:fld>
            <a:endParaRPr lang="de-DE" dirty="0"/>
          </a:p>
        </p:txBody>
      </p:sp>
      <p:sp>
        <p:nvSpPr>
          <p:cNvPr id="14" name="Fußzeilenplatzhalter 1"/>
          <p:cNvSpPr txBox="1">
            <a:spLocks/>
          </p:cNvSpPr>
          <p:nvPr/>
        </p:nvSpPr>
        <p:spPr>
          <a:xfrm>
            <a:off x="609600" y="6356351"/>
            <a:ext cx="9710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smtClean="0"/>
              <a:t>Schulungsunterlagen der AG RDA – Modul GND: Grundlagen der RDA | hbz | Stand: 16.07.14</a:t>
            </a:r>
            <a:endParaRPr lang="de-DE" dirty="0"/>
          </a:p>
        </p:txBody>
      </p:sp>
      <p:sp>
        <p:nvSpPr>
          <p:cNvPr id="16" name="Ellipse 15"/>
          <p:cNvSpPr/>
          <p:nvPr/>
        </p:nvSpPr>
        <p:spPr>
          <a:xfrm>
            <a:off x="1631504" y="1340768"/>
            <a:ext cx="2448272" cy="1807026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Kapitel </a:t>
            </a:r>
            <a:r>
              <a:rPr lang="de-DE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0: Einleitung</a:t>
            </a:r>
          </a:p>
        </p:txBody>
      </p:sp>
      <p:sp>
        <p:nvSpPr>
          <p:cNvPr id="17" name="Rechteck 16"/>
          <p:cNvSpPr/>
          <p:nvPr/>
        </p:nvSpPr>
        <p:spPr>
          <a:xfrm>
            <a:off x="3719736" y="2420888"/>
            <a:ext cx="2592288" cy="172819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Abschnitt 1-4: Merkmale der Entitäten</a:t>
            </a:r>
          </a:p>
        </p:txBody>
      </p:sp>
      <p:sp>
        <p:nvSpPr>
          <p:cNvPr id="18" name="Rechteck 17"/>
          <p:cNvSpPr/>
          <p:nvPr/>
        </p:nvSpPr>
        <p:spPr>
          <a:xfrm>
            <a:off x="5879976" y="3550871"/>
            <a:ext cx="2663761" cy="167939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Abschnitt 5-10: Beziehungen zwischen den Entitäten</a:t>
            </a:r>
          </a:p>
        </p:txBody>
      </p:sp>
      <p:sp>
        <p:nvSpPr>
          <p:cNvPr id="19" name="Abgerundetes Rechteck 18"/>
          <p:cNvSpPr/>
          <p:nvPr/>
        </p:nvSpPr>
        <p:spPr>
          <a:xfrm>
            <a:off x="8027640" y="4795516"/>
            <a:ext cx="2617440" cy="914400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Anhänge A-L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Grundlagen der RDA | hbz | Stand: 18.08.14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12792963"/>
      </p:ext>
    </p:extLst>
  </p:cSld>
  <p:clrMapOvr>
    <a:masterClrMapping/>
  </p:clrMapOvr>
</p:sld>
</file>

<file path=ppt/slides/slide1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altLang="de-DE" dirty="0" smtClean="0"/>
              <a:t>Wichtige </a:t>
            </a:r>
            <a:r>
              <a:rPr lang="de-DE" altLang="de-DE" dirty="0"/>
              <a:t>Änderungen 		</a:t>
            </a:r>
            <a:r>
              <a:rPr lang="de-DE" altLang="de-DE" dirty="0" smtClean="0"/>
              <a:t>      - 15 </a:t>
            </a:r>
            <a:r>
              <a:rPr lang="de-DE" altLang="de-DE" dirty="0"/>
              <a:t>- 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Für </a:t>
            </a:r>
            <a:r>
              <a:rPr lang="de-DE" dirty="0" smtClean="0">
                <a:solidFill>
                  <a:srgbClr val="C00000"/>
                </a:solidFill>
              </a:rPr>
              <a:t>Biblische und </a:t>
            </a:r>
            <a:r>
              <a:rPr lang="de-DE" dirty="0">
                <a:solidFill>
                  <a:srgbClr val="C00000"/>
                </a:solidFill>
              </a:rPr>
              <a:t>sonstige Personen</a:t>
            </a:r>
            <a:r>
              <a:rPr lang="de-DE" dirty="0"/>
              <a:t>, die </a:t>
            </a:r>
            <a:r>
              <a:rPr lang="de-DE" dirty="0" smtClean="0">
                <a:solidFill>
                  <a:srgbClr val="C00000"/>
                </a:solidFill>
              </a:rPr>
              <a:t>in Heiligen Schriften oder Apokryphen Büchern erwähnt</a:t>
            </a:r>
            <a:r>
              <a:rPr lang="de-DE" dirty="0" smtClean="0"/>
              <a:t> werden, </a:t>
            </a:r>
            <a:r>
              <a:rPr lang="de-DE" dirty="0"/>
              <a:t>besteht der normierte Sucheinstieg immer </a:t>
            </a:r>
            <a:r>
              <a:rPr lang="de-DE" dirty="0" smtClean="0"/>
              <a:t>aus …</a:t>
            </a:r>
          </a:p>
          <a:p>
            <a:pPr marL="774000">
              <a:buFontTx/>
              <a:buChar char="-"/>
            </a:pPr>
            <a:r>
              <a:rPr lang="de-DE" dirty="0" smtClean="0"/>
              <a:t>dem </a:t>
            </a:r>
            <a:r>
              <a:rPr lang="de-DE" dirty="0"/>
              <a:t>persönlichen Namen </a:t>
            </a:r>
            <a:r>
              <a:rPr lang="de-DE" dirty="0" smtClean="0"/>
              <a:t>und </a:t>
            </a:r>
          </a:p>
          <a:p>
            <a:pPr marL="774000">
              <a:buFontTx/>
              <a:buChar char="-"/>
            </a:pPr>
            <a:r>
              <a:rPr lang="de-DE" dirty="0" smtClean="0"/>
              <a:t>einem zutreffenden Gattungsbegriff (siehe RDA 9.6.16).</a:t>
            </a:r>
          </a:p>
          <a:p>
            <a:pPr marL="1134000">
              <a:buFont typeface="Wingdings" panose="05000000000000000000" pitchFamily="2" charset="2"/>
              <a:buChar char="Ä"/>
            </a:pPr>
            <a:r>
              <a:rPr lang="de-DE" sz="2200" dirty="0" smtClean="0">
                <a:sym typeface="Wingdings" panose="05000000000000000000" pitchFamily="2" charset="2"/>
              </a:rPr>
              <a:t>Beides wird in der im Deutschen gebräuchlichen Form erfasst</a:t>
            </a:r>
            <a:r>
              <a:rPr lang="de-DE" dirty="0" smtClean="0">
                <a:sym typeface="Wingdings" panose="05000000000000000000" pitchFamily="2" charset="2"/>
              </a:rPr>
              <a:t>.</a:t>
            </a:r>
            <a:endParaRPr lang="de-DE" dirty="0" smtClean="0"/>
          </a:p>
          <a:p>
            <a:r>
              <a:rPr lang="de-DE" dirty="0" smtClean="0"/>
              <a:t>Die Gattungsbezeichnung ist zusätzlich als Relation in Feld 550 mit der Codierung „</a:t>
            </a:r>
            <a:r>
              <a:rPr lang="de-DE" dirty="0" err="1" smtClean="0"/>
              <a:t>obin</a:t>
            </a:r>
            <a:r>
              <a:rPr lang="de-DE" dirty="0" smtClean="0"/>
              <a:t>“ zu erfassen.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190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Religiöse Personen | hbz | Stand: 20.08.14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57642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altLang="de-DE" dirty="0" smtClean="0"/>
              <a:t>Wichtige </a:t>
            </a:r>
            <a:r>
              <a:rPr lang="de-DE" altLang="de-DE" dirty="0"/>
              <a:t>Änderungen 		</a:t>
            </a:r>
            <a:r>
              <a:rPr lang="de-DE" altLang="de-DE" dirty="0" smtClean="0"/>
              <a:t>      - 16 </a:t>
            </a:r>
            <a:r>
              <a:rPr lang="de-DE" altLang="de-DE" dirty="0"/>
              <a:t>- 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Für heilige Biblische Personen </a:t>
            </a:r>
            <a:r>
              <a:rPr lang="de-DE" dirty="0" smtClean="0"/>
              <a:t>wird der </a:t>
            </a:r>
            <a:r>
              <a:rPr lang="de-DE" dirty="0"/>
              <a:t>Zusatz </a:t>
            </a:r>
            <a:r>
              <a:rPr lang="de-DE" dirty="0" smtClean="0"/>
              <a:t>„Heiliger“ </a:t>
            </a:r>
            <a:r>
              <a:rPr lang="de-DE" dirty="0"/>
              <a:t>bzw. </a:t>
            </a:r>
            <a:r>
              <a:rPr lang="de-DE" dirty="0" smtClean="0"/>
              <a:t>„Heilige“ </a:t>
            </a:r>
            <a:r>
              <a:rPr lang="de-DE" dirty="0"/>
              <a:t>nach dem </a:t>
            </a:r>
            <a:r>
              <a:rPr lang="de-DE" dirty="0" smtClean="0"/>
              <a:t>Gattungsbegriff erfasst.</a:t>
            </a:r>
            <a:endParaRPr lang="de-DE" dirty="0"/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sz="2200" dirty="0"/>
              <a:t>Gattungsbegriff und Zusatz </a:t>
            </a:r>
            <a:r>
              <a:rPr lang="de-DE" sz="2200" dirty="0" smtClean="0"/>
              <a:t>„Heiliger“ </a:t>
            </a:r>
            <a:r>
              <a:rPr lang="de-DE" sz="2200" dirty="0"/>
              <a:t>bzw. </a:t>
            </a:r>
            <a:r>
              <a:rPr lang="de-DE" sz="2200" dirty="0" smtClean="0"/>
              <a:t>„Heilige“ </a:t>
            </a:r>
            <a:r>
              <a:rPr lang="de-DE" sz="2200" dirty="0"/>
              <a:t>stehen in demselben Unterfeld, getrennt durch Komma und Spatium</a:t>
            </a:r>
            <a:r>
              <a:rPr lang="de-DE" sz="2200" dirty="0" smtClean="0"/>
              <a:t>.</a:t>
            </a:r>
          </a:p>
          <a:p>
            <a:r>
              <a:rPr lang="de-DE" dirty="0" smtClean="0"/>
              <a:t>Bei </a:t>
            </a:r>
            <a:r>
              <a:rPr lang="de-DE" dirty="0"/>
              <a:t>diesen Personen </a:t>
            </a:r>
            <a:r>
              <a:rPr lang="de-DE" dirty="0" smtClean="0"/>
              <a:t>erfolgt </a:t>
            </a:r>
            <a:r>
              <a:rPr lang="de-DE" dirty="0" smtClean="0">
                <a:solidFill>
                  <a:srgbClr val="C00000"/>
                </a:solidFill>
              </a:rPr>
              <a:t>in </a:t>
            </a:r>
            <a:r>
              <a:rPr lang="de-DE" dirty="0">
                <a:solidFill>
                  <a:srgbClr val="C00000"/>
                </a:solidFill>
              </a:rPr>
              <a:t>Feld 548 </a:t>
            </a:r>
            <a:r>
              <a:rPr lang="de-DE" dirty="0" smtClean="0">
                <a:solidFill>
                  <a:srgbClr val="C00000"/>
                </a:solidFill>
              </a:rPr>
              <a:t>keine Angabe von </a:t>
            </a:r>
            <a:r>
              <a:rPr lang="de-DE" dirty="0">
                <a:solidFill>
                  <a:srgbClr val="C00000"/>
                </a:solidFill>
              </a:rPr>
              <a:t>Lebensdaten sondern nur </a:t>
            </a:r>
            <a:r>
              <a:rPr lang="de-DE" dirty="0" smtClean="0">
                <a:solidFill>
                  <a:srgbClr val="C00000"/>
                </a:solidFill>
              </a:rPr>
              <a:t>von Wirkungsdaten.</a:t>
            </a:r>
            <a:r>
              <a:rPr lang="de-DE" dirty="0" smtClean="0"/>
              <a:t> </a:t>
            </a:r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sz="2200" dirty="0" smtClean="0">
                <a:sym typeface="Wingdings" panose="05000000000000000000" pitchFamily="2" charset="2"/>
              </a:rPr>
              <a:t>S</a:t>
            </a:r>
            <a:r>
              <a:rPr lang="de-DE" sz="2200" dirty="0" smtClean="0"/>
              <a:t>ofern diese zu ermitteln sind.</a:t>
            </a:r>
            <a:endParaRPr lang="de-DE" sz="22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191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Religiöse Personen | hbz | Stand: 20.08.14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49502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altLang="de-DE" dirty="0" smtClean="0"/>
              <a:t>Wichtige </a:t>
            </a:r>
            <a:r>
              <a:rPr lang="de-DE" altLang="de-DE" dirty="0"/>
              <a:t>Änderungen 		</a:t>
            </a:r>
            <a:r>
              <a:rPr lang="de-DE" altLang="de-DE" dirty="0" smtClean="0"/>
              <a:t>      - 17 </a:t>
            </a:r>
            <a:r>
              <a:rPr lang="de-DE" altLang="de-DE" dirty="0"/>
              <a:t>- 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Beispiele: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it-IT" b="1" dirty="0" smtClean="0"/>
              <a:t>100 $P</a:t>
            </a:r>
            <a:r>
              <a:rPr lang="it-IT" dirty="0" smtClean="0"/>
              <a:t> Mose </a:t>
            </a:r>
            <a:r>
              <a:rPr lang="it-IT" b="1" dirty="0" smtClean="0"/>
              <a:t>$c</a:t>
            </a:r>
            <a:r>
              <a:rPr lang="it-IT" dirty="0" smtClean="0"/>
              <a:t> </a:t>
            </a:r>
            <a:r>
              <a:rPr lang="it-IT" dirty="0" err="1" smtClean="0"/>
              <a:t>Biblische</a:t>
            </a:r>
            <a:r>
              <a:rPr lang="it-IT" dirty="0" smtClean="0"/>
              <a:t> </a:t>
            </a:r>
            <a:r>
              <a:rPr lang="it-IT" dirty="0" err="1" smtClean="0"/>
              <a:t>Person</a:t>
            </a:r>
            <a:r>
              <a:rPr lang="it-IT" dirty="0" smtClean="0"/>
              <a:t> </a:t>
            </a:r>
            <a:br>
              <a:rPr lang="it-IT" dirty="0" smtClean="0"/>
            </a:br>
            <a:r>
              <a:rPr lang="it-IT" b="1" dirty="0" smtClean="0"/>
              <a:t>550 $s</a:t>
            </a:r>
            <a:r>
              <a:rPr lang="it-IT" dirty="0" smtClean="0"/>
              <a:t> </a:t>
            </a:r>
            <a:r>
              <a:rPr lang="it-IT" dirty="0" err="1" smtClean="0"/>
              <a:t>Biblische</a:t>
            </a:r>
            <a:r>
              <a:rPr lang="it-IT" dirty="0" smtClean="0"/>
              <a:t> </a:t>
            </a:r>
            <a:r>
              <a:rPr lang="it-IT" dirty="0" err="1" smtClean="0"/>
              <a:t>Person</a:t>
            </a:r>
            <a:r>
              <a:rPr lang="it-IT" dirty="0" smtClean="0"/>
              <a:t> </a:t>
            </a:r>
            <a:r>
              <a:rPr lang="it-IT" b="1" dirty="0" smtClean="0"/>
              <a:t>$4</a:t>
            </a:r>
            <a:r>
              <a:rPr lang="it-IT" dirty="0" smtClean="0"/>
              <a:t> </a:t>
            </a:r>
            <a:r>
              <a:rPr lang="it-IT" dirty="0" err="1" smtClean="0"/>
              <a:t>obin</a:t>
            </a:r>
            <a:r>
              <a:rPr lang="it-IT" dirty="0" smtClean="0"/>
              <a:t> </a:t>
            </a:r>
            <a:r>
              <a:rPr lang="it-IT" b="1" dirty="0" smtClean="0"/>
              <a:t>$9</a:t>
            </a:r>
            <a:r>
              <a:rPr lang="it-IT" dirty="0" smtClean="0"/>
              <a:t> (DE-588)4006473-6 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/>
              <a:t>100 $P</a:t>
            </a:r>
            <a:r>
              <a:rPr lang="de-DE" dirty="0"/>
              <a:t> Lydia </a:t>
            </a:r>
            <a:r>
              <a:rPr lang="de-DE" b="1" dirty="0"/>
              <a:t>$c</a:t>
            </a:r>
            <a:r>
              <a:rPr lang="de-DE" dirty="0"/>
              <a:t> Heilige, Biblische Person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400 </a:t>
            </a:r>
            <a:r>
              <a:rPr lang="de-DE" b="1" dirty="0"/>
              <a:t>$P</a:t>
            </a:r>
            <a:r>
              <a:rPr lang="de-DE" dirty="0"/>
              <a:t> Lydia </a:t>
            </a:r>
            <a:r>
              <a:rPr lang="de-DE" b="1" dirty="0"/>
              <a:t>$c</a:t>
            </a:r>
            <a:r>
              <a:rPr lang="de-DE" dirty="0"/>
              <a:t> von Philippi, Heilige, Biblische </a:t>
            </a:r>
            <a:r>
              <a:rPr lang="de-DE" dirty="0" smtClean="0"/>
              <a:t>Person</a:t>
            </a:r>
            <a:br>
              <a:rPr lang="de-DE" dirty="0" smtClean="0"/>
            </a:br>
            <a:r>
              <a:rPr lang="de-DE" b="1" dirty="0" smtClean="0"/>
              <a:t>400 </a:t>
            </a:r>
            <a:r>
              <a:rPr lang="de-DE" b="1" dirty="0"/>
              <a:t>$P</a:t>
            </a:r>
            <a:r>
              <a:rPr lang="de-DE" dirty="0"/>
              <a:t> Lydia </a:t>
            </a:r>
            <a:r>
              <a:rPr lang="de-DE" b="1" dirty="0"/>
              <a:t>$c</a:t>
            </a:r>
            <a:r>
              <a:rPr lang="de-DE" dirty="0"/>
              <a:t> Purpurhändlerin, Heilige, Biblische Person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548 </a:t>
            </a:r>
            <a:r>
              <a:rPr lang="de-DE" b="1" dirty="0"/>
              <a:t>$a</a:t>
            </a:r>
            <a:r>
              <a:rPr lang="de-DE" dirty="0"/>
              <a:t> ca. 1. Jh.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datw</a:t>
            </a:r>
            <a:r>
              <a:rPr lang="de-DE" dirty="0"/>
              <a:t>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550 </a:t>
            </a:r>
            <a:r>
              <a:rPr lang="de-DE" b="1" dirty="0"/>
              <a:t>$s</a:t>
            </a:r>
            <a:r>
              <a:rPr lang="de-DE" dirty="0"/>
              <a:t> Heilige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obin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</a:t>
            </a:r>
            <a:r>
              <a:rPr lang="de-DE" dirty="0" smtClean="0"/>
              <a:t>DE-588)4117606-6</a:t>
            </a:r>
            <a:br>
              <a:rPr lang="de-DE" dirty="0" smtClean="0"/>
            </a:br>
            <a:r>
              <a:rPr lang="de-DE" b="1" dirty="0" smtClean="0"/>
              <a:t>550 </a:t>
            </a:r>
            <a:r>
              <a:rPr lang="de-DE" b="1" dirty="0"/>
              <a:t>$s</a:t>
            </a:r>
            <a:r>
              <a:rPr lang="de-DE" dirty="0"/>
              <a:t> Biblische Person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obin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(DE-588)4006473-6 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192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Religiöse Personen | hbz | Stand: 20.08.14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3956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Fürsten und Adelige</a:t>
            </a:r>
          </a:p>
        </p:txBody>
      </p:sp>
      <p:sp>
        <p:nvSpPr>
          <p:cNvPr id="7" name="Untertitel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4148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Behandelte Themen	</a:t>
            </a:r>
            <a:endParaRPr lang="de-DE" dirty="0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de-DE" dirty="0" smtClean="0"/>
              <a:t>Allgemeine Richtlinien zum Erfassen von Adelstiteln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Abgelegte oder neu erworbene Titel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Fürstentitel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Namen von Fürsten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Nachnamen von Mitgliedern ehemaliger Fürstenhäuser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Ehepartner von Personen mit höchstem fürstlichen Rang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Kinder und </a:t>
            </a:r>
            <a:r>
              <a:rPr lang="de-DE" dirty="0"/>
              <a:t>Enkel von </a:t>
            </a:r>
            <a:r>
              <a:rPr lang="de-DE" dirty="0" smtClean="0"/>
              <a:t>Personen mit höchstem </a:t>
            </a:r>
            <a:r>
              <a:rPr lang="de-DE" dirty="0"/>
              <a:t>fürstlichen Rang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Titel in Großbritannien, die eine territoriale Bezeichnung enthalten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Richter der </a:t>
            </a:r>
            <a:r>
              <a:rPr lang="de-DE" dirty="0" err="1" smtClean="0"/>
              <a:t>Scottish</a:t>
            </a:r>
            <a:r>
              <a:rPr lang="de-DE" dirty="0" smtClean="0"/>
              <a:t> Court </a:t>
            </a:r>
            <a:r>
              <a:rPr lang="de-DE" dirty="0" err="1" smtClean="0"/>
              <a:t>of</a:t>
            </a:r>
            <a:r>
              <a:rPr lang="de-DE" dirty="0" smtClean="0"/>
              <a:t> Session</a:t>
            </a: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6BBECFD-68E7-4B49-9F0E-0CC064E87EB9}" type="slidenum">
              <a:rPr lang="de-DE" smtClean="0"/>
              <a:pPr/>
              <a:t>194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Fürsten und Adelige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54856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Allgemeine Richtlinien zum Erfassen von Adelstiteln					- 1 -</a:t>
            </a:r>
            <a:endParaRPr lang="de-DE" dirty="0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Die betreffenden Regelungen finden Sie bei RDA 9.2.2.14 und zugehöriger ERL.</a:t>
            </a:r>
          </a:p>
          <a:p>
            <a:pPr>
              <a:spcBef>
                <a:spcPts val="1800"/>
              </a:spcBef>
            </a:pPr>
            <a:r>
              <a:rPr lang="de-DE" dirty="0"/>
              <a:t>Den Adelstitel fügen Sie nur dann dem bevorzugten Namen hinzu, wenn er von der Person selbst verwendet wird.</a:t>
            </a:r>
          </a:p>
          <a:p>
            <a:pPr>
              <a:spcBef>
                <a:spcPts val="576"/>
              </a:spcBef>
            </a:pPr>
            <a:r>
              <a:rPr lang="de-DE" dirty="0"/>
              <a:t>Sie erfassen diesen in einem eigenen Unterfeld und in der Sprache, in der er verliehen wurde.</a:t>
            </a:r>
          </a:p>
          <a:p>
            <a:pPr>
              <a:spcBef>
                <a:spcPts val="576"/>
              </a:spcBef>
            </a:pPr>
            <a:r>
              <a:rPr lang="de-DE" dirty="0"/>
              <a:t>Den Adelstitel geben Sie außerdem in der im Deutschen </a:t>
            </a:r>
            <a:r>
              <a:rPr lang="de-DE" dirty="0" err="1"/>
              <a:t>gebräuch-lichen</a:t>
            </a:r>
            <a:r>
              <a:rPr lang="de-DE" dirty="0"/>
              <a:t> Form als Relation in Feld 550 mit der Codierung „</a:t>
            </a:r>
            <a:r>
              <a:rPr lang="de-DE" dirty="0" err="1"/>
              <a:t>adel</a:t>
            </a:r>
            <a:r>
              <a:rPr lang="de-DE" dirty="0"/>
              <a:t>“ an.</a:t>
            </a:r>
          </a:p>
          <a:p>
            <a:pPr>
              <a:spcBef>
                <a:spcPts val="576"/>
              </a:spcBef>
            </a:pPr>
            <a:r>
              <a:rPr lang="de-DE" dirty="0"/>
              <a:t>Außerdem belegen Sie zusätzlich ein weiteres Feld 550 mit dem Begriff „Adel“ und der Codierung „</a:t>
            </a:r>
            <a:r>
              <a:rPr lang="de-DE" dirty="0" err="1"/>
              <a:t>obin</a:t>
            </a:r>
            <a:r>
              <a:rPr lang="de-DE" dirty="0"/>
              <a:t>“.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195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Fürsten und Adelige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06867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Allgemeine Richtlinien zum Erfassen von Adelstiteln					- 2 -</a:t>
            </a:r>
            <a:endParaRPr lang="de-DE" dirty="0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60000" lvl="1" indent="0">
              <a:buNone/>
            </a:pPr>
            <a:r>
              <a:rPr lang="de-DE" i="1" u="sng" dirty="0" smtClean="0"/>
              <a:t>Beispiel für einen selbst gebrauchten Adelstitel:</a:t>
            </a:r>
            <a:br>
              <a:rPr lang="de-DE" i="1" u="sng" dirty="0" smtClean="0"/>
            </a:br>
            <a:r>
              <a:rPr lang="de-DE" b="1" dirty="0" smtClean="0"/>
              <a:t>100 $p</a:t>
            </a:r>
            <a:r>
              <a:rPr lang="de-DE" dirty="0" smtClean="0"/>
              <a:t> Dönhoff, Marion </a:t>
            </a:r>
            <a:r>
              <a:rPr lang="de-DE" b="1" dirty="0" smtClean="0"/>
              <a:t>$c</a:t>
            </a:r>
            <a:r>
              <a:rPr lang="de-DE" dirty="0" smtClean="0"/>
              <a:t> Gräfin </a:t>
            </a:r>
            <a:r>
              <a:rPr lang="de-DE" b="1" dirty="0" smtClean="0"/>
              <a:t>$d</a:t>
            </a:r>
            <a:r>
              <a:rPr lang="de-DE" dirty="0" smtClean="0"/>
              <a:t> 1909-2002</a:t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1909-2002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datl</a:t>
            </a:r>
            <a:r>
              <a:rPr lang="de-DE" dirty="0" smtClean="0"/>
              <a:t>  </a:t>
            </a:r>
            <a:br>
              <a:rPr lang="de-DE" dirty="0" smtClean="0"/>
            </a:br>
            <a:r>
              <a:rPr lang="de-DE" b="1" dirty="0" smtClean="0"/>
              <a:t>550 $s</a:t>
            </a:r>
            <a:r>
              <a:rPr lang="de-DE" dirty="0" smtClean="0"/>
              <a:t> Gräfin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adel</a:t>
            </a:r>
            <a:r>
              <a:rPr lang="de-DE" dirty="0" smtClean="0"/>
              <a:t> </a:t>
            </a:r>
            <a:r>
              <a:rPr lang="de-DE" b="1" dirty="0" smtClean="0"/>
              <a:t>$9</a:t>
            </a:r>
            <a:r>
              <a:rPr lang="de-DE" dirty="0" smtClean="0"/>
              <a:t> (DE-588)…</a:t>
            </a:r>
            <a:br>
              <a:rPr lang="de-DE" dirty="0" smtClean="0"/>
            </a:br>
            <a:r>
              <a:rPr lang="de-DE" b="1" dirty="0" smtClean="0"/>
              <a:t>550 $s</a:t>
            </a:r>
            <a:r>
              <a:rPr lang="de-DE" dirty="0" smtClean="0"/>
              <a:t> Adel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obin</a:t>
            </a:r>
            <a:r>
              <a:rPr lang="de-DE" dirty="0" smtClean="0"/>
              <a:t> </a:t>
            </a:r>
            <a:r>
              <a:rPr lang="de-DE" b="1" dirty="0" smtClean="0"/>
              <a:t>$9</a:t>
            </a:r>
            <a:r>
              <a:rPr lang="de-DE" dirty="0" smtClean="0"/>
              <a:t> (DE-588)…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/>
              <a:t>Beispiel für einen </a:t>
            </a:r>
            <a:r>
              <a:rPr lang="de-DE" i="1" u="sng" dirty="0" smtClean="0"/>
              <a:t>nicht selbst </a:t>
            </a:r>
            <a:r>
              <a:rPr lang="de-DE" i="1" u="sng" dirty="0"/>
              <a:t>gebrauchten Adelstitel: </a:t>
            </a:r>
            <a:r>
              <a:rPr lang="de-DE" i="1" u="sng" dirty="0" smtClean="0"/>
              <a:t/>
            </a:r>
            <a:br>
              <a:rPr lang="de-DE" i="1" u="sng" dirty="0" smtClean="0"/>
            </a:br>
            <a:r>
              <a:rPr lang="de-DE" b="1" dirty="0" smtClean="0"/>
              <a:t>100 </a:t>
            </a:r>
            <a:r>
              <a:rPr lang="de-DE" b="1" dirty="0"/>
              <a:t>$p</a:t>
            </a:r>
            <a:r>
              <a:rPr lang="de-DE" dirty="0"/>
              <a:t> Weizsäcker, Richard &lt;&lt;von&gt;&gt; </a:t>
            </a:r>
            <a:r>
              <a:rPr lang="de-DE" b="1" dirty="0"/>
              <a:t>$d</a:t>
            </a:r>
            <a:r>
              <a:rPr lang="de-DE" dirty="0"/>
              <a:t> 1920-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548 </a:t>
            </a:r>
            <a:r>
              <a:rPr lang="de-DE" b="1" dirty="0"/>
              <a:t>$a</a:t>
            </a:r>
            <a:r>
              <a:rPr lang="de-DE" dirty="0"/>
              <a:t> 1920-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datl</a:t>
            </a:r>
            <a:r>
              <a:rPr lang="de-DE" dirty="0"/>
              <a:t> 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550 </a:t>
            </a:r>
            <a:r>
              <a:rPr lang="de-DE" b="1" dirty="0"/>
              <a:t>$s</a:t>
            </a:r>
            <a:r>
              <a:rPr lang="de-DE" dirty="0"/>
              <a:t> Freiherr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adel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(DE-588)… 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550 </a:t>
            </a:r>
            <a:r>
              <a:rPr lang="de-DE" b="1" dirty="0"/>
              <a:t>$s</a:t>
            </a:r>
            <a:r>
              <a:rPr lang="de-DE" dirty="0"/>
              <a:t> Adel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obin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(DE-588)…</a:t>
            </a:r>
          </a:p>
          <a:p>
            <a:pPr marL="457200" lvl="1" indent="0">
              <a:spcBef>
                <a:spcPts val="1200"/>
              </a:spcBef>
              <a:buNone/>
            </a:pP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196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Fürsten und Adelige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57072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Allgemeine Richtlinien zum Erfassen von Adelstiteln					- 3 -</a:t>
            </a:r>
            <a:endParaRPr lang="de-DE" dirty="0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Wenn ein Adelstitel nicht nur den Rang bezeichnet, sondern </a:t>
            </a:r>
            <a:r>
              <a:rPr lang="de-DE" dirty="0" smtClean="0"/>
              <a:t>auch einen </a:t>
            </a:r>
            <a:r>
              <a:rPr lang="de-DE" dirty="0"/>
              <a:t>Eigennamen beinhaltet, beginnt der bevorzugte Name mit dem Eigennamen. </a:t>
            </a:r>
          </a:p>
          <a:p>
            <a:r>
              <a:rPr lang="de-DE" dirty="0"/>
              <a:t>Dem Eigennamen folgen Vorname und ggf. Familienname, danach kommt die Rangbezeichnung.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/>
              <a:t>Beispiel:</a:t>
            </a:r>
            <a:br>
              <a:rPr lang="de-DE" i="1" u="sng" dirty="0"/>
            </a:br>
            <a:r>
              <a:rPr lang="de-DE" b="1" dirty="0"/>
              <a:t>100 $p</a:t>
            </a:r>
            <a:r>
              <a:rPr lang="de-DE" dirty="0"/>
              <a:t> Pompadour, Jeanne Antoinette </a:t>
            </a:r>
            <a:r>
              <a:rPr lang="de-DE" dirty="0" err="1"/>
              <a:t>Poisson</a:t>
            </a:r>
            <a:r>
              <a:rPr lang="de-DE" dirty="0"/>
              <a:t> </a:t>
            </a:r>
            <a:r>
              <a:rPr lang="de-DE" b="1" dirty="0"/>
              <a:t>$c</a:t>
            </a:r>
            <a:r>
              <a:rPr lang="de-DE" dirty="0"/>
              <a:t> </a:t>
            </a:r>
            <a:r>
              <a:rPr lang="de-DE" dirty="0" err="1"/>
              <a:t>marquise</a:t>
            </a:r>
            <a:r>
              <a:rPr lang="de-DE" dirty="0"/>
              <a:t> de</a:t>
            </a:r>
            <a:br>
              <a:rPr lang="de-DE" dirty="0"/>
            </a:br>
            <a:r>
              <a:rPr lang="de-DE" b="1" dirty="0"/>
              <a:t>548 $a</a:t>
            </a:r>
            <a:r>
              <a:rPr lang="de-DE" dirty="0"/>
              <a:t> 1721-1764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datl</a:t>
            </a:r>
            <a:r>
              <a:rPr lang="de-DE" dirty="0"/>
              <a:t/>
            </a:r>
            <a:br>
              <a:rPr lang="de-DE" dirty="0"/>
            </a:br>
            <a:r>
              <a:rPr lang="de-DE" b="1" dirty="0"/>
              <a:t>550 $s</a:t>
            </a:r>
            <a:r>
              <a:rPr lang="de-DE" dirty="0"/>
              <a:t> Markgräfin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adel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(DE-588)…</a:t>
            </a:r>
            <a:br>
              <a:rPr lang="de-DE" dirty="0"/>
            </a:br>
            <a:r>
              <a:rPr lang="de-DE" b="1" dirty="0"/>
              <a:t>550 $s</a:t>
            </a:r>
            <a:r>
              <a:rPr lang="de-DE" dirty="0"/>
              <a:t> Adel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obin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(DE-588)…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197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Fürsten und Adelige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56328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Abgelegte oder neu erworbene Adelstitel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198</a:t>
            </a:fld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Die zugehörigen Regelungen finden Sie bei RDA 9.2.2.17.</a:t>
            </a:r>
            <a:endParaRPr lang="de-DE" dirty="0"/>
          </a:p>
          <a:p>
            <a:pPr>
              <a:spcBef>
                <a:spcPts val="1800"/>
              </a:spcBef>
            </a:pPr>
            <a:r>
              <a:rPr lang="de-DE" dirty="0"/>
              <a:t>Wenn eine Person einen Adelstitel ablegt </a:t>
            </a:r>
            <a:r>
              <a:rPr lang="de-DE" dirty="0" smtClean="0"/>
              <a:t>bzw</a:t>
            </a:r>
            <a:r>
              <a:rPr lang="de-DE" dirty="0"/>
              <a:t>. einen neuen Adelstitel erwirbt, so wird der bevorzugte Name </a:t>
            </a:r>
            <a:r>
              <a:rPr lang="de-DE" dirty="0" smtClean="0"/>
              <a:t>in der Regel </a:t>
            </a:r>
            <a:r>
              <a:rPr lang="de-DE" dirty="0"/>
              <a:t>mit der neuesten Namensform </a:t>
            </a:r>
            <a:r>
              <a:rPr lang="de-DE" dirty="0" smtClean="0"/>
              <a:t>gebildet.</a:t>
            </a:r>
          </a:p>
          <a:p>
            <a:pPr>
              <a:spcBef>
                <a:spcPts val="576"/>
              </a:spcBef>
            </a:pPr>
            <a:r>
              <a:rPr lang="de-DE" dirty="0" smtClean="0"/>
              <a:t>Dies gilt aber nicht, wenn </a:t>
            </a:r>
            <a:r>
              <a:rPr lang="de-DE" dirty="0"/>
              <a:t>die Person unter einem anderen Namen bekannter ist.</a:t>
            </a:r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Fürsten und Adelige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54091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Fürstentitel						- 1 -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199</a:t>
            </a:fld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Die betreffenden Regelungen finden Sie bei RDA 9.4.1.4.1 und zugehöriger AWR.</a:t>
            </a:r>
          </a:p>
          <a:p>
            <a:pPr>
              <a:spcBef>
                <a:spcPts val="1800"/>
              </a:spcBef>
            </a:pPr>
            <a:r>
              <a:rPr lang="de-DE" dirty="0"/>
              <a:t>Den Titel der Person und den Namen des Landes oder Volkes erfassen Sie in normierter Form in einem eigenen Unterfeld. </a:t>
            </a:r>
          </a:p>
          <a:p>
            <a:pPr marL="774000">
              <a:buFont typeface="Wingdings" panose="05000000000000000000" pitchFamily="2" charset="2"/>
              <a:buChar char="ð"/>
            </a:pPr>
            <a:r>
              <a:rPr lang="de-DE" dirty="0"/>
              <a:t>Territorium und Titel geben Sie in der im Deutschen gebräuchlichen Form und durch ein Komma getrennt an. </a:t>
            </a:r>
          </a:p>
          <a:p>
            <a:r>
              <a:rPr lang="de-DE" dirty="0"/>
              <a:t>Zählungen erfassen Sie in römischen Ziffern mit einem Punkt am </a:t>
            </a:r>
            <a:r>
              <a:rPr lang="de-DE" dirty="0" smtClean="0"/>
              <a:t>Ende, </a:t>
            </a:r>
            <a:r>
              <a:rPr lang="de-DE" dirty="0"/>
              <a:t>ebenfalls in einem eigenen Unterfeld. </a:t>
            </a:r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sz="2200" dirty="0"/>
              <a:t>Die Zählung ist </a:t>
            </a:r>
            <a:r>
              <a:rPr lang="de-DE" sz="2200" dirty="0" smtClean="0"/>
              <a:t>ein integraler </a:t>
            </a:r>
            <a:r>
              <a:rPr lang="de-DE" sz="2200" dirty="0"/>
              <a:t>Bestandteil des Namens und gehört daher zum bevorzugten Namen.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Fürsten und Adelige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45384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Was erwartet Sie heute?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 numCol="2"/>
          <a:lstStyle/>
          <a:p>
            <a:pPr marL="457200" indent="-457200">
              <a:buFont typeface="+mj-lt"/>
              <a:buAutoNum type="arabicPeriod"/>
            </a:pPr>
            <a:r>
              <a:rPr lang="de-DE" dirty="0" smtClean="0"/>
              <a:t>Grundlagen der RDA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Normdaten in RDA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Moderne Namen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Sonderformen moderner Namen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Sonderformen „Notnamen“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Pseudonyme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Namen in einer nicht bevorzugten Schrift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Fiktive Personen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Religiöse Personen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Fürsten und Adelige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Geister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Familien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00344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u="sng" dirty="0" smtClean="0">
                <a:cs typeface="Times New Roman" pitchFamily="18" charset="0"/>
              </a:rPr>
              <a:t>Abschnitt 3:</a:t>
            </a:r>
            <a:r>
              <a:rPr lang="de-DE" dirty="0" smtClean="0">
                <a:cs typeface="Times New Roman" pitchFamily="18" charset="0"/>
              </a:rPr>
              <a:t> Erfassen der Merkmale von Person, Familie &amp; Körperschaft</a:t>
            </a:r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Grundlagen der RDA | hbz | Stand: 18.08.14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20</a:t>
            </a:fld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7896200" y="4856670"/>
            <a:ext cx="2592288" cy="136815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Abschnitt 1-4: Merkmale der Entitäten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Kapitel 8. Allgemeine Richtlinien zum Erfassen der Merkmale </a:t>
            </a:r>
            <a:br>
              <a:rPr lang="de-DE" dirty="0"/>
            </a:br>
            <a:r>
              <a:rPr lang="de-DE" dirty="0"/>
              <a:t>		    von Personen, Familien und Körperschaften</a:t>
            </a:r>
          </a:p>
          <a:p>
            <a:r>
              <a:rPr lang="de-DE" dirty="0"/>
              <a:t>Kapitel 9. Identifizierung von Personen</a:t>
            </a:r>
          </a:p>
          <a:p>
            <a:r>
              <a:rPr lang="de-DE" dirty="0"/>
              <a:t>Kapitel 10. Identifizierung von Familien</a:t>
            </a:r>
          </a:p>
          <a:p>
            <a:r>
              <a:rPr lang="de-DE" dirty="0"/>
              <a:t>Kapitel 11. Identifizierung von Körperschaften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16730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Fürstentitel						- 2 -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200</a:t>
            </a:fld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60000" lvl="1" indent="0">
              <a:buNone/>
            </a:pPr>
            <a:r>
              <a:rPr lang="de-DE" i="1" u="sng" dirty="0" smtClean="0"/>
              <a:t>Beispiele:</a:t>
            </a:r>
            <a:br>
              <a:rPr lang="de-DE" i="1" u="sng" dirty="0" smtClean="0"/>
            </a:br>
            <a:r>
              <a:rPr lang="de-DE" b="1" dirty="0" smtClean="0"/>
              <a:t>100 </a:t>
            </a:r>
            <a:r>
              <a:rPr lang="de-DE" b="1" dirty="0"/>
              <a:t>$P</a:t>
            </a:r>
            <a:r>
              <a:rPr lang="de-DE" dirty="0"/>
              <a:t> Otto </a:t>
            </a:r>
            <a:r>
              <a:rPr lang="de-DE" b="1" dirty="0"/>
              <a:t>$n</a:t>
            </a:r>
            <a:r>
              <a:rPr lang="de-DE" dirty="0"/>
              <a:t> I. </a:t>
            </a:r>
            <a:r>
              <a:rPr lang="de-DE" b="1" dirty="0"/>
              <a:t>$c</a:t>
            </a:r>
            <a:r>
              <a:rPr lang="de-DE" dirty="0"/>
              <a:t> Bayern, </a:t>
            </a:r>
            <a:r>
              <a:rPr lang="de-DE" dirty="0" smtClean="0"/>
              <a:t>König </a:t>
            </a:r>
            <a:r>
              <a:rPr lang="de-DE" b="1" dirty="0" smtClean="0"/>
              <a:t>$d</a:t>
            </a:r>
            <a:r>
              <a:rPr lang="de-DE" dirty="0" smtClean="0"/>
              <a:t> 1848-1916</a:t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1848-1916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datl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550 $s</a:t>
            </a:r>
            <a:r>
              <a:rPr lang="de-DE" dirty="0" smtClean="0"/>
              <a:t> König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adel</a:t>
            </a:r>
            <a:r>
              <a:rPr lang="de-DE" dirty="0" smtClean="0"/>
              <a:t> </a:t>
            </a:r>
            <a:r>
              <a:rPr lang="de-DE" b="1" dirty="0" smtClean="0"/>
              <a:t>$</a:t>
            </a:r>
            <a:r>
              <a:rPr lang="de-DE" b="1" dirty="0"/>
              <a:t>9</a:t>
            </a:r>
            <a:r>
              <a:rPr lang="de-DE" dirty="0"/>
              <a:t> (DE-588</a:t>
            </a:r>
            <a:r>
              <a:rPr lang="de-DE" dirty="0" smtClean="0"/>
              <a:t>)…</a:t>
            </a:r>
            <a:br>
              <a:rPr lang="de-DE" dirty="0" smtClean="0"/>
            </a:br>
            <a:r>
              <a:rPr lang="de-DE" b="1" dirty="0" smtClean="0"/>
              <a:t>550 </a:t>
            </a:r>
            <a:r>
              <a:rPr lang="de-DE" b="1" dirty="0"/>
              <a:t>$s</a:t>
            </a:r>
            <a:r>
              <a:rPr lang="de-DE" dirty="0"/>
              <a:t> Adel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obin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(DE-588)…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100 </a:t>
            </a:r>
            <a:r>
              <a:rPr lang="de-DE" b="1" dirty="0"/>
              <a:t>$P</a:t>
            </a:r>
            <a:r>
              <a:rPr lang="de-DE" dirty="0"/>
              <a:t> Iwan </a:t>
            </a:r>
            <a:r>
              <a:rPr lang="de-DE" b="1" dirty="0"/>
              <a:t>$n</a:t>
            </a:r>
            <a:r>
              <a:rPr lang="de-DE" dirty="0"/>
              <a:t> IV. </a:t>
            </a:r>
            <a:r>
              <a:rPr lang="de-DE" b="1" dirty="0"/>
              <a:t>$c</a:t>
            </a:r>
            <a:r>
              <a:rPr lang="de-DE" dirty="0"/>
              <a:t> Russland, </a:t>
            </a:r>
            <a:r>
              <a:rPr lang="de-DE" dirty="0" smtClean="0"/>
              <a:t>Zar </a:t>
            </a:r>
            <a:r>
              <a:rPr lang="de-DE" b="1" dirty="0" smtClean="0"/>
              <a:t>$d</a:t>
            </a:r>
            <a:r>
              <a:rPr lang="de-DE" dirty="0" smtClean="0"/>
              <a:t> 1530-1584</a:t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1530-1584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datl</a:t>
            </a:r>
            <a:r>
              <a:rPr lang="de-DE" dirty="0"/>
              <a:t/>
            </a:r>
            <a:br>
              <a:rPr lang="de-DE" dirty="0"/>
            </a:br>
            <a:r>
              <a:rPr lang="de-DE" b="1" dirty="0"/>
              <a:t>550 $s </a:t>
            </a:r>
            <a:r>
              <a:rPr lang="de-DE" dirty="0" smtClean="0"/>
              <a:t>Zar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adel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(DE-588)…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/>
              <a:t>550 $s</a:t>
            </a:r>
            <a:r>
              <a:rPr lang="de-DE" dirty="0"/>
              <a:t> Adel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obin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(DE-588)…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100 </a:t>
            </a:r>
            <a:r>
              <a:rPr lang="de-DE" b="1" dirty="0"/>
              <a:t>$P</a:t>
            </a:r>
            <a:r>
              <a:rPr lang="de-DE" dirty="0"/>
              <a:t> </a:t>
            </a:r>
            <a:r>
              <a:rPr lang="de-DE" dirty="0" err="1"/>
              <a:t>Ceawlin</a:t>
            </a:r>
            <a:r>
              <a:rPr lang="de-DE" dirty="0"/>
              <a:t> </a:t>
            </a:r>
            <a:r>
              <a:rPr lang="de-DE" b="1" dirty="0"/>
              <a:t>$c</a:t>
            </a:r>
            <a:r>
              <a:rPr lang="de-DE" dirty="0"/>
              <a:t> </a:t>
            </a:r>
            <a:r>
              <a:rPr lang="de-DE" dirty="0" err="1"/>
              <a:t>Wessex</a:t>
            </a:r>
            <a:r>
              <a:rPr lang="de-DE" dirty="0"/>
              <a:t>, </a:t>
            </a:r>
            <a:r>
              <a:rPr lang="de-DE" dirty="0" smtClean="0"/>
              <a:t>König </a:t>
            </a:r>
            <a:r>
              <a:rPr lang="de-DE" b="1" dirty="0" smtClean="0"/>
              <a:t>$d</a:t>
            </a:r>
            <a:r>
              <a:rPr lang="de-DE" dirty="0" smtClean="0"/>
              <a:t> -593</a:t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-593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datl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/>
              <a:t>550 $s</a:t>
            </a:r>
            <a:r>
              <a:rPr lang="de-DE" dirty="0"/>
              <a:t> König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adel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(DE-588)…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/>
              <a:t>550 $s</a:t>
            </a:r>
            <a:r>
              <a:rPr lang="de-DE" dirty="0"/>
              <a:t> Adel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obin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(DE-588)…</a:t>
            </a:r>
          </a:p>
          <a:p>
            <a:pPr marL="1260000" lvl="1" indent="0">
              <a:spcBef>
                <a:spcPts val="1200"/>
              </a:spcBef>
              <a:buNone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Fürsten und Adelige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5358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Namen von Fürsten				- 1 -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201</a:t>
            </a:fld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Die betreffenden Regelungen finden Sie bei RDA </a:t>
            </a:r>
            <a:r>
              <a:rPr lang="de-DE" dirty="0"/>
              <a:t>9.2.2.20 und </a:t>
            </a:r>
            <a:r>
              <a:rPr lang="de-DE" dirty="0" smtClean="0"/>
              <a:t>zugehörigen ERL 2.</a:t>
            </a:r>
            <a:endParaRPr lang="de-DE" dirty="0"/>
          </a:p>
          <a:p>
            <a:pPr>
              <a:spcBef>
                <a:spcPts val="1800"/>
              </a:spcBef>
            </a:pPr>
            <a:r>
              <a:rPr lang="de-DE" dirty="0"/>
              <a:t>Wenn der Name einer Person zusätzlich zum persönlichen Namen </a:t>
            </a:r>
            <a:r>
              <a:rPr lang="de-DE" dirty="0" smtClean="0"/>
              <a:t>einen … </a:t>
            </a:r>
          </a:p>
          <a:p>
            <a:pPr marL="774000">
              <a:spcBef>
                <a:spcPts val="576"/>
              </a:spcBef>
              <a:buFontTx/>
              <a:buChar char="-"/>
            </a:pPr>
            <a:r>
              <a:rPr lang="de-DE" dirty="0" smtClean="0"/>
              <a:t>Familiennamen,</a:t>
            </a:r>
          </a:p>
          <a:p>
            <a:pPr marL="774000">
              <a:spcBef>
                <a:spcPts val="576"/>
              </a:spcBef>
              <a:buFontTx/>
              <a:buChar char="-"/>
            </a:pPr>
            <a:r>
              <a:rPr lang="de-DE" dirty="0" smtClean="0"/>
              <a:t>Namen eines Fürstenhauses / einer Dynastie</a:t>
            </a:r>
          </a:p>
          <a:p>
            <a:pPr marL="774000">
              <a:spcBef>
                <a:spcPts val="576"/>
              </a:spcBef>
              <a:buFontTx/>
              <a:buChar char="-"/>
            </a:pPr>
            <a:r>
              <a:rPr lang="de-DE" dirty="0" smtClean="0"/>
              <a:t>oder ähnliches</a:t>
            </a:r>
          </a:p>
          <a:p>
            <a:pPr marL="431100" indent="0">
              <a:spcBef>
                <a:spcPts val="576"/>
              </a:spcBef>
              <a:buNone/>
            </a:pPr>
            <a:r>
              <a:rPr lang="de-DE" dirty="0" smtClean="0"/>
              <a:t>enthält</a:t>
            </a:r>
            <a:r>
              <a:rPr lang="de-DE" dirty="0"/>
              <a:t>, so wird dieser Name dem persönlichen Namen direkt angefügt. </a:t>
            </a: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Fürsten und Adelige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57018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Namen von Fürsten				- 2 -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202</a:t>
            </a:fld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Anschließend folgen dann in normierter Form …</a:t>
            </a:r>
          </a:p>
          <a:p>
            <a:pPr marL="774000">
              <a:buFontTx/>
              <a:buChar char="-"/>
            </a:pPr>
            <a:r>
              <a:rPr lang="de-DE" dirty="0"/>
              <a:t>ggf. </a:t>
            </a:r>
            <a:r>
              <a:rPr lang="de-DE" dirty="0" smtClean="0"/>
              <a:t>Zählung, </a:t>
            </a:r>
          </a:p>
          <a:p>
            <a:pPr marL="774000">
              <a:buFontTx/>
              <a:buChar char="-"/>
            </a:pPr>
            <a:r>
              <a:rPr lang="de-DE" dirty="0" smtClean="0"/>
              <a:t>Territorium</a:t>
            </a:r>
            <a:r>
              <a:rPr lang="de-DE" dirty="0"/>
              <a:t> </a:t>
            </a:r>
            <a:r>
              <a:rPr lang="de-DE" dirty="0" smtClean="0"/>
              <a:t>und </a:t>
            </a:r>
            <a:endParaRPr lang="de-DE" dirty="0"/>
          </a:p>
          <a:p>
            <a:pPr marL="774000">
              <a:buFontTx/>
              <a:buChar char="-"/>
            </a:pPr>
            <a:r>
              <a:rPr lang="de-DE" dirty="0" smtClean="0"/>
              <a:t>Titel.</a:t>
            </a:r>
            <a:endParaRPr lang="de-DE" i="1" u="sng" dirty="0"/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/>
              <a:t>Beispiel:</a:t>
            </a:r>
            <a:br>
              <a:rPr lang="de-DE" i="1" u="sng" dirty="0"/>
            </a:br>
            <a:r>
              <a:rPr lang="de-DE" b="1" dirty="0"/>
              <a:t>100 $P</a:t>
            </a:r>
            <a:r>
              <a:rPr lang="de-DE" dirty="0"/>
              <a:t> Louis Bonaparte </a:t>
            </a:r>
            <a:r>
              <a:rPr lang="de-DE" b="1" dirty="0"/>
              <a:t>$c</a:t>
            </a:r>
            <a:r>
              <a:rPr lang="de-DE" dirty="0"/>
              <a:t> Holland, König </a:t>
            </a:r>
            <a:r>
              <a:rPr lang="de-DE" b="1" dirty="0"/>
              <a:t>$d</a:t>
            </a:r>
            <a:r>
              <a:rPr lang="de-DE" dirty="0"/>
              <a:t> 1778-1846</a:t>
            </a:r>
            <a:br>
              <a:rPr lang="de-DE" dirty="0"/>
            </a:br>
            <a:r>
              <a:rPr lang="de-DE" b="1" dirty="0"/>
              <a:t>400 $P</a:t>
            </a:r>
            <a:r>
              <a:rPr lang="de-DE" dirty="0"/>
              <a:t> Ludwig </a:t>
            </a:r>
            <a:r>
              <a:rPr lang="de-DE" b="1" dirty="0"/>
              <a:t>$c</a:t>
            </a:r>
            <a:r>
              <a:rPr lang="de-DE" dirty="0"/>
              <a:t> Holland, König [bisheriger bevorzugter Name]</a:t>
            </a:r>
            <a:br>
              <a:rPr lang="de-DE" dirty="0"/>
            </a:br>
            <a:r>
              <a:rPr lang="de-DE" b="1" dirty="0"/>
              <a:t>548 $a</a:t>
            </a:r>
            <a:r>
              <a:rPr lang="de-DE" dirty="0"/>
              <a:t> 1778-1846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datl</a:t>
            </a:r>
            <a:r>
              <a:rPr lang="de-DE" dirty="0"/>
              <a:t/>
            </a:r>
            <a:br>
              <a:rPr lang="de-DE" dirty="0"/>
            </a:br>
            <a:r>
              <a:rPr lang="de-DE" b="1" dirty="0"/>
              <a:t>550 $s</a:t>
            </a:r>
            <a:r>
              <a:rPr lang="de-DE" dirty="0"/>
              <a:t> König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adel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(DE-588)…</a:t>
            </a:r>
            <a:br>
              <a:rPr lang="de-DE" dirty="0"/>
            </a:br>
            <a:r>
              <a:rPr lang="de-DE" b="1" dirty="0"/>
              <a:t>550 $s</a:t>
            </a:r>
            <a:r>
              <a:rPr lang="de-DE" dirty="0"/>
              <a:t> Adel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obin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(DE-588)…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dirty="0" smtClean="0"/>
              <a:t>Schulungsunterlagen der AG RDA – Modul GND: Fürsten und Adelige | hbz | Stand: 12.09.14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58653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Namen von Fürsten				- 3 -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203</a:t>
            </a:fld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</a:pPr>
            <a:r>
              <a:rPr lang="de-DE" dirty="0" smtClean="0"/>
              <a:t>Zählungen</a:t>
            </a:r>
            <a:r>
              <a:rPr lang="de-DE" dirty="0"/>
              <a:t>, die zu einem persönlichen Namen gehören, auf den ein zweiter persönlicher Name folgt, </a:t>
            </a:r>
            <a:r>
              <a:rPr lang="de-DE" dirty="0" smtClean="0"/>
              <a:t>erfassen Sie </a:t>
            </a:r>
            <a:r>
              <a:rPr lang="de-DE" dirty="0"/>
              <a:t>als Wortfolge „Vorname Zählung. Vorname</a:t>
            </a:r>
            <a:r>
              <a:rPr lang="de-DE" dirty="0" smtClean="0"/>
              <a:t>“.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Beispiel:</a:t>
            </a:r>
            <a:br>
              <a:rPr lang="de-DE" i="1" u="sng" dirty="0" smtClean="0"/>
            </a:br>
            <a:r>
              <a:rPr lang="de-DE" b="1" dirty="0" smtClean="0"/>
              <a:t>100 </a:t>
            </a:r>
            <a:r>
              <a:rPr lang="de-DE" b="1" dirty="0"/>
              <a:t>$P</a:t>
            </a:r>
            <a:r>
              <a:rPr lang="de-DE" dirty="0"/>
              <a:t> Gustav IV. Adolf </a:t>
            </a:r>
            <a:r>
              <a:rPr lang="de-DE" b="1" dirty="0"/>
              <a:t>$c</a:t>
            </a:r>
            <a:r>
              <a:rPr lang="de-DE" dirty="0"/>
              <a:t> Schweden, </a:t>
            </a:r>
            <a:r>
              <a:rPr lang="de-DE" dirty="0" smtClean="0"/>
              <a:t>König </a:t>
            </a:r>
            <a:r>
              <a:rPr lang="de-DE" b="1" dirty="0" smtClean="0"/>
              <a:t>$d</a:t>
            </a:r>
            <a:r>
              <a:rPr lang="de-DE" dirty="0" smtClean="0"/>
              <a:t> 1778-1837</a:t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1778-1837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datl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/>
              <a:t>550 $s</a:t>
            </a:r>
            <a:r>
              <a:rPr lang="de-DE" dirty="0"/>
              <a:t> Adel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obin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</a:t>
            </a:r>
            <a:r>
              <a:rPr lang="de-DE" dirty="0" smtClean="0"/>
              <a:t>)…</a:t>
            </a:r>
            <a:br>
              <a:rPr lang="de-DE" dirty="0" smtClean="0"/>
            </a:br>
            <a:r>
              <a:rPr lang="de-DE" b="1" dirty="0"/>
              <a:t>550 $s</a:t>
            </a:r>
            <a:r>
              <a:rPr lang="de-DE" dirty="0"/>
              <a:t> König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adel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(DE-588)…</a:t>
            </a:r>
          </a:p>
          <a:p>
            <a:pPr marL="1260000" lvl="1" indent="0">
              <a:buNone/>
            </a:pP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Fürsten und Adelige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95993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Nachnamen von Mitgliedern ehemaliger Fürstenhäuser		- 1 -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204</a:t>
            </a:fld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Die zugehörigen Regelungen finden Sie bei RDA 9.2.2.13.</a:t>
            </a:r>
            <a:endParaRPr lang="de-DE" dirty="0"/>
          </a:p>
          <a:p>
            <a:pPr>
              <a:spcBef>
                <a:spcPts val="1800"/>
              </a:spcBef>
            </a:pPr>
            <a:r>
              <a:rPr lang="de-DE" dirty="0" smtClean="0"/>
              <a:t>Die Mitglieder </a:t>
            </a:r>
            <a:r>
              <a:rPr lang="de-DE" dirty="0"/>
              <a:t>von Fürstenhäusern, die nicht mehr regieren, </a:t>
            </a:r>
            <a:r>
              <a:rPr lang="de-DE" dirty="0" smtClean="0"/>
              <a:t>erfassen Sie </a:t>
            </a:r>
            <a:r>
              <a:rPr lang="de-DE" dirty="0"/>
              <a:t>in der Form </a:t>
            </a:r>
            <a:r>
              <a:rPr lang="de-DE" dirty="0" smtClean="0"/>
              <a:t>„Nachname</a:t>
            </a:r>
            <a:r>
              <a:rPr lang="de-DE" dirty="0"/>
              <a:t>, </a:t>
            </a:r>
            <a:r>
              <a:rPr lang="de-DE" dirty="0" smtClean="0"/>
              <a:t>Vorname“. </a:t>
            </a:r>
          </a:p>
          <a:p>
            <a:r>
              <a:rPr lang="de-DE" dirty="0" smtClean="0"/>
              <a:t>Gibt </a:t>
            </a:r>
            <a:r>
              <a:rPr lang="de-DE" dirty="0"/>
              <a:t>es keinen Nachnamen, so </a:t>
            </a:r>
            <a:r>
              <a:rPr lang="de-DE" dirty="0" smtClean="0"/>
              <a:t>verwenden Sie den Namen </a:t>
            </a:r>
            <a:r>
              <a:rPr lang="de-DE" dirty="0"/>
              <a:t>des Hauses oder der Dynastie bzw. </a:t>
            </a:r>
            <a:r>
              <a:rPr lang="de-DE" dirty="0" smtClean="0"/>
              <a:t>den Territorialtitel.</a:t>
            </a:r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sz="2200" dirty="0" smtClean="0"/>
              <a:t>Als Informationsquelle ziehen Sie ein Nachschlagewerk heran.</a:t>
            </a:r>
          </a:p>
          <a:p>
            <a:r>
              <a:rPr lang="de-DE" dirty="0" smtClean="0"/>
              <a:t>Den früheren Namen erfassen Sie </a:t>
            </a:r>
            <a:r>
              <a:rPr lang="de-DE" dirty="0"/>
              <a:t>als </a:t>
            </a:r>
            <a:r>
              <a:rPr lang="de-DE" dirty="0" smtClean="0"/>
              <a:t>abweichenden Namen, </a:t>
            </a:r>
            <a:r>
              <a:rPr lang="de-DE" dirty="0"/>
              <a:t>wenn die Person den Titel zu der Zeit inne hatte, zu der die Familie noch regierte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Fürsten und Adelige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27204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Nachnamen von Mitgliedern ehemaliger Fürstenhäuser		- 2 -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205</a:t>
            </a:fld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60000" lvl="1" indent="0">
              <a:buNone/>
            </a:pPr>
            <a:r>
              <a:rPr lang="de-DE" i="1" u="sng" dirty="0" smtClean="0"/>
              <a:t>Beispiele:</a:t>
            </a:r>
          </a:p>
          <a:p>
            <a:pPr marL="1260000" lvl="1" indent="0">
              <a:buNone/>
            </a:pPr>
            <a:r>
              <a:rPr lang="de-DE" b="1" dirty="0"/>
              <a:t>100 $p</a:t>
            </a:r>
            <a:r>
              <a:rPr lang="de-DE" dirty="0"/>
              <a:t> Habsburg, Otto &lt;&lt;von</a:t>
            </a:r>
            <a:r>
              <a:rPr lang="de-DE" dirty="0" smtClean="0"/>
              <a:t>&gt;&gt; </a:t>
            </a:r>
            <a:r>
              <a:rPr lang="de-DE" b="1" dirty="0" smtClean="0"/>
              <a:t>$d</a:t>
            </a:r>
            <a:r>
              <a:rPr lang="de-DE" dirty="0" smtClean="0"/>
              <a:t> 1912-2011</a:t>
            </a:r>
            <a:br>
              <a:rPr lang="de-DE" dirty="0" smtClean="0"/>
            </a:br>
            <a:r>
              <a:rPr lang="de-DE" b="1" dirty="0" smtClean="0"/>
              <a:t>400 </a:t>
            </a:r>
            <a:r>
              <a:rPr lang="de-DE" b="1" dirty="0"/>
              <a:t>$P</a:t>
            </a:r>
            <a:r>
              <a:rPr lang="de-DE" dirty="0"/>
              <a:t> Otto </a:t>
            </a:r>
            <a:r>
              <a:rPr lang="de-DE" b="1" dirty="0"/>
              <a:t>$c</a:t>
            </a:r>
            <a:r>
              <a:rPr lang="de-DE" dirty="0"/>
              <a:t> Österreich, </a:t>
            </a:r>
            <a:r>
              <a:rPr lang="de-DE" dirty="0" smtClean="0"/>
              <a:t>Erzherzog </a:t>
            </a:r>
            <a:r>
              <a:rPr lang="de-DE" b="1" dirty="0" smtClean="0"/>
              <a:t>$d</a:t>
            </a:r>
            <a:r>
              <a:rPr lang="de-DE" dirty="0" smtClean="0"/>
              <a:t> 1912-2011</a:t>
            </a:r>
            <a:br>
              <a:rPr lang="de-DE" dirty="0" smtClean="0"/>
            </a:br>
            <a:r>
              <a:rPr lang="de-DE" b="1" dirty="0" smtClean="0"/>
              <a:t>548 </a:t>
            </a:r>
            <a:r>
              <a:rPr lang="de-DE" b="1" dirty="0"/>
              <a:t>$a</a:t>
            </a:r>
            <a:r>
              <a:rPr lang="de-DE" dirty="0"/>
              <a:t> 1912-2011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 smtClean="0"/>
              <a:t>datl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550 </a:t>
            </a:r>
            <a:r>
              <a:rPr lang="de-DE" b="1" dirty="0"/>
              <a:t>$s</a:t>
            </a:r>
            <a:r>
              <a:rPr lang="de-DE" dirty="0"/>
              <a:t> Adel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obin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</a:t>
            </a:r>
            <a:r>
              <a:rPr lang="de-DE" dirty="0" smtClean="0"/>
              <a:t>)…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100 </a:t>
            </a:r>
            <a:r>
              <a:rPr lang="de-DE" b="1" dirty="0"/>
              <a:t>$p</a:t>
            </a:r>
            <a:r>
              <a:rPr lang="de-DE" dirty="0"/>
              <a:t> Sachsen-Coburg und Gotha, Friedrich </a:t>
            </a:r>
            <a:r>
              <a:rPr lang="de-DE" dirty="0" err="1"/>
              <a:t>Josias</a:t>
            </a:r>
            <a:r>
              <a:rPr lang="de-DE" dirty="0"/>
              <a:t> &lt;&lt;von</a:t>
            </a:r>
            <a:r>
              <a:rPr lang="de-DE" dirty="0" smtClean="0"/>
              <a:t>&gt;&gt; </a:t>
            </a:r>
            <a:r>
              <a:rPr lang="de-DE" b="1" dirty="0" smtClean="0"/>
              <a:t>$d </a:t>
            </a:r>
            <a:r>
              <a:rPr lang="de-DE" dirty="0" smtClean="0"/>
              <a:t>1918-1998</a:t>
            </a:r>
            <a:br>
              <a:rPr lang="de-DE" dirty="0" smtClean="0"/>
            </a:br>
            <a:r>
              <a:rPr lang="de-DE" b="1" dirty="0" smtClean="0"/>
              <a:t>548 </a:t>
            </a:r>
            <a:r>
              <a:rPr lang="de-DE" b="1" dirty="0"/>
              <a:t>$a</a:t>
            </a:r>
            <a:r>
              <a:rPr lang="de-DE" dirty="0"/>
              <a:t> 1918-1998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 smtClean="0"/>
              <a:t>datl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550 </a:t>
            </a:r>
            <a:r>
              <a:rPr lang="de-DE" b="1" dirty="0"/>
              <a:t>$s</a:t>
            </a:r>
            <a:r>
              <a:rPr lang="de-DE" dirty="0"/>
              <a:t> Adel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obin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</a:t>
            </a:r>
            <a:r>
              <a:rPr lang="de-DE" dirty="0" smtClean="0"/>
              <a:t>)…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Fürsten und Adelige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92616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Ehepartner von Personen mit höchstem fürstlichen Rang		- 1 -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206</a:t>
            </a:fld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Die betreffenden Regelungen finden Sie bei RDA 9.4.1.4.2 </a:t>
            </a:r>
            <a:r>
              <a:rPr lang="de-DE" dirty="0"/>
              <a:t>und </a:t>
            </a:r>
            <a:r>
              <a:rPr lang="de-DE" dirty="0" smtClean="0"/>
              <a:t>der zugehörigen AWR.</a:t>
            </a:r>
            <a:endParaRPr lang="de-DE" dirty="0"/>
          </a:p>
          <a:p>
            <a:pPr>
              <a:spcBef>
                <a:spcPts val="1800"/>
              </a:spcBef>
            </a:pPr>
            <a:r>
              <a:rPr lang="de-DE" dirty="0" smtClean="0"/>
              <a:t>Die </a:t>
            </a:r>
            <a:r>
              <a:rPr lang="de-DE" dirty="0"/>
              <a:t>Beziehung zum Ehepartner </a:t>
            </a:r>
            <a:r>
              <a:rPr lang="de-DE" dirty="0" smtClean="0"/>
              <a:t>erfassen Sie </a:t>
            </a:r>
            <a:r>
              <a:rPr lang="de-DE" dirty="0"/>
              <a:t>nicht in verbaler Form als Teil des </a:t>
            </a:r>
            <a:r>
              <a:rPr lang="de-DE" dirty="0" smtClean="0"/>
              <a:t>Titels.</a:t>
            </a:r>
          </a:p>
          <a:p>
            <a:pPr>
              <a:spcBef>
                <a:spcPts val="576"/>
              </a:spcBef>
            </a:pPr>
            <a:r>
              <a:rPr lang="de-DE" dirty="0" smtClean="0"/>
              <a:t>Sie geben diese als Relation in Feld 500 mit der Codierung „</a:t>
            </a:r>
            <a:r>
              <a:rPr lang="de-DE" dirty="0" err="1" smtClean="0"/>
              <a:t>bezf</a:t>
            </a:r>
            <a:r>
              <a:rPr lang="de-DE" dirty="0" smtClean="0"/>
              <a:t>“ und der Bemerkung „Ehemann“ bzw. „Ehefrau“ an.</a:t>
            </a:r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sz="2200" dirty="0" smtClean="0">
                <a:sym typeface="Wingdings" panose="05000000000000000000" pitchFamily="2" charset="2"/>
              </a:rPr>
              <a:t>Dies betrifft die Verwandtschaftsbezeichnung „Gemahl/in“.</a:t>
            </a:r>
            <a:endParaRPr lang="de-DE" sz="22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Fürsten und Adelige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32644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Ehepartner von Personen mit höchstem fürstlichen Rang		- 2 -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207</a:t>
            </a:fld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60000" lvl="1" indent="0">
              <a:buNone/>
            </a:pPr>
            <a:r>
              <a:rPr lang="de-DE" i="1" u="sng" dirty="0" smtClean="0"/>
              <a:t>Beispiel:</a:t>
            </a:r>
          </a:p>
          <a:p>
            <a:pPr marL="1260000" lvl="1" indent="0">
              <a:buNone/>
            </a:pPr>
            <a:r>
              <a:rPr lang="de-DE" b="1" dirty="0"/>
              <a:t>100 $P</a:t>
            </a:r>
            <a:r>
              <a:rPr lang="de-DE" dirty="0"/>
              <a:t> Viktoria </a:t>
            </a:r>
            <a:r>
              <a:rPr lang="de-DE" b="1" dirty="0"/>
              <a:t>$c</a:t>
            </a:r>
            <a:r>
              <a:rPr lang="de-DE" dirty="0"/>
              <a:t> Deutsches Reich, Kaiserin </a:t>
            </a:r>
            <a:r>
              <a:rPr lang="de-DE" b="1" dirty="0" smtClean="0"/>
              <a:t>$d</a:t>
            </a:r>
            <a:r>
              <a:rPr lang="de-DE" dirty="0" smtClean="0"/>
              <a:t> 1840-1901</a:t>
            </a:r>
            <a:br>
              <a:rPr lang="de-DE" dirty="0" smtClean="0"/>
            </a:br>
            <a:r>
              <a:rPr lang="de-DE" b="1" dirty="0" smtClean="0"/>
              <a:t>500 </a:t>
            </a:r>
            <a:r>
              <a:rPr lang="de-DE" b="1" dirty="0"/>
              <a:t>$P</a:t>
            </a:r>
            <a:r>
              <a:rPr lang="de-DE" dirty="0"/>
              <a:t> Friedrich </a:t>
            </a:r>
            <a:r>
              <a:rPr lang="de-DE" b="1" dirty="0"/>
              <a:t>$c</a:t>
            </a:r>
            <a:r>
              <a:rPr lang="de-DE" dirty="0"/>
              <a:t> Deutsches Reich, Kaiser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bezf</a:t>
            </a:r>
            <a:r>
              <a:rPr lang="de-DE" dirty="0"/>
              <a:t> </a:t>
            </a:r>
            <a:r>
              <a:rPr lang="de-DE" b="1" dirty="0"/>
              <a:t>$</a:t>
            </a:r>
            <a:r>
              <a:rPr lang="de-DE" dirty="0"/>
              <a:t>v Ehemann </a:t>
            </a:r>
            <a:r>
              <a:rPr lang="de-DE" b="1" dirty="0"/>
              <a:t>$9</a:t>
            </a:r>
            <a:r>
              <a:rPr lang="de-DE" dirty="0"/>
              <a:t> (DE-588)…</a:t>
            </a:r>
            <a:br>
              <a:rPr lang="de-DE" dirty="0"/>
            </a:br>
            <a:r>
              <a:rPr lang="de-DE" b="1" dirty="0"/>
              <a:t>548 $a</a:t>
            </a:r>
            <a:r>
              <a:rPr lang="de-DE" dirty="0"/>
              <a:t> </a:t>
            </a:r>
            <a:r>
              <a:rPr lang="de-DE" dirty="0" smtClean="0"/>
              <a:t>1840-1901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 smtClean="0"/>
              <a:t>datl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550 </a:t>
            </a:r>
            <a:r>
              <a:rPr lang="de-DE" b="1" dirty="0"/>
              <a:t>$s</a:t>
            </a:r>
            <a:r>
              <a:rPr lang="de-DE" dirty="0"/>
              <a:t> Adel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obin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(DE-588)…</a:t>
            </a:r>
          </a:p>
          <a:p>
            <a:pPr marL="1260000" lvl="1" indent="0">
              <a:buNone/>
            </a:pPr>
            <a:r>
              <a:rPr lang="de-DE" dirty="0" smtClean="0">
                <a:solidFill>
                  <a:srgbClr val="C00000"/>
                </a:solidFill>
              </a:rPr>
              <a:t>nicht:</a:t>
            </a:r>
            <a:r>
              <a:rPr lang="de-DE" sz="2000" dirty="0" smtClean="0">
                <a:solidFill>
                  <a:srgbClr val="C00000"/>
                </a:solidFill>
              </a:rPr>
              <a:t/>
            </a:r>
            <a:br>
              <a:rPr lang="de-DE" sz="2000" dirty="0" smtClean="0">
                <a:solidFill>
                  <a:srgbClr val="C00000"/>
                </a:solidFill>
              </a:rPr>
            </a:br>
            <a:r>
              <a:rPr lang="de-DE" b="1" dirty="0" smtClean="0"/>
              <a:t>100 $P</a:t>
            </a:r>
            <a:r>
              <a:rPr lang="de-DE" dirty="0" smtClean="0"/>
              <a:t> Viktoria </a:t>
            </a:r>
            <a:r>
              <a:rPr lang="de-DE" b="1" dirty="0" smtClean="0"/>
              <a:t>$c</a:t>
            </a:r>
            <a:r>
              <a:rPr lang="de-DE" dirty="0" smtClean="0"/>
              <a:t> </a:t>
            </a:r>
            <a:r>
              <a:rPr lang="de-DE" dirty="0"/>
              <a:t>Deutsches Reich, Kaiserin, Gemahlin von </a:t>
            </a:r>
            <a:r>
              <a:rPr lang="de-DE" dirty="0" smtClean="0"/>
              <a:t>Friedrich, Deutsches </a:t>
            </a:r>
            <a:r>
              <a:rPr lang="de-DE" dirty="0"/>
              <a:t>Reich, </a:t>
            </a:r>
            <a:r>
              <a:rPr lang="de-DE" dirty="0" smtClean="0"/>
              <a:t>Kaiser </a:t>
            </a:r>
            <a:r>
              <a:rPr lang="de-DE" b="1" dirty="0" smtClean="0"/>
              <a:t>$d</a:t>
            </a:r>
            <a:r>
              <a:rPr lang="de-DE" dirty="0" smtClean="0"/>
              <a:t> 1831-1888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Fürsten und Adelige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77582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Kinder und Enkel von Personen mit höchstem fürstlichen Rang		- 1 -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208</a:t>
            </a:fld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Die zugehörigen Regelungen finden Sie bei RDA 9.4.1.4.3.</a:t>
            </a:r>
          </a:p>
          <a:p>
            <a:pPr>
              <a:spcBef>
                <a:spcPts val="1800"/>
              </a:spcBef>
            </a:pPr>
            <a:r>
              <a:rPr lang="de-DE" dirty="0"/>
              <a:t>Bei Kindern und Enkeln von Personen mit dem höchsten fürstlichen Rang fügen Sie deren Titel in der im Deutschen gebräuchlichen Form zum bevorzugten Namen hinzu. </a:t>
            </a:r>
          </a:p>
          <a:p>
            <a:r>
              <a:rPr lang="de-DE" dirty="0"/>
              <a:t>Die Beziehung zum (Groß-)Elternteil erfassen Sie nicht in verbaler Form als Teil des Titels. </a:t>
            </a:r>
          </a:p>
          <a:p>
            <a:r>
              <a:rPr lang="de-DE" dirty="0"/>
              <a:t>Sie geben diese als Relation in Feld 500 mit der Codierung „</a:t>
            </a:r>
            <a:r>
              <a:rPr lang="de-DE" dirty="0" err="1"/>
              <a:t>bezf</a:t>
            </a:r>
            <a:r>
              <a:rPr lang="de-DE" dirty="0"/>
              <a:t>“ an.</a:t>
            </a:r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sz="2200" dirty="0">
                <a:sym typeface="Wingdings" panose="05000000000000000000" pitchFamily="2" charset="2"/>
              </a:rPr>
              <a:t>In $v erfassen Sie die Verwandtschaftsbezeichnung.</a:t>
            </a:r>
            <a:endParaRPr lang="de-DE" sz="22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Fürsten und Adelige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54964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Kinder und Enkel von Personen mit höchstem fürstlichen Rang		- 2 -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209</a:t>
            </a:fld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60000" lvl="1" indent="0">
              <a:buNone/>
            </a:pPr>
            <a:r>
              <a:rPr lang="de-DE" i="1" u="sng" dirty="0" smtClean="0"/>
              <a:t>Beispiele:</a:t>
            </a:r>
            <a:br>
              <a:rPr lang="de-DE" i="1" u="sng" dirty="0" smtClean="0"/>
            </a:br>
            <a:r>
              <a:rPr lang="de-DE" b="1" dirty="0" smtClean="0"/>
              <a:t>100 $P</a:t>
            </a:r>
            <a:r>
              <a:rPr lang="de-DE" dirty="0" smtClean="0"/>
              <a:t> </a:t>
            </a:r>
            <a:r>
              <a:rPr lang="de-DE" dirty="0"/>
              <a:t>Charles </a:t>
            </a:r>
            <a:r>
              <a:rPr lang="de-DE" b="1" dirty="0" smtClean="0"/>
              <a:t>$c</a:t>
            </a:r>
            <a:r>
              <a:rPr lang="de-DE" dirty="0" smtClean="0"/>
              <a:t> </a:t>
            </a:r>
            <a:r>
              <a:rPr lang="de-DE" dirty="0"/>
              <a:t>Wales, Prinz </a:t>
            </a:r>
            <a:r>
              <a:rPr lang="de-DE" b="1" dirty="0" smtClean="0"/>
              <a:t>$d</a:t>
            </a:r>
            <a:r>
              <a:rPr lang="de-DE" dirty="0" smtClean="0"/>
              <a:t> 1948-</a:t>
            </a:r>
            <a:r>
              <a:rPr lang="de-DE" dirty="0"/>
              <a:t/>
            </a:r>
            <a:br>
              <a:rPr lang="de-DE" dirty="0"/>
            </a:br>
            <a:r>
              <a:rPr lang="de-DE" b="1" dirty="0" smtClean="0"/>
              <a:t>500 </a:t>
            </a:r>
            <a:r>
              <a:rPr lang="de-DE" b="1" dirty="0"/>
              <a:t>$P</a:t>
            </a:r>
            <a:r>
              <a:rPr lang="de-DE" dirty="0"/>
              <a:t> Elisabeth </a:t>
            </a:r>
            <a:r>
              <a:rPr lang="de-DE" b="1" dirty="0"/>
              <a:t>$n</a:t>
            </a:r>
            <a:r>
              <a:rPr lang="de-DE" dirty="0"/>
              <a:t> II. </a:t>
            </a:r>
            <a:r>
              <a:rPr lang="de-DE" b="1" dirty="0"/>
              <a:t>$c</a:t>
            </a:r>
            <a:r>
              <a:rPr lang="de-DE" dirty="0"/>
              <a:t> Großbritannien, Königin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bezf</a:t>
            </a:r>
            <a:r>
              <a:rPr lang="de-DE" dirty="0" smtClean="0"/>
              <a:t> </a:t>
            </a:r>
            <a:r>
              <a:rPr lang="de-DE" b="1" dirty="0" smtClean="0"/>
              <a:t>$v</a:t>
            </a:r>
            <a:r>
              <a:rPr lang="de-DE" dirty="0" smtClean="0"/>
              <a:t> Mutter </a:t>
            </a:r>
            <a:r>
              <a:rPr lang="de-DE" b="1" dirty="0" smtClean="0"/>
              <a:t>$9</a:t>
            </a:r>
            <a:r>
              <a:rPr lang="de-DE" dirty="0" smtClean="0"/>
              <a:t> (DE-588)…</a:t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1948-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datl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/>
              <a:t>550 $s</a:t>
            </a:r>
            <a:r>
              <a:rPr lang="de-DE" dirty="0"/>
              <a:t> Adel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obin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(DE-588)…</a:t>
            </a:r>
            <a:endParaRPr lang="de-DE" dirty="0" smtClean="0"/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100 $P</a:t>
            </a:r>
            <a:r>
              <a:rPr lang="de-DE" dirty="0" smtClean="0"/>
              <a:t> Madeleine </a:t>
            </a:r>
            <a:r>
              <a:rPr lang="de-DE" b="1" dirty="0" smtClean="0"/>
              <a:t>$c</a:t>
            </a:r>
            <a:r>
              <a:rPr lang="de-DE" dirty="0" smtClean="0"/>
              <a:t> Schweden, Prinzessin </a:t>
            </a:r>
            <a:r>
              <a:rPr lang="de-DE" b="1" dirty="0" smtClean="0"/>
              <a:t>$d</a:t>
            </a:r>
            <a:r>
              <a:rPr lang="de-DE" dirty="0" smtClean="0"/>
              <a:t> 1982-</a:t>
            </a:r>
            <a:br>
              <a:rPr lang="de-DE" dirty="0" smtClean="0"/>
            </a:br>
            <a:r>
              <a:rPr lang="de-DE" b="1" dirty="0" smtClean="0"/>
              <a:t>500</a:t>
            </a:r>
            <a:r>
              <a:rPr lang="de-DE" dirty="0" smtClean="0"/>
              <a:t> </a:t>
            </a:r>
            <a:r>
              <a:rPr lang="de-DE" b="1" dirty="0" smtClean="0"/>
              <a:t>$P</a:t>
            </a:r>
            <a:r>
              <a:rPr lang="de-DE" dirty="0" smtClean="0"/>
              <a:t> Karl Gustav </a:t>
            </a:r>
            <a:r>
              <a:rPr lang="de-DE" b="1" dirty="0" smtClean="0"/>
              <a:t>$n</a:t>
            </a:r>
            <a:r>
              <a:rPr lang="de-DE" dirty="0" smtClean="0"/>
              <a:t> XVI. </a:t>
            </a:r>
            <a:r>
              <a:rPr lang="de-DE" b="1" dirty="0" smtClean="0"/>
              <a:t>$c</a:t>
            </a:r>
            <a:r>
              <a:rPr lang="de-DE" dirty="0" smtClean="0"/>
              <a:t> Schweden, König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bezf</a:t>
            </a:r>
            <a:r>
              <a:rPr lang="de-DE" dirty="0" smtClean="0"/>
              <a:t> </a:t>
            </a:r>
            <a:r>
              <a:rPr lang="de-DE" b="1" dirty="0" smtClean="0"/>
              <a:t>$v</a:t>
            </a:r>
            <a:r>
              <a:rPr lang="de-DE" dirty="0" smtClean="0"/>
              <a:t> Vater </a:t>
            </a:r>
            <a:r>
              <a:rPr lang="de-DE" b="1" dirty="0" smtClean="0"/>
              <a:t>$9</a:t>
            </a:r>
            <a:r>
              <a:rPr lang="de-DE" dirty="0" smtClean="0"/>
              <a:t> (DE-588)…</a:t>
            </a:r>
            <a:br>
              <a:rPr lang="de-DE" dirty="0" smtClean="0"/>
            </a:br>
            <a:r>
              <a:rPr lang="de-DE" b="1" dirty="0" smtClean="0"/>
              <a:t>500 $P</a:t>
            </a:r>
            <a:r>
              <a:rPr lang="de-DE" dirty="0" smtClean="0"/>
              <a:t> Silvia </a:t>
            </a:r>
            <a:r>
              <a:rPr lang="de-DE" b="1" dirty="0" smtClean="0"/>
              <a:t>$c</a:t>
            </a:r>
            <a:r>
              <a:rPr lang="de-DE" dirty="0" smtClean="0"/>
              <a:t> Schweden, Königin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bezf</a:t>
            </a:r>
            <a:r>
              <a:rPr lang="de-DE" dirty="0" smtClean="0"/>
              <a:t> </a:t>
            </a:r>
            <a:r>
              <a:rPr lang="de-DE" b="1" dirty="0" smtClean="0"/>
              <a:t>$v</a:t>
            </a:r>
            <a:r>
              <a:rPr lang="de-DE" dirty="0" smtClean="0"/>
              <a:t> Mutter </a:t>
            </a:r>
            <a:r>
              <a:rPr lang="de-DE" b="1" dirty="0" smtClean="0"/>
              <a:t>$9</a:t>
            </a:r>
            <a:r>
              <a:rPr lang="de-DE" dirty="0" smtClean="0"/>
              <a:t> (DE-588)…</a:t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1982-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datl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/>
              <a:t>550 $s</a:t>
            </a:r>
            <a:r>
              <a:rPr lang="de-DE" dirty="0"/>
              <a:t> Adel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obin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(DE-588)…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Fürsten und Adelige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7439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609600" y="227014"/>
            <a:ext cx="8654752" cy="1143000"/>
          </a:xfrm>
        </p:spPr>
        <p:txBody>
          <a:bodyPr/>
          <a:lstStyle/>
          <a:p>
            <a:r>
              <a:rPr lang="de-DE" u="sng" dirty="0" smtClean="0"/>
              <a:t>Abschnitt 4:</a:t>
            </a:r>
            <a:r>
              <a:rPr lang="de-DE" dirty="0" smtClean="0"/>
              <a:t> Erfassen der Merkmale von Begriff, Gegenstand, Ereignis &amp; Ort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Kapitel </a:t>
            </a:r>
            <a:r>
              <a:rPr lang="de-D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12. Allgemeine Richtlinien zum Erfassen der Merkmale von Begriffen, Gegenständen, Ereignissen und Orten*</a:t>
            </a:r>
          </a:p>
          <a:p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Kapitel </a:t>
            </a:r>
            <a:r>
              <a:rPr lang="de-D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13. Identifizierung von Begriffen*</a:t>
            </a:r>
          </a:p>
          <a:p>
            <a:r>
              <a:rPr lang="de-D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Kapitel</a:t>
            </a: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14. Identifizierung von Gegenständen*</a:t>
            </a:r>
          </a:p>
          <a:p>
            <a:r>
              <a:rPr lang="de-D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Kapitel</a:t>
            </a: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15. Identifizierung von Ereignissen*</a:t>
            </a:r>
          </a:p>
          <a:p>
            <a:r>
              <a:rPr lang="de-DE" dirty="0"/>
              <a:t>Kapitel</a:t>
            </a:r>
            <a:r>
              <a:rPr lang="de-DE" dirty="0" smtClean="0"/>
              <a:t> </a:t>
            </a:r>
            <a:r>
              <a:rPr lang="de-DE" dirty="0"/>
              <a:t>16. Identifizierung von Orten</a:t>
            </a:r>
          </a:p>
          <a:p>
            <a:endParaRPr lang="de-DE" dirty="0"/>
          </a:p>
          <a:p>
            <a:r>
              <a:rPr lang="de-D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* zurückgestellt</a:t>
            </a:r>
          </a:p>
          <a:p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Grundlagen der RDA | hbz | Stand: 18.08.14</a:t>
            </a:r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7896200" y="5013176"/>
            <a:ext cx="2592288" cy="1368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Abschnitt 1-4: Merkmale der Entitäten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21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49411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 in Großbritannien, die eine territoriale Bezeichnung enthalten									- 1 -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210</a:t>
            </a:fld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Die zugehörigen Regelungen finden Sie bei RDA 9.2.2.15.</a:t>
            </a:r>
            <a:endParaRPr lang="de-DE" dirty="0"/>
          </a:p>
          <a:p>
            <a:pPr>
              <a:spcBef>
                <a:spcPts val="1800"/>
              </a:spcBef>
            </a:pPr>
            <a:r>
              <a:rPr lang="de-DE" dirty="0" smtClean="0"/>
              <a:t>Ist </a:t>
            </a:r>
            <a:r>
              <a:rPr lang="de-DE" dirty="0"/>
              <a:t>die territoriale </a:t>
            </a:r>
            <a:r>
              <a:rPr lang="de-DE" dirty="0" smtClean="0"/>
              <a:t>Bezeichnung ein </a:t>
            </a:r>
            <a:r>
              <a:rPr lang="de-DE" dirty="0"/>
              <a:t>integraler Bestandteil des Titels, </a:t>
            </a:r>
            <a:r>
              <a:rPr lang="de-DE" dirty="0" smtClean="0"/>
              <a:t>fügen Sie diese </a:t>
            </a:r>
            <a:r>
              <a:rPr lang="de-DE" dirty="0"/>
              <a:t>zum bevorzugten Namen </a:t>
            </a:r>
            <a:r>
              <a:rPr lang="de-DE" dirty="0" smtClean="0"/>
              <a:t>hinzu. </a:t>
            </a:r>
          </a:p>
          <a:p>
            <a:r>
              <a:rPr lang="de-DE" dirty="0" smtClean="0"/>
              <a:t>Ist </a:t>
            </a:r>
            <a:r>
              <a:rPr lang="de-DE" dirty="0"/>
              <a:t>dies nicht der Fall oder ist dies zweifelhaft, </a:t>
            </a:r>
            <a:r>
              <a:rPr lang="de-DE" dirty="0" smtClean="0"/>
              <a:t>lassen Sie </a:t>
            </a:r>
            <a:r>
              <a:rPr lang="de-DE" dirty="0"/>
              <a:t>die territoriale Bezeichnung </a:t>
            </a:r>
            <a:r>
              <a:rPr lang="de-DE" dirty="0" smtClean="0"/>
              <a:t>weg.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Fürsten und Adelige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70880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 in Großbritannien, die eine territoriale Bezeichnung enthalten									- 2 -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211</a:t>
            </a:fld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60000" lvl="1" indent="0">
              <a:buNone/>
            </a:pPr>
            <a:r>
              <a:rPr lang="de-DE" i="1" u="sng" dirty="0" smtClean="0"/>
              <a:t>Beispiel für eine territoriale Bezeichnung, die zum Titel gehört:</a:t>
            </a:r>
            <a:br>
              <a:rPr lang="de-DE" i="1" u="sng" dirty="0" smtClean="0"/>
            </a:br>
            <a:r>
              <a:rPr lang="en-US" b="1" dirty="0" smtClean="0"/>
              <a:t>100 $p</a:t>
            </a:r>
            <a:r>
              <a:rPr lang="en-US" dirty="0" smtClean="0"/>
              <a:t> Russell of Liverpool, Edward Frederick Langley Russell </a:t>
            </a:r>
            <a:r>
              <a:rPr lang="en-US" b="1" dirty="0" smtClean="0"/>
              <a:t>$c</a:t>
            </a:r>
            <a:r>
              <a:rPr lang="en-US" dirty="0" smtClean="0"/>
              <a:t> Baron </a:t>
            </a:r>
            <a:r>
              <a:rPr lang="en-US" b="1" dirty="0" smtClean="0"/>
              <a:t>$d</a:t>
            </a:r>
            <a:r>
              <a:rPr lang="en-US" dirty="0" smtClean="0"/>
              <a:t> 1895-1981</a:t>
            </a:r>
            <a:r>
              <a:rPr lang="en-US" dirty="0"/>
              <a:t/>
            </a:r>
            <a:br>
              <a:rPr lang="en-US" dirty="0"/>
            </a:br>
            <a:r>
              <a:rPr lang="en-US" b="1" dirty="0"/>
              <a:t>548 $a</a:t>
            </a:r>
            <a:r>
              <a:rPr lang="en-US" dirty="0"/>
              <a:t> 1895-1981 </a:t>
            </a:r>
            <a:r>
              <a:rPr lang="en-US" b="1" dirty="0"/>
              <a:t>$4</a:t>
            </a:r>
            <a:r>
              <a:rPr lang="en-US" dirty="0"/>
              <a:t> </a:t>
            </a:r>
            <a:r>
              <a:rPr lang="en-US" dirty="0" err="1" smtClean="0"/>
              <a:t>datl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550 </a:t>
            </a:r>
            <a:r>
              <a:rPr lang="en-US" b="1" dirty="0"/>
              <a:t>$s</a:t>
            </a:r>
            <a:r>
              <a:rPr lang="en-US" dirty="0"/>
              <a:t> Baron </a:t>
            </a:r>
            <a:r>
              <a:rPr lang="en-US" b="1" dirty="0"/>
              <a:t>$4</a:t>
            </a:r>
            <a:r>
              <a:rPr lang="en-US" dirty="0"/>
              <a:t> </a:t>
            </a:r>
            <a:r>
              <a:rPr lang="en-US" dirty="0" err="1"/>
              <a:t>adel</a:t>
            </a:r>
            <a:r>
              <a:rPr lang="en-US" dirty="0"/>
              <a:t> </a:t>
            </a:r>
            <a:r>
              <a:rPr lang="en-US" b="1" dirty="0"/>
              <a:t>$9</a:t>
            </a:r>
            <a:r>
              <a:rPr lang="en-US" dirty="0"/>
              <a:t> (DE-588</a:t>
            </a:r>
            <a:r>
              <a:rPr lang="en-US" dirty="0" smtClean="0"/>
              <a:t>)…</a:t>
            </a:r>
            <a:br>
              <a:rPr lang="en-US" dirty="0" smtClean="0"/>
            </a:br>
            <a:r>
              <a:rPr lang="en-US" b="1" dirty="0" smtClean="0"/>
              <a:t>550 </a:t>
            </a:r>
            <a:r>
              <a:rPr lang="en-US" b="1" dirty="0"/>
              <a:t>$s</a:t>
            </a:r>
            <a:r>
              <a:rPr lang="en-US" dirty="0"/>
              <a:t> Adel </a:t>
            </a:r>
            <a:r>
              <a:rPr lang="en-US" b="1" dirty="0"/>
              <a:t>$4</a:t>
            </a:r>
            <a:r>
              <a:rPr lang="en-US" dirty="0"/>
              <a:t> </a:t>
            </a:r>
            <a:r>
              <a:rPr lang="en-US" dirty="0" err="1"/>
              <a:t>obin</a:t>
            </a:r>
            <a:r>
              <a:rPr lang="en-US" dirty="0"/>
              <a:t> </a:t>
            </a:r>
            <a:r>
              <a:rPr lang="en-US" b="1" dirty="0"/>
              <a:t>$9</a:t>
            </a:r>
            <a:r>
              <a:rPr lang="en-US" dirty="0"/>
              <a:t> (DE-588</a:t>
            </a:r>
            <a:r>
              <a:rPr lang="en-US" dirty="0" smtClean="0"/>
              <a:t>)…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/>
              <a:t>Beispiel für eine territoriale Bezeichnung, die </a:t>
            </a:r>
            <a:r>
              <a:rPr lang="de-DE" i="1" u="sng" dirty="0" smtClean="0"/>
              <a:t>nicht zum </a:t>
            </a:r>
            <a:r>
              <a:rPr lang="de-DE" i="1" u="sng" dirty="0"/>
              <a:t>Titel gehört</a:t>
            </a:r>
            <a:r>
              <a:rPr lang="de-DE" i="1" u="sng" dirty="0" smtClean="0"/>
              <a:t>:</a:t>
            </a:r>
            <a:br>
              <a:rPr lang="de-DE" i="1" u="sng" dirty="0" smtClean="0"/>
            </a:br>
            <a:r>
              <a:rPr lang="en-US" b="1" dirty="0" smtClean="0"/>
              <a:t>100 $p</a:t>
            </a:r>
            <a:r>
              <a:rPr lang="en-US" dirty="0" smtClean="0"/>
              <a:t> </a:t>
            </a:r>
            <a:r>
              <a:rPr lang="en-US" dirty="0" err="1" smtClean="0"/>
              <a:t>Hardinge</a:t>
            </a:r>
            <a:r>
              <a:rPr lang="en-US" dirty="0" smtClean="0"/>
              <a:t>, Henry </a:t>
            </a:r>
            <a:r>
              <a:rPr lang="en-US" dirty="0" err="1" smtClean="0"/>
              <a:t>Hardinge</a:t>
            </a:r>
            <a:r>
              <a:rPr lang="en-US" dirty="0" smtClean="0"/>
              <a:t> </a:t>
            </a:r>
            <a:r>
              <a:rPr lang="en-US" b="1" dirty="0" smtClean="0"/>
              <a:t>$c</a:t>
            </a:r>
            <a:r>
              <a:rPr lang="en-US" dirty="0" smtClean="0"/>
              <a:t> Viscount </a:t>
            </a:r>
            <a:r>
              <a:rPr lang="en-US" b="1" dirty="0" smtClean="0"/>
              <a:t>$d</a:t>
            </a:r>
            <a:r>
              <a:rPr lang="en-US" dirty="0" smtClean="0"/>
              <a:t> 1785-1856</a:t>
            </a:r>
            <a:r>
              <a:rPr lang="en-US" dirty="0"/>
              <a:t/>
            </a:r>
            <a:br>
              <a:rPr lang="en-US" dirty="0"/>
            </a:br>
            <a:r>
              <a:rPr lang="en-US" b="1" dirty="0"/>
              <a:t>400 $p</a:t>
            </a:r>
            <a:r>
              <a:rPr lang="en-US" dirty="0"/>
              <a:t> </a:t>
            </a:r>
            <a:r>
              <a:rPr lang="en-US" dirty="0" err="1"/>
              <a:t>Hardinge</a:t>
            </a:r>
            <a:r>
              <a:rPr lang="en-US" dirty="0"/>
              <a:t> of Lahore, Henry </a:t>
            </a:r>
            <a:r>
              <a:rPr lang="en-US" dirty="0" err="1"/>
              <a:t>Hardinge</a:t>
            </a:r>
            <a:r>
              <a:rPr lang="en-US" dirty="0"/>
              <a:t> </a:t>
            </a:r>
            <a:r>
              <a:rPr lang="en-US" b="1" dirty="0"/>
              <a:t>$c</a:t>
            </a:r>
            <a:r>
              <a:rPr lang="en-US" dirty="0"/>
              <a:t> </a:t>
            </a:r>
            <a:r>
              <a:rPr lang="en-US" dirty="0" smtClean="0"/>
              <a:t>Viscount</a:t>
            </a:r>
            <a:br>
              <a:rPr lang="en-US" dirty="0" smtClean="0"/>
            </a:br>
            <a:r>
              <a:rPr lang="en-US" b="1" dirty="0" smtClean="0"/>
              <a:t>548 </a:t>
            </a:r>
            <a:r>
              <a:rPr lang="en-US" b="1" dirty="0"/>
              <a:t>$a</a:t>
            </a:r>
            <a:r>
              <a:rPr lang="en-US" dirty="0"/>
              <a:t> 1785-1856 </a:t>
            </a:r>
            <a:r>
              <a:rPr lang="en-US" b="1" dirty="0"/>
              <a:t>$4</a:t>
            </a:r>
            <a:r>
              <a:rPr lang="en-US" dirty="0"/>
              <a:t> </a:t>
            </a:r>
            <a:r>
              <a:rPr lang="en-US" dirty="0" err="1" smtClean="0"/>
              <a:t>datl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550 </a:t>
            </a:r>
            <a:r>
              <a:rPr lang="en-US" b="1" dirty="0"/>
              <a:t>$s</a:t>
            </a:r>
            <a:r>
              <a:rPr lang="en-US" dirty="0"/>
              <a:t> </a:t>
            </a:r>
            <a:r>
              <a:rPr lang="en-US" dirty="0" err="1"/>
              <a:t>Vizegraf</a:t>
            </a:r>
            <a:r>
              <a:rPr lang="en-US" dirty="0"/>
              <a:t> </a:t>
            </a:r>
            <a:r>
              <a:rPr lang="en-US" b="1" dirty="0"/>
              <a:t>$4</a:t>
            </a:r>
            <a:r>
              <a:rPr lang="en-US" dirty="0"/>
              <a:t> </a:t>
            </a:r>
            <a:r>
              <a:rPr lang="en-US" dirty="0" err="1"/>
              <a:t>adel</a:t>
            </a:r>
            <a:r>
              <a:rPr lang="en-US" dirty="0"/>
              <a:t> </a:t>
            </a:r>
            <a:r>
              <a:rPr lang="en-US" b="1" dirty="0"/>
              <a:t>$9</a:t>
            </a:r>
            <a:r>
              <a:rPr lang="en-US" dirty="0"/>
              <a:t> (DE-588</a:t>
            </a:r>
            <a:r>
              <a:rPr lang="en-US" dirty="0" smtClean="0"/>
              <a:t>)…</a:t>
            </a:r>
            <a:br>
              <a:rPr lang="en-US" dirty="0" smtClean="0"/>
            </a:br>
            <a:r>
              <a:rPr lang="en-US" b="1" dirty="0" smtClean="0"/>
              <a:t>550 </a:t>
            </a:r>
            <a:r>
              <a:rPr lang="en-US" b="1" dirty="0"/>
              <a:t>$s</a:t>
            </a:r>
            <a:r>
              <a:rPr lang="en-US" dirty="0"/>
              <a:t> Adel </a:t>
            </a:r>
            <a:r>
              <a:rPr lang="en-US" b="1" dirty="0"/>
              <a:t>$4</a:t>
            </a:r>
            <a:r>
              <a:rPr lang="en-US" dirty="0"/>
              <a:t> </a:t>
            </a:r>
            <a:r>
              <a:rPr lang="en-US" dirty="0" err="1"/>
              <a:t>obin</a:t>
            </a:r>
            <a:r>
              <a:rPr lang="en-US" dirty="0"/>
              <a:t> </a:t>
            </a:r>
            <a:r>
              <a:rPr lang="en-US" b="1" dirty="0"/>
              <a:t>$9</a:t>
            </a:r>
            <a:r>
              <a:rPr lang="en-US" dirty="0"/>
              <a:t> (DE-588)…</a:t>
            </a:r>
          </a:p>
          <a:p>
            <a:pPr marL="1260000" lvl="1" indent="0">
              <a:spcBef>
                <a:spcPts val="1200"/>
              </a:spcBef>
              <a:buNone/>
            </a:pPr>
            <a:endParaRPr lang="en-US" dirty="0" smtClean="0"/>
          </a:p>
          <a:p>
            <a:pPr marL="1260000" lvl="1" indent="0">
              <a:buNone/>
            </a:pP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Fürsten und Adelige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06844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Richter der </a:t>
            </a:r>
            <a:r>
              <a:rPr lang="de-DE" dirty="0" err="1" smtClean="0"/>
              <a:t>Scottish</a:t>
            </a:r>
            <a:r>
              <a:rPr lang="de-DE" dirty="0" smtClean="0"/>
              <a:t> Court </a:t>
            </a:r>
            <a:r>
              <a:rPr lang="de-DE" dirty="0" err="1" smtClean="0"/>
              <a:t>of</a:t>
            </a:r>
            <a:r>
              <a:rPr lang="de-DE" dirty="0" smtClean="0"/>
              <a:t> Session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212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Fürsten und Adelige | hbz | Stand: 07.08.14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Die zugehörigen Regelungen </a:t>
            </a:r>
            <a:r>
              <a:rPr lang="en-US" dirty="0" err="1" smtClean="0"/>
              <a:t>finden</a:t>
            </a:r>
            <a:r>
              <a:rPr lang="en-US" dirty="0" smtClean="0"/>
              <a:t> </a:t>
            </a:r>
            <a:r>
              <a:rPr lang="en-US" dirty="0" err="1" smtClean="0"/>
              <a:t>Sie</a:t>
            </a:r>
            <a:r>
              <a:rPr lang="en-US" dirty="0" smtClean="0"/>
              <a:t> </a:t>
            </a:r>
            <a:r>
              <a:rPr lang="en-US" dirty="0" err="1" smtClean="0"/>
              <a:t>bei</a:t>
            </a:r>
            <a:r>
              <a:rPr lang="de-DE" dirty="0" smtClean="0"/>
              <a:t> RDA 9.2.2.16.</a:t>
            </a:r>
            <a:endParaRPr lang="de-DE" dirty="0"/>
          </a:p>
          <a:p>
            <a:pPr>
              <a:spcBef>
                <a:spcPts val="1800"/>
              </a:spcBef>
            </a:pPr>
            <a:r>
              <a:rPr lang="de-DE" dirty="0" smtClean="0"/>
              <a:t>Wenn </a:t>
            </a:r>
            <a:r>
              <a:rPr lang="de-DE" dirty="0"/>
              <a:t>die Person einen Titel trägt, der mit Lord beginnt, </a:t>
            </a:r>
            <a:r>
              <a:rPr lang="de-DE" dirty="0" smtClean="0"/>
              <a:t>nehmen Sie diesen </a:t>
            </a:r>
            <a:r>
              <a:rPr lang="de-DE" dirty="0"/>
              <a:t>zum bevorzugten Namen </a:t>
            </a:r>
            <a:r>
              <a:rPr lang="de-DE" dirty="0" smtClean="0"/>
              <a:t>hinzu.</a:t>
            </a:r>
            <a:endParaRPr lang="de-DE" dirty="0"/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Beispiel:</a:t>
            </a:r>
            <a:br>
              <a:rPr lang="de-DE" i="1" u="sng" dirty="0" smtClean="0"/>
            </a:br>
            <a:r>
              <a:rPr lang="en-US" b="1" dirty="0" smtClean="0"/>
              <a:t>100 </a:t>
            </a:r>
            <a:r>
              <a:rPr lang="en-US" b="1" dirty="0"/>
              <a:t>$p</a:t>
            </a:r>
            <a:r>
              <a:rPr lang="en-US" dirty="0"/>
              <a:t> Kames, Henry Home </a:t>
            </a:r>
            <a:r>
              <a:rPr lang="en-US" b="1" dirty="0"/>
              <a:t>$c</a:t>
            </a:r>
            <a:r>
              <a:rPr lang="en-US" dirty="0"/>
              <a:t> </a:t>
            </a:r>
            <a:r>
              <a:rPr lang="en-US" dirty="0" smtClean="0"/>
              <a:t>Lord </a:t>
            </a:r>
            <a:r>
              <a:rPr lang="en-US" b="1" dirty="0" smtClean="0"/>
              <a:t>$d</a:t>
            </a:r>
            <a:r>
              <a:rPr lang="en-US" dirty="0" smtClean="0"/>
              <a:t> </a:t>
            </a:r>
            <a:r>
              <a:rPr lang="en-US" dirty="0"/>
              <a:t>1696-1782</a:t>
            </a:r>
            <a:br>
              <a:rPr lang="en-US" dirty="0"/>
            </a:br>
            <a:r>
              <a:rPr lang="en-US" b="1" dirty="0"/>
              <a:t>548 $a</a:t>
            </a:r>
            <a:r>
              <a:rPr lang="en-US" dirty="0"/>
              <a:t> 1696-1782 </a:t>
            </a:r>
            <a:r>
              <a:rPr lang="en-US" b="1" dirty="0"/>
              <a:t>$4</a:t>
            </a:r>
            <a:r>
              <a:rPr lang="en-US" dirty="0"/>
              <a:t> </a:t>
            </a:r>
            <a:r>
              <a:rPr lang="en-US" dirty="0" err="1" smtClean="0"/>
              <a:t>datl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550 </a:t>
            </a:r>
            <a:r>
              <a:rPr lang="en-US" b="1" dirty="0"/>
              <a:t>$s</a:t>
            </a:r>
            <a:r>
              <a:rPr lang="en-US" dirty="0"/>
              <a:t> Lord </a:t>
            </a:r>
            <a:r>
              <a:rPr lang="en-US" b="1" dirty="0"/>
              <a:t>$4</a:t>
            </a:r>
            <a:r>
              <a:rPr lang="en-US" dirty="0"/>
              <a:t> </a:t>
            </a:r>
            <a:r>
              <a:rPr lang="en-US" dirty="0" err="1"/>
              <a:t>adel</a:t>
            </a:r>
            <a:r>
              <a:rPr lang="en-US" dirty="0"/>
              <a:t> </a:t>
            </a:r>
            <a:r>
              <a:rPr lang="en-US" b="1" dirty="0"/>
              <a:t>$9</a:t>
            </a:r>
            <a:r>
              <a:rPr lang="en-US" dirty="0"/>
              <a:t> (DE-588</a:t>
            </a:r>
            <a:r>
              <a:rPr lang="en-US" dirty="0" smtClean="0"/>
              <a:t>)…</a:t>
            </a:r>
            <a:br>
              <a:rPr lang="en-US" dirty="0" smtClean="0"/>
            </a:br>
            <a:r>
              <a:rPr lang="en-US" b="1" dirty="0" smtClean="0"/>
              <a:t>550 </a:t>
            </a:r>
            <a:r>
              <a:rPr lang="en-US" b="1" dirty="0"/>
              <a:t>$s</a:t>
            </a:r>
            <a:r>
              <a:rPr lang="en-US" dirty="0"/>
              <a:t> Adel </a:t>
            </a:r>
            <a:r>
              <a:rPr lang="en-US" b="1" dirty="0"/>
              <a:t>$4</a:t>
            </a:r>
            <a:r>
              <a:rPr lang="en-US" dirty="0"/>
              <a:t> </a:t>
            </a:r>
            <a:r>
              <a:rPr lang="en-US" dirty="0" err="1"/>
              <a:t>obin</a:t>
            </a:r>
            <a:r>
              <a:rPr lang="en-US" dirty="0"/>
              <a:t> </a:t>
            </a:r>
            <a:r>
              <a:rPr lang="en-US" b="1" dirty="0"/>
              <a:t>$9</a:t>
            </a:r>
            <a:r>
              <a:rPr lang="en-US" dirty="0"/>
              <a:t> (DE-588</a:t>
            </a:r>
            <a:r>
              <a:rPr lang="en-US" dirty="0" smtClean="0"/>
              <a:t>)…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2130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2209800" y="2276873"/>
            <a:ext cx="7772400" cy="1470025"/>
          </a:xfrm>
        </p:spPr>
        <p:txBody>
          <a:bodyPr>
            <a:normAutofit/>
          </a:bodyPr>
          <a:lstStyle/>
          <a:p>
            <a:r>
              <a:rPr lang="de-DE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Familien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83067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Behandelte Themen				- 1 -</a:t>
            </a:r>
            <a:endParaRPr lang="de-DE" dirty="0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de-DE" dirty="0" smtClean="0"/>
              <a:t>Begriffsdefinition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Verwendung von Familien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Kernelemente für Familien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Informationsquellen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Erfassen des Namens</a:t>
            </a:r>
            <a:br>
              <a:rPr lang="de-DE" dirty="0" smtClean="0"/>
            </a:br>
            <a:r>
              <a:rPr lang="de-DE" dirty="0" smtClean="0"/>
              <a:t>	- Bevorzugter </a:t>
            </a:r>
            <a:r>
              <a:rPr lang="de-DE" dirty="0"/>
              <a:t>Name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	- Abweichende Namen</a:t>
            </a: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6BBECFD-68E7-4B49-9F0E-0CC064E87EB9}" type="slidenum">
              <a:rPr lang="de-DE" smtClean="0"/>
              <a:pPr/>
              <a:t>214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Familien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3572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Behandelte Themen				- 2 -</a:t>
            </a:r>
            <a:endParaRPr lang="de-DE" dirty="0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 startAt="7"/>
            </a:pPr>
            <a:r>
              <a:rPr lang="de-DE" dirty="0" smtClean="0"/>
              <a:t>Normierter Sucheinstieg</a:t>
            </a:r>
            <a:br>
              <a:rPr lang="de-DE" dirty="0" smtClean="0"/>
            </a:br>
            <a:r>
              <a:rPr lang="de-DE" dirty="0" smtClean="0"/>
              <a:t>	</a:t>
            </a:r>
            <a:r>
              <a:rPr lang="de-DE" dirty="0"/>
              <a:t>-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smtClean="0"/>
              <a:t>Art der Familie</a:t>
            </a:r>
            <a:br>
              <a:rPr lang="de-DE" dirty="0" smtClean="0"/>
            </a:br>
            <a:r>
              <a:rPr lang="de-DE" dirty="0" smtClean="0"/>
              <a:t>	-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smtClean="0"/>
              <a:t>Datum, das mit der Familie in Verbindung steht</a:t>
            </a:r>
            <a:br>
              <a:rPr lang="de-DE" dirty="0" smtClean="0"/>
            </a:br>
            <a:r>
              <a:rPr lang="de-DE" dirty="0" smtClean="0"/>
              <a:t>	-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smtClean="0"/>
              <a:t>Ort, der mit der Familie in Verbindung steht</a:t>
            </a:r>
            <a:br>
              <a:rPr lang="de-DE" dirty="0" smtClean="0"/>
            </a:br>
            <a:r>
              <a:rPr lang="de-DE" dirty="0" smtClean="0"/>
              <a:t>	-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smtClean="0"/>
              <a:t>Berühmtes Familienmitglied</a:t>
            </a:r>
          </a:p>
          <a:p>
            <a:pPr marL="457200" indent="-457200">
              <a:buFont typeface="+mj-lt"/>
              <a:buAutoNum type="arabicPeriod" startAt="7"/>
            </a:pPr>
            <a:r>
              <a:rPr lang="de-DE" dirty="0" smtClean="0"/>
              <a:t>Zusätzlicher Sucheinstieg</a:t>
            </a:r>
          </a:p>
          <a:p>
            <a:pPr marL="457200" indent="-457200">
              <a:buFont typeface="+mj-lt"/>
              <a:buAutoNum type="arabicPeriod" startAt="7"/>
            </a:pPr>
            <a:r>
              <a:rPr lang="de-DE" dirty="0" err="1"/>
              <a:t>Erbtitel</a:t>
            </a:r>
            <a:r>
              <a:rPr lang="de-DE" dirty="0"/>
              <a:t>, Sprache und Familiengeschichte</a:t>
            </a:r>
            <a:endParaRPr lang="de-DE" dirty="0" smtClean="0"/>
          </a:p>
          <a:p>
            <a:pPr marL="457200" indent="-457200">
              <a:buFont typeface="+mj-lt"/>
              <a:buAutoNum type="arabicPeriod" startAt="7"/>
            </a:pPr>
            <a:r>
              <a:rPr lang="de-DE" dirty="0" smtClean="0"/>
              <a:t>Regeln für die Sacherschließung</a:t>
            </a: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6BBECFD-68E7-4B49-9F0E-0CC064E87EB9}" type="slidenum">
              <a:rPr lang="de-DE" smtClean="0"/>
              <a:pPr/>
              <a:t>215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Familien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33869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e-DE" dirty="0" smtClean="0"/>
              <a:t>Verwendung von Familien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576"/>
              </a:spcBef>
            </a:pPr>
            <a:r>
              <a:rPr lang="de-DE" dirty="0"/>
              <a:t>Die Regelungen zu Familien finden Sie bei RDA 10.</a:t>
            </a:r>
          </a:p>
          <a:p>
            <a:pPr>
              <a:spcBef>
                <a:spcPts val="1800"/>
              </a:spcBef>
            </a:pPr>
            <a:r>
              <a:rPr lang="de-DE" dirty="0"/>
              <a:t>In der </a:t>
            </a:r>
            <a:r>
              <a:rPr lang="de-DE" dirty="0">
                <a:solidFill>
                  <a:srgbClr val="C00000"/>
                </a:solidFill>
              </a:rPr>
              <a:t>Formalerschließung</a:t>
            </a:r>
            <a:r>
              <a:rPr lang="de-DE" dirty="0"/>
              <a:t>: </a:t>
            </a:r>
            <a:br>
              <a:rPr lang="de-DE" dirty="0"/>
            </a:br>
            <a:r>
              <a:rPr lang="de-DE" dirty="0"/>
              <a:t>Familien als Schöpfer eines Werkes, Herausgeber u. ä. werden erst mit dem RDA-Vollumstieg erfasst.</a:t>
            </a:r>
          </a:p>
          <a:p>
            <a:pPr>
              <a:spcBef>
                <a:spcPts val="1800"/>
              </a:spcBef>
            </a:pPr>
            <a:r>
              <a:rPr lang="de-DE" dirty="0"/>
              <a:t>In der </a:t>
            </a:r>
            <a:r>
              <a:rPr lang="de-DE" dirty="0">
                <a:solidFill>
                  <a:srgbClr val="C00000"/>
                </a:solidFill>
              </a:rPr>
              <a:t>Sacherschließung</a:t>
            </a:r>
            <a:r>
              <a:rPr lang="de-DE" dirty="0"/>
              <a:t>: </a:t>
            </a:r>
            <a:br>
              <a:rPr lang="de-DE" dirty="0"/>
            </a:br>
            <a:r>
              <a:rPr lang="de-DE" dirty="0"/>
              <a:t>Wie bisher werden erst mehr als fünf in einem Dokument behandelte Familienmitglieder als Familie erfasst. </a:t>
            </a:r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sz="2200" dirty="0"/>
              <a:t>Bis zu fünf Familienangehörige können weiterhin einzeln verwendet werden</a:t>
            </a:r>
            <a:r>
              <a:rPr lang="de-DE" sz="2200" dirty="0" smtClean="0"/>
              <a:t>.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6BC39-4F7F-4D17-9B3E-E16B02F2F9CC}" type="slidenum">
              <a:rPr lang="de-DE" smtClean="0"/>
              <a:t>216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Familien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54762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Kernelemente für Familien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>
              <a:buFont typeface="Arial" panose="020B0604020202020204" pitchFamily="34" charset="0"/>
              <a:buChar char="•"/>
            </a:pPr>
            <a:r>
              <a:rPr lang="de-DE" dirty="0"/>
              <a:t>Bevorzugter Name der Familie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de-DE" dirty="0"/>
              <a:t>Art der Familie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de-DE" dirty="0"/>
              <a:t>Datum, das mit der Familie in Verbindung steht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de-DE" dirty="0"/>
              <a:t>Identifikator für die </a:t>
            </a:r>
            <a:r>
              <a:rPr lang="de-DE" dirty="0" smtClean="0"/>
              <a:t>Familie</a:t>
            </a:r>
          </a:p>
          <a:p>
            <a:pPr marL="774000" lvl="0">
              <a:buFont typeface="Wingdings" panose="05000000000000000000" pitchFamily="2" charset="2"/>
              <a:buChar char="Ä"/>
            </a:pPr>
            <a:r>
              <a:rPr lang="de-DE" sz="2200" dirty="0" smtClean="0">
                <a:sym typeface="Wingdings" panose="05000000000000000000" pitchFamily="2" charset="2"/>
              </a:rPr>
              <a:t>Wird automatisch beim ersten Abspeichern des Normdatensatzes vergeben.</a:t>
            </a:r>
            <a:r>
              <a:rPr lang="de-DE" sz="2200" dirty="0" smtClean="0"/>
              <a:t> </a:t>
            </a:r>
            <a:endParaRPr lang="de-DE" sz="2200" dirty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217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Familien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48201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de-DE" dirty="0" smtClean="0"/>
              <a:t>Informationsquellen</a:t>
            </a:r>
            <a:endParaRPr lang="de-DE" sz="2600" i="1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Ressourcen</a:t>
            </a:r>
            <a:r>
              <a:rPr lang="de-DE" dirty="0"/>
              <a:t>, die mit der Familie in Verbindung stehen (gemäß RDA 2.2.2). </a:t>
            </a:r>
          </a:p>
          <a:p>
            <a:r>
              <a:rPr lang="de-DE" dirty="0"/>
              <a:t>Andere formale Angaben in Ressourcen, die mit der Familie in Verbindung stehen. </a:t>
            </a:r>
          </a:p>
          <a:p>
            <a:r>
              <a:rPr lang="de-DE" dirty="0"/>
              <a:t>Sonstige </a:t>
            </a:r>
            <a:r>
              <a:rPr lang="de-DE" dirty="0" smtClean="0"/>
              <a:t>Quellen, </a:t>
            </a:r>
            <a:r>
              <a:rPr lang="de-DE" dirty="0"/>
              <a:t>einschließlich Nachschlagewerke</a:t>
            </a:r>
            <a:r>
              <a:rPr lang="de-DE" dirty="0" smtClean="0"/>
              <a:t>.</a:t>
            </a:r>
          </a:p>
          <a:p>
            <a:pPr>
              <a:spcBef>
                <a:spcPts val="1800"/>
              </a:spcBef>
            </a:pPr>
            <a:r>
              <a:rPr lang="de-DE" dirty="0" smtClean="0">
                <a:solidFill>
                  <a:srgbClr val="C00000"/>
                </a:solidFill>
              </a:rPr>
              <a:t>Hinweis für die Sacherschließung</a:t>
            </a:r>
            <a:r>
              <a:rPr lang="de-DE" dirty="0" smtClean="0"/>
              <a:t>:</a:t>
            </a:r>
            <a:br>
              <a:rPr lang="de-DE" dirty="0" smtClean="0"/>
            </a:br>
            <a:r>
              <a:rPr lang="de-DE" dirty="0" smtClean="0"/>
              <a:t>Da </a:t>
            </a:r>
            <a:r>
              <a:rPr lang="de-DE" dirty="0"/>
              <a:t>eine Ressource, die mit der Familie in Verbindung steht, im Sinne einer Primärvorlage in der Regel nicht vorliegt, erfolgt der Nachweis </a:t>
            </a:r>
            <a:r>
              <a:rPr lang="de-DE" dirty="0" smtClean="0"/>
              <a:t>in erster Linie </a:t>
            </a:r>
            <a:r>
              <a:rPr lang="de-DE" dirty="0"/>
              <a:t>über </a:t>
            </a:r>
            <a:r>
              <a:rPr lang="de-DE" dirty="0" smtClean="0"/>
              <a:t>Nachschlagewerke bzw. </a:t>
            </a:r>
            <a:r>
              <a:rPr lang="de-DE" dirty="0"/>
              <a:t>bei fehlendem Nachweis anhand der Sekundärvorlage.</a:t>
            </a:r>
          </a:p>
          <a:p>
            <a:endParaRPr lang="de-DE" dirty="0" smtClean="0"/>
          </a:p>
          <a:p>
            <a:pPr marL="0" indent="0">
              <a:buNone/>
            </a:pPr>
            <a:endParaRPr lang="de-DE" dirty="0"/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Familien | hbz | Stand: 07.08.14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6BC39-4F7F-4D17-9B3E-E16B02F2F9CC}" type="slidenum">
              <a:rPr lang="de-DE" smtClean="0"/>
              <a:t>218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7592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Erfassen </a:t>
            </a:r>
            <a:r>
              <a:rPr lang="de-DE" dirty="0"/>
              <a:t>des </a:t>
            </a:r>
            <a:r>
              <a:rPr lang="de-DE" dirty="0" smtClean="0"/>
              <a:t>Namens</a:t>
            </a:r>
            <a:endParaRPr lang="de-DE" sz="2600" i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Für das Erfassen von Nachnamen als Name der Familie gelten die Regeln für Personennamen bei RDA 9.2.2.9 - 9.2.2.12.</a:t>
            </a:r>
          </a:p>
          <a:p>
            <a:pPr>
              <a:spcBef>
                <a:spcPts val="1800"/>
              </a:spcBef>
            </a:pPr>
            <a:r>
              <a:rPr lang="de-DE" dirty="0"/>
              <a:t>Besteht der bevorzugte Name aus dem Namen eines Königshauses, einer Dynastie oder eines Clans usw., erfassen Sie diesen als Namen der Familie.</a:t>
            </a:r>
          </a:p>
          <a:p>
            <a:pPr marL="774000">
              <a:spcBef>
                <a:spcPts val="576"/>
              </a:spcBef>
              <a:buFont typeface="Wingdings" panose="05000000000000000000" pitchFamily="2" charset="2"/>
              <a:buChar char="Ä"/>
            </a:pPr>
            <a:r>
              <a:rPr lang="de-DE" sz="2200" dirty="0">
                <a:sym typeface="Wingdings" panose="05000000000000000000" pitchFamily="2" charset="2"/>
              </a:rPr>
              <a:t>Zum Beispiel Windsor</a:t>
            </a:r>
            <a:endParaRPr lang="de-DE" sz="2200" dirty="0"/>
          </a:p>
          <a:p>
            <a:r>
              <a:rPr lang="de-DE" dirty="0"/>
              <a:t>Bei gleichnamigen Familien erfassen Sie zur Unterscheidung …</a:t>
            </a:r>
          </a:p>
          <a:p>
            <a:pPr marL="774000">
              <a:buFontTx/>
              <a:buChar char="-"/>
            </a:pPr>
            <a:r>
              <a:rPr lang="de-DE" dirty="0"/>
              <a:t>einen Ort, der mit der Familie in Verbindung steht oder</a:t>
            </a:r>
          </a:p>
          <a:p>
            <a:pPr marL="774000">
              <a:buFontTx/>
              <a:buChar char="-"/>
            </a:pPr>
            <a:r>
              <a:rPr lang="de-DE" dirty="0"/>
              <a:t>ein berühmtes Familienmitglied.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6BC39-4F7F-4D17-9B3E-E16B02F2F9CC}" type="slidenum">
              <a:rPr lang="de-DE" smtClean="0"/>
              <a:t>219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Familien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4636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u="sng" dirty="0" smtClean="0"/>
              <a:t>Abschnitt 9:</a:t>
            </a:r>
            <a:r>
              <a:rPr lang="de-DE" dirty="0" smtClean="0"/>
              <a:t> Erfassen der Beziehungen </a:t>
            </a:r>
            <a:r>
              <a:rPr lang="de-DE" dirty="0"/>
              <a:t>zwischen </a:t>
            </a:r>
            <a:r>
              <a:rPr lang="de-DE" dirty="0" smtClean="0"/>
              <a:t>Personen, Familien &amp; Körperschaften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Kapitel 29. Allgemeine Richtlinien zum Erfassen der Beziehungen zwischen Personen, Familien und Körperschaften</a:t>
            </a:r>
          </a:p>
          <a:p>
            <a:r>
              <a:rPr lang="de-DE" dirty="0"/>
              <a:t>Kapitel 30. In Beziehung stehende Personen</a:t>
            </a:r>
          </a:p>
          <a:p>
            <a:r>
              <a:rPr lang="de-DE" dirty="0"/>
              <a:t>Kapitel 31. In Beziehung stehende Familien</a:t>
            </a:r>
          </a:p>
          <a:p>
            <a:r>
              <a:rPr lang="de-DE" dirty="0"/>
              <a:t>Kapitel 32. In Beziehung stehende </a:t>
            </a:r>
            <a:r>
              <a:rPr lang="de-DE" dirty="0" smtClean="0"/>
              <a:t>Körperschaften</a:t>
            </a:r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Grundlagen der RDA | hbz | Stand: 18.08.14</a:t>
            </a:r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7896200" y="5108390"/>
            <a:ext cx="2592000" cy="1368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Abschnitt 5-10: Beziehungen zwischen den Entitäten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22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58601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Bevorzugter </a:t>
            </a:r>
            <a:r>
              <a:rPr lang="de-DE" dirty="0" smtClean="0"/>
              <a:t>Name				- 1 -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Wählen Sie den Namen, </a:t>
            </a:r>
            <a:r>
              <a:rPr lang="de-DE" dirty="0"/>
              <a:t>unter dem die Familie allgemein bekannt ist. </a:t>
            </a:r>
            <a:endParaRPr lang="de-DE" dirty="0" smtClean="0"/>
          </a:p>
          <a:p>
            <a:r>
              <a:rPr lang="de-DE" dirty="0" smtClean="0"/>
              <a:t>Der bevorzugte </a:t>
            </a:r>
            <a:r>
              <a:rPr lang="de-DE" dirty="0"/>
              <a:t>Name kann </a:t>
            </a:r>
            <a:r>
              <a:rPr lang="de-DE" dirty="0" smtClean="0"/>
              <a:t>sein …</a:t>
            </a:r>
          </a:p>
          <a:p>
            <a:pPr marL="774000">
              <a:buFontTx/>
              <a:buChar char="-"/>
            </a:pPr>
            <a:r>
              <a:rPr lang="de-DE" dirty="0" smtClean="0"/>
              <a:t>ein </a:t>
            </a:r>
            <a:r>
              <a:rPr lang="de-DE" dirty="0"/>
              <a:t>Nachname oder </a:t>
            </a:r>
            <a:endParaRPr lang="de-DE" dirty="0" smtClean="0"/>
          </a:p>
          <a:p>
            <a:pPr marL="774000">
              <a:buFontTx/>
              <a:buChar char="-"/>
            </a:pPr>
            <a:r>
              <a:rPr lang="de-DE" dirty="0" smtClean="0"/>
              <a:t>ein </a:t>
            </a:r>
            <a:r>
              <a:rPr lang="de-DE" dirty="0"/>
              <a:t>Äquivalent, </a:t>
            </a:r>
            <a:endParaRPr lang="de-DE" dirty="0" smtClean="0"/>
          </a:p>
          <a:p>
            <a:pPr marL="774000">
              <a:buFontTx/>
              <a:buChar char="-"/>
            </a:pPr>
            <a:r>
              <a:rPr lang="de-DE" dirty="0" smtClean="0"/>
              <a:t>der </a:t>
            </a:r>
            <a:r>
              <a:rPr lang="de-DE" dirty="0"/>
              <a:t>Name eines Königshauses, </a:t>
            </a:r>
            <a:endParaRPr lang="de-DE" dirty="0" smtClean="0"/>
          </a:p>
          <a:p>
            <a:pPr marL="774000">
              <a:buFontTx/>
              <a:buChar char="-"/>
            </a:pPr>
            <a:r>
              <a:rPr lang="de-DE" dirty="0" smtClean="0"/>
              <a:t>einer </a:t>
            </a:r>
            <a:r>
              <a:rPr lang="de-DE" dirty="0"/>
              <a:t>Dynastie, </a:t>
            </a:r>
            <a:endParaRPr lang="de-DE" dirty="0" smtClean="0"/>
          </a:p>
          <a:p>
            <a:pPr marL="774000">
              <a:buFontTx/>
              <a:buChar char="-"/>
            </a:pPr>
            <a:r>
              <a:rPr lang="de-DE" dirty="0" smtClean="0"/>
              <a:t>eines </a:t>
            </a:r>
            <a:r>
              <a:rPr lang="de-DE" dirty="0"/>
              <a:t>Clans </a:t>
            </a:r>
            <a:endParaRPr lang="de-DE" dirty="0" smtClean="0"/>
          </a:p>
          <a:p>
            <a:pPr marL="774000">
              <a:buFontTx/>
              <a:buChar char="-"/>
            </a:pPr>
            <a:r>
              <a:rPr lang="de-DE" dirty="0" smtClean="0"/>
              <a:t>usw.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6BC39-4F7F-4D17-9B3E-E16B02F2F9CC}" type="slidenum">
              <a:rPr lang="de-DE" smtClean="0"/>
              <a:t>220</a:t>
            </a:fld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Familien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31601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Bevorzugter </a:t>
            </a:r>
            <a:r>
              <a:rPr lang="de-DE" dirty="0" smtClean="0"/>
              <a:t>Name				- 2 -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Bei mehreren bekannten Namen wählen Sie den Bekanntesten.</a:t>
            </a:r>
          </a:p>
          <a:p>
            <a:r>
              <a:rPr lang="de-DE" dirty="0" smtClean="0"/>
              <a:t>Ist der bekannteste Name nicht zu ermitteln, wählen Sie den-</a:t>
            </a:r>
            <a:r>
              <a:rPr lang="de-DE" dirty="0" err="1" smtClean="0"/>
              <a:t>jenigen</a:t>
            </a:r>
            <a:r>
              <a:rPr lang="de-DE" dirty="0" smtClean="0"/>
              <a:t>, </a:t>
            </a:r>
            <a:r>
              <a:rPr lang="de-DE" dirty="0"/>
              <a:t>der am häufigsten in Ressourcen, die mit der Familie in Verbindung </a:t>
            </a:r>
            <a:r>
              <a:rPr lang="de-DE" dirty="0" smtClean="0"/>
              <a:t>stehen </a:t>
            </a:r>
            <a:r>
              <a:rPr lang="de-DE" dirty="0"/>
              <a:t>bzw. in </a:t>
            </a:r>
            <a:r>
              <a:rPr lang="de-DE" dirty="0" smtClean="0"/>
              <a:t>Nachschlagewerken </a:t>
            </a:r>
            <a:r>
              <a:rPr lang="de-DE" dirty="0"/>
              <a:t>verwendet wird.</a:t>
            </a:r>
          </a:p>
          <a:p>
            <a:r>
              <a:rPr lang="de-DE" dirty="0" smtClean="0"/>
              <a:t>Bei mehreren Namensformen gelten die Regeln für die Auswahl des bevorzugten Namens bei Personen in RDA 9.2.2.5.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6BC39-4F7F-4D17-9B3E-E16B02F2F9CC}" type="slidenum">
              <a:rPr lang="de-DE" smtClean="0"/>
              <a:t>221</a:t>
            </a:fld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Familien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74294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Abweichende </a:t>
            </a:r>
            <a:r>
              <a:rPr lang="de-DE" dirty="0" smtClean="0"/>
              <a:t>Namen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Diese können Sie optional erfassen.</a:t>
            </a:r>
          </a:p>
          <a:p>
            <a:r>
              <a:rPr lang="de-DE" dirty="0" smtClean="0"/>
              <a:t>Sofern </a:t>
            </a:r>
            <a:r>
              <a:rPr lang="de-DE" dirty="0"/>
              <a:t>zutreffend </a:t>
            </a:r>
            <a:r>
              <a:rPr lang="de-DE" dirty="0" smtClean="0"/>
              <a:t>erfassen Sie den Namen …</a:t>
            </a:r>
          </a:p>
          <a:p>
            <a:pPr marL="774000">
              <a:buFontTx/>
              <a:buChar char="-"/>
            </a:pPr>
            <a:r>
              <a:rPr lang="de-DE" dirty="0" smtClean="0"/>
              <a:t>in einer anderen Sprache,</a:t>
            </a:r>
          </a:p>
          <a:p>
            <a:pPr marL="774000">
              <a:buFontTx/>
              <a:buChar char="-"/>
            </a:pPr>
            <a:r>
              <a:rPr lang="de-DE" dirty="0" smtClean="0"/>
              <a:t>in einer anderen Schrift,</a:t>
            </a:r>
          </a:p>
          <a:p>
            <a:pPr marL="774000">
              <a:buFontTx/>
              <a:buChar char="-"/>
            </a:pPr>
            <a:r>
              <a:rPr lang="de-DE" dirty="0" smtClean="0"/>
              <a:t>in einer anderen Schreibung, oder</a:t>
            </a:r>
          </a:p>
          <a:p>
            <a:pPr marL="774000">
              <a:buFontTx/>
              <a:buChar char="-"/>
            </a:pPr>
            <a:r>
              <a:rPr lang="de-DE" dirty="0" smtClean="0"/>
              <a:t>mit </a:t>
            </a:r>
            <a:r>
              <a:rPr lang="de-DE" dirty="0" err="1" smtClean="0"/>
              <a:t>Erbtitel</a:t>
            </a:r>
            <a:r>
              <a:rPr lang="de-DE" dirty="0" smtClean="0"/>
              <a:t>.</a:t>
            </a:r>
          </a:p>
          <a:p>
            <a:r>
              <a:rPr lang="de-DE" dirty="0" smtClean="0"/>
              <a:t>W</a:t>
            </a:r>
            <a:r>
              <a:rPr lang="de-DE" sz="2400" dirty="0" smtClean="0"/>
              <a:t>eitere </a:t>
            </a:r>
            <a:r>
              <a:rPr lang="de-DE" sz="2400" dirty="0"/>
              <a:t>abweichende </a:t>
            </a:r>
            <a:r>
              <a:rPr lang="de-DE" sz="2400" dirty="0" smtClean="0"/>
              <a:t>Namensformen und Namen erfassen Sie, </a:t>
            </a:r>
            <a:r>
              <a:rPr lang="de-DE" sz="2400" dirty="0"/>
              <a:t>wenn </a:t>
            </a:r>
            <a:r>
              <a:rPr lang="de-DE" dirty="0" smtClean="0"/>
              <a:t>Sie </a:t>
            </a:r>
            <a:r>
              <a:rPr lang="de-DE" sz="2400" dirty="0" smtClean="0"/>
              <a:t>diese </a:t>
            </a:r>
            <a:r>
              <a:rPr lang="de-DE" sz="2400" dirty="0"/>
              <a:t>als wichtig für die Identifizierung der Familie oder den Zugang </a:t>
            </a:r>
            <a:r>
              <a:rPr lang="de-DE" sz="2400" dirty="0" smtClean="0"/>
              <a:t>erachten</a:t>
            </a:r>
            <a:r>
              <a:rPr lang="de-DE" sz="2400" dirty="0"/>
              <a:t>.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6BC39-4F7F-4D17-9B3E-E16B02F2F9CC}" type="slidenum">
              <a:rPr lang="de-DE" smtClean="0"/>
              <a:t>222</a:t>
            </a:fld>
            <a:endParaRPr lang="de-DE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Familien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56226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Normierter Sucheinstieg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Wird gebildet aus:</a:t>
            </a:r>
          </a:p>
          <a:p>
            <a:pPr marL="774000">
              <a:buFontTx/>
              <a:buChar char="-"/>
            </a:pPr>
            <a:r>
              <a:rPr lang="de-DE" dirty="0" smtClean="0"/>
              <a:t>dem bevorzugten Namen </a:t>
            </a:r>
            <a:r>
              <a:rPr lang="de-DE" dirty="0"/>
              <a:t>der </a:t>
            </a:r>
            <a:r>
              <a:rPr lang="de-DE" dirty="0" smtClean="0"/>
              <a:t>Familie, </a:t>
            </a:r>
          </a:p>
          <a:p>
            <a:pPr marL="774000">
              <a:buFontTx/>
              <a:buChar char="-"/>
            </a:pPr>
            <a:r>
              <a:rPr lang="de-DE" dirty="0" smtClean="0"/>
              <a:t>dem Gattungsbegriff </a:t>
            </a:r>
            <a:r>
              <a:rPr lang="de-DE" dirty="0"/>
              <a:t>für </a:t>
            </a:r>
            <a:r>
              <a:rPr lang="de-DE" dirty="0" smtClean="0"/>
              <a:t>die Art </a:t>
            </a:r>
            <a:r>
              <a:rPr lang="de-DE" dirty="0"/>
              <a:t>der </a:t>
            </a:r>
            <a:r>
              <a:rPr lang="de-DE" dirty="0" smtClean="0"/>
              <a:t>Familie und</a:t>
            </a:r>
          </a:p>
          <a:p>
            <a:pPr marL="774000">
              <a:buFontTx/>
              <a:buChar char="-"/>
            </a:pPr>
            <a:r>
              <a:rPr lang="de-DE" dirty="0" smtClean="0"/>
              <a:t>den Daten </a:t>
            </a:r>
            <a:r>
              <a:rPr lang="de-DE" dirty="0"/>
              <a:t>zur </a:t>
            </a:r>
            <a:r>
              <a:rPr lang="de-DE" dirty="0" smtClean="0"/>
              <a:t>Familie.</a:t>
            </a:r>
          </a:p>
          <a:p>
            <a:r>
              <a:rPr lang="de-DE" dirty="0" smtClean="0"/>
              <a:t>Wenn gleichnamige Familien vorhanden sind, wird zusätzlich angegeben:</a:t>
            </a:r>
          </a:p>
          <a:p>
            <a:pPr marL="774000">
              <a:buFontTx/>
              <a:buChar char="-"/>
            </a:pPr>
            <a:r>
              <a:rPr lang="de-DE" dirty="0" smtClean="0"/>
              <a:t>Ort, der mit der Familie in Beziehung steht, oder</a:t>
            </a:r>
          </a:p>
          <a:p>
            <a:pPr marL="774000">
              <a:buFontTx/>
              <a:buChar char="-"/>
            </a:pPr>
            <a:r>
              <a:rPr lang="de-DE" dirty="0" smtClean="0"/>
              <a:t>Name </a:t>
            </a:r>
            <a:r>
              <a:rPr lang="de-DE" dirty="0"/>
              <a:t>eines berühmten </a:t>
            </a:r>
            <a:r>
              <a:rPr lang="de-DE" dirty="0" smtClean="0"/>
              <a:t>Familienmitglieds,</a:t>
            </a:r>
          </a:p>
          <a:p>
            <a:pPr marL="1134000">
              <a:buFont typeface="Wingdings" panose="05000000000000000000" pitchFamily="2" charset="2"/>
              <a:buChar char="Ä"/>
            </a:pPr>
            <a:r>
              <a:rPr lang="de-DE" sz="2200" dirty="0" smtClean="0">
                <a:sym typeface="Wingdings" panose="05000000000000000000" pitchFamily="2" charset="2"/>
              </a:rPr>
              <a:t>wenn kein Ort vorhanden ist.</a:t>
            </a:r>
            <a:endParaRPr lang="de-DE" sz="2200" dirty="0" smtClean="0"/>
          </a:p>
          <a:p>
            <a:pPr>
              <a:buFontTx/>
              <a:buChar char="-"/>
            </a:pPr>
            <a:endParaRPr lang="de-DE" dirty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6BC39-4F7F-4D17-9B3E-E16B02F2F9CC}" type="slidenum">
              <a:rPr lang="de-DE" smtClean="0"/>
              <a:t>223</a:t>
            </a:fld>
            <a:endParaRPr lang="de-DE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Familien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982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3600" dirty="0"/>
              <a:t>Art der </a:t>
            </a:r>
            <a:r>
              <a:rPr lang="de-DE" sz="3600" dirty="0" smtClean="0"/>
              <a:t>Familie					- 1 -</a:t>
            </a:r>
            <a:endParaRPr lang="de-DE" sz="29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Die zugehörigen Regelungen finden </a:t>
            </a:r>
            <a:r>
              <a:rPr lang="de-DE" dirty="0"/>
              <a:t>Sie bei RDA </a:t>
            </a:r>
            <a:r>
              <a:rPr lang="de-DE" dirty="0" smtClean="0"/>
              <a:t>10.3.</a:t>
            </a:r>
          </a:p>
          <a:p>
            <a:pPr>
              <a:spcBef>
                <a:spcPts val="1800"/>
              </a:spcBef>
            </a:pPr>
            <a:r>
              <a:rPr lang="de-DE" dirty="0" smtClean="0"/>
              <a:t>Dies ist ein </a:t>
            </a:r>
            <a:r>
              <a:rPr lang="de-DE" dirty="0" smtClean="0">
                <a:solidFill>
                  <a:srgbClr val="C00000"/>
                </a:solidFill>
              </a:rPr>
              <a:t>Kernelement</a:t>
            </a:r>
            <a:r>
              <a:rPr lang="de-DE" dirty="0" smtClean="0"/>
              <a:t>, das Sie angeben müssen …</a:t>
            </a:r>
          </a:p>
          <a:p>
            <a:pPr marL="774000">
              <a:buFontTx/>
              <a:buChar char="-"/>
            </a:pPr>
            <a:r>
              <a:rPr lang="de-DE" dirty="0" smtClean="0"/>
              <a:t>beim bevorzugten Namen und</a:t>
            </a:r>
          </a:p>
          <a:p>
            <a:pPr marL="774000">
              <a:buFontTx/>
              <a:buChar char="-"/>
            </a:pPr>
            <a:r>
              <a:rPr lang="de-DE" dirty="0" smtClean="0"/>
              <a:t>bei abweichenden Namen.</a:t>
            </a:r>
          </a:p>
          <a:p>
            <a:r>
              <a:rPr lang="de-DE" dirty="0" smtClean="0"/>
              <a:t>Als </a:t>
            </a:r>
            <a:r>
              <a:rPr lang="de-DE" dirty="0">
                <a:solidFill>
                  <a:srgbClr val="C00000"/>
                </a:solidFill>
              </a:rPr>
              <a:t>Teil des Sucheinstiegs</a:t>
            </a:r>
            <a:r>
              <a:rPr lang="de-DE" dirty="0"/>
              <a:t> </a:t>
            </a:r>
            <a:r>
              <a:rPr lang="de-DE" dirty="0" smtClean="0"/>
              <a:t>verwenden Sie </a:t>
            </a:r>
            <a:r>
              <a:rPr lang="de-DE" dirty="0"/>
              <a:t>eine zutreffende </a:t>
            </a:r>
            <a:r>
              <a:rPr lang="de-DE" dirty="0" smtClean="0"/>
              <a:t>Gattungsbezeichnung. </a:t>
            </a:r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sz="2200" dirty="0" smtClean="0"/>
              <a:t>z</a:t>
            </a:r>
            <a:r>
              <a:rPr lang="de-DE" sz="2200" dirty="0"/>
              <a:t>. B. Clan, Königshaus, Dynastie, </a:t>
            </a:r>
            <a:r>
              <a:rPr lang="de-DE" sz="2200" dirty="0" smtClean="0"/>
              <a:t>Familie. </a:t>
            </a:r>
          </a:p>
          <a:p>
            <a:r>
              <a:rPr lang="de-DE" dirty="0"/>
              <a:t>Diese Gattungsbezeichnung erfassen Sie in der Form der bevorzugten Benennung des </a:t>
            </a:r>
            <a:r>
              <a:rPr lang="de-DE" dirty="0" smtClean="0"/>
              <a:t>GND-Sachbegriffes</a:t>
            </a:r>
            <a:r>
              <a:rPr lang="de-DE" dirty="0"/>
              <a:t>.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6BC39-4F7F-4D17-9B3E-E16B02F2F9CC}" type="slidenum">
              <a:rPr lang="de-DE" smtClean="0"/>
              <a:t>224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Familien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64322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3600" dirty="0"/>
              <a:t>Art der </a:t>
            </a:r>
            <a:r>
              <a:rPr lang="de-DE" sz="3600" dirty="0" smtClean="0"/>
              <a:t>Familie					- 2 -</a:t>
            </a:r>
            <a:endParaRPr lang="de-DE" sz="29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Die Gattungsbezeichnung geben Sie auch </a:t>
            </a:r>
            <a:r>
              <a:rPr lang="de-DE" dirty="0"/>
              <a:t>für Herrscher- und </a:t>
            </a:r>
            <a:r>
              <a:rPr lang="de-DE" dirty="0" smtClean="0"/>
              <a:t>Adelsfamilien an, </a:t>
            </a:r>
            <a:r>
              <a:rPr lang="de-DE" dirty="0"/>
              <a:t>deren bevorzugter Name in Pluralform erfasst wird.</a:t>
            </a:r>
          </a:p>
          <a:p>
            <a:r>
              <a:rPr lang="de-DE" dirty="0" smtClean="0"/>
              <a:t>Zusätzlich zur spezifischen Gattungsbezeichnung in Feld 100 erfassen Sie in </a:t>
            </a:r>
            <a:r>
              <a:rPr lang="de-DE" dirty="0" smtClean="0">
                <a:solidFill>
                  <a:srgbClr val="C00000"/>
                </a:solidFill>
              </a:rPr>
              <a:t>Feld 550</a:t>
            </a:r>
            <a:r>
              <a:rPr lang="de-DE" dirty="0" smtClean="0"/>
              <a:t> den Gattungsbegriff „</a:t>
            </a:r>
            <a:r>
              <a:rPr lang="de-DE" dirty="0" smtClean="0">
                <a:solidFill>
                  <a:srgbClr val="C00000"/>
                </a:solidFill>
              </a:rPr>
              <a:t>Familie</a:t>
            </a:r>
            <a:r>
              <a:rPr lang="de-DE" dirty="0" smtClean="0"/>
              <a:t>“ mit der Codierung „</a:t>
            </a:r>
            <a:r>
              <a:rPr lang="de-DE" dirty="0" err="1" smtClean="0">
                <a:solidFill>
                  <a:srgbClr val="C00000"/>
                </a:solidFill>
              </a:rPr>
              <a:t>obin</a:t>
            </a:r>
            <a:r>
              <a:rPr lang="de-DE" dirty="0" smtClean="0"/>
              <a:t>“.</a:t>
            </a:r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sz="2200" dirty="0" smtClean="0">
                <a:sym typeface="Wingdings" panose="05000000000000000000" pitchFamily="2" charset="2"/>
              </a:rPr>
              <a:t>Diese Relation ist </a:t>
            </a:r>
            <a:r>
              <a:rPr lang="de-DE" sz="2200" dirty="0" smtClean="0">
                <a:solidFill>
                  <a:srgbClr val="C00000"/>
                </a:solidFill>
                <a:sym typeface="Wingdings" panose="05000000000000000000" pitchFamily="2" charset="2"/>
              </a:rPr>
              <a:t>obligatorisch</a:t>
            </a:r>
            <a:r>
              <a:rPr lang="de-DE" sz="2200" dirty="0" smtClean="0">
                <a:sym typeface="Wingdings" panose="05000000000000000000" pitchFamily="2" charset="2"/>
              </a:rPr>
              <a:t>.</a:t>
            </a:r>
          </a:p>
          <a:p>
            <a:pPr>
              <a:spcBef>
                <a:spcPts val="576"/>
              </a:spcBef>
            </a:pPr>
            <a:r>
              <a:rPr lang="de-DE" dirty="0" smtClean="0"/>
              <a:t>Die Normierung </a:t>
            </a:r>
            <a:r>
              <a:rPr lang="de-DE" dirty="0"/>
              <a:t>auf den Gattungsbegriff Familie als Zusatz zum </a:t>
            </a:r>
            <a:r>
              <a:rPr lang="de-DE" dirty="0" smtClean="0"/>
              <a:t>Familiennamen erfolgt nicht mehr!</a:t>
            </a:r>
            <a:endParaRPr lang="de-DE" dirty="0" smtClean="0">
              <a:sym typeface="Wingdings" panose="05000000000000000000" pitchFamily="2" charset="2"/>
            </a:endParaRPr>
          </a:p>
          <a:p>
            <a:pPr marL="431100" indent="0">
              <a:spcBef>
                <a:spcPts val="0"/>
              </a:spcBef>
              <a:buNone/>
            </a:pPr>
            <a:endParaRPr lang="de-DE" dirty="0" smtClean="0">
              <a:sym typeface="Wingdings" panose="05000000000000000000" pitchFamily="2" charset="2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6BC39-4F7F-4D17-9B3E-E16B02F2F9CC}" type="slidenum">
              <a:rPr lang="de-DE" smtClean="0"/>
              <a:t>225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Familien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83418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3600" dirty="0"/>
              <a:t>Art der </a:t>
            </a:r>
            <a:r>
              <a:rPr lang="de-DE" sz="3600" dirty="0" smtClean="0"/>
              <a:t>Familie					- 3 -</a:t>
            </a:r>
            <a:endParaRPr lang="de-DE" sz="29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260000" lvl="1" indent="0">
              <a:buNone/>
            </a:pPr>
            <a:r>
              <a:rPr lang="de-DE" i="1" u="sng" dirty="0" smtClean="0"/>
              <a:t>Erfassungsmuster:</a:t>
            </a:r>
          </a:p>
          <a:p>
            <a:pPr marL="1260000" lvl="1" indent="0">
              <a:buNone/>
            </a:pPr>
            <a:r>
              <a:rPr lang="nl-NL" b="1" dirty="0"/>
              <a:t>100</a:t>
            </a:r>
            <a:r>
              <a:rPr lang="nl-NL" dirty="0"/>
              <a:t> ... </a:t>
            </a:r>
            <a:r>
              <a:rPr lang="nl-NL" b="1" dirty="0"/>
              <a:t>$c</a:t>
            </a:r>
            <a:r>
              <a:rPr lang="nl-NL" dirty="0"/>
              <a:t> Dynastie 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b="1" dirty="0" smtClean="0"/>
              <a:t>400</a:t>
            </a:r>
            <a:r>
              <a:rPr lang="nl-NL" dirty="0" smtClean="0"/>
              <a:t> </a:t>
            </a:r>
            <a:r>
              <a:rPr lang="nl-NL" dirty="0"/>
              <a:t>... </a:t>
            </a:r>
            <a:r>
              <a:rPr lang="nl-NL" b="1" dirty="0"/>
              <a:t>$c</a:t>
            </a:r>
            <a:r>
              <a:rPr lang="nl-NL" dirty="0"/>
              <a:t> Dynastie 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b="1" dirty="0" smtClean="0"/>
              <a:t>550</a:t>
            </a:r>
            <a:r>
              <a:rPr lang="nl-NL" dirty="0" smtClean="0"/>
              <a:t> </a:t>
            </a:r>
            <a:r>
              <a:rPr lang="nl-NL" b="1" dirty="0"/>
              <a:t>$s</a:t>
            </a:r>
            <a:r>
              <a:rPr lang="nl-NL" dirty="0"/>
              <a:t> Familie </a:t>
            </a:r>
            <a:r>
              <a:rPr lang="nl-NL" b="1" dirty="0"/>
              <a:t>$4</a:t>
            </a:r>
            <a:r>
              <a:rPr lang="nl-NL" dirty="0"/>
              <a:t> obin </a:t>
            </a:r>
            <a:r>
              <a:rPr lang="nl-NL" b="1" dirty="0"/>
              <a:t>$9</a:t>
            </a:r>
            <a:r>
              <a:rPr lang="nl-NL" dirty="0"/>
              <a:t> (DE-588</a:t>
            </a:r>
            <a:r>
              <a:rPr lang="nl-NL" dirty="0" smtClean="0"/>
              <a:t>)...</a:t>
            </a:r>
          </a:p>
          <a:p>
            <a:pPr marL="1260000" lvl="1" indent="0">
              <a:spcBef>
                <a:spcPts val="1800"/>
              </a:spcBef>
              <a:buNone/>
            </a:pPr>
            <a:r>
              <a:rPr lang="nl-NL" i="1" u="sng" dirty="0" smtClean="0"/>
              <a:t>Beispiele:</a:t>
            </a:r>
          </a:p>
          <a:p>
            <a:pPr marL="1260000" lvl="1" indent="0">
              <a:buNone/>
            </a:pPr>
            <a:r>
              <a:rPr lang="de-DE" b="1" dirty="0" smtClean="0"/>
              <a:t>100 $P</a:t>
            </a:r>
            <a:r>
              <a:rPr lang="de-DE" dirty="0" smtClean="0"/>
              <a:t> Rothschild </a:t>
            </a:r>
            <a:r>
              <a:rPr lang="de-DE" b="1" dirty="0" smtClean="0"/>
              <a:t>$c</a:t>
            </a:r>
            <a:r>
              <a:rPr lang="de-DE" dirty="0" smtClean="0"/>
              <a:t> Familie</a:t>
            </a:r>
            <a:br>
              <a:rPr lang="de-DE" dirty="0" smtClean="0"/>
            </a:br>
            <a:r>
              <a:rPr lang="de-DE" b="1" dirty="0" smtClean="0"/>
              <a:t>550 $s</a:t>
            </a:r>
            <a:r>
              <a:rPr lang="de-DE" dirty="0" smtClean="0"/>
              <a:t> Familie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obin</a:t>
            </a:r>
            <a:r>
              <a:rPr lang="de-DE" dirty="0" smtClean="0"/>
              <a:t> </a:t>
            </a:r>
            <a:r>
              <a:rPr lang="de-DE" b="1" dirty="0" smtClean="0"/>
              <a:t>$9</a:t>
            </a:r>
            <a:r>
              <a:rPr lang="de-DE" dirty="0" smtClean="0"/>
              <a:t> (DE-588)…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100 </a:t>
            </a:r>
            <a:r>
              <a:rPr lang="de-DE" b="1" dirty="0"/>
              <a:t>$P</a:t>
            </a:r>
            <a:r>
              <a:rPr lang="de-DE" dirty="0"/>
              <a:t> Habsburger </a:t>
            </a:r>
            <a:r>
              <a:rPr lang="de-DE" b="1" dirty="0"/>
              <a:t>$c</a:t>
            </a:r>
            <a:r>
              <a:rPr lang="de-DE" dirty="0"/>
              <a:t> </a:t>
            </a:r>
            <a:r>
              <a:rPr lang="de-DE" dirty="0" smtClean="0"/>
              <a:t>Dynastie</a:t>
            </a:r>
            <a:br>
              <a:rPr lang="de-DE" dirty="0" smtClean="0"/>
            </a:br>
            <a:r>
              <a:rPr lang="de-DE" b="1" dirty="0" smtClean="0"/>
              <a:t>550 </a:t>
            </a:r>
            <a:r>
              <a:rPr lang="de-DE" b="1" dirty="0"/>
              <a:t>$s</a:t>
            </a:r>
            <a:r>
              <a:rPr lang="de-DE" dirty="0"/>
              <a:t> Familie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obin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</a:t>
            </a:r>
            <a:r>
              <a:rPr lang="de-DE" dirty="0" smtClean="0"/>
              <a:t>)…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6BC39-4F7F-4D17-9B3E-E16B02F2F9CC}" type="slidenum">
              <a:rPr lang="de-DE" smtClean="0"/>
              <a:t>226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Familien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77940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3600" dirty="0"/>
              <a:t>Datum, das mit der Familie in Verbindung </a:t>
            </a:r>
            <a:r>
              <a:rPr lang="de-DE" sz="3600" dirty="0" smtClean="0"/>
              <a:t>steht				- 1 -</a:t>
            </a:r>
            <a:endParaRPr lang="de-DE" sz="2900" i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Die </a:t>
            </a:r>
            <a:r>
              <a:rPr lang="de-DE" dirty="0" smtClean="0"/>
              <a:t>entsprechenden Regelungen finden </a:t>
            </a:r>
            <a:r>
              <a:rPr lang="de-DE" dirty="0"/>
              <a:t>Sie bei RDA </a:t>
            </a:r>
            <a:r>
              <a:rPr lang="de-DE" dirty="0" smtClean="0"/>
              <a:t>10.4.</a:t>
            </a:r>
            <a:endParaRPr lang="de-DE" dirty="0"/>
          </a:p>
          <a:p>
            <a:pPr>
              <a:spcBef>
                <a:spcPts val="1800"/>
              </a:spcBef>
            </a:pPr>
            <a:r>
              <a:rPr lang="de-DE" dirty="0" smtClean="0"/>
              <a:t>Das Datum erfassen Sie als …:</a:t>
            </a:r>
          </a:p>
          <a:p>
            <a:pPr marL="774000">
              <a:buFontTx/>
              <a:buChar char="-"/>
            </a:pPr>
            <a:r>
              <a:rPr lang="de-DE" dirty="0" smtClean="0"/>
              <a:t>Teil </a:t>
            </a:r>
            <a:r>
              <a:rPr lang="de-DE" dirty="0"/>
              <a:t>des Sucheinstiegs </a:t>
            </a:r>
            <a:r>
              <a:rPr lang="de-DE" dirty="0" smtClean="0"/>
              <a:t>und</a:t>
            </a:r>
          </a:p>
          <a:p>
            <a:pPr marL="774000">
              <a:buFontTx/>
              <a:buChar char="-"/>
            </a:pPr>
            <a:r>
              <a:rPr lang="de-DE" dirty="0" smtClean="0"/>
              <a:t>Relation. </a:t>
            </a:r>
          </a:p>
          <a:p>
            <a:r>
              <a:rPr lang="de-DE" dirty="0" smtClean="0"/>
              <a:t>Bei </a:t>
            </a:r>
            <a:r>
              <a:rPr lang="de-DE" dirty="0"/>
              <a:t>abweichenden </a:t>
            </a:r>
            <a:r>
              <a:rPr lang="de-DE" dirty="0" smtClean="0"/>
              <a:t>Namen geben Sie das Datum nur an, falls es </a:t>
            </a:r>
            <a:r>
              <a:rPr lang="de-DE" dirty="0"/>
              <a:t>wichtig zur </a:t>
            </a:r>
            <a:r>
              <a:rPr lang="de-DE" dirty="0" smtClean="0"/>
              <a:t>Identifizierung ist.</a:t>
            </a:r>
          </a:p>
          <a:p>
            <a:r>
              <a:rPr lang="de-DE" dirty="0"/>
              <a:t>Bevorzugt erfassen Sie die Zeit, in der die Familie nachweisbar ist.</a:t>
            </a:r>
          </a:p>
          <a:p>
            <a:r>
              <a:rPr lang="de-DE" dirty="0"/>
              <a:t>Bei regierenden Familien geben Sie die Regierungszeit an.</a:t>
            </a:r>
          </a:p>
          <a:p>
            <a:r>
              <a:rPr lang="de-DE" dirty="0">
                <a:solidFill>
                  <a:srgbClr val="C00000"/>
                </a:solidFill>
              </a:rPr>
              <a:t>Für die Relation in Feld 548 verwenden Sie die Codierung „</a:t>
            </a:r>
            <a:r>
              <a:rPr lang="de-DE" dirty="0" err="1">
                <a:solidFill>
                  <a:srgbClr val="C00000"/>
                </a:solidFill>
              </a:rPr>
              <a:t>rela</a:t>
            </a:r>
            <a:r>
              <a:rPr lang="de-DE" dirty="0">
                <a:solidFill>
                  <a:srgbClr val="C00000"/>
                </a:solidFill>
              </a:rPr>
              <a:t>“.</a:t>
            </a:r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sz="2200" dirty="0">
                <a:sym typeface="Wingdings" panose="05000000000000000000" pitchFamily="2" charset="2"/>
              </a:rPr>
              <a:t>Nicht verwendet werden: </a:t>
            </a:r>
            <a:r>
              <a:rPr lang="de-DE" sz="2200" dirty="0" err="1">
                <a:sym typeface="Wingdings" panose="05000000000000000000" pitchFamily="2" charset="2"/>
              </a:rPr>
              <a:t>datl</a:t>
            </a:r>
            <a:r>
              <a:rPr lang="de-DE" sz="2200" dirty="0">
                <a:sym typeface="Wingdings" panose="05000000000000000000" pitchFamily="2" charset="2"/>
              </a:rPr>
              <a:t>, </a:t>
            </a:r>
            <a:r>
              <a:rPr lang="de-DE" sz="2200" dirty="0" err="1">
                <a:sym typeface="Wingdings" panose="05000000000000000000" pitchFamily="2" charset="2"/>
              </a:rPr>
              <a:t>datw</a:t>
            </a:r>
            <a:r>
              <a:rPr lang="de-DE" sz="2200" dirty="0">
                <a:sym typeface="Wingdings" panose="05000000000000000000" pitchFamily="2" charset="2"/>
              </a:rPr>
              <a:t> oder </a:t>
            </a:r>
            <a:r>
              <a:rPr lang="de-DE" sz="2200" dirty="0" err="1">
                <a:sym typeface="Wingdings" panose="05000000000000000000" pitchFamily="2" charset="2"/>
              </a:rPr>
              <a:t>datx</a:t>
            </a:r>
            <a:r>
              <a:rPr lang="de-DE" sz="2200" dirty="0" smtClean="0">
                <a:sym typeface="Wingdings" panose="05000000000000000000" pitchFamily="2" charset="2"/>
              </a:rPr>
              <a:t>!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6BC39-4F7F-4D17-9B3E-E16B02F2F9CC}" type="slidenum">
              <a:rPr lang="de-DE" smtClean="0"/>
              <a:t>227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Familien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36872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3600" dirty="0"/>
              <a:t>Datum, das mit der Familie in Verbindung </a:t>
            </a:r>
            <a:r>
              <a:rPr lang="de-DE" sz="3600" dirty="0" smtClean="0"/>
              <a:t>steht				- 3 -</a:t>
            </a:r>
            <a:endParaRPr lang="de-DE" sz="2900" i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89587" y="1628800"/>
            <a:ext cx="10972800" cy="4525963"/>
          </a:xfrm>
        </p:spPr>
        <p:txBody>
          <a:bodyPr>
            <a:normAutofit/>
          </a:bodyPr>
          <a:lstStyle/>
          <a:p>
            <a:pPr marL="1260000" lvl="1" indent="0">
              <a:buNone/>
            </a:pPr>
            <a:r>
              <a:rPr lang="de-DE" i="1" u="sng" dirty="0">
                <a:sym typeface="Wingdings" panose="05000000000000000000" pitchFamily="2" charset="2"/>
              </a:rPr>
              <a:t>E</a:t>
            </a:r>
            <a:r>
              <a:rPr lang="de-DE" i="1" u="sng" dirty="0"/>
              <a:t>rfassungsmuster:</a:t>
            </a:r>
            <a:br>
              <a:rPr lang="de-DE" i="1" u="sng" dirty="0"/>
            </a:br>
            <a:r>
              <a:rPr lang="de-DE" b="1" dirty="0"/>
              <a:t>100</a:t>
            </a:r>
            <a:r>
              <a:rPr lang="de-DE" dirty="0"/>
              <a:t> ... </a:t>
            </a:r>
            <a:r>
              <a:rPr lang="de-DE" b="1" dirty="0"/>
              <a:t>$c</a:t>
            </a:r>
            <a:r>
              <a:rPr lang="de-DE" dirty="0"/>
              <a:t> ... : Datum </a:t>
            </a:r>
            <a:br>
              <a:rPr lang="de-DE" dirty="0"/>
            </a:br>
            <a:r>
              <a:rPr lang="de-DE" b="1" dirty="0"/>
              <a:t>400</a:t>
            </a:r>
            <a:r>
              <a:rPr lang="de-DE" dirty="0"/>
              <a:t> ... </a:t>
            </a:r>
            <a:r>
              <a:rPr lang="de-DE" b="1" dirty="0"/>
              <a:t>$c</a:t>
            </a:r>
            <a:r>
              <a:rPr lang="de-DE" dirty="0"/>
              <a:t> ... : Datum </a:t>
            </a:r>
            <a:br>
              <a:rPr lang="de-DE" dirty="0"/>
            </a:br>
            <a:r>
              <a:rPr lang="de-DE" b="1" dirty="0"/>
              <a:t>548 $a</a:t>
            </a:r>
            <a:r>
              <a:rPr lang="de-DE" dirty="0"/>
              <a:t> JJJJ-JJJJ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rela</a:t>
            </a:r>
            <a:r>
              <a:rPr lang="de-DE" dirty="0"/>
              <a:t>  (Zeitspanne in normierter Form) </a:t>
            </a:r>
            <a:br>
              <a:rPr lang="de-DE" dirty="0"/>
            </a:br>
            <a:r>
              <a:rPr lang="de-DE" b="1" dirty="0"/>
              <a:t>548 $a</a:t>
            </a:r>
            <a:r>
              <a:rPr lang="de-DE" dirty="0"/>
              <a:t> JJJJ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rela</a:t>
            </a:r>
            <a:r>
              <a:rPr lang="de-DE" dirty="0"/>
              <a:t>  (Zeitpunkt in normierter Form) </a:t>
            </a:r>
            <a:br>
              <a:rPr lang="de-DE" dirty="0"/>
            </a:br>
            <a:r>
              <a:rPr lang="de-DE" b="1" dirty="0"/>
              <a:t>548 $a</a:t>
            </a:r>
            <a:r>
              <a:rPr lang="de-DE" dirty="0"/>
              <a:t> ca. Freitext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rela</a:t>
            </a:r>
            <a:r>
              <a:rPr lang="de-DE" dirty="0"/>
              <a:t>  (verbalisierte Zeitangabe, nicht normiert) </a:t>
            </a:r>
            <a:br>
              <a:rPr lang="de-DE" dirty="0"/>
            </a:br>
            <a:r>
              <a:rPr lang="de-DE" b="1" dirty="0"/>
              <a:t>550 $s</a:t>
            </a:r>
            <a:r>
              <a:rPr lang="de-DE" dirty="0"/>
              <a:t> Familie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obin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(DE-588)…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Beispiel:</a:t>
            </a:r>
            <a:br>
              <a:rPr lang="de-DE" i="1" u="sng" dirty="0" smtClean="0"/>
            </a:br>
            <a:r>
              <a:rPr lang="de-DE" b="1" dirty="0" smtClean="0"/>
              <a:t>100 </a:t>
            </a:r>
            <a:r>
              <a:rPr lang="de-DE" b="1" dirty="0"/>
              <a:t>$P</a:t>
            </a:r>
            <a:r>
              <a:rPr lang="de-DE" dirty="0"/>
              <a:t> Karolinger </a:t>
            </a:r>
            <a:r>
              <a:rPr lang="de-DE" b="1" dirty="0"/>
              <a:t>$c</a:t>
            </a:r>
            <a:r>
              <a:rPr lang="de-DE" dirty="0"/>
              <a:t> Dynastie : </a:t>
            </a:r>
            <a:r>
              <a:rPr lang="de-DE" dirty="0" smtClean="0"/>
              <a:t>751-987</a:t>
            </a:r>
            <a:br>
              <a:rPr lang="de-DE" dirty="0" smtClean="0"/>
            </a:br>
            <a:r>
              <a:rPr lang="de-DE" b="1" dirty="0" smtClean="0"/>
              <a:t>548 </a:t>
            </a:r>
            <a:r>
              <a:rPr lang="de-DE" b="1" dirty="0"/>
              <a:t>$a</a:t>
            </a:r>
            <a:r>
              <a:rPr lang="de-DE" dirty="0"/>
              <a:t> 751-987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 smtClean="0"/>
              <a:t>rela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/>
              <a:t>550 $s</a:t>
            </a:r>
            <a:r>
              <a:rPr lang="de-DE" dirty="0"/>
              <a:t> Familie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obin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(DE-588)…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6BC39-4F7F-4D17-9B3E-E16B02F2F9CC}" type="slidenum">
              <a:rPr lang="de-DE" smtClean="0"/>
              <a:t>228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Familien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97366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3600" dirty="0"/>
              <a:t>Ort, der mit der Familie in Verbindung </a:t>
            </a:r>
            <a:r>
              <a:rPr lang="de-DE" sz="3600" dirty="0" smtClean="0"/>
              <a:t>steht				- 1 -</a:t>
            </a:r>
            <a:endParaRPr lang="de-DE" sz="3000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Die </a:t>
            </a:r>
            <a:r>
              <a:rPr lang="de-DE" dirty="0" smtClean="0"/>
              <a:t>zugehörigen Regelungen finden </a:t>
            </a:r>
            <a:r>
              <a:rPr lang="de-DE" dirty="0"/>
              <a:t>Sie bei RDA </a:t>
            </a:r>
            <a:r>
              <a:rPr lang="de-DE" dirty="0" smtClean="0"/>
              <a:t>10.5 sowie </a:t>
            </a:r>
            <a:r>
              <a:rPr lang="de-DE" altLang="de-DE" dirty="0">
                <a:latin typeface="Arial" pitchFamily="34" charset="0"/>
                <a:cs typeface="Arial" pitchFamily="34" charset="0"/>
              </a:rPr>
              <a:t>ERL zu RDA </a:t>
            </a:r>
            <a:r>
              <a:rPr lang="de-DE" altLang="de-DE" dirty="0" smtClean="0">
                <a:latin typeface="Arial" pitchFamily="34" charset="0"/>
                <a:cs typeface="Arial" pitchFamily="34" charset="0"/>
              </a:rPr>
              <a:t>10.5.1.3 und RDA </a:t>
            </a:r>
            <a:r>
              <a:rPr lang="de-DE" altLang="de-DE" dirty="0">
                <a:latin typeface="Arial" pitchFamily="34" charset="0"/>
                <a:cs typeface="Arial" pitchFamily="34" charset="0"/>
              </a:rPr>
              <a:t>10.11.1.4  </a:t>
            </a:r>
            <a:r>
              <a:rPr lang="de-DE" altLang="de-DE" dirty="0" smtClean="0"/>
              <a:t>sowie zugehöriger AWR.</a:t>
            </a:r>
            <a:endParaRPr lang="de-DE" dirty="0"/>
          </a:p>
          <a:p>
            <a:pPr>
              <a:spcBef>
                <a:spcPts val="1800"/>
              </a:spcBef>
            </a:pPr>
            <a:r>
              <a:rPr lang="de-DE" dirty="0"/>
              <a:t>Den Ort erfassen Sie nur als Teil des normierten Sucheinstiegs, wenn er zur Unterscheidung notwendig ist.</a:t>
            </a:r>
          </a:p>
          <a:p>
            <a:r>
              <a:rPr lang="de-DE" dirty="0"/>
              <a:t>Bei abweichenden Namen geben Sie den Ort nur an, falls dieser wichtig zur Identifizierung ist.</a:t>
            </a:r>
          </a:p>
          <a:p>
            <a:r>
              <a:rPr lang="de-DE" dirty="0"/>
              <a:t>Zusätzlich erfassen Sie diesen als Relation in Feld 551 mit der Codierung „</a:t>
            </a:r>
            <a:r>
              <a:rPr lang="de-DE" dirty="0" err="1"/>
              <a:t>ortc</a:t>
            </a:r>
            <a:r>
              <a:rPr lang="de-DE" dirty="0" smtClean="0"/>
              <a:t>“.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6BC39-4F7F-4D17-9B3E-E16B02F2F9CC}" type="slidenum">
              <a:rPr lang="de-DE" smtClean="0"/>
              <a:t>229</a:t>
            </a:fld>
            <a:endParaRPr lang="de-DE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Familien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84624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cs typeface="Times New Roman" pitchFamily="18" charset="0"/>
              </a:rPr>
              <a:t>Anhänge</a:t>
            </a:r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Grundlagen der RDA | hbz | Stand: 18.08.14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23</a:t>
            </a:fld>
            <a:endParaRPr lang="de-DE" dirty="0"/>
          </a:p>
        </p:txBody>
      </p:sp>
      <p:graphicFrame>
        <p:nvGraphicFramePr>
          <p:cNvPr id="6" name="Diagramm 5"/>
          <p:cNvGraphicFramePr/>
          <p:nvPr>
            <p:extLst>
              <p:ext uri="{D42A27DB-BD31-4B8C-83A1-F6EECF244321}">
                <p14:modId xmlns:p14="http://schemas.microsoft.com/office/powerpoint/2010/main" val="1698444995"/>
              </p:ext>
            </p:extLst>
          </p:nvPr>
        </p:nvGraphicFramePr>
        <p:xfrm>
          <a:off x="1271464" y="1196752"/>
          <a:ext cx="9433048" cy="50398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728320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3600" dirty="0"/>
              <a:t>Ort, der mit der Familie in Verbindung </a:t>
            </a:r>
            <a:r>
              <a:rPr lang="de-DE" sz="3600" dirty="0" smtClean="0"/>
              <a:t>steht				- 2 -</a:t>
            </a:r>
            <a:endParaRPr lang="de-DE" sz="3000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Als Ort, der mit der Familie in Verbindung steht gilt z</a:t>
            </a:r>
            <a:r>
              <a:rPr lang="de-DE" dirty="0"/>
              <a:t>. B. </a:t>
            </a:r>
            <a:r>
              <a:rPr lang="de-DE" dirty="0" smtClean="0"/>
              <a:t>…</a:t>
            </a:r>
          </a:p>
          <a:p>
            <a:pPr marL="774000">
              <a:buFontTx/>
              <a:buChar char="-"/>
            </a:pPr>
            <a:r>
              <a:rPr lang="de-DE" dirty="0" smtClean="0"/>
              <a:t>eine </a:t>
            </a:r>
            <a:r>
              <a:rPr lang="de-DE" dirty="0"/>
              <a:t>Stadt, </a:t>
            </a:r>
            <a:endParaRPr lang="de-DE" dirty="0" smtClean="0"/>
          </a:p>
          <a:p>
            <a:pPr marL="774000">
              <a:buFontTx/>
              <a:buChar char="-"/>
            </a:pPr>
            <a:r>
              <a:rPr lang="de-DE" dirty="0" smtClean="0"/>
              <a:t>die </a:t>
            </a:r>
            <a:r>
              <a:rPr lang="de-DE" dirty="0"/>
              <a:t>Provinz, </a:t>
            </a:r>
            <a:endParaRPr lang="de-DE" dirty="0" smtClean="0"/>
          </a:p>
          <a:p>
            <a:pPr marL="774000">
              <a:buFontTx/>
              <a:buChar char="-"/>
            </a:pPr>
            <a:r>
              <a:rPr lang="de-DE" dirty="0" smtClean="0"/>
              <a:t>der </a:t>
            </a:r>
            <a:r>
              <a:rPr lang="de-DE" dirty="0"/>
              <a:t>Staat, </a:t>
            </a:r>
            <a:endParaRPr lang="de-DE" dirty="0" smtClean="0"/>
          </a:p>
          <a:p>
            <a:pPr marL="774000">
              <a:buFontTx/>
              <a:buChar char="-"/>
            </a:pPr>
            <a:r>
              <a:rPr lang="de-DE" dirty="0" smtClean="0"/>
              <a:t>das </a:t>
            </a:r>
            <a:r>
              <a:rPr lang="de-DE" dirty="0"/>
              <a:t>Land </a:t>
            </a:r>
            <a:r>
              <a:rPr lang="de-DE" dirty="0" smtClean="0"/>
              <a:t>…</a:t>
            </a:r>
          </a:p>
          <a:p>
            <a:pPr marL="342000" indent="0">
              <a:buNone/>
            </a:pPr>
            <a:r>
              <a:rPr lang="de-DE" dirty="0" smtClean="0"/>
              <a:t>in </a:t>
            </a:r>
            <a:r>
              <a:rPr lang="de-DE" dirty="0"/>
              <a:t>der/dem die Familie wohnt oder gewohnt hat</a:t>
            </a:r>
            <a:r>
              <a:rPr lang="de-DE" dirty="0" smtClean="0"/>
              <a:t>.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Erfassungsmuster:</a:t>
            </a:r>
            <a:br>
              <a:rPr lang="de-DE" i="1" u="sng" dirty="0" smtClean="0"/>
            </a:br>
            <a:r>
              <a:rPr lang="sv-SE" b="1" dirty="0" smtClean="0"/>
              <a:t>100</a:t>
            </a:r>
            <a:r>
              <a:rPr lang="sv-SE" dirty="0" smtClean="0"/>
              <a:t> </a:t>
            </a:r>
            <a:r>
              <a:rPr lang="sv-SE" dirty="0"/>
              <a:t>... </a:t>
            </a:r>
            <a:r>
              <a:rPr lang="sv-SE" b="1" dirty="0"/>
              <a:t>$c</a:t>
            </a:r>
            <a:r>
              <a:rPr lang="sv-SE" dirty="0"/>
              <a:t> ... : Ort </a:t>
            </a:r>
            <a:r>
              <a:rPr lang="sv-SE" dirty="0" smtClean="0"/>
              <a:t/>
            </a:r>
            <a:br>
              <a:rPr lang="sv-SE" dirty="0" smtClean="0"/>
            </a:br>
            <a:r>
              <a:rPr lang="sv-SE" b="1" dirty="0" smtClean="0"/>
              <a:t>400</a:t>
            </a:r>
            <a:r>
              <a:rPr lang="sv-SE" dirty="0" smtClean="0"/>
              <a:t> </a:t>
            </a:r>
            <a:r>
              <a:rPr lang="sv-SE" dirty="0"/>
              <a:t>... </a:t>
            </a:r>
            <a:r>
              <a:rPr lang="sv-SE" b="1" dirty="0" smtClean="0"/>
              <a:t>$c</a:t>
            </a:r>
            <a:r>
              <a:rPr lang="sv-SE" dirty="0" smtClean="0"/>
              <a:t> </a:t>
            </a:r>
            <a:r>
              <a:rPr lang="sv-SE" dirty="0"/>
              <a:t>... : </a:t>
            </a:r>
            <a:r>
              <a:rPr lang="sv-SE" dirty="0" smtClean="0"/>
              <a:t>Ort</a:t>
            </a:r>
            <a:br>
              <a:rPr lang="sv-SE" dirty="0" smtClean="0"/>
            </a:br>
            <a:r>
              <a:rPr lang="de-DE" b="1" dirty="0"/>
              <a:t>550 $s</a:t>
            </a:r>
            <a:r>
              <a:rPr lang="de-DE" dirty="0"/>
              <a:t> Familie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obin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(DE-588)…</a:t>
            </a:r>
            <a:r>
              <a:rPr lang="sv-SE" dirty="0" smtClean="0"/>
              <a:t/>
            </a:r>
            <a:br>
              <a:rPr lang="sv-SE" dirty="0" smtClean="0"/>
            </a:br>
            <a:r>
              <a:rPr lang="sv-SE" b="1" dirty="0" smtClean="0"/>
              <a:t>551 </a:t>
            </a:r>
            <a:r>
              <a:rPr lang="sv-SE" b="1" dirty="0"/>
              <a:t>$g</a:t>
            </a:r>
            <a:r>
              <a:rPr lang="sv-SE" dirty="0"/>
              <a:t> Ort </a:t>
            </a:r>
            <a:r>
              <a:rPr lang="sv-SE" b="1" dirty="0"/>
              <a:t>$4</a:t>
            </a:r>
            <a:r>
              <a:rPr lang="sv-SE" dirty="0"/>
              <a:t> ortc </a:t>
            </a:r>
            <a:r>
              <a:rPr lang="sv-SE" b="1" dirty="0"/>
              <a:t>$9</a:t>
            </a:r>
            <a:r>
              <a:rPr lang="sv-SE" dirty="0"/>
              <a:t> (DE-588</a:t>
            </a:r>
            <a:r>
              <a:rPr lang="sv-SE" dirty="0" smtClean="0"/>
              <a:t>)...</a:t>
            </a:r>
          </a:p>
          <a:p>
            <a:pPr marL="1260000" lvl="1" indent="0">
              <a:buNone/>
            </a:pPr>
            <a:endParaRPr lang="de-DE" dirty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6BC39-4F7F-4D17-9B3E-E16B02F2F9CC}" type="slidenum">
              <a:rPr lang="de-DE" smtClean="0"/>
              <a:t>230</a:t>
            </a:fld>
            <a:endParaRPr lang="de-DE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Familien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72314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3600" dirty="0"/>
              <a:t>Ort, der mit der Familie in Verbindung </a:t>
            </a:r>
            <a:r>
              <a:rPr lang="de-DE" sz="3600" dirty="0" smtClean="0"/>
              <a:t>steht				- 3 -</a:t>
            </a:r>
            <a:endParaRPr lang="de-DE" sz="3000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60000" lvl="1" indent="0">
              <a:spcBef>
                <a:spcPts val="1200"/>
              </a:spcBef>
              <a:buNone/>
            </a:pPr>
            <a:r>
              <a:rPr lang="sv-SE" i="1" u="sng" dirty="0" smtClean="0"/>
              <a:t>Beispiel:</a:t>
            </a:r>
            <a:br>
              <a:rPr lang="sv-SE" i="1" u="sng" dirty="0" smtClean="0"/>
            </a:br>
            <a:r>
              <a:rPr lang="sv-SE" b="1" dirty="0" smtClean="0"/>
              <a:t>100 </a:t>
            </a:r>
            <a:r>
              <a:rPr lang="sv-SE" b="1" dirty="0"/>
              <a:t>$P</a:t>
            </a:r>
            <a:r>
              <a:rPr lang="sv-SE" dirty="0"/>
              <a:t> Hahn </a:t>
            </a:r>
            <a:r>
              <a:rPr lang="sv-SE" b="1" dirty="0"/>
              <a:t>$c</a:t>
            </a:r>
            <a:r>
              <a:rPr lang="sv-SE" dirty="0"/>
              <a:t> Familie :  20. Jh. : </a:t>
            </a:r>
            <a:r>
              <a:rPr lang="sv-SE" dirty="0" smtClean="0"/>
              <a:t>Wiesbaden</a:t>
            </a:r>
            <a:br>
              <a:rPr lang="sv-SE" dirty="0" smtClean="0"/>
            </a:br>
            <a:r>
              <a:rPr lang="de-DE" b="1" dirty="0"/>
              <a:t>550 $s</a:t>
            </a:r>
            <a:r>
              <a:rPr lang="de-DE" dirty="0"/>
              <a:t> Familie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obin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</a:t>
            </a:r>
            <a:r>
              <a:rPr lang="de-DE" dirty="0" smtClean="0"/>
              <a:t>)…</a:t>
            </a:r>
            <a:br>
              <a:rPr lang="de-DE" dirty="0" smtClean="0"/>
            </a:br>
            <a:r>
              <a:rPr lang="sv-SE" b="1" dirty="0" smtClean="0"/>
              <a:t>551 </a:t>
            </a:r>
            <a:r>
              <a:rPr lang="sv-SE" b="1" dirty="0"/>
              <a:t>$g</a:t>
            </a:r>
            <a:r>
              <a:rPr lang="sv-SE" dirty="0"/>
              <a:t> Wiesbaden </a:t>
            </a:r>
            <a:r>
              <a:rPr lang="sv-SE" b="1" dirty="0"/>
              <a:t>$4</a:t>
            </a:r>
            <a:r>
              <a:rPr lang="sv-SE" dirty="0"/>
              <a:t> ortc </a:t>
            </a:r>
            <a:r>
              <a:rPr lang="sv-SE" b="1" dirty="0"/>
              <a:t>$9</a:t>
            </a:r>
            <a:r>
              <a:rPr lang="sv-SE" dirty="0"/>
              <a:t> (DE-588)…	</a:t>
            </a:r>
            <a:endParaRPr lang="sv-SE" dirty="0" smtClean="0"/>
          </a:p>
          <a:p>
            <a:pPr marL="1260000" lvl="1" indent="0">
              <a:spcBef>
                <a:spcPts val="1200"/>
              </a:spcBef>
              <a:buNone/>
            </a:pPr>
            <a:r>
              <a:rPr lang="sv-SE" b="1" dirty="0" smtClean="0"/>
              <a:t>100 </a:t>
            </a:r>
            <a:r>
              <a:rPr lang="sv-SE" b="1" dirty="0"/>
              <a:t>$P</a:t>
            </a:r>
            <a:r>
              <a:rPr lang="sv-SE" dirty="0"/>
              <a:t> Hahn </a:t>
            </a:r>
            <a:r>
              <a:rPr lang="sv-SE" b="1" dirty="0"/>
              <a:t>$c</a:t>
            </a:r>
            <a:r>
              <a:rPr lang="sv-SE" dirty="0"/>
              <a:t> Familie :  20. Jh. : </a:t>
            </a:r>
            <a:r>
              <a:rPr lang="sv-SE" dirty="0" smtClean="0"/>
              <a:t>Sylt</a:t>
            </a:r>
            <a:br>
              <a:rPr lang="sv-SE" dirty="0" smtClean="0"/>
            </a:br>
            <a:r>
              <a:rPr lang="de-DE" b="1" dirty="0"/>
              <a:t>550 $s</a:t>
            </a:r>
            <a:r>
              <a:rPr lang="de-DE" dirty="0"/>
              <a:t> Familie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obin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(DE-588)…</a:t>
            </a:r>
            <a:r>
              <a:rPr lang="sv-SE" dirty="0" smtClean="0"/>
              <a:t/>
            </a:r>
            <a:br>
              <a:rPr lang="sv-SE" dirty="0" smtClean="0"/>
            </a:br>
            <a:r>
              <a:rPr lang="sv-SE" b="1" dirty="0" smtClean="0"/>
              <a:t>551 </a:t>
            </a:r>
            <a:r>
              <a:rPr lang="sv-SE" b="1" dirty="0"/>
              <a:t>$g</a:t>
            </a:r>
            <a:r>
              <a:rPr lang="sv-SE" dirty="0"/>
              <a:t> Sylt </a:t>
            </a:r>
            <a:r>
              <a:rPr lang="sv-SE" b="1" dirty="0"/>
              <a:t>$4</a:t>
            </a:r>
            <a:r>
              <a:rPr lang="sv-SE" dirty="0"/>
              <a:t> ortc </a:t>
            </a:r>
            <a:r>
              <a:rPr lang="sv-SE" b="1" dirty="0"/>
              <a:t>$9</a:t>
            </a:r>
            <a:r>
              <a:rPr lang="sv-SE" dirty="0"/>
              <a:t> (DE-588)…</a:t>
            </a:r>
          </a:p>
          <a:p>
            <a:pPr marL="1260000" lvl="1" indent="0">
              <a:buNone/>
            </a:pPr>
            <a:endParaRPr lang="de-DE" dirty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6BC39-4F7F-4D17-9B3E-E16B02F2F9CC}" type="slidenum">
              <a:rPr lang="de-DE" smtClean="0"/>
              <a:t>231</a:t>
            </a:fld>
            <a:endParaRPr lang="de-DE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Familien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61646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3600" dirty="0"/>
              <a:t>Berühmtes </a:t>
            </a:r>
            <a:r>
              <a:rPr lang="de-DE" sz="3600" dirty="0" smtClean="0"/>
              <a:t>Familienmitglied	- 1 -</a:t>
            </a:r>
            <a:endParaRPr lang="de-DE" sz="3000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Die zugehörigen Regelungen finden Sie </a:t>
            </a:r>
            <a:r>
              <a:rPr lang="de-DE" dirty="0" smtClean="0"/>
              <a:t>bei der </a:t>
            </a:r>
            <a:r>
              <a:rPr lang="de-DE" altLang="de-DE" dirty="0" smtClean="0">
                <a:latin typeface="Arial" pitchFamily="34" charset="0"/>
                <a:cs typeface="Arial" pitchFamily="34" charset="0"/>
              </a:rPr>
              <a:t>ERL </a:t>
            </a:r>
            <a:r>
              <a:rPr lang="de-DE" altLang="de-DE" dirty="0">
                <a:latin typeface="Arial" pitchFamily="34" charset="0"/>
                <a:cs typeface="Arial" pitchFamily="34" charset="0"/>
              </a:rPr>
              <a:t>zu RDA </a:t>
            </a:r>
            <a:r>
              <a:rPr lang="de-DE" altLang="de-DE" dirty="0" smtClean="0">
                <a:latin typeface="Arial" pitchFamily="34" charset="0"/>
                <a:cs typeface="Arial" pitchFamily="34" charset="0"/>
              </a:rPr>
              <a:t>10.6.1.3 </a:t>
            </a:r>
            <a:r>
              <a:rPr lang="de-DE" altLang="de-DE" dirty="0" smtClean="0"/>
              <a:t>sowie bei </a:t>
            </a:r>
            <a:r>
              <a:rPr lang="de-DE" altLang="de-DE" dirty="0"/>
              <a:t>RDA 10.11.1.5 und zugehörige AWR.</a:t>
            </a:r>
          </a:p>
          <a:p>
            <a:pPr>
              <a:spcBef>
                <a:spcPts val="1800"/>
              </a:spcBef>
            </a:pPr>
            <a:r>
              <a:rPr lang="de-DE" dirty="0" smtClean="0"/>
              <a:t>Ein berühmtes Familienmitglied erfassen </a:t>
            </a:r>
            <a:r>
              <a:rPr lang="de-DE" dirty="0"/>
              <a:t>Sie nur als Teil des normierten Sucheinstiegs, </a:t>
            </a:r>
            <a:r>
              <a:rPr lang="de-DE" dirty="0">
                <a:solidFill>
                  <a:srgbClr val="C00000"/>
                </a:solidFill>
              </a:rPr>
              <a:t>wenn </a:t>
            </a:r>
            <a:r>
              <a:rPr lang="de-DE" dirty="0" smtClean="0">
                <a:solidFill>
                  <a:srgbClr val="C00000"/>
                </a:solidFill>
              </a:rPr>
              <a:t>dies zur </a:t>
            </a:r>
            <a:r>
              <a:rPr lang="de-DE" dirty="0">
                <a:solidFill>
                  <a:srgbClr val="C00000"/>
                </a:solidFill>
              </a:rPr>
              <a:t>Unterscheidung notwendig </a:t>
            </a:r>
            <a:r>
              <a:rPr lang="de-DE" dirty="0" smtClean="0">
                <a:solidFill>
                  <a:srgbClr val="C00000"/>
                </a:solidFill>
              </a:rPr>
              <a:t>ist und kein Ort vorhanden ist</a:t>
            </a:r>
            <a:r>
              <a:rPr lang="de-DE" dirty="0" smtClean="0"/>
              <a:t>.</a:t>
            </a:r>
            <a:endParaRPr lang="de-DE" dirty="0"/>
          </a:p>
          <a:p>
            <a:r>
              <a:rPr lang="de-DE" dirty="0"/>
              <a:t>Bei abweichenden Namen geben Sie ein berühmtes Familien-mitglied nur an, falls dieses wichtig zur Identifizierung ist.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Familien | hbz | Stand: 07.08.14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6BC39-4F7F-4D17-9B3E-E16B02F2F9CC}" type="slidenum">
              <a:rPr lang="de-DE" smtClean="0"/>
              <a:t>232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3095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3600" dirty="0"/>
              <a:t>Berühmtes Familienmitglied	</a:t>
            </a:r>
            <a:r>
              <a:rPr lang="de-DE" sz="3600" dirty="0" smtClean="0"/>
              <a:t>- 2 -</a:t>
            </a:r>
            <a:endParaRPr lang="de-DE" sz="3000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Außerdem erfassen Sie diese Person als Relation in Feld 500 mit der Codierung </a:t>
            </a:r>
            <a:r>
              <a:rPr lang="de-DE" dirty="0" smtClean="0"/>
              <a:t>„</a:t>
            </a:r>
            <a:r>
              <a:rPr lang="de-DE" dirty="0" err="1" smtClean="0"/>
              <a:t>mitg</a:t>
            </a:r>
            <a:r>
              <a:rPr lang="de-DE" dirty="0" smtClean="0"/>
              <a:t>“. </a:t>
            </a:r>
          </a:p>
          <a:p>
            <a:r>
              <a:rPr lang="de-DE" dirty="0" smtClean="0"/>
              <a:t>Umgekehrt können Sie </a:t>
            </a:r>
            <a:r>
              <a:rPr lang="de-DE" dirty="0"/>
              <a:t>bei einer berühmten Person eine zugehörige Familie als separates </a:t>
            </a:r>
            <a:r>
              <a:rPr lang="de-DE" dirty="0" smtClean="0"/>
              <a:t>Element in Feld 500 </a:t>
            </a:r>
            <a:r>
              <a:rPr lang="de-DE" dirty="0"/>
              <a:t>mit </a:t>
            </a:r>
            <a:r>
              <a:rPr lang="de-DE" dirty="0" smtClean="0"/>
              <a:t>der Codierung „</a:t>
            </a:r>
            <a:r>
              <a:rPr lang="de-DE" dirty="0" err="1" smtClean="0"/>
              <a:t>mitg</a:t>
            </a:r>
            <a:r>
              <a:rPr lang="de-DE" dirty="0" smtClean="0"/>
              <a:t>“ angeben.</a:t>
            </a:r>
            <a:endParaRPr lang="de-DE" dirty="0"/>
          </a:p>
          <a:p>
            <a:r>
              <a:rPr lang="de-DE" dirty="0" smtClean="0"/>
              <a:t>Sie </a:t>
            </a:r>
            <a:r>
              <a:rPr lang="de-DE" dirty="0"/>
              <a:t>können </a:t>
            </a:r>
            <a:r>
              <a:rPr lang="de-DE" dirty="0" smtClean="0"/>
              <a:t>ebenfalls zwei </a:t>
            </a:r>
            <a:r>
              <a:rPr lang="de-DE" dirty="0"/>
              <a:t>Familien </a:t>
            </a:r>
            <a:r>
              <a:rPr lang="de-DE" dirty="0" smtClean="0"/>
              <a:t>miteinander in </a:t>
            </a:r>
            <a:r>
              <a:rPr lang="de-DE" dirty="0"/>
              <a:t>Beziehung </a:t>
            </a:r>
            <a:r>
              <a:rPr lang="de-DE" dirty="0" smtClean="0"/>
              <a:t>setzen.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Erfassungsmuster:</a:t>
            </a:r>
            <a:br>
              <a:rPr lang="de-DE" i="1" u="sng" dirty="0" smtClean="0"/>
            </a:br>
            <a:r>
              <a:rPr lang="de-DE" b="1" dirty="0"/>
              <a:t>100 </a:t>
            </a:r>
            <a:r>
              <a:rPr lang="de-DE" dirty="0"/>
              <a:t>...</a:t>
            </a:r>
            <a:r>
              <a:rPr lang="de-DE" b="1" dirty="0"/>
              <a:t> $c </a:t>
            </a:r>
            <a:r>
              <a:rPr lang="de-DE" dirty="0"/>
              <a:t>... : bedeutendes Familienmitglied, </a:t>
            </a:r>
            <a:r>
              <a:rPr lang="de-DE" dirty="0" smtClean="0"/>
              <a:t>Lebensdaten</a:t>
            </a:r>
            <a:br>
              <a:rPr lang="de-DE" dirty="0" smtClean="0"/>
            </a:br>
            <a:r>
              <a:rPr lang="de-DE" b="1" dirty="0" smtClean="0"/>
              <a:t>400 </a:t>
            </a:r>
            <a:r>
              <a:rPr lang="de-DE" dirty="0"/>
              <a:t>...</a:t>
            </a:r>
            <a:r>
              <a:rPr lang="de-DE" b="1" dirty="0"/>
              <a:t> $c </a:t>
            </a:r>
            <a:r>
              <a:rPr lang="de-DE" dirty="0"/>
              <a:t>... : bedeutendes Familienmitglied, </a:t>
            </a:r>
            <a:r>
              <a:rPr lang="de-DE" dirty="0" smtClean="0"/>
              <a:t>Lebensdaten</a:t>
            </a:r>
            <a:br>
              <a:rPr lang="de-DE" dirty="0" smtClean="0"/>
            </a:br>
            <a:r>
              <a:rPr lang="de-DE" b="1" dirty="0" smtClean="0"/>
              <a:t>500 </a:t>
            </a:r>
            <a:r>
              <a:rPr lang="de-DE" b="1" dirty="0"/>
              <a:t>$p </a:t>
            </a:r>
            <a:r>
              <a:rPr lang="de-DE" dirty="0"/>
              <a:t>bedeutendes Familienmitglied</a:t>
            </a:r>
            <a:r>
              <a:rPr lang="de-DE" b="1" dirty="0"/>
              <a:t> $4 </a:t>
            </a:r>
            <a:r>
              <a:rPr lang="de-DE" dirty="0" err="1"/>
              <a:t>mitg</a:t>
            </a:r>
            <a:r>
              <a:rPr lang="de-DE" b="1" dirty="0"/>
              <a:t> $9 </a:t>
            </a:r>
            <a:r>
              <a:rPr lang="de-DE" dirty="0"/>
              <a:t>(DE-588</a:t>
            </a:r>
            <a:r>
              <a:rPr lang="de-DE" dirty="0" smtClean="0"/>
              <a:t>)...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6BC39-4F7F-4D17-9B3E-E16B02F2F9CC}" type="slidenum">
              <a:rPr lang="de-DE" smtClean="0"/>
              <a:t>233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Familien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2081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3600" dirty="0"/>
              <a:t>Berühmtes Familienmitglied	</a:t>
            </a:r>
            <a:r>
              <a:rPr lang="de-DE" sz="3600" dirty="0" smtClean="0"/>
              <a:t>- 3 -</a:t>
            </a:r>
            <a:endParaRPr lang="de-DE" sz="3000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60000" lvl="1" indent="0">
              <a:buNone/>
            </a:pPr>
            <a:r>
              <a:rPr lang="sv-SE" i="1" u="sng" dirty="0" smtClean="0"/>
              <a:t>Beispiele:</a:t>
            </a:r>
            <a:br>
              <a:rPr lang="sv-SE" i="1" u="sng" dirty="0" smtClean="0"/>
            </a:br>
            <a:r>
              <a:rPr lang="sv-SE" b="1" dirty="0"/>
              <a:t>100 $P </a:t>
            </a:r>
            <a:r>
              <a:rPr lang="sv-SE" dirty="0"/>
              <a:t>Strauss</a:t>
            </a:r>
            <a:r>
              <a:rPr lang="sv-SE" b="1" dirty="0"/>
              <a:t> $c </a:t>
            </a:r>
            <a:r>
              <a:rPr lang="sv-SE" dirty="0"/>
              <a:t>Familie : 19.-20. Jh. : Strauss, Levi, </a:t>
            </a:r>
            <a:r>
              <a:rPr lang="sv-SE" dirty="0" smtClean="0"/>
              <a:t>1829-1902</a:t>
            </a:r>
            <a:br>
              <a:rPr lang="sv-SE" dirty="0" smtClean="0"/>
            </a:br>
            <a:r>
              <a:rPr lang="sv-SE" b="1" dirty="0" smtClean="0"/>
              <a:t>500 </a:t>
            </a:r>
            <a:r>
              <a:rPr lang="sv-SE" b="1" dirty="0"/>
              <a:t>$p </a:t>
            </a:r>
            <a:r>
              <a:rPr lang="sv-SE" dirty="0"/>
              <a:t>Strauss, Levi</a:t>
            </a:r>
            <a:r>
              <a:rPr lang="sv-SE" b="1" dirty="0"/>
              <a:t> $d </a:t>
            </a:r>
            <a:r>
              <a:rPr lang="sv-SE" dirty="0"/>
              <a:t>1829-1902</a:t>
            </a:r>
            <a:r>
              <a:rPr lang="sv-SE" b="1" dirty="0"/>
              <a:t> $4 </a:t>
            </a:r>
            <a:r>
              <a:rPr lang="sv-SE" dirty="0"/>
              <a:t>mitg</a:t>
            </a:r>
            <a:r>
              <a:rPr lang="sv-SE" b="1" dirty="0"/>
              <a:t> $9 </a:t>
            </a:r>
            <a:r>
              <a:rPr lang="sv-SE" dirty="0"/>
              <a:t>(DE-588</a:t>
            </a:r>
            <a:r>
              <a:rPr lang="sv-SE" dirty="0" smtClean="0"/>
              <a:t>)…</a:t>
            </a:r>
            <a:br>
              <a:rPr lang="sv-SE" dirty="0" smtClean="0"/>
            </a:br>
            <a:r>
              <a:rPr lang="de-DE" b="1" dirty="0"/>
              <a:t>550 $s</a:t>
            </a:r>
            <a:r>
              <a:rPr lang="de-DE" dirty="0"/>
              <a:t> Familie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obin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(DE-588)…</a:t>
            </a:r>
            <a:endParaRPr lang="sv-SE" dirty="0"/>
          </a:p>
          <a:p>
            <a:pPr marL="1260000" lvl="1" indent="0">
              <a:spcBef>
                <a:spcPts val="1200"/>
              </a:spcBef>
              <a:buNone/>
            </a:pPr>
            <a:r>
              <a:rPr lang="sv-SE" b="1" dirty="0" smtClean="0"/>
              <a:t>100 </a:t>
            </a:r>
            <a:r>
              <a:rPr lang="sv-SE" b="1" dirty="0"/>
              <a:t>$P </a:t>
            </a:r>
            <a:r>
              <a:rPr lang="sv-SE" dirty="0"/>
              <a:t>Strauß</a:t>
            </a:r>
            <a:r>
              <a:rPr lang="sv-SE" b="1" dirty="0"/>
              <a:t> $c </a:t>
            </a:r>
            <a:r>
              <a:rPr lang="sv-SE" dirty="0"/>
              <a:t>Familie : 20. Jh. : Strauß, Franz Josef, </a:t>
            </a:r>
            <a:r>
              <a:rPr lang="sv-SE" dirty="0" smtClean="0"/>
              <a:t>1915-1988</a:t>
            </a:r>
            <a:br>
              <a:rPr lang="sv-SE" dirty="0" smtClean="0"/>
            </a:br>
            <a:r>
              <a:rPr lang="sv-SE" b="1" dirty="0" smtClean="0"/>
              <a:t>500 </a:t>
            </a:r>
            <a:r>
              <a:rPr lang="sv-SE" b="1" dirty="0"/>
              <a:t>$p </a:t>
            </a:r>
            <a:r>
              <a:rPr lang="sv-SE" dirty="0"/>
              <a:t>Strauß, Franz Josef</a:t>
            </a:r>
            <a:r>
              <a:rPr lang="sv-SE" b="1" dirty="0"/>
              <a:t> $d </a:t>
            </a:r>
            <a:r>
              <a:rPr lang="sv-SE" dirty="0"/>
              <a:t>1915-1988</a:t>
            </a:r>
            <a:r>
              <a:rPr lang="sv-SE" b="1" dirty="0"/>
              <a:t> $4 </a:t>
            </a:r>
            <a:r>
              <a:rPr lang="sv-SE" dirty="0"/>
              <a:t>mitg</a:t>
            </a:r>
            <a:r>
              <a:rPr lang="sv-SE" b="1" dirty="0"/>
              <a:t> $9 </a:t>
            </a:r>
            <a:r>
              <a:rPr lang="sv-SE" dirty="0"/>
              <a:t>(DE-588</a:t>
            </a:r>
            <a:r>
              <a:rPr lang="sv-SE" dirty="0" smtClean="0"/>
              <a:t>)…</a:t>
            </a:r>
            <a:br>
              <a:rPr lang="sv-SE" dirty="0" smtClean="0"/>
            </a:br>
            <a:r>
              <a:rPr lang="de-DE" b="1" dirty="0"/>
              <a:t>550 $s</a:t>
            </a:r>
            <a:r>
              <a:rPr lang="de-DE" dirty="0"/>
              <a:t> Familie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obin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(DE-588)…</a:t>
            </a:r>
            <a:endParaRPr lang="sv-SE" dirty="0"/>
          </a:p>
          <a:p>
            <a:pPr marL="1260000" lvl="1" indent="0">
              <a:spcBef>
                <a:spcPts val="1200"/>
              </a:spcBef>
              <a:buNone/>
            </a:pPr>
            <a:r>
              <a:rPr lang="sv-SE" b="1" dirty="0" smtClean="0"/>
              <a:t>100 </a:t>
            </a:r>
            <a:r>
              <a:rPr lang="sv-SE" b="1" dirty="0"/>
              <a:t>$p </a:t>
            </a:r>
            <a:r>
              <a:rPr lang="sv-SE" dirty="0"/>
              <a:t>Strauß, Johann</a:t>
            </a:r>
            <a:r>
              <a:rPr lang="sv-SE" b="1" dirty="0"/>
              <a:t> $d </a:t>
            </a:r>
            <a:r>
              <a:rPr lang="sv-SE" dirty="0" smtClean="0"/>
              <a:t>1825-1899</a:t>
            </a:r>
            <a:br>
              <a:rPr lang="sv-SE" dirty="0" smtClean="0"/>
            </a:br>
            <a:r>
              <a:rPr lang="sv-SE" b="1" dirty="0" smtClean="0"/>
              <a:t>500 </a:t>
            </a:r>
            <a:r>
              <a:rPr lang="sv-SE" b="1" dirty="0"/>
              <a:t>$P </a:t>
            </a:r>
            <a:r>
              <a:rPr lang="sv-SE" dirty="0"/>
              <a:t>Strauß</a:t>
            </a:r>
            <a:r>
              <a:rPr lang="sv-SE" b="1" dirty="0"/>
              <a:t> $c </a:t>
            </a:r>
            <a:r>
              <a:rPr lang="sv-SE" dirty="0"/>
              <a:t>Familie : 19. Jh. : Wien</a:t>
            </a:r>
            <a:r>
              <a:rPr lang="sv-SE" b="1" dirty="0"/>
              <a:t> $4 </a:t>
            </a:r>
            <a:r>
              <a:rPr lang="sv-SE" dirty="0"/>
              <a:t>mitg</a:t>
            </a:r>
            <a:r>
              <a:rPr lang="sv-SE" b="1" dirty="0"/>
              <a:t> $9 </a:t>
            </a:r>
            <a:r>
              <a:rPr lang="sv-SE" dirty="0"/>
              <a:t>(DE-588</a:t>
            </a:r>
            <a:r>
              <a:rPr lang="sv-SE" dirty="0" smtClean="0"/>
              <a:t>)</a:t>
            </a:r>
            <a:br>
              <a:rPr lang="sv-SE" dirty="0" smtClean="0"/>
            </a:br>
            <a:r>
              <a:rPr lang="sv-SE" b="1" dirty="0" smtClean="0"/>
              <a:t>548 $a</a:t>
            </a:r>
            <a:r>
              <a:rPr lang="sv-SE" dirty="0" smtClean="0"/>
              <a:t> 1825-1899 </a:t>
            </a:r>
            <a:r>
              <a:rPr lang="sv-SE" b="1" dirty="0" smtClean="0"/>
              <a:t>$4</a:t>
            </a:r>
            <a:r>
              <a:rPr lang="sv-SE" dirty="0" smtClean="0"/>
              <a:t> datl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6BC39-4F7F-4D17-9B3E-E16B02F2F9CC}" type="slidenum">
              <a:rPr lang="de-DE" smtClean="0"/>
              <a:t>234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Familien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58815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Zusätzlicher Sucheinstieg</a:t>
            </a:r>
            <a:endParaRPr lang="de-DE" sz="26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Wird gebildet aus:</a:t>
            </a:r>
          </a:p>
          <a:p>
            <a:pPr marL="774000">
              <a:buFontTx/>
              <a:buChar char="-"/>
            </a:pPr>
            <a:r>
              <a:rPr lang="de-DE" dirty="0"/>
              <a:t>dem </a:t>
            </a:r>
            <a:r>
              <a:rPr lang="de-DE" dirty="0" smtClean="0"/>
              <a:t>abweichenden </a:t>
            </a:r>
            <a:r>
              <a:rPr lang="de-DE" dirty="0"/>
              <a:t>Namen der </a:t>
            </a:r>
            <a:r>
              <a:rPr lang="de-DE" dirty="0" smtClean="0"/>
              <a:t>Familie und </a:t>
            </a:r>
            <a:endParaRPr lang="de-DE" dirty="0"/>
          </a:p>
          <a:p>
            <a:pPr marL="774000">
              <a:buFontTx/>
              <a:buChar char="-"/>
            </a:pPr>
            <a:r>
              <a:rPr lang="de-DE" dirty="0"/>
              <a:t>dem Gattungsbegriff für </a:t>
            </a:r>
            <a:r>
              <a:rPr lang="de-DE" dirty="0" smtClean="0"/>
              <a:t>die Art </a:t>
            </a:r>
            <a:r>
              <a:rPr lang="de-DE" dirty="0"/>
              <a:t>der </a:t>
            </a:r>
            <a:r>
              <a:rPr lang="de-DE" dirty="0" smtClean="0"/>
              <a:t>Familie.</a:t>
            </a:r>
            <a:endParaRPr lang="de-DE" dirty="0"/>
          </a:p>
          <a:p>
            <a:r>
              <a:rPr lang="de-DE" dirty="0"/>
              <a:t>Wenn </a:t>
            </a:r>
            <a:r>
              <a:rPr lang="de-DE" dirty="0" smtClean="0"/>
              <a:t>für die Identifizierung als wichtig erachtet, </a:t>
            </a:r>
            <a:r>
              <a:rPr lang="de-DE" dirty="0"/>
              <a:t>wird zusätzlich angegeben:</a:t>
            </a:r>
          </a:p>
          <a:p>
            <a:pPr marL="774000">
              <a:buFontTx/>
              <a:buChar char="-"/>
            </a:pPr>
            <a:r>
              <a:rPr lang="de-DE" dirty="0" smtClean="0"/>
              <a:t>Daten </a:t>
            </a:r>
            <a:r>
              <a:rPr lang="de-DE" dirty="0"/>
              <a:t>zur </a:t>
            </a:r>
            <a:r>
              <a:rPr lang="de-DE" dirty="0" smtClean="0"/>
              <a:t>Familie,</a:t>
            </a:r>
          </a:p>
          <a:p>
            <a:pPr marL="774000">
              <a:buFontTx/>
              <a:buChar char="-"/>
            </a:pPr>
            <a:r>
              <a:rPr lang="de-DE" dirty="0" smtClean="0"/>
              <a:t>Ort</a:t>
            </a:r>
            <a:r>
              <a:rPr lang="de-DE" dirty="0"/>
              <a:t>, der mit der Familie in Beziehung </a:t>
            </a:r>
            <a:r>
              <a:rPr lang="de-DE" dirty="0" smtClean="0"/>
              <a:t>steht</a:t>
            </a:r>
            <a:r>
              <a:rPr lang="de-DE" dirty="0"/>
              <a:t> </a:t>
            </a:r>
            <a:r>
              <a:rPr lang="de-DE" dirty="0" smtClean="0"/>
              <a:t>oder</a:t>
            </a:r>
          </a:p>
          <a:p>
            <a:pPr marL="774000">
              <a:buFontTx/>
              <a:buChar char="-"/>
            </a:pPr>
            <a:r>
              <a:rPr lang="de-DE" dirty="0" smtClean="0"/>
              <a:t>Name </a:t>
            </a:r>
            <a:r>
              <a:rPr lang="de-DE" dirty="0"/>
              <a:t>eines berühmten </a:t>
            </a:r>
            <a:r>
              <a:rPr lang="de-DE" dirty="0" smtClean="0"/>
              <a:t>Familienmitglieds,</a:t>
            </a:r>
            <a:endParaRPr lang="de-DE" dirty="0"/>
          </a:p>
          <a:p>
            <a:pPr marL="1134000">
              <a:buFont typeface="Wingdings" panose="05000000000000000000" pitchFamily="2" charset="2"/>
              <a:buChar char="Ä"/>
            </a:pPr>
            <a:r>
              <a:rPr lang="de-DE" sz="2200" dirty="0" smtClean="0">
                <a:sym typeface="Wingdings" panose="05000000000000000000" pitchFamily="2" charset="2"/>
              </a:rPr>
              <a:t>wenn </a:t>
            </a:r>
            <a:r>
              <a:rPr lang="de-DE" sz="2200" dirty="0">
                <a:sym typeface="Wingdings" panose="05000000000000000000" pitchFamily="2" charset="2"/>
              </a:rPr>
              <a:t>kein Ort vorhanden ist</a:t>
            </a:r>
            <a:r>
              <a:rPr lang="de-DE" sz="2200" dirty="0" smtClean="0">
                <a:sym typeface="Wingdings" panose="05000000000000000000" pitchFamily="2" charset="2"/>
              </a:rPr>
              <a:t>.</a:t>
            </a:r>
            <a:endParaRPr lang="de-DE" sz="2200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6BC39-4F7F-4D17-9B3E-E16B02F2F9CC}" type="slidenum">
              <a:rPr lang="de-DE" smtClean="0"/>
              <a:t>235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Familien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62471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Vollständiges Beispiel	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60000" lvl="1" indent="0">
              <a:spcBef>
                <a:spcPts val="1800"/>
              </a:spcBef>
              <a:buNone/>
            </a:pPr>
            <a:r>
              <a:rPr lang="de-DE" b="1" dirty="0"/>
              <a:t>100 $P</a:t>
            </a:r>
            <a:r>
              <a:rPr lang="de-DE" dirty="0"/>
              <a:t> Kapetinger </a:t>
            </a:r>
            <a:r>
              <a:rPr lang="de-DE" b="1" dirty="0"/>
              <a:t>$c</a:t>
            </a:r>
            <a:r>
              <a:rPr lang="de-DE" dirty="0"/>
              <a:t> Dynastie : </a:t>
            </a:r>
            <a:r>
              <a:rPr lang="de-DE" dirty="0" smtClean="0"/>
              <a:t>987-1328</a:t>
            </a:r>
            <a:br>
              <a:rPr lang="de-DE" dirty="0" smtClean="0"/>
            </a:br>
            <a:r>
              <a:rPr lang="de-DE" b="1" dirty="0" smtClean="0"/>
              <a:t>400 </a:t>
            </a:r>
            <a:r>
              <a:rPr lang="de-DE" b="1" dirty="0"/>
              <a:t>$P</a:t>
            </a:r>
            <a:r>
              <a:rPr lang="de-DE" dirty="0"/>
              <a:t> </a:t>
            </a:r>
            <a:r>
              <a:rPr lang="de-DE" dirty="0" err="1"/>
              <a:t>Capetinger</a:t>
            </a:r>
            <a:r>
              <a:rPr lang="de-DE" dirty="0"/>
              <a:t> </a:t>
            </a:r>
            <a:r>
              <a:rPr lang="de-DE" b="1" dirty="0"/>
              <a:t>$c</a:t>
            </a:r>
            <a:r>
              <a:rPr lang="de-DE" dirty="0"/>
              <a:t> Dynastie : </a:t>
            </a:r>
            <a:r>
              <a:rPr lang="de-DE" dirty="0" smtClean="0"/>
              <a:t>987-1328</a:t>
            </a:r>
            <a:br>
              <a:rPr lang="de-DE" dirty="0" smtClean="0"/>
            </a:br>
            <a:r>
              <a:rPr lang="de-DE" b="1" dirty="0" smtClean="0"/>
              <a:t>400 </a:t>
            </a:r>
            <a:r>
              <a:rPr lang="de-DE" b="1" dirty="0"/>
              <a:t>$P</a:t>
            </a:r>
            <a:r>
              <a:rPr lang="de-DE" dirty="0"/>
              <a:t> Haus Capet </a:t>
            </a:r>
            <a:r>
              <a:rPr lang="de-DE" b="1" dirty="0"/>
              <a:t>$c</a:t>
            </a:r>
            <a:r>
              <a:rPr lang="de-DE" dirty="0"/>
              <a:t> Dynastie : </a:t>
            </a:r>
            <a:r>
              <a:rPr lang="de-DE" dirty="0" smtClean="0"/>
              <a:t>987-1328</a:t>
            </a:r>
            <a:br>
              <a:rPr lang="de-DE" dirty="0" smtClean="0"/>
            </a:br>
            <a:r>
              <a:rPr lang="de-DE" b="1" dirty="0" smtClean="0"/>
              <a:t>400 </a:t>
            </a:r>
            <a:r>
              <a:rPr lang="de-DE" b="1" dirty="0"/>
              <a:t>$P</a:t>
            </a:r>
            <a:r>
              <a:rPr lang="de-DE" dirty="0"/>
              <a:t> </a:t>
            </a:r>
            <a:r>
              <a:rPr lang="de-DE" dirty="0" err="1"/>
              <a:t>Capétiens</a:t>
            </a:r>
            <a:r>
              <a:rPr lang="de-DE" dirty="0"/>
              <a:t> </a:t>
            </a:r>
            <a:r>
              <a:rPr lang="de-DE" b="1" dirty="0"/>
              <a:t>$c</a:t>
            </a:r>
            <a:r>
              <a:rPr lang="de-DE" dirty="0"/>
              <a:t> Dynastie : </a:t>
            </a:r>
            <a:r>
              <a:rPr lang="de-DE" dirty="0" smtClean="0"/>
              <a:t>987-1328</a:t>
            </a:r>
            <a:br>
              <a:rPr lang="de-DE" dirty="0" smtClean="0"/>
            </a:br>
            <a:r>
              <a:rPr lang="de-DE" b="1" dirty="0" smtClean="0"/>
              <a:t>500 </a:t>
            </a:r>
            <a:r>
              <a:rPr lang="de-DE" b="1" dirty="0"/>
              <a:t>$P</a:t>
            </a:r>
            <a:r>
              <a:rPr lang="de-DE" dirty="0"/>
              <a:t> Philipp </a:t>
            </a:r>
            <a:r>
              <a:rPr lang="de-DE" b="1" dirty="0"/>
              <a:t>$n</a:t>
            </a:r>
            <a:r>
              <a:rPr lang="de-DE" dirty="0"/>
              <a:t> IV. </a:t>
            </a:r>
            <a:r>
              <a:rPr lang="de-DE" b="1" dirty="0"/>
              <a:t>$c</a:t>
            </a:r>
            <a:r>
              <a:rPr lang="de-DE" dirty="0"/>
              <a:t> Frankreich, König </a:t>
            </a:r>
            <a:r>
              <a:rPr lang="de-DE" b="1" dirty="0"/>
              <a:t>$d</a:t>
            </a:r>
            <a:r>
              <a:rPr lang="de-DE" dirty="0"/>
              <a:t> 1268-1314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mitg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</a:t>
            </a:r>
            <a:r>
              <a:rPr lang="de-DE" dirty="0" smtClean="0"/>
              <a:t>DE-588)…</a:t>
            </a:r>
            <a:br>
              <a:rPr lang="de-DE" dirty="0" smtClean="0"/>
            </a:br>
            <a:r>
              <a:rPr lang="de-DE" b="1" dirty="0" smtClean="0"/>
              <a:t>548</a:t>
            </a:r>
            <a:r>
              <a:rPr lang="de-DE" dirty="0" smtClean="0"/>
              <a:t> </a:t>
            </a:r>
            <a:r>
              <a:rPr lang="de-DE" b="1" dirty="0"/>
              <a:t>$a</a:t>
            </a:r>
            <a:r>
              <a:rPr lang="de-DE" dirty="0"/>
              <a:t> 987-1328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 smtClean="0"/>
              <a:t>rela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550 </a:t>
            </a:r>
            <a:r>
              <a:rPr lang="de-DE" b="1" dirty="0"/>
              <a:t>$s</a:t>
            </a:r>
            <a:r>
              <a:rPr lang="de-DE" dirty="0"/>
              <a:t> Familie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obin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</a:t>
            </a:r>
            <a:r>
              <a:rPr lang="de-DE" dirty="0" smtClean="0"/>
              <a:t>DE-588)…</a:t>
            </a:r>
            <a:br>
              <a:rPr lang="de-DE" dirty="0" smtClean="0"/>
            </a:br>
            <a:r>
              <a:rPr lang="de-DE" b="1" dirty="0" smtClean="0"/>
              <a:t>551 </a:t>
            </a:r>
            <a:r>
              <a:rPr lang="de-DE" b="1" dirty="0"/>
              <a:t>$g</a:t>
            </a:r>
            <a:r>
              <a:rPr lang="de-DE" dirty="0"/>
              <a:t> Frankreich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ortc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</a:t>
            </a:r>
            <a:r>
              <a:rPr lang="de-DE" dirty="0" smtClean="0"/>
              <a:t>DE-588)…</a:t>
            </a:r>
          </a:p>
          <a:p>
            <a:pPr marL="1602900" lvl="1" indent="-342900">
              <a:spcBef>
                <a:spcPts val="1800"/>
              </a:spcBef>
              <a:buFont typeface="Wingdings" panose="05000000000000000000" pitchFamily="2" charset="2"/>
              <a:buChar char="ð"/>
            </a:pPr>
            <a:r>
              <a:rPr lang="de-DE" dirty="0" smtClean="0">
                <a:sym typeface="Wingdings" panose="05000000000000000000" pitchFamily="2" charset="2"/>
              </a:rPr>
              <a:t>Ort und berühmtes Familienmitglied sind nicht zur Unterscheidung von gleichnamigen Familien notwendig, daher erfolgt keine Eintragung dieser Elemente in Feld 100.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6BC39-4F7F-4D17-9B3E-E16B02F2F9CC}" type="slidenum">
              <a:rPr lang="de-DE" smtClean="0"/>
              <a:t>236</a:t>
            </a:fld>
            <a:endParaRPr lang="de-DE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Familien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96854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Erbtitel</a:t>
            </a:r>
            <a:r>
              <a:rPr lang="de-DE" dirty="0" smtClean="0"/>
              <a:t>							- 1 -</a:t>
            </a:r>
            <a:endParaRPr lang="de-DE" b="1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6BC39-4F7F-4D17-9B3E-E16B02F2F9CC}" type="slidenum">
              <a:rPr lang="de-DE" smtClean="0"/>
              <a:t>237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Familien | hbz | Stand: 07.08.14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Die zugehörigen Regelungen finden Sie bei RDA 10.2.3.5 mit ERL und bei </a:t>
            </a:r>
            <a:r>
              <a:rPr lang="de-DE" dirty="0"/>
              <a:t>RDA </a:t>
            </a:r>
            <a:r>
              <a:rPr lang="de-DE" dirty="0" smtClean="0"/>
              <a:t>10.7 mit ERL.</a:t>
            </a:r>
            <a:endParaRPr lang="de-DE" dirty="0"/>
          </a:p>
          <a:p>
            <a:pPr>
              <a:spcBef>
                <a:spcPts val="1800"/>
              </a:spcBef>
            </a:pPr>
            <a:r>
              <a:rPr lang="de-DE" dirty="0" smtClean="0"/>
              <a:t>Der </a:t>
            </a:r>
            <a:r>
              <a:rPr lang="de-DE" dirty="0" err="1" smtClean="0"/>
              <a:t>Erbtitel</a:t>
            </a:r>
            <a:r>
              <a:rPr lang="de-DE" dirty="0" smtClean="0"/>
              <a:t> ist kein Kernelement und gehört daher nicht zum normierten Sucheinstieg.</a:t>
            </a:r>
          </a:p>
          <a:p>
            <a:pPr>
              <a:spcBef>
                <a:spcPts val="576"/>
              </a:spcBef>
            </a:pPr>
            <a:r>
              <a:rPr lang="de-DE" dirty="0" smtClean="0"/>
              <a:t>Sie erfassen ihn als </a:t>
            </a:r>
            <a:r>
              <a:rPr lang="de-DE" dirty="0"/>
              <a:t>abweichenden Namen in </a:t>
            </a:r>
            <a:r>
              <a:rPr lang="de-DE" dirty="0" smtClean="0"/>
              <a:t>Pluralform und in zwei unterschiedlichen Formen in je einem Feld 400.</a:t>
            </a:r>
            <a:endParaRPr lang="de-DE" dirty="0"/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Erfassungsmuster:</a:t>
            </a:r>
            <a:br>
              <a:rPr lang="de-DE" i="1" u="sng" dirty="0" smtClean="0"/>
            </a:br>
            <a:r>
              <a:rPr lang="de-DE" b="1" dirty="0"/>
              <a:t>400 $p</a:t>
            </a:r>
            <a:r>
              <a:rPr lang="de-DE" dirty="0"/>
              <a:t> Eigenname im </a:t>
            </a:r>
            <a:r>
              <a:rPr lang="de-DE" dirty="0" err="1"/>
              <a:t>Erbtitel</a:t>
            </a:r>
            <a:r>
              <a:rPr lang="de-DE" dirty="0"/>
              <a:t>, Rang in der Pluralform </a:t>
            </a:r>
            <a:r>
              <a:rPr lang="de-DE" b="1" dirty="0"/>
              <a:t>$c</a:t>
            </a:r>
            <a:r>
              <a:rPr lang="de-DE" dirty="0"/>
              <a:t> </a:t>
            </a:r>
            <a:r>
              <a:rPr lang="de-DE" dirty="0" err="1"/>
              <a:t>Art_:_Datum_:_Ort</a:t>
            </a:r>
            <a:r>
              <a:rPr lang="de-DE" dirty="0"/>
              <a:t>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400 </a:t>
            </a:r>
            <a:r>
              <a:rPr lang="de-DE" b="1" dirty="0"/>
              <a:t>$P</a:t>
            </a:r>
            <a:r>
              <a:rPr lang="de-DE" dirty="0"/>
              <a:t> Titel in der vorliegenden Reihenfolge im Plural </a:t>
            </a:r>
            <a:r>
              <a:rPr lang="de-DE" b="1" dirty="0"/>
              <a:t>$c</a:t>
            </a:r>
            <a:r>
              <a:rPr lang="de-DE" dirty="0"/>
              <a:t> </a:t>
            </a:r>
            <a:r>
              <a:rPr lang="de-DE" dirty="0" err="1"/>
              <a:t>Art_:_Datum_:_Ort</a:t>
            </a: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28200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Erbtitel</a:t>
            </a:r>
            <a:r>
              <a:rPr lang="de-DE" dirty="0" smtClean="0"/>
              <a:t>							- 2 -</a:t>
            </a:r>
            <a:endParaRPr lang="de-DE" b="1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6BC39-4F7F-4D17-9B3E-E16B02F2F9CC}" type="slidenum">
              <a:rPr lang="de-DE" smtClean="0"/>
              <a:t>238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Familien | hbz | Stand: 07.08.14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Den </a:t>
            </a:r>
            <a:r>
              <a:rPr lang="de-DE" dirty="0"/>
              <a:t>Adelstitel (Baron, Graf usw.) </a:t>
            </a:r>
            <a:r>
              <a:rPr lang="de-DE" dirty="0" smtClean="0"/>
              <a:t>können Sie zusätzlich als Relation in Feld 550 mit der Codierung „</a:t>
            </a:r>
            <a:r>
              <a:rPr lang="de-DE" dirty="0" err="1" smtClean="0"/>
              <a:t>adel</a:t>
            </a:r>
            <a:r>
              <a:rPr lang="de-DE" dirty="0" smtClean="0"/>
              <a:t>“ erfassen. 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Beispiel:</a:t>
            </a:r>
            <a:br>
              <a:rPr lang="de-DE" i="1" u="sng" dirty="0" smtClean="0"/>
            </a:br>
            <a:r>
              <a:rPr lang="de-DE" b="1" dirty="0" smtClean="0"/>
              <a:t>100 </a:t>
            </a:r>
            <a:r>
              <a:rPr lang="de-DE" b="1" dirty="0"/>
              <a:t>$P</a:t>
            </a:r>
            <a:r>
              <a:rPr lang="de-DE" dirty="0"/>
              <a:t> De </a:t>
            </a:r>
            <a:r>
              <a:rPr lang="de-DE" dirty="0" err="1"/>
              <a:t>Vere</a:t>
            </a:r>
            <a:r>
              <a:rPr lang="de-DE" dirty="0"/>
              <a:t> </a:t>
            </a:r>
            <a:r>
              <a:rPr lang="de-DE" b="1" dirty="0"/>
              <a:t>$c</a:t>
            </a:r>
            <a:r>
              <a:rPr lang="de-DE" dirty="0"/>
              <a:t> Familie : 1142-1703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smtClean="0"/>
              <a:t>400 $p</a:t>
            </a:r>
            <a:r>
              <a:rPr lang="de-DE" smtClean="0"/>
              <a:t> </a:t>
            </a:r>
            <a:r>
              <a:rPr lang="de-DE" dirty="0"/>
              <a:t>Oxford, Earls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b="1" dirty="0"/>
              <a:t>$c</a:t>
            </a:r>
            <a:r>
              <a:rPr lang="de-DE" dirty="0"/>
              <a:t> Familie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400 </a:t>
            </a:r>
            <a:r>
              <a:rPr lang="de-DE" b="1" dirty="0"/>
              <a:t>$P</a:t>
            </a:r>
            <a:r>
              <a:rPr lang="de-DE" dirty="0"/>
              <a:t> Earls </a:t>
            </a:r>
            <a:r>
              <a:rPr lang="de-DE" dirty="0" err="1"/>
              <a:t>of</a:t>
            </a:r>
            <a:r>
              <a:rPr lang="de-DE" dirty="0"/>
              <a:t> Oxford </a:t>
            </a:r>
            <a:r>
              <a:rPr lang="de-DE" b="1" dirty="0"/>
              <a:t>$c</a:t>
            </a:r>
            <a:r>
              <a:rPr lang="de-DE" dirty="0"/>
              <a:t> Familie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548 </a:t>
            </a:r>
            <a:r>
              <a:rPr lang="de-DE" b="1" dirty="0"/>
              <a:t>$a</a:t>
            </a:r>
            <a:r>
              <a:rPr lang="de-DE" dirty="0"/>
              <a:t> 1142-1703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rela</a:t>
            </a:r>
            <a:r>
              <a:rPr lang="de-DE" dirty="0"/>
              <a:t>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550 </a:t>
            </a:r>
            <a:r>
              <a:rPr lang="de-DE" b="1" dirty="0"/>
              <a:t>$s</a:t>
            </a:r>
            <a:r>
              <a:rPr lang="de-DE" dirty="0"/>
              <a:t> Familie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obin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(DE-588)...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550 </a:t>
            </a:r>
            <a:r>
              <a:rPr lang="de-DE" b="1" dirty="0"/>
              <a:t>$s</a:t>
            </a:r>
            <a:r>
              <a:rPr lang="de-DE" dirty="0"/>
              <a:t> Graf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adel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(DE-588)... </a:t>
            </a:r>
          </a:p>
        </p:txBody>
      </p:sp>
    </p:spTree>
    <p:extLst>
      <p:ext uri="{BB962C8B-B14F-4D97-AF65-F5344CB8AC3E}">
        <p14:creationId xmlns:p14="http://schemas.microsoft.com/office/powerpoint/2010/main" val="3260882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Sprache und Familiengeschichte</a:t>
            </a:r>
            <a:endParaRPr lang="de-DE" b="1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6BC39-4F7F-4D17-9B3E-E16B02F2F9CC}" type="slidenum">
              <a:rPr lang="de-DE" smtClean="0"/>
              <a:t>239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Familien | hbz | Stand: 07.08.14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Die </a:t>
            </a:r>
            <a:r>
              <a:rPr lang="de-DE" dirty="0" smtClean="0"/>
              <a:t>Regelungen zur </a:t>
            </a:r>
            <a:r>
              <a:rPr lang="de-DE" dirty="0" smtClean="0">
                <a:solidFill>
                  <a:srgbClr val="C00000"/>
                </a:solidFill>
              </a:rPr>
              <a:t>Sprache der Familie</a:t>
            </a:r>
            <a:r>
              <a:rPr lang="de-DE" dirty="0" smtClean="0"/>
              <a:t> finden </a:t>
            </a:r>
            <a:r>
              <a:rPr lang="de-DE" dirty="0"/>
              <a:t>Sie bei RDA 10.8.</a:t>
            </a:r>
          </a:p>
          <a:p>
            <a:pPr>
              <a:spcBef>
                <a:spcPts val="576"/>
              </a:spcBef>
            </a:pPr>
            <a:r>
              <a:rPr lang="de-DE" dirty="0"/>
              <a:t>Erfassen Sie die Sprache, in der die Familie </a:t>
            </a:r>
            <a:r>
              <a:rPr lang="de-DE" dirty="0" smtClean="0"/>
              <a:t>kommuniziert, in Feld 377 und </a:t>
            </a:r>
            <a:r>
              <a:rPr lang="de-DE" dirty="0"/>
              <a:t>in Form des Sprachencodes nach ISO 639-2/B</a:t>
            </a:r>
            <a:r>
              <a:rPr lang="de-DE" dirty="0" smtClean="0"/>
              <a:t>.</a:t>
            </a:r>
          </a:p>
          <a:p>
            <a:pPr>
              <a:spcBef>
                <a:spcPts val="576"/>
              </a:spcBef>
            </a:pPr>
            <a:r>
              <a:rPr lang="de-DE" dirty="0" smtClean="0"/>
              <a:t>Die Angabe der Sprache ist kein Kernelement.</a:t>
            </a:r>
            <a:endParaRPr lang="de-DE" dirty="0"/>
          </a:p>
          <a:p>
            <a:pPr>
              <a:spcBef>
                <a:spcPts val="3000"/>
              </a:spcBef>
            </a:pPr>
            <a:r>
              <a:rPr lang="de-DE" dirty="0"/>
              <a:t>Die Regelungen zur </a:t>
            </a:r>
            <a:r>
              <a:rPr lang="de-DE" dirty="0">
                <a:solidFill>
                  <a:srgbClr val="C00000"/>
                </a:solidFill>
              </a:rPr>
              <a:t>Familiengeschichte</a:t>
            </a:r>
            <a:r>
              <a:rPr lang="de-DE" dirty="0"/>
              <a:t> finden Sie bei RDA 10.9 sowie zugehöriger ERL.</a:t>
            </a:r>
          </a:p>
          <a:p>
            <a:pPr>
              <a:spcBef>
                <a:spcPts val="576"/>
              </a:spcBef>
            </a:pPr>
            <a:r>
              <a:rPr lang="de-DE" dirty="0" smtClean="0"/>
              <a:t>Erfassen Sie die Familiengeschichte </a:t>
            </a:r>
            <a:r>
              <a:rPr lang="de-DE" dirty="0"/>
              <a:t>bei Bedarf als Freitext im Feld </a:t>
            </a:r>
            <a:r>
              <a:rPr lang="de-DE" dirty="0" smtClean="0"/>
              <a:t>678 $b.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27651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Terminologie der RDA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300"/>
              </a:spcBef>
            </a:pPr>
            <a:r>
              <a:rPr lang="de-DE" dirty="0" smtClean="0"/>
              <a:t>FRBR-Vokabular</a:t>
            </a:r>
            <a:endParaRPr lang="de-DE" dirty="0"/>
          </a:p>
          <a:p>
            <a:pPr>
              <a:spcBef>
                <a:spcPts val="300"/>
              </a:spcBef>
            </a:pPr>
            <a:r>
              <a:rPr lang="de-DE" dirty="0" smtClean="0"/>
              <a:t>Standardelemente-Set</a:t>
            </a:r>
            <a:endParaRPr lang="de-DE" dirty="0"/>
          </a:p>
          <a:p>
            <a:pPr>
              <a:spcBef>
                <a:spcPts val="300"/>
              </a:spcBef>
            </a:pPr>
            <a:r>
              <a:rPr lang="de-DE" dirty="0"/>
              <a:t>Sucheinstiege</a:t>
            </a:r>
          </a:p>
          <a:p>
            <a:pPr>
              <a:spcBef>
                <a:spcPts val="300"/>
              </a:spcBef>
            </a:pPr>
            <a:r>
              <a:rPr lang="de-DE" dirty="0"/>
              <a:t>Optionen und Alternativen</a:t>
            </a:r>
          </a:p>
          <a:p>
            <a:pPr>
              <a:spcBef>
                <a:spcPts val="300"/>
              </a:spcBef>
            </a:pPr>
            <a:r>
              <a:rPr lang="de-DE" dirty="0"/>
              <a:t>Beispiele</a:t>
            </a:r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Schulungsunterlagen der AG RDA – Modul GND: Grundlagen der RDA | hbz | Stand: 18.08.14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06835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Regeln für die Sacherschließung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Aus der GND-Übergangsregel P-8 (Familien) bleiben diese Regeln gültig</a:t>
            </a:r>
            <a:r>
              <a:rPr lang="de-DE" dirty="0" smtClean="0"/>
              <a:t>:</a:t>
            </a:r>
          </a:p>
          <a:p>
            <a:pPr marL="774000">
              <a:buFontTx/>
              <a:buChar char="-"/>
            </a:pPr>
            <a:r>
              <a:rPr lang="de-DE" dirty="0" smtClean="0"/>
              <a:t>Bei </a:t>
            </a:r>
            <a:r>
              <a:rPr lang="de-DE" dirty="0"/>
              <a:t>der Verwendung können bis zu </a:t>
            </a:r>
            <a:r>
              <a:rPr lang="de-DE" dirty="0" smtClean="0"/>
              <a:t>fünf </a:t>
            </a:r>
            <a:r>
              <a:rPr lang="de-DE" dirty="0"/>
              <a:t>Geschwister einzeln mit ihrem Namen zum Titel verlinkt werden. </a:t>
            </a:r>
            <a:endParaRPr lang="de-DE" dirty="0" smtClean="0"/>
          </a:p>
          <a:p>
            <a:pPr marL="1134000">
              <a:buFont typeface="Wingdings" panose="05000000000000000000" pitchFamily="2" charset="2"/>
              <a:buChar char="Ä"/>
            </a:pPr>
            <a:r>
              <a:rPr lang="de-DE" sz="2200" dirty="0" smtClean="0"/>
              <a:t>Mehr </a:t>
            </a:r>
            <a:r>
              <a:rPr lang="de-DE" sz="2200" dirty="0"/>
              <a:t>als fünf Geschwister werden als Familie behandelt</a:t>
            </a:r>
            <a:r>
              <a:rPr lang="de-DE" sz="2200" dirty="0" smtClean="0"/>
              <a:t>.</a:t>
            </a:r>
          </a:p>
          <a:p>
            <a:pPr marL="774000">
              <a:buFontTx/>
              <a:buChar char="-"/>
            </a:pPr>
            <a:r>
              <a:rPr lang="de-DE" dirty="0" smtClean="0"/>
              <a:t>Ist </a:t>
            </a:r>
            <a:r>
              <a:rPr lang="de-DE" dirty="0"/>
              <a:t>der Familienname selbst Gegenstand der Darstellung, so wird er als Sachschlagwort mit dem Zusatz „Familienname“ als bevorzugte Benennung gewählt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6BC39-4F7F-4D17-9B3E-E16B02F2F9CC}" type="slidenum">
              <a:rPr lang="de-DE" smtClean="0"/>
              <a:t>240</a:t>
            </a:fld>
            <a:endParaRPr lang="de-DE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Familien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8710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Standardelemente-Set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Grundlagen der RDA | hbz | Stand: 18.08.14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25</a:t>
            </a:fld>
            <a:endParaRPr lang="de-DE" dirty="0"/>
          </a:p>
        </p:txBody>
      </p:sp>
      <p:grpSp>
        <p:nvGrpSpPr>
          <p:cNvPr id="6" name="Gruppieren 5"/>
          <p:cNvGrpSpPr/>
          <p:nvPr/>
        </p:nvGrpSpPr>
        <p:grpSpPr>
          <a:xfrm>
            <a:off x="3647728" y="2420888"/>
            <a:ext cx="4608512" cy="1961384"/>
            <a:chOff x="1979712" y="3284984"/>
            <a:chExt cx="4608512" cy="1961384"/>
          </a:xfrm>
        </p:grpSpPr>
        <p:sp>
          <p:nvSpPr>
            <p:cNvPr id="5" name="Würfel 4"/>
            <p:cNvSpPr/>
            <p:nvPr/>
          </p:nvSpPr>
          <p:spPr>
            <a:xfrm>
              <a:off x="1979712" y="4030216"/>
              <a:ext cx="4608512" cy="1216152"/>
            </a:xfrm>
            <a:prstGeom prst="cube">
              <a:avLst/>
            </a:prstGeom>
            <a:solidFill>
              <a:srgbClr val="AFC0E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b="1" dirty="0">
                  <a:solidFill>
                    <a:srgbClr val="000000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  <a:hlinkClick r:id="rId3"/>
                </a:rPr>
                <a:t>Standardelemente-Set</a:t>
              </a:r>
            </a:p>
            <a:p>
              <a:pPr algn="ctr"/>
              <a:r>
                <a:rPr lang="de-DE" sz="1600" b="1" dirty="0">
                  <a:solidFill>
                    <a:srgbClr val="000000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  <a:hlinkClick r:id="rId3"/>
                </a:rPr>
                <a:t>für den deutschen Sprachraum</a:t>
              </a:r>
              <a:endParaRPr lang="de-DE" sz="1600" b="1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4" name="Rechteck 3"/>
            <p:cNvSpPr/>
            <p:nvPr/>
          </p:nvSpPr>
          <p:spPr>
            <a:xfrm>
              <a:off x="4355976" y="3284984"/>
              <a:ext cx="2016224" cy="914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b="1" dirty="0">
                  <a:solidFill>
                    <a:schemeClr val="bg1">
                      <a:lumMod val="9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Zusatzelemente</a:t>
              </a:r>
            </a:p>
          </p:txBody>
        </p:sp>
        <p:sp>
          <p:nvSpPr>
            <p:cNvPr id="3" name="Rechteck 2"/>
            <p:cNvSpPr/>
            <p:nvPr/>
          </p:nvSpPr>
          <p:spPr>
            <a:xfrm>
              <a:off x="2217440" y="3284984"/>
              <a:ext cx="2066528" cy="9144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b="1" dirty="0">
                  <a:solidFill>
                    <a:schemeClr val="bg1">
                      <a:lumMod val="9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Kernelemente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60149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Auszug aus dem Standardelemente-Set für </a:t>
            </a:r>
            <a:r>
              <a:rPr lang="de-DE" dirty="0" smtClean="0"/>
              <a:t>Normdaten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Grundlagen der RDA | hbz | Stand: 18.08.14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26</a:t>
            </a:fld>
            <a:endParaRPr lang="de-DE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64029" y="1409006"/>
            <a:ext cx="8422904" cy="492788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741952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5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de-DE" dirty="0" smtClean="0"/>
              <a:t>Sucheinstiege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Die RDA enthalten Regelungen zur Bildung von </a:t>
            </a:r>
            <a:r>
              <a:rPr lang="de-DE" dirty="0" smtClean="0"/>
              <a:t>…</a:t>
            </a:r>
          </a:p>
          <a:p>
            <a:pPr marL="774900">
              <a:buFontTx/>
              <a:buChar char="-"/>
            </a:pPr>
            <a:r>
              <a:rPr lang="de-DE" dirty="0" smtClean="0"/>
              <a:t>normierten Sucheinstiegen,</a:t>
            </a:r>
          </a:p>
          <a:p>
            <a:pPr marL="774900">
              <a:buFontTx/>
              <a:buChar char="-"/>
            </a:pPr>
            <a:r>
              <a:rPr lang="de-DE" dirty="0" smtClean="0"/>
              <a:t>zusätzlichen </a:t>
            </a:r>
            <a:r>
              <a:rPr lang="de-DE" dirty="0"/>
              <a:t>Sucheinstiegen für Personen, Familien </a:t>
            </a:r>
            <a:r>
              <a:rPr lang="de-DE" dirty="0" smtClean="0"/>
              <a:t>und</a:t>
            </a:r>
            <a:br>
              <a:rPr lang="de-DE" dirty="0" smtClean="0"/>
            </a:br>
            <a:r>
              <a:rPr lang="de-DE" dirty="0" smtClean="0"/>
              <a:t>Körperschaften sowie </a:t>
            </a:r>
          </a:p>
          <a:p>
            <a:pPr marL="774900">
              <a:buFontTx/>
              <a:buChar char="-"/>
            </a:pPr>
            <a:r>
              <a:rPr lang="de-DE" dirty="0"/>
              <a:t>Angaben über </a:t>
            </a:r>
            <a:r>
              <a:rPr lang="de-DE" dirty="0" smtClean="0"/>
              <a:t>die Verwendung </a:t>
            </a:r>
            <a:r>
              <a:rPr lang="de-DE" dirty="0"/>
              <a:t>von </a:t>
            </a:r>
            <a:r>
              <a:rPr lang="de-DE" dirty="0" smtClean="0"/>
              <a:t>normierten Sucheinstiegen.</a:t>
            </a:r>
          </a:p>
          <a:p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Grundlagen der RDA | hbz | Stand: 18.08.14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27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26046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Alternativen und </a:t>
            </a:r>
            <a:r>
              <a:rPr lang="de-DE" dirty="0" smtClean="0"/>
              <a:t>Optionen</a:t>
            </a:r>
            <a:r>
              <a:rPr lang="de-DE" dirty="0"/>
              <a:t>	</a:t>
            </a:r>
            <a:r>
              <a:rPr lang="de-DE" dirty="0" smtClean="0"/>
              <a:t>	- </a:t>
            </a:r>
            <a:r>
              <a:rPr lang="de-DE" dirty="0"/>
              <a:t>1 -</a:t>
            </a:r>
          </a:p>
        </p:txBody>
      </p:sp>
      <p:sp>
        <p:nvSpPr>
          <p:cNvPr id="47108" name="Rectangle 6"/>
          <p:cNvSpPr>
            <a:spLocks noGrp="1" noChangeArrowheads="1"/>
          </p:cNvSpPr>
          <p:nvPr>
            <p:ph idx="1"/>
          </p:nvPr>
        </p:nvSpPr>
        <p:spPr>
          <a:xfrm>
            <a:off x="547948" y="1655188"/>
            <a:ext cx="10972800" cy="4525963"/>
          </a:xfrm>
          <a:noFill/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de-DE" sz="3100" dirty="0" smtClean="0"/>
              <a:t>Zusätzlich zu den maßgeblichen Regelungen sind eine </a:t>
            </a:r>
            <a:r>
              <a:rPr lang="de-DE" sz="3100" dirty="0"/>
              <a:t>Reihe von alternativen Richtlinien und Bestimmungen zu einzelnen </a:t>
            </a:r>
            <a:r>
              <a:rPr lang="de-DE" sz="3100" dirty="0" smtClean="0"/>
              <a:t>Regel-werksstellen vorhanden. </a:t>
            </a:r>
          </a:p>
          <a:p>
            <a:pPr>
              <a:lnSpc>
                <a:spcPct val="120000"/>
              </a:lnSpc>
            </a:pPr>
            <a:r>
              <a:rPr lang="de-DE" sz="3100" dirty="0" smtClean="0"/>
              <a:t>Es </a:t>
            </a:r>
            <a:r>
              <a:rPr lang="de-DE" sz="3100" dirty="0"/>
              <a:t>gibt</a:t>
            </a:r>
            <a:r>
              <a:rPr lang="de-DE" sz="3100" dirty="0" smtClean="0"/>
              <a:t>:</a:t>
            </a:r>
          </a:p>
          <a:p>
            <a:pPr marL="774000" indent="-342000">
              <a:lnSpc>
                <a:spcPct val="120000"/>
              </a:lnSpc>
              <a:buFontTx/>
              <a:buChar char="-"/>
            </a:pPr>
            <a:r>
              <a:rPr lang="de-DE" sz="3100" dirty="0" smtClean="0"/>
              <a:t>Alternativen</a:t>
            </a:r>
          </a:p>
          <a:p>
            <a:pPr marL="774000" indent="-342000">
              <a:lnSpc>
                <a:spcPct val="120000"/>
              </a:lnSpc>
              <a:buFontTx/>
              <a:buChar char="-"/>
            </a:pPr>
            <a:r>
              <a:rPr lang="de-DE" sz="3100" dirty="0" smtClean="0"/>
              <a:t>Optionale Ergänzungen</a:t>
            </a:r>
          </a:p>
          <a:p>
            <a:pPr marL="774000" indent="-342000">
              <a:lnSpc>
                <a:spcPct val="120000"/>
              </a:lnSpc>
              <a:buFontTx/>
              <a:buChar char="-"/>
            </a:pPr>
            <a:r>
              <a:rPr lang="de-DE" sz="3100" dirty="0" smtClean="0"/>
              <a:t>Optionale Weglassungen</a:t>
            </a:r>
            <a:endParaRPr lang="de-DE" sz="1800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Grundlagen der RDA | hbz | Stand: 18.08.14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28</a:t>
            </a:fld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6560" y="4697708"/>
            <a:ext cx="11175575" cy="148266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cxnSp>
        <p:nvCxnSpPr>
          <p:cNvPr id="10" name="Gerade Verbindung mit Pfeil 9"/>
          <p:cNvCxnSpPr/>
          <p:nvPr/>
        </p:nvCxnSpPr>
        <p:spPr>
          <a:xfrm flipH="1" flipV="1">
            <a:off x="1487488" y="5556299"/>
            <a:ext cx="864096" cy="926754"/>
          </a:xfrm>
          <a:prstGeom prst="straightConnector1">
            <a:avLst/>
          </a:prstGeom>
          <a:ln w="57150">
            <a:solidFill>
              <a:srgbClr val="F6420A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6966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Alternativen und Optionen</a:t>
            </a:r>
            <a:r>
              <a:rPr lang="de-DE" dirty="0"/>
              <a:t>	</a:t>
            </a:r>
            <a:r>
              <a:rPr lang="de-DE" dirty="0" smtClean="0"/>
              <a:t>	- 2 -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sz="2600" dirty="0" smtClean="0"/>
              <a:t>Die AG RDA hat zu jeder optionalen bzw. alternativen Regelung in RDA eine verbindliche Entscheidung getroffen und diese in einer Anwendungsregel festgehalten.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Grundlagen der RDA | hbz | Stand: 18.08.14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29</a:t>
            </a:fld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15580" y="2780928"/>
            <a:ext cx="7560840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2341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209800" y="2276873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Grundlagen der RDA</a:t>
            </a:r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3672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5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de-DE" dirty="0" smtClean="0"/>
              <a:t>Beispiele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Grundlagen der RDA | hbz | Stand: 18.08.14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30</a:t>
            </a:fld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de-DE" dirty="0" smtClean="0"/>
              <a:t>Die </a:t>
            </a:r>
            <a:r>
              <a:rPr lang="de-DE" dirty="0" smtClean="0">
                <a:solidFill>
                  <a:srgbClr val="C00000"/>
                </a:solidFill>
              </a:rPr>
              <a:t>Beispiele im Toolkit</a:t>
            </a:r>
            <a:r>
              <a:rPr lang="de-DE" dirty="0" smtClean="0"/>
              <a:t> sind an den anglo-amerikanischen Raum angepasst und </a:t>
            </a:r>
            <a:r>
              <a:rPr lang="de-DE" dirty="0" smtClean="0">
                <a:solidFill>
                  <a:srgbClr val="C00000"/>
                </a:solidFill>
              </a:rPr>
              <a:t>dienen nur zur Illustration</a:t>
            </a:r>
            <a:r>
              <a:rPr lang="de-DE" dirty="0" smtClean="0"/>
              <a:t>!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de-DE" dirty="0" smtClean="0"/>
              <a:t>Die für </a:t>
            </a:r>
            <a:r>
              <a:rPr lang="de-DE" dirty="0"/>
              <a:t>den deutschen Sprachraum maßgeblichen Beispiele stehen </a:t>
            </a:r>
            <a:r>
              <a:rPr lang="de-DE" dirty="0" smtClean="0"/>
              <a:t>in </a:t>
            </a:r>
            <a:r>
              <a:rPr lang="de-DE" dirty="0"/>
              <a:t>den Erläuterungen, </a:t>
            </a:r>
            <a:r>
              <a:rPr lang="de-DE" dirty="0" smtClean="0"/>
              <a:t>den Schulungsunterlagen im DNB-Wiki (in diesen Unterlagen formatneutral</a:t>
            </a:r>
            <a:r>
              <a:rPr lang="de-DE" dirty="0"/>
              <a:t>) und den Erfassungshilfen (im PICA und Aleph-Format</a:t>
            </a:r>
            <a:r>
              <a:rPr lang="de-DE" dirty="0" smtClean="0"/>
              <a:t>).</a:t>
            </a:r>
          </a:p>
          <a:p>
            <a:pPr marL="774000">
              <a:buFont typeface="Wingdings" panose="05000000000000000000" pitchFamily="2" charset="2"/>
              <a:buChar char="ð"/>
            </a:pPr>
            <a:r>
              <a:rPr lang="de-DE" dirty="0" smtClean="0">
                <a:sym typeface="Wingdings" panose="05000000000000000000" pitchFamily="2" charset="2"/>
              </a:rPr>
              <a:t>Die </a:t>
            </a:r>
            <a:r>
              <a:rPr lang="de-DE" dirty="0" smtClean="0"/>
              <a:t>Beispiele </a:t>
            </a:r>
            <a:r>
              <a:rPr lang="de-DE" dirty="0"/>
              <a:t>in der aktuellen deutschen Ausgabe des </a:t>
            </a:r>
            <a:r>
              <a:rPr lang="de-DE" dirty="0" smtClean="0"/>
              <a:t>Toolkits entsprechen </a:t>
            </a:r>
            <a:r>
              <a:rPr lang="de-DE" dirty="0"/>
              <a:t>ggf. nicht den Anforderungen im </a:t>
            </a:r>
            <a:r>
              <a:rPr lang="de-DE" dirty="0" smtClean="0"/>
              <a:t>deutschen Sprachraum.</a:t>
            </a:r>
          </a:p>
        </p:txBody>
      </p:sp>
    </p:spTree>
    <p:extLst>
      <p:ext uri="{BB962C8B-B14F-4D97-AF65-F5344CB8AC3E}">
        <p14:creationId xmlns:p14="http://schemas.microsoft.com/office/powerpoint/2010/main" val="3375684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Das neue GND-Wiki				- 1 -</a:t>
            </a:r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Grundlagen der RDA | hbz | Stand: 18.08.14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31</a:t>
            </a:fld>
            <a:endParaRPr lang="de-DE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"/>
          <a:stretch/>
        </p:blipFill>
        <p:spPr>
          <a:xfrm>
            <a:off x="559200" y="1382844"/>
            <a:ext cx="11023200" cy="4880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545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5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l" eaLnBrk="1" hangingPunct="1"/>
            <a:r>
              <a:rPr lang="de-DE" dirty="0" smtClean="0"/>
              <a:t>Das neue GND-Wiki				- 2 -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Grundlagen der RDA | hbz | Stand: 18.08.14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32</a:t>
            </a:fld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Enthält </a:t>
            </a:r>
            <a:r>
              <a:rPr lang="de-DE" dirty="0"/>
              <a:t>alle </a:t>
            </a:r>
            <a:r>
              <a:rPr lang="de-DE" dirty="0" smtClean="0"/>
              <a:t>alten, </a:t>
            </a:r>
            <a:r>
              <a:rPr lang="de-DE" dirty="0"/>
              <a:t>noch gültigen und alle neuen </a:t>
            </a:r>
            <a:r>
              <a:rPr lang="de-DE" dirty="0" smtClean="0"/>
              <a:t>Regeln.</a:t>
            </a:r>
          </a:p>
          <a:p>
            <a:pPr>
              <a:spcBef>
                <a:spcPts val="1800"/>
              </a:spcBef>
            </a:pPr>
            <a:r>
              <a:rPr lang="de-DE" dirty="0" smtClean="0"/>
              <a:t>Es ist unterteilt in folgende Bereiche: </a:t>
            </a:r>
          </a:p>
          <a:p>
            <a:pPr marL="774000">
              <a:buFontTx/>
              <a:buChar char="-"/>
            </a:pPr>
            <a:r>
              <a:rPr lang="de-DE" dirty="0" smtClean="0"/>
              <a:t>Allgemeine Informationen</a:t>
            </a:r>
          </a:p>
          <a:p>
            <a:pPr marL="774000">
              <a:buFontTx/>
              <a:buChar char="-"/>
            </a:pPr>
            <a:r>
              <a:rPr lang="de-DE" dirty="0" smtClean="0"/>
              <a:t>Regeln</a:t>
            </a:r>
          </a:p>
          <a:p>
            <a:pPr marL="774000">
              <a:buFontTx/>
              <a:buChar char="-"/>
            </a:pPr>
            <a:r>
              <a:rPr lang="de-DE" dirty="0" smtClean="0"/>
              <a:t>Erfassung</a:t>
            </a:r>
          </a:p>
          <a:p>
            <a:pPr marL="774000">
              <a:buFontTx/>
              <a:buChar char="-"/>
            </a:pPr>
            <a:r>
              <a:rPr lang="de-DE" dirty="0" smtClean="0"/>
              <a:t>Codes</a:t>
            </a:r>
          </a:p>
          <a:p>
            <a:pPr marL="774000">
              <a:buFontTx/>
              <a:buChar char="-"/>
            </a:pPr>
            <a:r>
              <a:rPr lang="de-DE" dirty="0" smtClean="0"/>
              <a:t>Redaktion</a:t>
            </a:r>
            <a:r>
              <a:rPr lang="de-DE" dirty="0"/>
              <a:t>, Altdaten, Liste der </a:t>
            </a:r>
            <a:r>
              <a:rPr lang="de-DE" dirty="0" smtClean="0"/>
              <a:t>fachliche Nachschlagewerke </a:t>
            </a:r>
            <a:r>
              <a:rPr lang="de-DE" dirty="0"/>
              <a:t>etc</a:t>
            </a:r>
            <a:r>
              <a:rPr lang="de-DE" dirty="0" smtClean="0"/>
              <a:t>.</a:t>
            </a:r>
          </a:p>
          <a:p>
            <a:pPr marL="774000">
              <a:buFontTx/>
              <a:buChar char="-"/>
            </a:pPr>
            <a:r>
              <a:rPr lang="de-DE" dirty="0"/>
              <a:t>Formate, Indexierung und technische Informationen</a:t>
            </a:r>
            <a:endParaRPr lang="de-DE" dirty="0" smtClean="0"/>
          </a:p>
          <a:p>
            <a:pPr marL="774000">
              <a:buFontTx/>
              <a:buChar char="-"/>
            </a:pPr>
            <a:r>
              <a:rPr lang="de-DE" dirty="0" smtClean="0"/>
              <a:t>kooperativ erstellte RDA-Schulungsunterlagen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42497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el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GND-ÜR und -AWR im GND-Wiki</a:t>
            </a:r>
            <a:endParaRPr lang="de-DE" dirty="0"/>
          </a:p>
        </p:txBody>
      </p:sp>
      <p:sp>
        <p:nvSpPr>
          <p:cNvPr id="16" name="Fußzeilenplatzhalt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Grundlagen der RDA | hbz | Stand: 18.08.14</a:t>
            </a:r>
            <a:endParaRPr lang="de-DE" dirty="0"/>
          </a:p>
        </p:txBody>
      </p:sp>
      <p:sp>
        <p:nvSpPr>
          <p:cNvPr id="17" name="Foliennummernplatzhalt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33</a:t>
            </a:fld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27"/>
          <a:stretch/>
        </p:blipFill>
        <p:spPr>
          <a:xfrm>
            <a:off x="449940" y="1359722"/>
            <a:ext cx="11132460" cy="5179191"/>
          </a:xfrm>
          <a:prstGeom prst="rect">
            <a:avLst/>
          </a:prstGeom>
        </p:spPr>
      </p:pic>
      <p:sp>
        <p:nvSpPr>
          <p:cNvPr id="20" name="Textfeld 19"/>
          <p:cNvSpPr txBox="1"/>
          <p:nvPr/>
        </p:nvSpPr>
        <p:spPr>
          <a:xfrm flipH="1">
            <a:off x="119334" y="3779258"/>
            <a:ext cx="1656185" cy="707886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alter Kurzname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119336" y="4595648"/>
            <a:ext cx="1793585" cy="769441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sz="2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neuer Kurzname</a:t>
            </a:r>
            <a:endParaRPr lang="de-DE" sz="2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51" name="Textfeld 2050"/>
          <p:cNvSpPr txBox="1"/>
          <p:nvPr/>
        </p:nvSpPr>
        <p:spPr>
          <a:xfrm>
            <a:off x="8832303" y="2051556"/>
            <a:ext cx="301938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200" b="1" dirty="0" smtClean="0">
                <a:solidFill>
                  <a:schemeClr val="accent4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Navigationsleiste</a:t>
            </a:r>
            <a:endParaRPr lang="de-DE" sz="2200" b="1" dirty="0">
              <a:solidFill>
                <a:schemeClr val="accent4">
                  <a:lumMod val="7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2053" name="Gekrümmte Verbindung 2052"/>
          <p:cNvCxnSpPr>
            <a:stCxn id="2051" idx="1"/>
          </p:cNvCxnSpPr>
          <p:nvPr/>
        </p:nvCxnSpPr>
        <p:spPr>
          <a:xfrm rot="10800000" flipV="1">
            <a:off x="7320141" y="2267000"/>
            <a:ext cx="1512163" cy="9884"/>
          </a:xfrm>
          <a:prstGeom prst="curvedConnector3">
            <a:avLst/>
          </a:prstGeom>
          <a:ln w="28575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hteck 2"/>
          <p:cNvSpPr/>
          <p:nvPr/>
        </p:nvSpPr>
        <p:spPr>
          <a:xfrm>
            <a:off x="2279576" y="4149080"/>
            <a:ext cx="1224136" cy="360040"/>
          </a:xfrm>
          <a:prstGeom prst="rect">
            <a:avLst/>
          </a:prstGeom>
          <a:noFill/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8" name="Gewinkelte Verbindung 7"/>
          <p:cNvCxnSpPr>
            <a:endCxn id="3" idx="1"/>
          </p:cNvCxnSpPr>
          <p:nvPr/>
        </p:nvCxnSpPr>
        <p:spPr>
          <a:xfrm>
            <a:off x="1775519" y="4149080"/>
            <a:ext cx="504057" cy="180020"/>
          </a:xfrm>
          <a:prstGeom prst="bentConnector3">
            <a:avLst/>
          </a:prstGeom>
          <a:ln w="38100">
            <a:solidFill>
              <a:schemeClr val="accent2">
                <a:lumMod val="75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hteck 8"/>
          <p:cNvSpPr/>
          <p:nvPr/>
        </p:nvSpPr>
        <p:spPr>
          <a:xfrm>
            <a:off x="3575720" y="4221088"/>
            <a:ext cx="504056" cy="266056"/>
          </a:xfrm>
          <a:prstGeom prst="rect">
            <a:avLst/>
          </a:prstGeom>
          <a:noFill/>
          <a:ln w="38100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1" name="Gewinkelte Verbindung 10"/>
          <p:cNvCxnSpPr>
            <a:stCxn id="21" idx="3"/>
            <a:endCxn id="9" idx="2"/>
          </p:cNvCxnSpPr>
          <p:nvPr/>
        </p:nvCxnSpPr>
        <p:spPr>
          <a:xfrm flipV="1">
            <a:off x="1912921" y="4487144"/>
            <a:ext cx="1914827" cy="493225"/>
          </a:xfrm>
          <a:prstGeom prst="bentConnector2">
            <a:avLst/>
          </a:prstGeom>
          <a:ln w="38100">
            <a:solidFill>
              <a:schemeClr val="accent2">
                <a:lumMod val="40000"/>
                <a:lumOff val="60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hteck 11"/>
          <p:cNvSpPr/>
          <p:nvPr/>
        </p:nvSpPr>
        <p:spPr>
          <a:xfrm>
            <a:off x="2279576" y="2184749"/>
            <a:ext cx="1224136" cy="219338"/>
          </a:xfrm>
          <a:prstGeom prst="rect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3039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5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l" eaLnBrk="1" hangingPunct="1"/>
            <a:r>
              <a:rPr lang="de-DE" dirty="0" smtClean="0"/>
              <a:t>Erfassungshilfen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Grundlagen der RDA | hbz | Stand: 18.08.14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34</a:t>
            </a:fld>
            <a:endParaRPr lang="de-DE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1932" y="1417638"/>
            <a:ext cx="11023200" cy="4547872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603690" y="2263004"/>
            <a:ext cx="1637738" cy="1015663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gelten für Aleph und Pica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2423592" y="3278667"/>
            <a:ext cx="504056" cy="222341"/>
          </a:xfrm>
          <a:prstGeom prst="rect">
            <a:avLst/>
          </a:prstGeom>
          <a:noFill/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0" name="Gewinkelte Verbindung 9"/>
          <p:cNvCxnSpPr>
            <a:stCxn id="5" idx="3"/>
            <a:endCxn id="3" idx="0"/>
          </p:cNvCxnSpPr>
          <p:nvPr/>
        </p:nvCxnSpPr>
        <p:spPr>
          <a:xfrm>
            <a:off x="2241428" y="2770836"/>
            <a:ext cx="434192" cy="507831"/>
          </a:xfrm>
          <a:prstGeom prst="bentConnector2">
            <a:avLst/>
          </a:prstGeom>
          <a:ln w="38100">
            <a:solidFill>
              <a:schemeClr val="accent2">
                <a:lumMod val="75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3518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5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l" eaLnBrk="1" hangingPunct="1"/>
            <a:r>
              <a:rPr lang="de-DE" dirty="0" smtClean="0"/>
              <a:t>Beispiel für eine Erfassungshilfe: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Grundlagen der RDA | hbz | Stand: 18.08.14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35</a:t>
            </a:fld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7722513" y="1801198"/>
            <a:ext cx="3071675" cy="1631216"/>
          </a:xfrm>
          <a:prstGeom prst="rect">
            <a:avLst/>
          </a:prstGeom>
          <a:noFill/>
          <a:scene3d>
            <a:camera prst="orthographicFront"/>
            <a:lightRig rig="threePt" dir="t">
              <a:rot lat="0" lon="0" rev="1200000"/>
            </a:lightRig>
          </a:scene3d>
          <a:sp3d>
            <a:bevelB w="25400"/>
          </a:sp3d>
        </p:spPr>
        <p:txBody>
          <a:bodyPr wrap="none" rtlCol="0">
            <a:spAutoFit/>
          </a:bodyPr>
          <a:lstStyle/>
          <a:p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Enthält Links auf RDA </a:t>
            </a:r>
            <a:b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oder andere EHs:</a:t>
            </a:r>
          </a:p>
          <a:p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Links sind anklickbar,</a:t>
            </a:r>
            <a:b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wenn die Maus einen</a:t>
            </a:r>
            <a:b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Finger zeigt.</a:t>
            </a:r>
            <a:endParaRPr lang="en-GB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32473" y="1045510"/>
            <a:ext cx="5524856" cy="5472608"/>
          </a:xfrm>
          <a:prstGeom prst="rect">
            <a:avLst/>
          </a:prstGeom>
        </p:spPr>
      </p:pic>
      <p:sp>
        <p:nvSpPr>
          <p:cNvPr id="9" name="Ellipse 8"/>
          <p:cNvSpPr/>
          <p:nvPr/>
        </p:nvSpPr>
        <p:spPr>
          <a:xfrm>
            <a:off x="2005502" y="2492896"/>
            <a:ext cx="1858250" cy="585193"/>
          </a:xfrm>
          <a:prstGeom prst="ellipse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4"/>
          <a:srcRect l="55534" t="29827" r="1799" b="43372"/>
          <a:stretch/>
        </p:blipFill>
        <p:spPr>
          <a:xfrm>
            <a:off x="4424981" y="3609009"/>
            <a:ext cx="6264696" cy="2213510"/>
          </a:xfrm>
          <a:prstGeom prst="rect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65467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„</a:t>
            </a:r>
            <a:r>
              <a:rPr lang="de-DE" dirty="0" err="1"/>
              <a:t>Cataloguers</a:t>
            </a:r>
            <a:r>
              <a:rPr lang="de-DE" dirty="0"/>
              <a:t> </a:t>
            </a:r>
            <a:r>
              <a:rPr lang="de-DE" dirty="0" err="1"/>
              <a:t>Judgement</a:t>
            </a:r>
            <a:r>
              <a:rPr lang="de-DE" dirty="0"/>
              <a:t>“</a:t>
            </a:r>
          </a:p>
        </p:txBody>
      </p:sp>
      <p:sp>
        <p:nvSpPr>
          <p:cNvPr id="47108" name="Rectangle 6"/>
          <p:cNvSpPr>
            <a:spLocks noGrp="1" noChangeArrowheads="1"/>
          </p:cNvSpPr>
          <p:nvPr>
            <p:ph idx="1"/>
          </p:nvPr>
        </p:nvSpPr>
        <p:spPr>
          <a:noFill/>
        </p:spPr>
        <p:txBody>
          <a:bodyPr/>
          <a:lstStyle/>
          <a:p>
            <a:pPr marL="0" indent="0">
              <a:lnSpc>
                <a:spcPts val="22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de-DE" dirty="0" smtClean="0"/>
          </a:p>
          <a:p>
            <a:pPr marL="0" indent="0">
              <a:lnSpc>
                <a:spcPts val="22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de-DE" dirty="0"/>
          </a:p>
          <a:p>
            <a:pPr marL="0" indent="0">
              <a:lnSpc>
                <a:spcPts val="22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de-DE" dirty="0" smtClean="0"/>
          </a:p>
          <a:p>
            <a:pPr marL="0" indent="0" algn="ctr">
              <a:lnSpc>
                <a:spcPts val="4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de-DE" sz="3200" dirty="0"/>
              <a:t>Ja, kann denn hier jeder machen, was er will? 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Schulungsunterlagen der AG RDA – Modul GND: Grundlagen der RDA | hbz | Stand: 18.08.14</a:t>
            </a:r>
            <a:endParaRPr lang="de-DE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36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76050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Hier gibt es Informationen</a:t>
            </a:r>
            <a:endParaRPr lang="de-DE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87488" y="1652084"/>
            <a:ext cx="9217024" cy="4585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Grundlagen der RDA | hbz | Stand: 18.08.14</a:t>
            </a:r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2495600" y="4653136"/>
            <a:ext cx="76328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hlinkClick r:id="rId4"/>
              </a:rPr>
              <a:t>https://wiki1.hbz-nrw.de/display/VDBE/Gemeinsame+Normdatei+%28GND%29</a:t>
            </a:r>
            <a:endParaRPr lang="de-DE" dirty="0" smtClean="0">
              <a:hlinkClick r:id="rId5"/>
            </a:endParaRPr>
          </a:p>
          <a:p>
            <a:endParaRPr lang="de-DE" dirty="0" smtClean="0">
              <a:hlinkClick r:id="rId5"/>
            </a:endParaRPr>
          </a:p>
          <a:p>
            <a:r>
              <a:rPr lang="de-DE" dirty="0" smtClean="0">
                <a:hlinkClick r:id="rId5"/>
              </a:rPr>
              <a:t>https://wiki.dnb.de/display/ILTIS/Informationsseite+zur+GND</a:t>
            </a:r>
            <a:endParaRPr lang="de-DE" dirty="0"/>
          </a:p>
          <a:p>
            <a:endParaRPr lang="de-DE" dirty="0"/>
          </a:p>
          <a:p>
            <a:r>
              <a:rPr lang="de-DE" dirty="0" smtClean="0">
                <a:hlinkClick r:id="rId6"/>
              </a:rPr>
              <a:t>gnd-kat@hbz-nrw.de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37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18633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de-DE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Normdaten in RDA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548680"/>
            <a:ext cx="2389187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82468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e-DE" dirty="0"/>
              <a:t>Behandelte Themen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600" y="1556792"/>
            <a:ext cx="10972800" cy="4525963"/>
          </a:xfrm>
        </p:spPr>
        <p:txBody>
          <a:bodyPr numCol="1"/>
          <a:lstStyle/>
          <a:p>
            <a:pPr indent="-457200">
              <a:buFont typeface="+mj-lt"/>
              <a:buAutoNum type="arabicPeriod"/>
            </a:pPr>
            <a:r>
              <a:rPr lang="de-DE" dirty="0"/>
              <a:t>Das </a:t>
            </a:r>
            <a:r>
              <a:rPr lang="de-DE" dirty="0" smtClean="0"/>
              <a:t>Kapitel 8</a:t>
            </a:r>
          </a:p>
          <a:p>
            <a:pPr indent="-457200">
              <a:buFont typeface="+mj-lt"/>
              <a:buAutoNum type="arabicPeriod"/>
            </a:pPr>
            <a:r>
              <a:rPr lang="de-DE" dirty="0" smtClean="0"/>
              <a:t>Begriffsdefinitionen</a:t>
            </a:r>
          </a:p>
          <a:p>
            <a:pPr indent="-457200">
              <a:buFont typeface="+mj-lt"/>
              <a:buAutoNum type="arabicPeriod"/>
            </a:pPr>
            <a:r>
              <a:rPr lang="de-DE" dirty="0" smtClean="0"/>
              <a:t>Dazu noch in Kapitel 8</a:t>
            </a:r>
          </a:p>
          <a:p>
            <a:pPr indent="-457200">
              <a:buFont typeface="+mj-lt"/>
              <a:buAutoNum type="arabicPeriod"/>
            </a:pPr>
            <a:r>
              <a:rPr lang="de-DE" dirty="0" smtClean="0"/>
              <a:t>Funktionale Ziele</a:t>
            </a:r>
          </a:p>
          <a:p>
            <a:pPr indent="-457200">
              <a:buFont typeface="+mj-lt"/>
              <a:buAutoNum type="arabicPeriod"/>
            </a:pPr>
            <a:r>
              <a:rPr lang="de-DE" dirty="0" smtClean="0"/>
              <a:t>Prinzipien</a:t>
            </a:r>
          </a:p>
          <a:p>
            <a:pPr indent="-457200">
              <a:buFont typeface="+mj-lt"/>
              <a:buAutoNum type="arabicPeriod"/>
            </a:pPr>
            <a:r>
              <a:rPr lang="de-DE" dirty="0" smtClean="0"/>
              <a:t>Kennzeichnung neuer Normdatensätze</a:t>
            </a:r>
          </a:p>
          <a:p>
            <a:pPr indent="-457200">
              <a:buFont typeface="+mj-lt"/>
              <a:buAutoNum type="arabicPeriod"/>
            </a:pPr>
            <a:r>
              <a:rPr lang="de-DE" dirty="0" smtClean="0"/>
              <a:t>Wo stehen Regelungen zu Normdaten?</a:t>
            </a:r>
          </a:p>
          <a:p>
            <a:pPr indent="-457200">
              <a:buFont typeface="+mj-lt"/>
              <a:buAutoNum type="arabicPeriod"/>
            </a:pPr>
            <a:r>
              <a:rPr lang="de-DE" dirty="0" smtClean="0"/>
              <a:t>Was passiert mit den Altdaten?</a:t>
            </a:r>
          </a:p>
          <a:p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Normdaten in RDA | hbz | Stand: 18.08.14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39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0457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e-DE" dirty="0"/>
              <a:t>Behandelte Themen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 numCol="1"/>
          <a:lstStyle/>
          <a:p>
            <a:pPr marL="457200" indent="-457200">
              <a:buFont typeface="+mj-lt"/>
              <a:buAutoNum type="arabicPeriod"/>
            </a:pPr>
            <a:r>
              <a:rPr lang="de-DE" dirty="0" smtClean="0"/>
              <a:t>Eckdaten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RDA Toolkit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Anwendungsrichtlinien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RDA im deutschsprachigen Raum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Aufbau der RDA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Terminologie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„</a:t>
            </a:r>
            <a:r>
              <a:rPr lang="de-DE" dirty="0" err="1" smtClean="0"/>
              <a:t>Cataloguers</a:t>
            </a:r>
            <a:r>
              <a:rPr lang="de-DE" dirty="0" smtClean="0"/>
              <a:t> </a:t>
            </a:r>
            <a:r>
              <a:rPr lang="de-DE" dirty="0" err="1" smtClean="0"/>
              <a:t>Judgement</a:t>
            </a:r>
            <a:r>
              <a:rPr lang="de-DE" dirty="0" smtClean="0"/>
              <a:t>“</a:t>
            </a:r>
          </a:p>
          <a:p>
            <a:pPr marL="0" indent="0">
              <a:buNone/>
            </a:pPr>
            <a:endParaRPr lang="de-DE" dirty="0" smtClean="0"/>
          </a:p>
          <a:p>
            <a:pPr>
              <a:buFont typeface="+mj-lt"/>
              <a:buAutoNum type="arabicPeriod"/>
            </a:pPr>
            <a:endParaRPr lang="de-DE" dirty="0" smtClean="0"/>
          </a:p>
          <a:p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Grundlagen der RDA | hbz | Stand: 18.08.14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4</a:t>
            </a:fld>
            <a:endParaRPr lang="de-DE" dirty="0"/>
          </a:p>
        </p:txBody>
      </p:sp>
      <p:pic>
        <p:nvPicPr>
          <p:cNvPr id="17203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5960" y="285586"/>
            <a:ext cx="2848668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54795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de-DE" dirty="0" smtClean="0"/>
              <a:t>Das Kapitel 8						- 1 -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Die allgemeine Richtlinien zum Erfassen der Merkmale von Personen, Familien und Körperschaften sind hier zu finden.</a:t>
            </a:r>
          </a:p>
          <a:p>
            <a:r>
              <a:rPr lang="de-DE" dirty="0"/>
              <a:t>Außerdem werden die RDA-Terminologie und die folgenden Begriffe </a:t>
            </a:r>
            <a:r>
              <a:rPr lang="de-DE" dirty="0" smtClean="0"/>
              <a:t>erklärt:</a:t>
            </a:r>
          </a:p>
          <a:p>
            <a:pPr marL="774900">
              <a:buFontTx/>
              <a:buChar char="-"/>
            </a:pPr>
            <a:r>
              <a:rPr lang="de-DE" dirty="0" smtClean="0"/>
              <a:t>Person, Familie und Körperschaft,</a:t>
            </a:r>
          </a:p>
          <a:p>
            <a:pPr marL="774900">
              <a:buFontTx/>
              <a:buChar char="-"/>
            </a:pPr>
            <a:r>
              <a:rPr lang="de-DE" dirty="0" smtClean="0"/>
              <a:t>Name (bevorzugter </a:t>
            </a:r>
            <a:r>
              <a:rPr lang="de-DE" dirty="0"/>
              <a:t>und abweichender Name</a:t>
            </a:r>
            <a:r>
              <a:rPr lang="de-DE" dirty="0" smtClean="0"/>
              <a:t>) sowie</a:t>
            </a:r>
          </a:p>
          <a:p>
            <a:pPr marL="774900">
              <a:buFontTx/>
              <a:buChar char="-"/>
            </a:pPr>
            <a:r>
              <a:rPr lang="de-DE" dirty="0" smtClean="0"/>
              <a:t>Sucheinstieg (normierter Sucheinstieg </a:t>
            </a:r>
            <a:r>
              <a:rPr lang="de-DE" dirty="0"/>
              <a:t>und zusätzlicher Sucheinstieg</a:t>
            </a:r>
            <a:r>
              <a:rPr lang="de-DE" dirty="0" smtClean="0"/>
              <a:t>)</a:t>
            </a:r>
          </a:p>
          <a:p>
            <a:pPr marL="0" indent="0">
              <a:buNone/>
            </a:pPr>
            <a:endParaRPr lang="de-DE" dirty="0" smtClean="0"/>
          </a:p>
          <a:p>
            <a:pPr marL="0"/>
            <a:endParaRPr lang="de-DE" dirty="0"/>
          </a:p>
          <a:p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Schulungsunterlagen der AG RDA – Modul GND: Normdaten in RDA | hbz | Stand: 18.08.14</a:t>
            </a:r>
            <a:endParaRPr lang="de-DE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40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32475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de-DE" dirty="0" smtClean="0"/>
              <a:t>Das Kapitel 8						- 2 -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Des Weiteren enthält dieses Kapitel grundsätzliche Aussagen zu :</a:t>
            </a:r>
            <a:endParaRPr lang="de-DE" dirty="0" smtClean="0"/>
          </a:p>
          <a:p>
            <a:pPr marL="774900">
              <a:buFontTx/>
              <a:buChar char="-"/>
            </a:pPr>
            <a:r>
              <a:rPr lang="de-DE" dirty="0" smtClean="0"/>
              <a:t>Sprache und Schrift,</a:t>
            </a:r>
          </a:p>
          <a:p>
            <a:pPr marL="774900">
              <a:buFontTx/>
              <a:buChar char="-"/>
            </a:pPr>
            <a:r>
              <a:rPr lang="de-DE" dirty="0" smtClean="0"/>
              <a:t>Großschreibung,</a:t>
            </a:r>
          </a:p>
          <a:p>
            <a:pPr marL="774900">
              <a:buFontTx/>
              <a:buChar char="-"/>
            </a:pPr>
            <a:r>
              <a:rPr lang="de-DE" dirty="0" smtClean="0"/>
              <a:t>Akzente und diakritischen Zeichen,</a:t>
            </a:r>
          </a:p>
          <a:p>
            <a:pPr marL="774900">
              <a:buFontTx/>
              <a:buChar char="-"/>
            </a:pPr>
            <a:r>
              <a:rPr lang="de-DE" dirty="0" smtClean="0"/>
              <a:t>Bindestrichen,</a:t>
            </a:r>
          </a:p>
          <a:p>
            <a:pPr marL="774900">
              <a:buFontTx/>
              <a:buChar char="-"/>
            </a:pPr>
            <a:r>
              <a:rPr lang="de-DE" dirty="0" smtClean="0"/>
              <a:t>den Abstand zwischen Initialen und Akronymen sowie</a:t>
            </a:r>
          </a:p>
          <a:p>
            <a:pPr marL="774900">
              <a:buFontTx/>
              <a:buChar char="-"/>
            </a:pPr>
            <a:r>
              <a:rPr lang="de-DE" dirty="0" smtClean="0"/>
              <a:t>Abkürzungen.</a:t>
            </a:r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Schulungsunterlagen der AG RDA – Modul GND: Normdaten in RDA | hbz | Stand: 18.08.14</a:t>
            </a:r>
            <a:endParaRPr lang="de-DE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41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46129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Begriffsdefinitionen				- 1 -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Eine </a:t>
            </a:r>
            <a:r>
              <a:rPr lang="de-DE" dirty="0" smtClean="0">
                <a:solidFill>
                  <a:srgbClr val="C00000"/>
                </a:solidFill>
              </a:rPr>
              <a:t>Person</a:t>
            </a:r>
            <a:r>
              <a:rPr lang="de-DE" dirty="0" smtClean="0"/>
              <a:t> ist </a:t>
            </a:r>
            <a:r>
              <a:rPr lang="de-DE" dirty="0"/>
              <a:t>ein Individuum oder eine Identität, die von einem Individuum eingeführt wurde (entweder alleine oder in </a:t>
            </a:r>
            <a:r>
              <a:rPr lang="de-DE" dirty="0" smtClean="0"/>
              <a:t>Gemein-</a:t>
            </a:r>
            <a:r>
              <a:rPr lang="de-DE" dirty="0" err="1" smtClean="0"/>
              <a:t>schaft</a:t>
            </a:r>
            <a:r>
              <a:rPr lang="de-DE" dirty="0" smtClean="0"/>
              <a:t> </a:t>
            </a:r>
            <a:r>
              <a:rPr lang="de-DE" dirty="0"/>
              <a:t>mit einem Individuum oder mehreren anderen </a:t>
            </a:r>
            <a:r>
              <a:rPr lang="de-DE" dirty="0" smtClean="0"/>
              <a:t>Individuen).</a:t>
            </a:r>
          </a:p>
          <a:p>
            <a:pPr marL="774000" lvl="1" indent="-342000">
              <a:buFont typeface="Wingdings" panose="05000000000000000000" pitchFamily="2" charset="2"/>
              <a:buChar char="Ä"/>
            </a:pPr>
            <a:r>
              <a:rPr lang="de-DE" dirty="0" smtClean="0"/>
              <a:t>Dazu gehören natürliche Personen, Pseudonyme</a:t>
            </a:r>
            <a:r>
              <a:rPr lang="de-DE" dirty="0"/>
              <a:t>, </a:t>
            </a:r>
            <a:r>
              <a:rPr lang="de-DE" dirty="0" smtClean="0"/>
              <a:t>Sammel-pseudonyme</a:t>
            </a:r>
            <a:r>
              <a:rPr lang="de-DE" dirty="0"/>
              <a:t>, fiktive Personen </a:t>
            </a:r>
            <a:r>
              <a:rPr lang="de-DE" dirty="0" smtClean="0"/>
              <a:t>und auch reale nicht-menschliche Entitäten</a:t>
            </a:r>
          </a:p>
          <a:p>
            <a:pPr>
              <a:spcBef>
                <a:spcPts val="1800"/>
              </a:spcBef>
            </a:pPr>
            <a:r>
              <a:rPr lang="de-DE" dirty="0"/>
              <a:t>Eine </a:t>
            </a:r>
            <a:r>
              <a:rPr lang="de-DE" dirty="0">
                <a:solidFill>
                  <a:srgbClr val="C00000"/>
                </a:solidFill>
              </a:rPr>
              <a:t>Familie</a:t>
            </a:r>
            <a:r>
              <a:rPr lang="de-DE" b="1" dirty="0"/>
              <a:t> </a:t>
            </a:r>
            <a:r>
              <a:rPr lang="de-DE" dirty="0"/>
              <a:t>besteht aus zwei oder mehr Personen, die durch Geburt, Heirat, Adoption, eingetragene Lebenspartnerschaft oder einen ähnlichen Rechtsstatus miteinander in Beziehung stehen oder die sich auf andere Weise als Familie präsentieren</a:t>
            </a:r>
            <a:r>
              <a:rPr lang="de-DE" dirty="0" smtClean="0"/>
              <a:t>.</a:t>
            </a:r>
          </a:p>
          <a:p>
            <a:pPr marL="774000" lvl="1" indent="-342000">
              <a:buFont typeface="Wingdings" panose="05000000000000000000" pitchFamily="2" charset="2"/>
              <a:buChar char="Ä"/>
            </a:pPr>
            <a:r>
              <a:rPr lang="de-DE" dirty="0" smtClean="0"/>
              <a:t>Die </a:t>
            </a:r>
            <a:r>
              <a:rPr lang="de-DE" dirty="0"/>
              <a:t>Entscheidung, wann Familien für die Erschließung zu </a:t>
            </a:r>
            <a:r>
              <a:rPr lang="de-DE" dirty="0" smtClean="0"/>
              <a:t>berück-sichtigen </a:t>
            </a:r>
            <a:r>
              <a:rPr lang="de-DE" dirty="0"/>
              <a:t>sind, ist unabhängig von der Anzahl der Familienmitglieder</a:t>
            </a:r>
            <a:r>
              <a:rPr lang="de-DE" dirty="0" smtClean="0"/>
              <a:t>.</a:t>
            </a:r>
            <a:endParaRPr lang="de-DE" dirty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42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Normdaten in RDA | hbz | Stand: 18.08.14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76833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Begriffsdefinitionen				- 2 -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Eine </a:t>
            </a:r>
            <a:r>
              <a:rPr lang="de-DE" dirty="0" smtClean="0">
                <a:solidFill>
                  <a:srgbClr val="C00000"/>
                </a:solidFill>
              </a:rPr>
              <a:t>Körperschaft</a:t>
            </a:r>
            <a:r>
              <a:rPr lang="de-DE" dirty="0" smtClean="0"/>
              <a:t> ist</a:t>
            </a:r>
            <a:r>
              <a:rPr lang="de-DE" b="1" dirty="0" smtClean="0"/>
              <a:t> </a:t>
            </a:r>
            <a:r>
              <a:rPr lang="de-DE" dirty="0" smtClean="0"/>
              <a:t>eine </a:t>
            </a:r>
            <a:r>
              <a:rPr lang="de-DE" dirty="0"/>
              <a:t>Organisation oder eine Gruppe von Personen </a:t>
            </a:r>
            <a:r>
              <a:rPr lang="de-DE" dirty="0" smtClean="0"/>
              <a:t>und/oder </a:t>
            </a:r>
            <a:r>
              <a:rPr lang="de-DE" dirty="0"/>
              <a:t>Organisationen, die durch einen bestimmten Namen identifiziert ist und die als Einheit handelt oder handeln kann. </a:t>
            </a:r>
            <a:endParaRPr lang="de-DE" dirty="0" smtClean="0"/>
          </a:p>
          <a:p>
            <a:pPr marL="774000" lvl="1" indent="-342000">
              <a:buFont typeface="Wingdings" panose="05000000000000000000" pitchFamily="2" charset="2"/>
              <a:buChar char="Ä"/>
            </a:pPr>
            <a:r>
              <a:rPr lang="de-DE" dirty="0" smtClean="0"/>
              <a:t>Dazu gehören auch Gebietskörperschaften.</a:t>
            </a:r>
            <a:br>
              <a:rPr lang="de-DE" dirty="0" smtClean="0"/>
            </a:br>
            <a:r>
              <a:rPr lang="de-DE" dirty="0" smtClean="0"/>
              <a:t>Konferenzen werden in RDA ebenfalls als Körperschaft angesehen.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43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Normdaten in RDA | hbz | Stand: 18.08.14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34398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Begriffsdefinitionen				- 3 -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Ein </a:t>
            </a:r>
            <a:r>
              <a:rPr lang="de-DE" dirty="0" smtClean="0">
                <a:solidFill>
                  <a:srgbClr val="C00000"/>
                </a:solidFill>
              </a:rPr>
              <a:t>Name</a:t>
            </a:r>
            <a:r>
              <a:rPr lang="de-DE" dirty="0" smtClean="0"/>
              <a:t> ist </a:t>
            </a:r>
            <a:r>
              <a:rPr lang="de-DE" dirty="0"/>
              <a:t>ein Wort, ein Zeichen oder eine Gruppe von Wörtern und/oder Zeichen, unter dem/der/denen eine </a:t>
            </a:r>
            <a:r>
              <a:rPr lang="de-DE" dirty="0" smtClean="0"/>
              <a:t>Person / </a:t>
            </a:r>
            <a:r>
              <a:rPr lang="de-DE" dirty="0"/>
              <a:t>Familie </a:t>
            </a:r>
            <a:r>
              <a:rPr lang="de-DE" dirty="0" smtClean="0"/>
              <a:t>/ </a:t>
            </a:r>
            <a:r>
              <a:rPr lang="de-DE" dirty="0"/>
              <a:t>Körperschaft bekannt ist. </a:t>
            </a:r>
            <a:endParaRPr lang="de-DE" dirty="0" smtClean="0"/>
          </a:p>
          <a:p>
            <a:pPr>
              <a:spcBef>
                <a:spcPts val="1800"/>
              </a:spcBef>
            </a:pPr>
            <a:r>
              <a:rPr lang="de-DE" dirty="0" smtClean="0"/>
              <a:t>Der </a:t>
            </a:r>
            <a:r>
              <a:rPr lang="de-DE" dirty="0" smtClean="0">
                <a:solidFill>
                  <a:srgbClr val="C00000"/>
                </a:solidFill>
              </a:rPr>
              <a:t>bevorzugte </a:t>
            </a:r>
            <a:r>
              <a:rPr lang="de-DE" dirty="0">
                <a:solidFill>
                  <a:srgbClr val="C00000"/>
                </a:solidFill>
              </a:rPr>
              <a:t>Name</a:t>
            </a:r>
            <a:r>
              <a:rPr lang="de-DE" b="1" dirty="0"/>
              <a:t> </a:t>
            </a:r>
            <a:r>
              <a:rPr lang="de-DE" dirty="0" smtClean="0"/>
              <a:t>ist der Name (die Namensform), der </a:t>
            </a:r>
            <a:r>
              <a:rPr lang="de-DE" dirty="0"/>
              <a:t>als Grundlage für </a:t>
            </a:r>
            <a:r>
              <a:rPr lang="de-DE" dirty="0" smtClean="0"/>
              <a:t>den normierten Sucheinstieg </a:t>
            </a:r>
            <a:r>
              <a:rPr lang="de-DE" dirty="0"/>
              <a:t>gewählt wird, der eine </a:t>
            </a:r>
            <a:r>
              <a:rPr lang="de-DE" dirty="0" smtClean="0"/>
              <a:t>Person / Familie / </a:t>
            </a:r>
            <a:r>
              <a:rPr lang="de-DE" dirty="0"/>
              <a:t>Körperschaft repräsentiert. </a:t>
            </a:r>
            <a:endParaRPr lang="de-DE" dirty="0" smtClean="0"/>
          </a:p>
          <a:p>
            <a:pPr>
              <a:spcBef>
                <a:spcPts val="1800"/>
              </a:spcBef>
            </a:pPr>
            <a:r>
              <a:rPr lang="de-DE" dirty="0" smtClean="0"/>
              <a:t>Ein </a:t>
            </a:r>
            <a:r>
              <a:rPr lang="de-DE" dirty="0">
                <a:solidFill>
                  <a:srgbClr val="C00000"/>
                </a:solidFill>
              </a:rPr>
              <a:t>abweichender Name </a:t>
            </a:r>
            <a:r>
              <a:rPr lang="de-DE" dirty="0"/>
              <a:t>ist ein Name (eine Namensform), unter dem eine Person / Familie / Körperschaft bekannt ist und der sich von dem Namen unterscheidet, der als bevorzugter Name für diese Person / Familie / Körperschaft gewählt wurde. </a:t>
            </a:r>
          </a:p>
          <a:p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44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Normdaten in RDA | hbz | Stand: 18.08.14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2374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Begriffsdefinitionen				- 4 -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Ein </a:t>
            </a:r>
            <a:r>
              <a:rPr lang="de-DE" dirty="0" smtClean="0">
                <a:solidFill>
                  <a:srgbClr val="C00000"/>
                </a:solidFill>
              </a:rPr>
              <a:t>Sucheinstieg</a:t>
            </a:r>
            <a:r>
              <a:rPr lang="de-DE" b="1" dirty="0" smtClean="0"/>
              <a:t> </a:t>
            </a:r>
            <a:r>
              <a:rPr lang="de-DE" dirty="0" smtClean="0"/>
              <a:t>ist ein Name, ein </a:t>
            </a:r>
            <a:r>
              <a:rPr lang="de-DE" dirty="0"/>
              <a:t>Ausdruck, </a:t>
            </a:r>
            <a:r>
              <a:rPr lang="de-DE" dirty="0" smtClean="0"/>
              <a:t>ein </a:t>
            </a:r>
            <a:r>
              <a:rPr lang="de-DE" dirty="0"/>
              <a:t>Code usw., der eine bestimmte </a:t>
            </a:r>
            <a:r>
              <a:rPr lang="de-DE" dirty="0" smtClean="0"/>
              <a:t>Person / </a:t>
            </a:r>
            <a:r>
              <a:rPr lang="de-DE" dirty="0"/>
              <a:t>Familie </a:t>
            </a:r>
            <a:r>
              <a:rPr lang="de-DE" dirty="0" smtClean="0"/>
              <a:t>/ </a:t>
            </a:r>
            <a:r>
              <a:rPr lang="de-DE" dirty="0"/>
              <a:t>Körperschaft repräsentiert. </a:t>
            </a:r>
          </a:p>
          <a:p>
            <a:r>
              <a:rPr lang="de-DE" dirty="0" smtClean="0"/>
              <a:t>Zu unterscheiden sind </a:t>
            </a:r>
            <a:r>
              <a:rPr lang="de-DE" dirty="0" smtClean="0">
                <a:solidFill>
                  <a:srgbClr val="C00000"/>
                </a:solidFill>
              </a:rPr>
              <a:t>zwei Arten</a:t>
            </a:r>
            <a:r>
              <a:rPr lang="de-DE" dirty="0" smtClean="0"/>
              <a:t> von Sucheinstiegen:</a:t>
            </a:r>
          </a:p>
          <a:p>
            <a:pPr marL="1080000" indent="-457200">
              <a:buFont typeface="+mj-lt"/>
              <a:buAutoNum type="arabicPeriod"/>
            </a:pPr>
            <a:r>
              <a:rPr lang="de-DE" dirty="0" smtClean="0"/>
              <a:t>Der normierte Sucheinstieg</a:t>
            </a:r>
          </a:p>
          <a:p>
            <a:pPr marL="1080000" indent="-457200">
              <a:buFont typeface="+mj-lt"/>
              <a:buAutoNum type="arabicPeriod"/>
            </a:pPr>
            <a:r>
              <a:rPr lang="de-DE" dirty="0" smtClean="0"/>
              <a:t>Der zusätzliche Sucheinstieg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45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Normdaten in RDA | hbz | Stand: 18.08.14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7912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Begriffsdefinitionen				- 5 -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000" indent="-342000"/>
            <a:r>
              <a:rPr lang="de-DE" dirty="0" smtClean="0"/>
              <a:t>Der </a:t>
            </a:r>
            <a:r>
              <a:rPr lang="de-DE" dirty="0" smtClean="0">
                <a:solidFill>
                  <a:srgbClr val="C00000"/>
                </a:solidFill>
              </a:rPr>
              <a:t>normierte Sucheinstieg </a:t>
            </a:r>
            <a:r>
              <a:rPr lang="de-DE" dirty="0"/>
              <a:t>ist der standardisierte </a:t>
            </a:r>
            <a:r>
              <a:rPr lang="de-DE" dirty="0" smtClean="0"/>
              <a:t>Sucheinstieg, </a:t>
            </a:r>
            <a:r>
              <a:rPr lang="de-DE" dirty="0"/>
              <a:t>der eine Entität repräsentiert. </a:t>
            </a:r>
            <a:endParaRPr lang="de-DE" dirty="0" smtClean="0"/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sz="2200" dirty="0" smtClean="0">
                <a:sym typeface="Wingdings" panose="05000000000000000000" pitchFamily="2" charset="2"/>
              </a:rPr>
              <a:t>Er </a:t>
            </a:r>
            <a:r>
              <a:rPr lang="de-DE" sz="2200" dirty="0" smtClean="0"/>
              <a:t>wird </a:t>
            </a:r>
            <a:r>
              <a:rPr lang="de-DE" sz="2200" dirty="0"/>
              <a:t>unter Verwendung des </a:t>
            </a:r>
            <a:r>
              <a:rPr lang="de-DE" sz="2200" dirty="0">
                <a:solidFill>
                  <a:srgbClr val="C00000"/>
                </a:solidFill>
              </a:rPr>
              <a:t>bevorzugten Namens</a:t>
            </a:r>
            <a:r>
              <a:rPr lang="de-DE" sz="2200" dirty="0"/>
              <a:t> für die Person / Familie / Körperschaft gebildet. </a:t>
            </a:r>
            <a:endParaRPr lang="de-DE" sz="2200" dirty="0" smtClean="0"/>
          </a:p>
          <a:p>
            <a:pPr marL="342000" indent="-342000">
              <a:spcBef>
                <a:spcPts val="1800"/>
              </a:spcBef>
            </a:pPr>
            <a:r>
              <a:rPr lang="de-DE" dirty="0" smtClean="0"/>
              <a:t>Ein </a:t>
            </a:r>
            <a:r>
              <a:rPr lang="de-DE" dirty="0">
                <a:solidFill>
                  <a:srgbClr val="C00000"/>
                </a:solidFill>
              </a:rPr>
              <a:t>zusätzlicher Sucheinstieg </a:t>
            </a:r>
            <a:r>
              <a:rPr lang="de-DE" dirty="0"/>
              <a:t>ist eine Alternative </a:t>
            </a:r>
            <a:r>
              <a:rPr lang="de-DE" dirty="0" smtClean="0"/>
              <a:t>zum normierten Sucheinstieg, </a:t>
            </a:r>
            <a:r>
              <a:rPr lang="de-DE" dirty="0"/>
              <a:t>der eine Entität repräsentiert. </a:t>
            </a:r>
            <a:endParaRPr lang="de-DE" dirty="0" smtClean="0"/>
          </a:p>
          <a:p>
            <a:pPr marL="774000">
              <a:spcBef>
                <a:spcPts val="576"/>
              </a:spcBef>
              <a:buFont typeface="Wingdings" panose="05000000000000000000" pitchFamily="2" charset="2"/>
              <a:buChar char="Ä"/>
            </a:pPr>
            <a:r>
              <a:rPr lang="de-DE" sz="2200" dirty="0" smtClean="0"/>
              <a:t>Er wird </a:t>
            </a:r>
            <a:r>
              <a:rPr lang="de-DE" sz="2200" dirty="0"/>
              <a:t>unter Verwendung eines </a:t>
            </a:r>
            <a:r>
              <a:rPr lang="de-DE" sz="2200" dirty="0">
                <a:solidFill>
                  <a:srgbClr val="C00000"/>
                </a:solidFill>
              </a:rPr>
              <a:t>abweichenden Namens </a:t>
            </a:r>
            <a:r>
              <a:rPr lang="de-DE" sz="2200" dirty="0"/>
              <a:t>für diese Person / Familie / Körperschaft gebildet.</a:t>
            </a:r>
            <a:r>
              <a:rPr lang="de-DE" dirty="0"/>
              <a:t> </a:t>
            </a:r>
            <a:endParaRPr lang="de-DE" dirty="0" smtClean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46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Normdaten in RDA | hbz | Stand: 18.08.14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90592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Dazu noch in Kapitel 8			- 1 -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600" y="1556792"/>
            <a:ext cx="10972800" cy="4525963"/>
          </a:xfrm>
        </p:spPr>
        <p:txBody>
          <a:bodyPr>
            <a:normAutofit/>
          </a:bodyPr>
          <a:lstStyle/>
          <a:p>
            <a:r>
              <a:rPr lang="de-DE" dirty="0" smtClean="0"/>
              <a:t>Die </a:t>
            </a:r>
            <a:r>
              <a:rPr lang="de-DE" dirty="0" smtClean="0">
                <a:solidFill>
                  <a:srgbClr val="C00000"/>
                </a:solidFill>
              </a:rPr>
              <a:t>Sprache </a:t>
            </a:r>
            <a:r>
              <a:rPr lang="de-DE" dirty="0">
                <a:solidFill>
                  <a:srgbClr val="C00000"/>
                </a:solidFill>
              </a:rPr>
              <a:t>und </a:t>
            </a:r>
            <a:r>
              <a:rPr lang="de-DE" dirty="0" smtClean="0">
                <a:solidFill>
                  <a:srgbClr val="C00000"/>
                </a:solidFill>
              </a:rPr>
              <a:t>Schrift</a:t>
            </a:r>
            <a:r>
              <a:rPr lang="de-DE" dirty="0" smtClean="0"/>
              <a:t>:</a:t>
            </a:r>
            <a:br>
              <a:rPr lang="de-DE" dirty="0" smtClean="0"/>
            </a:br>
            <a:r>
              <a:rPr lang="de-DE" dirty="0" smtClean="0"/>
              <a:t>Vorzug haben Sprache und Schrift der vorliegenden Ressource, aber Namen in einer anderer Schrift sind nach Möglichkeit zu transliterieren.</a:t>
            </a:r>
          </a:p>
          <a:p>
            <a:pPr>
              <a:spcBef>
                <a:spcPts val="1800"/>
              </a:spcBef>
            </a:pPr>
            <a:r>
              <a:rPr lang="de-DE" dirty="0" smtClean="0"/>
              <a:t>Die </a:t>
            </a:r>
            <a:r>
              <a:rPr lang="de-DE" dirty="0" smtClean="0">
                <a:solidFill>
                  <a:srgbClr val="C00000"/>
                </a:solidFill>
              </a:rPr>
              <a:t>Großschreibung</a:t>
            </a:r>
            <a:r>
              <a:rPr lang="de-DE" dirty="0" smtClean="0"/>
              <a:t>:</a:t>
            </a:r>
            <a:br>
              <a:rPr lang="de-DE" dirty="0" smtClean="0"/>
            </a:br>
            <a:r>
              <a:rPr lang="de-DE" dirty="0" smtClean="0"/>
              <a:t>Die </a:t>
            </a:r>
            <a:r>
              <a:rPr lang="de-DE" dirty="0"/>
              <a:t>Regeln für die bevorzugten oder abweichenden Namen entsprechen den </a:t>
            </a:r>
            <a:r>
              <a:rPr lang="de-DE" dirty="0" smtClean="0"/>
              <a:t>Rechtschreibregeln </a:t>
            </a:r>
            <a:r>
              <a:rPr lang="de-DE" dirty="0"/>
              <a:t>für die jeweilige </a:t>
            </a:r>
            <a:r>
              <a:rPr lang="de-DE" dirty="0" smtClean="0"/>
              <a:t>Sprache.</a:t>
            </a:r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sz="2200" dirty="0" smtClean="0"/>
              <a:t>Diese finden Sie in Anhang A, wobei die in </a:t>
            </a:r>
            <a:r>
              <a:rPr lang="de-DE" sz="2200" dirty="0"/>
              <a:t>RDA A.2, A.11, A.13, A.16 genannten Regeln </a:t>
            </a:r>
            <a:r>
              <a:rPr lang="de-DE" sz="2200" dirty="0" smtClean="0"/>
              <a:t>für </a:t>
            </a:r>
            <a:r>
              <a:rPr lang="de-DE" sz="2200" dirty="0"/>
              <a:t>die englische </a:t>
            </a:r>
            <a:r>
              <a:rPr lang="de-DE" sz="2200" dirty="0" smtClean="0"/>
              <a:t>Sprache gelten.</a:t>
            </a:r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sz="2200" dirty="0" smtClean="0"/>
              <a:t>Außerdem </a:t>
            </a:r>
            <a:r>
              <a:rPr lang="de-DE" sz="2200" dirty="0"/>
              <a:t>haben die Regeln der jeweiligen </a:t>
            </a:r>
            <a:r>
              <a:rPr lang="de-DE" sz="2200" dirty="0" smtClean="0"/>
              <a:t>Sprache Vorrang, daher bei RDA </a:t>
            </a:r>
            <a:r>
              <a:rPr lang="de-DE" sz="2200" dirty="0"/>
              <a:t>A.33 - A.55 </a:t>
            </a:r>
            <a:r>
              <a:rPr lang="de-DE" sz="2200" dirty="0" smtClean="0"/>
              <a:t>evtl. </a:t>
            </a:r>
            <a:r>
              <a:rPr lang="de-DE" sz="2200" dirty="0"/>
              <a:t>Auswirkungen auf </a:t>
            </a:r>
            <a:r>
              <a:rPr lang="de-DE" sz="2200" dirty="0" smtClean="0"/>
              <a:t>die Körperschaften </a:t>
            </a:r>
            <a:r>
              <a:rPr lang="de-DE" sz="2200" dirty="0"/>
              <a:t>beachten</a:t>
            </a:r>
            <a:r>
              <a:rPr lang="de-DE" sz="2200" dirty="0" smtClean="0"/>
              <a:t>!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47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Normdaten in RDA | hbz | Stand: 18.08.14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02946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Dazu noch in Kapitel 8			- 2 -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de-DE" dirty="0" smtClean="0"/>
              <a:t>Die </a:t>
            </a:r>
            <a:r>
              <a:rPr lang="de-DE" dirty="0" smtClean="0">
                <a:solidFill>
                  <a:srgbClr val="C00000"/>
                </a:solidFill>
              </a:rPr>
              <a:t>Akzente </a:t>
            </a:r>
            <a:r>
              <a:rPr lang="de-DE" dirty="0">
                <a:solidFill>
                  <a:srgbClr val="C00000"/>
                </a:solidFill>
              </a:rPr>
              <a:t>und </a:t>
            </a:r>
            <a:r>
              <a:rPr lang="de-DE" dirty="0" smtClean="0">
                <a:solidFill>
                  <a:srgbClr val="C00000"/>
                </a:solidFill>
              </a:rPr>
              <a:t>diakritischen Zeichen</a:t>
            </a:r>
            <a:r>
              <a:rPr lang="de-DE" dirty="0" smtClean="0"/>
              <a:t>:</a:t>
            </a:r>
            <a:br>
              <a:rPr lang="de-DE" dirty="0" smtClean="0"/>
            </a:br>
            <a:r>
              <a:rPr lang="de-DE" dirty="0"/>
              <a:t>Sind so zu erfassen, wie sie in der Vorlage erscheinen.</a:t>
            </a:r>
            <a:endParaRPr lang="de-DE" dirty="0" smtClean="0"/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sz="2200" dirty="0" smtClean="0"/>
              <a:t>Ist </a:t>
            </a:r>
            <a:r>
              <a:rPr lang="de-DE" sz="2200" dirty="0"/>
              <a:t>sicher, dass </a:t>
            </a:r>
            <a:r>
              <a:rPr lang="de-DE" sz="2200" dirty="0" smtClean="0"/>
              <a:t>sie ein wesentlicher </a:t>
            </a:r>
            <a:r>
              <a:rPr lang="de-DE" sz="2200" dirty="0"/>
              <a:t>Bestandteil des Namens sind und in der Vorlage weggelassen wurden, sind sie zu </a:t>
            </a:r>
            <a:r>
              <a:rPr lang="de-DE" sz="2200" dirty="0" smtClean="0"/>
              <a:t>ergänzen.</a:t>
            </a:r>
          </a:p>
          <a:p>
            <a:pPr lvl="0">
              <a:spcBef>
                <a:spcPts val="1800"/>
              </a:spcBef>
            </a:pPr>
            <a:r>
              <a:rPr lang="de-DE" dirty="0" smtClean="0"/>
              <a:t>Die </a:t>
            </a:r>
            <a:r>
              <a:rPr lang="de-DE" dirty="0" smtClean="0">
                <a:solidFill>
                  <a:srgbClr val="C00000"/>
                </a:solidFill>
              </a:rPr>
              <a:t>Bindestriche</a:t>
            </a:r>
            <a:r>
              <a:rPr lang="de-DE" dirty="0" smtClean="0"/>
              <a:t>:</a:t>
            </a:r>
            <a:br>
              <a:rPr lang="de-DE" dirty="0" smtClean="0"/>
            </a:br>
            <a:r>
              <a:rPr lang="de-DE" dirty="0" smtClean="0"/>
              <a:t>Werden so angegeben</a:t>
            </a:r>
            <a:r>
              <a:rPr lang="de-DE" dirty="0"/>
              <a:t>, wie von der Person selbst </a:t>
            </a:r>
            <a:r>
              <a:rPr lang="de-DE" dirty="0" smtClean="0"/>
              <a:t>verwendet, aber bei </a:t>
            </a:r>
            <a:r>
              <a:rPr lang="de-DE" dirty="0"/>
              <a:t>transliterierten Namen </a:t>
            </a:r>
            <a:r>
              <a:rPr lang="de-DE" dirty="0" smtClean="0"/>
              <a:t>sind die </a:t>
            </a:r>
            <a:r>
              <a:rPr lang="de-DE" dirty="0"/>
              <a:t>jeweiligen Regeln der Sprache anzuwenden.</a:t>
            </a:r>
          </a:p>
          <a:p>
            <a:pPr marL="774000" lvl="1" indent="-342000">
              <a:buFont typeface="Wingdings" panose="05000000000000000000" pitchFamily="2" charset="2"/>
              <a:buChar char="Ä"/>
            </a:pPr>
            <a:r>
              <a:rPr lang="de-DE" dirty="0" smtClean="0"/>
              <a:t>Bei </a:t>
            </a:r>
            <a:r>
              <a:rPr lang="de-DE" dirty="0"/>
              <a:t>Körperschaften müssen bei </a:t>
            </a:r>
            <a:r>
              <a:rPr lang="de-DE" dirty="0" smtClean="0"/>
              <a:t>transliterierten Namen </a:t>
            </a:r>
            <a:r>
              <a:rPr lang="de-DE" dirty="0"/>
              <a:t>ebenfalls die Regeln für die betreffende </a:t>
            </a:r>
            <a:r>
              <a:rPr lang="de-DE" dirty="0" smtClean="0"/>
              <a:t>Sprache </a:t>
            </a:r>
            <a:r>
              <a:rPr lang="de-DE" dirty="0"/>
              <a:t>beachtet </a:t>
            </a:r>
            <a:r>
              <a:rPr lang="de-DE" dirty="0" smtClean="0"/>
              <a:t>werden.</a:t>
            </a:r>
          </a:p>
          <a:p>
            <a:pPr marL="756900" lvl="0">
              <a:buFont typeface="Wingdings" panose="05000000000000000000" pitchFamily="2" charset="2"/>
              <a:buChar char="Ä"/>
            </a:pPr>
            <a:endParaRPr lang="de-DE" dirty="0" smtClean="0"/>
          </a:p>
          <a:p>
            <a:pPr marL="0" lvl="0" indent="0">
              <a:buNone/>
            </a:pPr>
            <a:r>
              <a:rPr lang="de-DE" dirty="0"/>
              <a:t/>
            </a:r>
            <a:br>
              <a:rPr lang="de-DE" dirty="0"/>
            </a:br>
            <a:endParaRPr lang="de-DE" dirty="0"/>
          </a:p>
          <a:p>
            <a:pPr marL="0"/>
            <a:endParaRPr lang="de-DE" dirty="0" smtClean="0"/>
          </a:p>
          <a:p>
            <a:pPr marL="756900">
              <a:buFont typeface="Wingdings" panose="05000000000000000000" pitchFamily="2" charset="2"/>
              <a:buChar char="Ä"/>
            </a:pPr>
            <a:endParaRPr lang="de-DE" dirty="0" smtClean="0"/>
          </a:p>
          <a:p>
            <a:pPr marL="414000" indent="0">
              <a:buNone/>
            </a:pPr>
            <a:endParaRPr lang="de-DE" dirty="0" smtClean="0"/>
          </a:p>
          <a:p>
            <a:pPr marL="414000" indent="0">
              <a:buNone/>
            </a:pPr>
            <a:endParaRPr lang="de-DE" dirty="0"/>
          </a:p>
          <a:p>
            <a:pPr marL="414000" indent="0">
              <a:buNone/>
            </a:pPr>
            <a:endParaRPr lang="de-DE" dirty="0" smtClean="0"/>
          </a:p>
          <a:p>
            <a:pPr marL="414000" indent="0">
              <a:buNone/>
            </a:pPr>
            <a:endParaRPr lang="de-DE" dirty="0"/>
          </a:p>
          <a:p>
            <a:pPr marL="414000" indent="0"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48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Normdaten in RDA | hbz | Stand: 18.08.14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57641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Dazu noch in Kapitel 8			- 3 -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Der </a:t>
            </a:r>
            <a:r>
              <a:rPr lang="de-DE" dirty="0" smtClean="0">
                <a:solidFill>
                  <a:srgbClr val="C00000"/>
                </a:solidFill>
              </a:rPr>
              <a:t>Abstand zwischen Initialen und Akronymen </a:t>
            </a:r>
            <a:r>
              <a:rPr lang="de-DE" dirty="0" smtClean="0"/>
              <a:t>bei </a:t>
            </a:r>
            <a:r>
              <a:rPr lang="de-DE" dirty="0">
                <a:solidFill>
                  <a:srgbClr val="C00000"/>
                </a:solidFill>
              </a:rPr>
              <a:t>Personen</a:t>
            </a:r>
            <a:r>
              <a:rPr lang="de-DE" dirty="0"/>
              <a:t>: </a:t>
            </a:r>
            <a:endParaRPr lang="de-DE" dirty="0" smtClean="0"/>
          </a:p>
          <a:p>
            <a:pPr lvl="1">
              <a:buFontTx/>
              <a:buChar char="-"/>
            </a:pPr>
            <a:r>
              <a:rPr lang="de-DE" sz="2400" dirty="0"/>
              <a:t>Z</a:t>
            </a:r>
            <a:r>
              <a:rPr lang="de-DE" sz="2400" dirty="0" smtClean="0"/>
              <a:t>wischen </a:t>
            </a:r>
            <a:r>
              <a:rPr lang="de-DE" sz="2400" dirty="0"/>
              <a:t>Einzelbuchstaben, die mit Punkt geschrieben </a:t>
            </a:r>
            <a:r>
              <a:rPr lang="de-DE" sz="2400" dirty="0" smtClean="0"/>
              <a:t>werden, wird ein Leerzeichen gesetzt.</a:t>
            </a:r>
          </a:p>
          <a:p>
            <a:pPr marL="1260000" indent="0">
              <a:buNone/>
            </a:pPr>
            <a:r>
              <a:rPr lang="de-DE" sz="2200" i="1" u="sng" dirty="0" smtClean="0"/>
              <a:t>Beispiel</a:t>
            </a:r>
            <a:r>
              <a:rPr lang="de-DE" sz="2200" i="1" u="sng" dirty="0"/>
              <a:t>:</a:t>
            </a:r>
            <a:r>
              <a:rPr lang="de-DE" sz="2200" i="1" dirty="0"/>
              <a:t> </a:t>
            </a:r>
            <a:r>
              <a:rPr lang="de-DE" sz="2200" dirty="0"/>
              <a:t/>
            </a:r>
            <a:br>
              <a:rPr lang="de-DE" sz="2200" dirty="0"/>
            </a:br>
            <a:r>
              <a:rPr lang="de-DE" sz="2200" dirty="0" smtClean="0"/>
              <a:t>Hoffmann, </a:t>
            </a:r>
            <a:r>
              <a:rPr lang="de-DE" sz="2200" dirty="0"/>
              <a:t>E. T. </a:t>
            </a:r>
            <a:r>
              <a:rPr lang="de-DE" sz="2200" dirty="0" smtClean="0"/>
              <a:t>A.</a:t>
            </a:r>
          </a:p>
          <a:p>
            <a:pPr lvl="1">
              <a:spcBef>
                <a:spcPts val="1200"/>
              </a:spcBef>
              <a:buFontTx/>
              <a:buChar char="-"/>
            </a:pPr>
            <a:r>
              <a:rPr lang="de-DE" sz="2400" dirty="0" smtClean="0"/>
              <a:t>Wenn </a:t>
            </a:r>
            <a:r>
              <a:rPr lang="de-DE" sz="2400" dirty="0"/>
              <a:t>diese </a:t>
            </a:r>
            <a:r>
              <a:rPr lang="de-DE" sz="2400" dirty="0" smtClean="0"/>
              <a:t>Einzelbuchstaben aber </a:t>
            </a:r>
            <a:r>
              <a:rPr lang="de-DE" sz="2400" dirty="0"/>
              <a:t>zusammen eine Bezeichnung ergeben, dann </a:t>
            </a:r>
            <a:r>
              <a:rPr lang="de-DE" sz="2400" dirty="0" smtClean="0"/>
              <a:t>werden sie zusammengeschrieben.</a:t>
            </a:r>
          </a:p>
          <a:p>
            <a:pPr marL="1260000" lvl="1" indent="0">
              <a:buNone/>
            </a:pPr>
            <a:r>
              <a:rPr lang="de-DE" sz="2200" i="1" u="sng" dirty="0" smtClean="0"/>
              <a:t>Beispiel</a:t>
            </a:r>
            <a:r>
              <a:rPr lang="de-DE" sz="2200" i="1" u="sng" dirty="0"/>
              <a:t>:</a:t>
            </a:r>
            <a:r>
              <a:rPr lang="de-DE" sz="2200" dirty="0"/>
              <a:t/>
            </a:r>
            <a:br>
              <a:rPr lang="de-DE" sz="2200" dirty="0"/>
            </a:br>
            <a:r>
              <a:rPr lang="de-DE" sz="2200" dirty="0" smtClean="0"/>
              <a:t>Batten</a:t>
            </a:r>
            <a:r>
              <a:rPr lang="de-DE" sz="2200" dirty="0"/>
              <a:t>, John, </a:t>
            </a:r>
            <a:r>
              <a:rPr lang="de-DE" sz="2200" dirty="0" err="1"/>
              <a:t>Mrs</a:t>
            </a:r>
            <a:r>
              <a:rPr lang="de-DE" sz="2200" dirty="0" err="1" smtClean="0"/>
              <a:t>.</a:t>
            </a:r>
            <a:endParaRPr lang="de-DE" sz="1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49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Normdaten in RDA | hbz | Stand: 18.08.14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51644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03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5499" y="304057"/>
            <a:ext cx="2848668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e-DE" dirty="0" smtClean="0"/>
              <a:t>Eckdaten						- 1 -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2010 </a:t>
            </a:r>
            <a:r>
              <a:rPr lang="de-DE" dirty="0" smtClean="0"/>
              <a:t>erfolgte die Erstveröffentlichung des Regelwerks, das seitdem regelmäßig aktualisiert wird.</a:t>
            </a:r>
            <a:endParaRPr lang="de-DE" dirty="0"/>
          </a:p>
          <a:p>
            <a:r>
              <a:rPr lang="de-DE" dirty="0"/>
              <a:t>R</a:t>
            </a:r>
            <a:r>
              <a:rPr lang="de-DE" dirty="0" smtClean="0"/>
              <a:t>DA ist ein internationaler Standard.</a:t>
            </a:r>
            <a:endParaRPr lang="de-DE" dirty="0"/>
          </a:p>
          <a:p>
            <a:r>
              <a:rPr lang="de-DE" dirty="0" smtClean="0"/>
              <a:t>Das Joint </a:t>
            </a:r>
            <a:r>
              <a:rPr lang="de-DE" dirty="0" err="1"/>
              <a:t>Steering</a:t>
            </a:r>
            <a:r>
              <a:rPr lang="de-DE" dirty="0"/>
              <a:t> </a:t>
            </a:r>
            <a:r>
              <a:rPr lang="de-DE" dirty="0" err="1"/>
              <a:t>Committee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Development </a:t>
            </a:r>
            <a:r>
              <a:rPr lang="de-DE" dirty="0" err="1"/>
              <a:t>of</a:t>
            </a:r>
            <a:r>
              <a:rPr lang="de-DE" dirty="0"/>
              <a:t> RDA (JSC</a:t>
            </a:r>
            <a:r>
              <a:rPr lang="de-DE" dirty="0" smtClean="0"/>
              <a:t>) hat das Regelwerk entwickelt und pflegt es nun.</a:t>
            </a:r>
            <a:endParaRPr lang="de-DE" dirty="0"/>
          </a:p>
          <a:p>
            <a:r>
              <a:rPr lang="de-DE" dirty="0" smtClean="0"/>
              <a:t>Die </a:t>
            </a:r>
            <a:r>
              <a:rPr lang="de-DE" dirty="0"/>
              <a:t>Deutsche </a:t>
            </a:r>
            <a:r>
              <a:rPr lang="de-DE" dirty="0" smtClean="0"/>
              <a:t>Nationalbibliothek vertritt Deutschland</a:t>
            </a:r>
            <a:r>
              <a:rPr lang="de-DE" dirty="0"/>
              <a:t>, Österreich und die deutschsprachige Schweiz im </a:t>
            </a:r>
            <a:r>
              <a:rPr lang="de-DE" dirty="0" smtClean="0"/>
              <a:t>JSC.</a:t>
            </a:r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Grundlagen der RDA | hbz | Stand: 18.08.14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20734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Dazu noch in Kapitel 8			- 4 -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Die </a:t>
            </a:r>
            <a:r>
              <a:rPr lang="de-DE" dirty="0" smtClean="0">
                <a:solidFill>
                  <a:srgbClr val="C00000"/>
                </a:solidFill>
              </a:rPr>
              <a:t>Abkürzungen</a:t>
            </a:r>
            <a:r>
              <a:rPr lang="de-DE" dirty="0"/>
              <a:t>:</a:t>
            </a:r>
            <a:br>
              <a:rPr lang="de-DE" dirty="0"/>
            </a:br>
            <a:r>
              <a:rPr lang="de-DE" dirty="0" smtClean="0"/>
              <a:t>Diese werden </a:t>
            </a:r>
            <a:r>
              <a:rPr lang="de-DE" dirty="0"/>
              <a:t>nach Anhang B.2 a) </a:t>
            </a:r>
            <a:r>
              <a:rPr lang="de-DE" dirty="0" smtClean="0"/>
              <a:t>erfasst.</a:t>
            </a:r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dirty="0" smtClean="0"/>
              <a:t>d</a:t>
            </a:r>
            <a:r>
              <a:rPr lang="de-DE" dirty="0"/>
              <a:t>. h. wenn </a:t>
            </a:r>
            <a:r>
              <a:rPr lang="de-DE" dirty="0" smtClean="0"/>
              <a:t>der </a:t>
            </a:r>
            <a:r>
              <a:rPr lang="de-DE" dirty="0"/>
              <a:t>selbstgebrauchte </a:t>
            </a:r>
            <a:r>
              <a:rPr lang="de-DE" dirty="0" smtClean="0"/>
              <a:t>Name </a:t>
            </a:r>
            <a:r>
              <a:rPr lang="de-DE" dirty="0"/>
              <a:t>eine Abkürzung enthält, wird diese verwendet</a:t>
            </a:r>
            <a:r>
              <a:rPr lang="de-DE" dirty="0" smtClean="0"/>
              <a:t>.</a:t>
            </a:r>
          </a:p>
          <a:p>
            <a:pPr marL="342000" indent="0">
              <a:buNone/>
            </a:pPr>
            <a:r>
              <a:rPr lang="de-DE" dirty="0"/>
              <a:t/>
            </a:r>
            <a:br>
              <a:rPr lang="de-DE" dirty="0"/>
            </a:br>
            <a:r>
              <a:rPr lang="de-DE" dirty="0" smtClean="0">
                <a:solidFill>
                  <a:srgbClr val="C00000"/>
                </a:solidFill>
              </a:rPr>
              <a:t>Anhang </a:t>
            </a:r>
            <a:r>
              <a:rPr lang="de-DE" dirty="0">
                <a:solidFill>
                  <a:srgbClr val="C00000"/>
                </a:solidFill>
              </a:rPr>
              <a:t>B.2 b) nicht </a:t>
            </a:r>
            <a:r>
              <a:rPr lang="de-DE" dirty="0" smtClean="0">
                <a:solidFill>
                  <a:srgbClr val="C00000"/>
                </a:solidFill>
              </a:rPr>
              <a:t>anwenden!</a:t>
            </a:r>
          </a:p>
          <a:p>
            <a:pPr marL="774900">
              <a:buFont typeface="Wingdings" panose="05000000000000000000" pitchFamily="2" charset="2"/>
              <a:buChar char="Ä"/>
            </a:pPr>
            <a:r>
              <a:rPr lang="de-DE" dirty="0" smtClean="0"/>
              <a:t>Die </a:t>
            </a:r>
            <a:r>
              <a:rPr lang="de-DE" dirty="0"/>
              <a:t>Anwendung von Abkürzungen bei geografischen Namen </a:t>
            </a:r>
            <a:r>
              <a:rPr lang="de-DE" dirty="0" smtClean="0"/>
              <a:t>wird noch </a:t>
            </a:r>
            <a:r>
              <a:rPr lang="de-DE" dirty="0"/>
              <a:t>diskutiert. </a:t>
            </a:r>
            <a:endParaRPr lang="de-DE" dirty="0" smtClean="0"/>
          </a:p>
          <a:p>
            <a:pPr marL="1134000">
              <a:buFont typeface="Wingdings" panose="05000000000000000000" pitchFamily="2" charset="2"/>
              <a:buChar char="ð"/>
            </a:pPr>
            <a:r>
              <a:rPr lang="de-DE" dirty="0" smtClean="0"/>
              <a:t>Bis </a:t>
            </a:r>
            <a:r>
              <a:rPr lang="de-DE" dirty="0"/>
              <a:t>zur Klärung </a:t>
            </a:r>
            <a:r>
              <a:rPr lang="de-DE" dirty="0" smtClean="0"/>
              <a:t>gelten weiterhin die </a:t>
            </a:r>
            <a:r>
              <a:rPr lang="de-DE" dirty="0"/>
              <a:t>bisherigen </a:t>
            </a:r>
            <a:r>
              <a:rPr lang="de-DE" dirty="0" smtClean="0"/>
              <a:t>GND-Regeln.</a:t>
            </a:r>
          </a:p>
          <a:p>
            <a:pPr marL="774000" indent="-342000">
              <a:buNone/>
            </a:pPr>
            <a:endParaRPr lang="de-DE" dirty="0"/>
          </a:p>
          <a:p>
            <a:pPr marL="774000" indent="-342000">
              <a:buNone/>
            </a:pPr>
            <a:endParaRPr lang="de-DE" dirty="0" smtClean="0"/>
          </a:p>
          <a:p>
            <a:pPr marL="774000" indent="-342000">
              <a:buNone/>
            </a:pPr>
            <a:endParaRPr lang="de-DE" dirty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50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Normdaten in RDA | hbz | Stand: 18.08.14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24633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Funktionale Ziele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576"/>
              </a:spcBef>
            </a:pPr>
            <a:r>
              <a:rPr lang="de-DE" dirty="0"/>
              <a:t>Die Daten zu </a:t>
            </a:r>
            <a:r>
              <a:rPr lang="de-DE" dirty="0" smtClean="0"/>
              <a:t>den Merkmalen </a:t>
            </a:r>
            <a:r>
              <a:rPr lang="de-DE" dirty="0"/>
              <a:t>einer Person / Familie / Körperschaft sollen den Benutzer in die Lage versetzen</a:t>
            </a:r>
            <a:r>
              <a:rPr lang="de-DE" dirty="0" smtClean="0"/>
              <a:t>:</a:t>
            </a:r>
          </a:p>
          <a:p>
            <a:pPr marL="900000" indent="0">
              <a:spcBef>
                <a:spcPts val="576"/>
              </a:spcBef>
              <a:buNone/>
            </a:pPr>
            <a:r>
              <a:rPr lang="de-DE" dirty="0" smtClean="0"/>
              <a:t>	a</a:t>
            </a:r>
            <a:r>
              <a:rPr lang="de-DE" dirty="0"/>
              <a:t>) Personen, Familien und Körperschaften zu </a:t>
            </a:r>
            <a:r>
              <a:rPr lang="de-DE" dirty="0">
                <a:solidFill>
                  <a:srgbClr val="C00000"/>
                </a:solidFill>
              </a:rPr>
              <a:t>finden</a:t>
            </a:r>
            <a:r>
              <a:rPr lang="de-DE" dirty="0"/>
              <a:t>, </a:t>
            </a:r>
            <a:endParaRPr lang="de-DE" dirty="0" smtClean="0"/>
          </a:p>
          <a:p>
            <a:pPr marL="900000" indent="0">
              <a:spcBef>
                <a:spcPts val="576"/>
              </a:spcBef>
              <a:buNone/>
            </a:pPr>
            <a:r>
              <a:rPr lang="de-DE" dirty="0" smtClean="0"/>
              <a:t>	b</a:t>
            </a:r>
            <a:r>
              <a:rPr lang="de-DE" dirty="0"/>
              <a:t>) diese zu </a:t>
            </a:r>
            <a:r>
              <a:rPr lang="de-DE" dirty="0" smtClean="0">
                <a:solidFill>
                  <a:srgbClr val="C00000"/>
                </a:solidFill>
              </a:rPr>
              <a:t>identifizieren,</a:t>
            </a:r>
          </a:p>
          <a:p>
            <a:pPr marL="1440000" indent="0">
              <a:spcBef>
                <a:spcPts val="576"/>
              </a:spcBef>
              <a:buNone/>
            </a:pPr>
            <a:r>
              <a:rPr lang="de-DE" dirty="0" smtClean="0">
                <a:sym typeface="Wingdings" panose="05000000000000000000" pitchFamily="2" charset="2"/>
              </a:rPr>
              <a:t> </a:t>
            </a:r>
            <a:r>
              <a:rPr lang="de-DE" sz="2200" dirty="0" smtClean="0"/>
              <a:t>d</a:t>
            </a:r>
            <a:r>
              <a:rPr lang="de-DE" sz="2200" dirty="0"/>
              <a:t>. h. bestätigen, dass </a:t>
            </a:r>
            <a:r>
              <a:rPr lang="de-DE" sz="2200" dirty="0" smtClean="0"/>
              <a:t>sie der Gesuchten </a:t>
            </a:r>
            <a:r>
              <a:rPr lang="de-DE" sz="2200" dirty="0"/>
              <a:t>entspricht oder </a:t>
            </a:r>
            <a:r>
              <a:rPr lang="de-DE" sz="2200" dirty="0" smtClean="0"/>
              <a:t/>
            </a:r>
            <a:br>
              <a:rPr lang="de-DE" sz="2200" dirty="0" smtClean="0"/>
            </a:br>
            <a:r>
              <a:rPr lang="de-DE" sz="2200" dirty="0" smtClean="0"/>
              <a:t>	zwischen </a:t>
            </a:r>
            <a:r>
              <a:rPr lang="de-DE" sz="2200" dirty="0"/>
              <a:t>mehreren Personen / Familien / Körperschaften </a:t>
            </a:r>
            <a:r>
              <a:rPr lang="de-DE" sz="2200" dirty="0" smtClean="0"/>
              <a:t/>
            </a:r>
            <a:br>
              <a:rPr lang="de-DE" sz="2200" dirty="0" smtClean="0"/>
            </a:br>
            <a:r>
              <a:rPr lang="de-DE" sz="2200" dirty="0" smtClean="0"/>
              <a:t>	mit </a:t>
            </a:r>
            <a:r>
              <a:rPr lang="de-DE" sz="2200" dirty="0"/>
              <a:t>demselben oder ähnlichen Namen zu unterscheiden</a:t>
            </a:r>
          </a:p>
          <a:p>
            <a:pPr marL="900000" indent="0">
              <a:spcBef>
                <a:spcPts val="576"/>
              </a:spcBef>
              <a:buNone/>
            </a:pPr>
            <a:r>
              <a:rPr lang="de-DE" dirty="0">
                <a:solidFill>
                  <a:srgbClr val="C00000"/>
                </a:solidFill>
              </a:rPr>
              <a:t>	</a:t>
            </a:r>
            <a:r>
              <a:rPr lang="de-DE" dirty="0" smtClean="0"/>
              <a:t>c</a:t>
            </a:r>
            <a:r>
              <a:rPr lang="de-DE" dirty="0"/>
              <a:t>) </a:t>
            </a:r>
            <a:r>
              <a:rPr lang="de-DE" dirty="0">
                <a:solidFill>
                  <a:srgbClr val="C00000"/>
                </a:solidFill>
              </a:rPr>
              <a:t>die Beziehung </a:t>
            </a:r>
            <a:r>
              <a:rPr lang="de-DE" dirty="0"/>
              <a:t>zwischen dem Namen der Person / Familie /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	    Körperschaft </a:t>
            </a:r>
            <a:r>
              <a:rPr lang="de-DE" dirty="0"/>
              <a:t>und einem anderen Namen </a:t>
            </a:r>
            <a:r>
              <a:rPr lang="de-DE" dirty="0">
                <a:solidFill>
                  <a:srgbClr val="C00000"/>
                </a:solidFill>
              </a:rPr>
              <a:t>zu verstehen </a:t>
            </a:r>
            <a:r>
              <a:rPr lang="de-DE" dirty="0" smtClean="0"/>
              <a:t>und</a:t>
            </a:r>
          </a:p>
          <a:p>
            <a:pPr marL="900000" indent="0">
              <a:spcBef>
                <a:spcPts val="576"/>
              </a:spcBef>
              <a:buNone/>
            </a:pPr>
            <a:r>
              <a:rPr lang="de-DE" i="1" dirty="0"/>
              <a:t>	</a:t>
            </a:r>
            <a:r>
              <a:rPr lang="de-DE" dirty="0" smtClean="0"/>
              <a:t>d</a:t>
            </a:r>
            <a:r>
              <a:rPr lang="de-DE" dirty="0"/>
              <a:t>) zu verstehen, warum ein bestimmter Name als bevorzugter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	    oder </a:t>
            </a:r>
            <a:r>
              <a:rPr lang="de-DE" dirty="0"/>
              <a:t>abweichender Name erfasst wurde.</a:t>
            </a:r>
          </a:p>
          <a:p>
            <a:pPr marL="0" indent="0">
              <a:spcBef>
                <a:spcPts val="576"/>
              </a:spcBef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51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Normdaten in RDA | hbz | Stand: 18.08.14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024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Prinzipien - ein Überblick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23392" y="1600201"/>
            <a:ext cx="10972800" cy="4525963"/>
          </a:xfrm>
        </p:spPr>
        <p:txBody>
          <a:bodyPr/>
          <a:lstStyle/>
          <a:p>
            <a:r>
              <a:rPr lang="de-DE" dirty="0" smtClean="0"/>
              <a:t>Für die Normdaten nach RDA gelten folgende Prinzipien:</a:t>
            </a:r>
          </a:p>
          <a:p>
            <a:pPr marL="900000" indent="-457200">
              <a:buFont typeface="+mj-lt"/>
              <a:buAutoNum type="arabicPeriod"/>
            </a:pPr>
            <a:r>
              <a:rPr lang="de-DE" dirty="0" smtClean="0"/>
              <a:t>Differenzierung</a:t>
            </a:r>
          </a:p>
          <a:p>
            <a:pPr marL="900000" indent="-457200">
              <a:buFont typeface="+mj-lt"/>
              <a:buAutoNum type="arabicPeriod"/>
            </a:pPr>
            <a:r>
              <a:rPr lang="de-DE" dirty="0" smtClean="0"/>
              <a:t>Darstellung</a:t>
            </a:r>
          </a:p>
          <a:p>
            <a:pPr marL="900000" indent="-457200">
              <a:buFont typeface="+mj-lt"/>
              <a:buAutoNum type="arabicPeriod"/>
            </a:pPr>
            <a:r>
              <a:rPr lang="de-DE" dirty="0" smtClean="0"/>
              <a:t>Sprachpräferenz</a:t>
            </a:r>
          </a:p>
          <a:p>
            <a:pPr marL="900000" indent="-457200">
              <a:buFont typeface="+mj-lt"/>
              <a:buAutoNum type="arabicPeriod"/>
            </a:pPr>
            <a:r>
              <a:rPr lang="de-DE" dirty="0" smtClean="0"/>
              <a:t>Allgemeine Verwendung oder Praxis</a:t>
            </a:r>
          </a:p>
          <a:p>
            <a:pPr marL="900000" indent="-457200">
              <a:buFont typeface="+mj-lt"/>
              <a:buAutoNum type="arabicPeriod"/>
            </a:pPr>
            <a:endParaRPr lang="de-DE" dirty="0" smtClean="0"/>
          </a:p>
          <a:p>
            <a:pPr marL="900000" indent="-457200">
              <a:buFont typeface="+mj-lt"/>
              <a:buAutoNum type="arabicPeriod"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52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Normdaten in RDA | hbz | Stand: 18.08.14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38825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Prinzipien - Differenzierung			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de-DE" dirty="0" smtClean="0"/>
              <a:t>Die </a:t>
            </a:r>
            <a:r>
              <a:rPr lang="de-DE" dirty="0"/>
              <a:t>Daten sollten dazu dienen, die Person / Familie / Körperschaft von anderen zu </a:t>
            </a:r>
            <a:r>
              <a:rPr lang="de-DE" dirty="0">
                <a:solidFill>
                  <a:srgbClr val="C00000"/>
                </a:solidFill>
              </a:rPr>
              <a:t>unterscheiden</a:t>
            </a:r>
            <a:r>
              <a:rPr lang="de-DE" dirty="0" smtClean="0"/>
              <a:t>.</a:t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(Details dazu später)</a:t>
            </a:r>
          </a:p>
          <a:p>
            <a:pPr marL="0" indent="0">
              <a:buNone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53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Normdaten in RDA | hbz | Stand: 18.08.14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80607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Prinzipien - Darstellung				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de-DE" dirty="0" smtClean="0"/>
              <a:t>Der Name (die Namensform), der als </a:t>
            </a:r>
            <a:r>
              <a:rPr lang="de-DE" dirty="0" smtClean="0">
                <a:solidFill>
                  <a:srgbClr val="C00000"/>
                </a:solidFill>
              </a:rPr>
              <a:t>bevorzugter Name</a:t>
            </a:r>
            <a:r>
              <a:rPr lang="de-DE" dirty="0" smtClean="0"/>
              <a:t> für eine Person / Familie / Körperschaft erfasst wird, sollte der Name (die Namensform) sein, …</a:t>
            </a:r>
          </a:p>
          <a:p>
            <a:pPr marL="774900" lvl="0">
              <a:buFontTx/>
              <a:buChar char="-"/>
            </a:pPr>
            <a:r>
              <a:rPr lang="de-DE" dirty="0" smtClean="0"/>
              <a:t>der </a:t>
            </a:r>
            <a:r>
              <a:rPr lang="de-DE" dirty="0" smtClean="0">
                <a:solidFill>
                  <a:srgbClr val="C00000"/>
                </a:solidFill>
              </a:rPr>
              <a:t>am häufigsten in Ressourcen </a:t>
            </a:r>
            <a:r>
              <a:rPr lang="de-DE" dirty="0" smtClean="0"/>
              <a:t>gefunden wird, die mit dieser Person / Familie / Körperschaft in Verbindung stehen, oder </a:t>
            </a:r>
          </a:p>
          <a:p>
            <a:pPr marL="774900" lvl="0">
              <a:buFontTx/>
              <a:buChar char="-"/>
            </a:pPr>
            <a:r>
              <a:rPr lang="de-DE" dirty="0" smtClean="0"/>
              <a:t>ein </a:t>
            </a:r>
            <a:r>
              <a:rPr lang="de-DE" dirty="0" smtClean="0">
                <a:solidFill>
                  <a:srgbClr val="C00000"/>
                </a:solidFill>
              </a:rPr>
              <a:t>eingeführter </a:t>
            </a:r>
            <a:r>
              <a:rPr lang="de-DE" dirty="0" smtClean="0"/>
              <a:t>Name (eine eingeführte Namensform) in der Sprache und Schrift, die die erfassende Institution bevorzugt. </a:t>
            </a:r>
          </a:p>
          <a:p>
            <a:pPr lvl="0"/>
            <a:r>
              <a:rPr lang="de-DE" dirty="0" smtClean="0"/>
              <a:t>Sonstige Namen </a:t>
            </a:r>
            <a:r>
              <a:rPr lang="de-DE" dirty="0"/>
              <a:t>/</a:t>
            </a:r>
            <a:r>
              <a:rPr lang="de-DE" dirty="0" smtClean="0"/>
              <a:t> Namensformen sollten als abweichende Namen / Namensformen erfasst werden.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54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Normdaten in RDA | hbz | Stand: 18.08.14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23670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Prinzipien - Sprachpräferenz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637111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Der </a:t>
            </a:r>
            <a:r>
              <a:rPr lang="de-DE" dirty="0"/>
              <a:t>Name </a:t>
            </a:r>
            <a:r>
              <a:rPr lang="de-DE" dirty="0" smtClean="0"/>
              <a:t>(die Namensform), der </a:t>
            </a:r>
            <a:r>
              <a:rPr lang="de-DE" dirty="0"/>
              <a:t>als </a:t>
            </a:r>
            <a:r>
              <a:rPr lang="de-DE" dirty="0">
                <a:solidFill>
                  <a:srgbClr val="C00000"/>
                </a:solidFill>
              </a:rPr>
              <a:t>bevorzugter Name</a:t>
            </a:r>
            <a:r>
              <a:rPr lang="de-DE" dirty="0"/>
              <a:t> für eine Person / Familie / Körperschaft gekennzeichnet ist, sollte in der </a:t>
            </a:r>
            <a:r>
              <a:rPr lang="de-DE" dirty="0">
                <a:solidFill>
                  <a:srgbClr val="C00000"/>
                </a:solidFill>
              </a:rPr>
              <a:t>Originalsprache und Originalschrift</a:t>
            </a:r>
            <a:r>
              <a:rPr lang="de-DE" dirty="0"/>
              <a:t> der </a:t>
            </a:r>
            <a:r>
              <a:rPr lang="de-DE" dirty="0" smtClean="0"/>
              <a:t>Ressourcen erfasst werden, </a:t>
            </a:r>
            <a:r>
              <a:rPr lang="de-DE" dirty="0"/>
              <a:t>die mit dieser Person / Familie / Körperschaft in Verbindung </a:t>
            </a:r>
            <a:r>
              <a:rPr lang="de-DE" dirty="0" smtClean="0"/>
              <a:t>stehen. </a:t>
            </a:r>
          </a:p>
          <a:p>
            <a:pPr lvl="0"/>
            <a:r>
              <a:rPr lang="de-DE" dirty="0" smtClean="0"/>
              <a:t>Wenn </a:t>
            </a:r>
            <a:r>
              <a:rPr lang="de-DE" dirty="0"/>
              <a:t>allerdings Sprache oder Schrift nicht die </a:t>
            </a:r>
            <a:r>
              <a:rPr lang="de-DE" dirty="0" smtClean="0"/>
              <a:t>Bevorzugte </a:t>
            </a:r>
            <a:r>
              <a:rPr lang="de-DE" dirty="0"/>
              <a:t>der </a:t>
            </a:r>
            <a:r>
              <a:rPr lang="de-DE" dirty="0" smtClean="0"/>
              <a:t>erfassenden Institution ist</a:t>
            </a:r>
            <a:r>
              <a:rPr lang="de-DE" dirty="0"/>
              <a:t>, kann der bevorzugte Name </a:t>
            </a:r>
            <a:r>
              <a:rPr lang="de-DE" dirty="0" smtClean="0"/>
              <a:t>(die bevorzugte Namensform) aus </a:t>
            </a:r>
            <a:r>
              <a:rPr lang="de-DE" dirty="0"/>
              <a:t>einer anderen Quelle </a:t>
            </a:r>
            <a:r>
              <a:rPr lang="de-DE" dirty="0" smtClean="0"/>
              <a:t>entnommen </a:t>
            </a:r>
            <a:r>
              <a:rPr lang="de-DE" dirty="0"/>
              <a:t>werden. </a:t>
            </a:r>
            <a:endParaRPr lang="de-DE" dirty="0" smtClean="0"/>
          </a:p>
          <a:p>
            <a:pPr lvl="0"/>
            <a:r>
              <a:rPr lang="de-DE" dirty="0"/>
              <a:t>Die Erfassung von originalschriftlichen bevorzugten oder abweichenden Namen von Personen / Familien / Körperschaften ist in </a:t>
            </a:r>
            <a:r>
              <a:rPr lang="de-DE" dirty="0" smtClean="0"/>
              <a:t>Normdatensätzen möglich (s. Erfassungshilfe zu </a:t>
            </a:r>
            <a:r>
              <a:rPr lang="de-DE" dirty="0" smtClean="0">
                <a:hlinkClick r:id="rId3"/>
              </a:rPr>
              <a:t>Originalschrift</a:t>
            </a:r>
            <a:r>
              <a:rPr lang="de-DE" dirty="0" smtClean="0"/>
              <a:t>).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55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Normdaten in RDA | hbz | Stand: 18.08.14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88484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Prinzipien - Allgemeine Verwendung oder Praxis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de-DE" dirty="0" smtClean="0"/>
              <a:t>Der </a:t>
            </a:r>
            <a:r>
              <a:rPr lang="de-DE" dirty="0"/>
              <a:t>Teil des Namens einer Person oder einer Familie, der als </a:t>
            </a:r>
            <a:r>
              <a:rPr lang="de-DE" dirty="0">
                <a:solidFill>
                  <a:srgbClr val="C00000"/>
                </a:solidFill>
              </a:rPr>
              <a:t>erstes Element</a:t>
            </a:r>
            <a:r>
              <a:rPr lang="de-DE" dirty="0"/>
              <a:t> beim Erfassen des bevorzugten Namens verwendet wird, sollte </a:t>
            </a:r>
            <a:r>
              <a:rPr lang="de-DE" dirty="0" smtClean="0"/>
              <a:t>die </a:t>
            </a:r>
            <a:r>
              <a:rPr lang="de-DE" dirty="0" smtClean="0">
                <a:solidFill>
                  <a:srgbClr val="C00000"/>
                </a:solidFill>
              </a:rPr>
              <a:t>Konventionen </a:t>
            </a:r>
            <a:r>
              <a:rPr lang="de-DE" dirty="0">
                <a:solidFill>
                  <a:srgbClr val="C00000"/>
                </a:solidFill>
              </a:rPr>
              <a:t>widerspiegeln</a:t>
            </a:r>
            <a:r>
              <a:rPr lang="de-DE" dirty="0"/>
              <a:t>, die in dem Land und der Sprache, das/die am engsten mit dieser Person oder Familie in Verbindung stehen, verwendet werden</a:t>
            </a:r>
            <a:r>
              <a:rPr lang="de-DE" dirty="0" smtClean="0"/>
              <a:t>.</a:t>
            </a:r>
          </a:p>
          <a:p>
            <a:pPr lvl="0"/>
            <a:r>
              <a:rPr lang="de-DE" dirty="0" smtClean="0"/>
              <a:t>Für Körperschaften gelten andere Regeln!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56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Normdaten in RDA | hbz | Stand: 18.08.14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9848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de-DE" dirty="0" smtClean="0"/>
              <a:t>Kennzeichnung neuer Normdatensätze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Neue RDA-gemäße Normdatensätze werden in der </a:t>
            </a:r>
            <a:r>
              <a:rPr lang="de-DE" dirty="0" smtClean="0"/>
              <a:t>GND im </a:t>
            </a:r>
            <a:r>
              <a:rPr lang="de-DE" dirty="0" smtClean="0">
                <a:solidFill>
                  <a:srgbClr val="C00000"/>
                </a:solidFill>
              </a:rPr>
              <a:t>Feld</a:t>
            </a:r>
            <a:r>
              <a:rPr lang="de-DE" dirty="0" smtClean="0"/>
              <a:t> </a:t>
            </a:r>
            <a:r>
              <a:rPr lang="de-DE" dirty="0" smtClean="0">
                <a:solidFill>
                  <a:srgbClr val="C00000"/>
                </a:solidFill>
              </a:rPr>
              <a:t>667</a:t>
            </a:r>
            <a:r>
              <a:rPr lang="de-DE" dirty="0" smtClean="0"/>
              <a:t> mit dem Inhalt „</a:t>
            </a:r>
            <a:r>
              <a:rPr lang="de-DE" dirty="0" err="1" smtClean="0">
                <a:solidFill>
                  <a:srgbClr val="C00000"/>
                </a:solidFill>
              </a:rPr>
              <a:t>rda</a:t>
            </a:r>
            <a:r>
              <a:rPr lang="de-DE" dirty="0" smtClean="0"/>
              <a:t>“ gekennzeichnet.</a:t>
            </a:r>
          </a:p>
          <a:p>
            <a:r>
              <a:rPr lang="de-DE" dirty="0" smtClean="0"/>
              <a:t>In Pica erfolgt die Kennzeichnung in Feld 040 $</a:t>
            </a:r>
            <a:r>
              <a:rPr lang="de-DE" dirty="0" err="1" smtClean="0"/>
              <a:t>erda</a:t>
            </a:r>
            <a:r>
              <a:rPr lang="de-DE" dirty="0" smtClean="0"/>
              <a:t>.</a:t>
            </a:r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sz="2000" dirty="0"/>
              <a:t>Die Kennung aus dem PICA-Unterfeld e wird beim Import in die hbz-GND nach Feld 667 </a:t>
            </a:r>
            <a:r>
              <a:rPr lang="de-DE" sz="2000" dirty="0" smtClean="0"/>
              <a:t>umgesetzt.</a:t>
            </a:r>
            <a:endParaRPr lang="de-DE" dirty="0" smtClean="0">
              <a:sym typeface="Wingdings" panose="05000000000000000000" pitchFamily="2" charset="2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57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Normdaten in RDA | hbz | Stand: 18.08.14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64043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de-DE" dirty="0" smtClean="0"/>
              <a:t>Kennzeichnung von nach RDA bearbeiteten Normdatensätze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Redaktionell überarbeitete Normdatensätze </a:t>
            </a:r>
            <a:r>
              <a:rPr lang="de-DE" dirty="0" smtClean="0"/>
              <a:t>erhalten </a:t>
            </a:r>
            <a:r>
              <a:rPr lang="de-DE" dirty="0"/>
              <a:t>ebenfalls die Kennzeichnung in </a:t>
            </a:r>
            <a:r>
              <a:rPr lang="de-DE" dirty="0" smtClean="0"/>
              <a:t>Feld 667.</a:t>
            </a:r>
            <a:endParaRPr lang="de-DE" dirty="0"/>
          </a:p>
          <a:p>
            <a:r>
              <a:rPr lang="de-DE" dirty="0"/>
              <a:t>Damit </a:t>
            </a:r>
            <a:r>
              <a:rPr lang="de-DE" dirty="0" smtClean="0"/>
              <a:t>wird die </a:t>
            </a:r>
            <a:r>
              <a:rPr lang="de-DE" dirty="0"/>
              <a:t>Nachnutzung in den Fällen </a:t>
            </a:r>
            <a:r>
              <a:rPr lang="de-DE" dirty="0" smtClean="0"/>
              <a:t>erleichtert, </a:t>
            </a:r>
            <a:r>
              <a:rPr lang="de-DE" dirty="0"/>
              <a:t>wenn der bevorzugte Namen nach RDA ggf. </a:t>
            </a:r>
            <a:r>
              <a:rPr lang="de-DE" dirty="0" smtClean="0"/>
              <a:t>vom </a:t>
            </a:r>
            <a:r>
              <a:rPr lang="de-DE" dirty="0"/>
              <a:t>bisherigen bevorzugten Namen abweicht.</a:t>
            </a:r>
          </a:p>
          <a:p>
            <a:r>
              <a:rPr lang="de-DE" dirty="0"/>
              <a:t>Datensätze sollen aber nicht an die </a:t>
            </a:r>
            <a:r>
              <a:rPr lang="de-DE" dirty="0" smtClean="0"/>
              <a:t>Verbundredaktion </a:t>
            </a:r>
            <a:r>
              <a:rPr lang="de-DE" dirty="0"/>
              <a:t>gemeldet werden, wenn der bisherige bevorzugte Name nach RDA richtig ist!</a:t>
            </a:r>
          </a:p>
          <a:p>
            <a:r>
              <a:rPr lang="de-DE" dirty="0"/>
              <a:t>Bei Körperschaften sollen alle verwendeten Datensätze nach RDA umgearbeitet werden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58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Normdaten in RDA | hbz | Stand: 18.08.14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12214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5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l" eaLnBrk="1" hangingPunct="1"/>
            <a:r>
              <a:rPr lang="de-DE" dirty="0" smtClean="0"/>
              <a:t>RDA-Umstieg in der GND		- 1 -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Diese Bereiche sind vom jetzigen Umstieg betroffen: </a:t>
            </a:r>
          </a:p>
          <a:p>
            <a:pPr marL="774000">
              <a:buFontTx/>
              <a:buChar char="-"/>
            </a:pPr>
            <a:r>
              <a:rPr lang="de-DE" dirty="0" smtClean="0"/>
              <a:t>Körperschaften (KF, KS), </a:t>
            </a:r>
          </a:p>
          <a:p>
            <a:pPr marL="774000">
              <a:buFontTx/>
              <a:buChar char="-"/>
            </a:pPr>
            <a:r>
              <a:rPr lang="de-DE" dirty="0" smtClean="0"/>
              <a:t>Konferenzen (VF, VS), </a:t>
            </a:r>
          </a:p>
          <a:p>
            <a:pPr marL="774000">
              <a:buFontTx/>
              <a:buChar char="-"/>
            </a:pPr>
            <a:r>
              <a:rPr lang="de-DE" dirty="0" smtClean="0"/>
              <a:t>Gebietskörperschaften (GF, GG, GS: </a:t>
            </a:r>
            <a:r>
              <a:rPr lang="de-DE" dirty="0" err="1" smtClean="0"/>
              <a:t>gik</a:t>
            </a:r>
            <a:r>
              <a:rPr lang="de-DE" dirty="0" smtClean="0"/>
              <a:t>) und</a:t>
            </a:r>
          </a:p>
          <a:p>
            <a:pPr marL="774000">
              <a:buFontTx/>
              <a:buChar char="-"/>
            </a:pPr>
            <a:r>
              <a:rPr lang="de-DE" dirty="0" smtClean="0"/>
              <a:t>Personen (PF, PS, PN)</a:t>
            </a:r>
            <a:endParaRPr lang="de-DE" dirty="0"/>
          </a:p>
          <a:p>
            <a:r>
              <a:rPr lang="de-DE" dirty="0" smtClean="0"/>
              <a:t>Nicht betroffen sind: </a:t>
            </a:r>
          </a:p>
          <a:p>
            <a:pPr marL="774000">
              <a:buFontTx/>
              <a:buChar char="-"/>
            </a:pPr>
            <a:r>
              <a:rPr lang="de-DE" dirty="0" smtClean="0"/>
              <a:t>Werke (TS), </a:t>
            </a:r>
          </a:p>
          <a:p>
            <a:pPr marL="774000">
              <a:buFontTx/>
              <a:buChar char="-"/>
            </a:pPr>
            <a:r>
              <a:rPr lang="de-DE" dirty="0" smtClean="0"/>
              <a:t>Sachbegriffe (SA), </a:t>
            </a:r>
          </a:p>
          <a:p>
            <a:pPr marL="774000">
              <a:buFontTx/>
              <a:buChar char="-"/>
            </a:pPr>
            <a:r>
              <a:rPr lang="de-DE" dirty="0" smtClean="0"/>
              <a:t>Hinweissätze (HS) und</a:t>
            </a:r>
          </a:p>
          <a:p>
            <a:pPr marL="774000">
              <a:buFontTx/>
              <a:buChar char="-"/>
            </a:pPr>
            <a:r>
              <a:rPr lang="de-DE" dirty="0" smtClean="0"/>
              <a:t>übrige </a:t>
            </a:r>
            <a:r>
              <a:rPr lang="de-DE" dirty="0"/>
              <a:t>geografische Entitäten </a:t>
            </a:r>
            <a:r>
              <a:rPr lang="de-DE" dirty="0" smtClean="0"/>
              <a:t>(GF, GG, GS: </a:t>
            </a:r>
            <a:r>
              <a:rPr lang="de-DE" dirty="0"/>
              <a:t>gib, </a:t>
            </a:r>
            <a:r>
              <a:rPr lang="de-DE" dirty="0" err="1"/>
              <a:t>gin</a:t>
            </a:r>
            <a:r>
              <a:rPr lang="de-DE" dirty="0"/>
              <a:t> etc</a:t>
            </a:r>
            <a:r>
              <a:rPr lang="de-DE" dirty="0" smtClean="0"/>
              <a:t>.)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Normdaten in RDA | hbz | Stand: 18.08.14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59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000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03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5499" y="304057"/>
            <a:ext cx="2848668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e-DE" dirty="0" smtClean="0"/>
              <a:t>Eckdaten						- 2 -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Das Regelwerk ist im browserbasierten RDA-Toolkit zugänglich.</a:t>
            </a:r>
          </a:p>
          <a:p>
            <a:r>
              <a:rPr lang="de-DE" dirty="0" smtClean="0"/>
              <a:t>Die aktuellste Version ist immer im englischsprachigen Toolkit verfügbar.</a:t>
            </a:r>
          </a:p>
          <a:p>
            <a:r>
              <a:rPr lang="de-DE" dirty="0" smtClean="0"/>
              <a:t>Übersetzungen werden circa ein halbes Jahr später aktualisiert.</a:t>
            </a:r>
          </a:p>
          <a:p>
            <a:r>
              <a:rPr lang="de-DE" dirty="0" smtClean="0"/>
              <a:t>Trotz dieser verspäteten Aktualisierung ist für unsere Katalogisierungspraxis die deutsche Ausgabe des Toolkits maßgeblich.</a:t>
            </a:r>
          </a:p>
          <a:p>
            <a:r>
              <a:rPr lang="de-DE" dirty="0" smtClean="0"/>
              <a:t>Auf den </a:t>
            </a:r>
            <a:r>
              <a:rPr lang="de-DE" dirty="0" smtClean="0">
                <a:hlinkClick r:id="rId4"/>
              </a:rPr>
              <a:t>Seiten der DNB</a:t>
            </a:r>
            <a:r>
              <a:rPr lang="de-DE" dirty="0" smtClean="0"/>
              <a:t> finden Sie eine </a:t>
            </a:r>
            <a:r>
              <a:rPr lang="de-DE" dirty="0" smtClean="0">
                <a:hlinkClick r:id="rId5"/>
              </a:rPr>
              <a:t>Schulungspräsentation</a:t>
            </a:r>
            <a:r>
              <a:rPr lang="de-DE" dirty="0" smtClean="0"/>
              <a:t>, die die einzelnen Funktionen des Toolkits ausführlich erklärt.</a:t>
            </a:r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Grundlagen der RDA | hbz | Stand: 18.08.14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94296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5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l" eaLnBrk="1" hangingPunct="1"/>
            <a:r>
              <a:rPr lang="de-DE" dirty="0" smtClean="0"/>
              <a:t>RDA-Umstieg in der GND		- 2 -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Gleitender Umstieg </a:t>
            </a:r>
            <a:r>
              <a:rPr lang="de-DE" dirty="0"/>
              <a:t>vom </a:t>
            </a:r>
            <a:r>
              <a:rPr lang="de-DE" dirty="0">
                <a:solidFill>
                  <a:srgbClr val="C00000"/>
                </a:solidFill>
              </a:rPr>
              <a:t>01.07.2014 bis </a:t>
            </a:r>
            <a:r>
              <a:rPr lang="de-DE" dirty="0" smtClean="0">
                <a:solidFill>
                  <a:srgbClr val="C00000"/>
                </a:solidFill>
              </a:rPr>
              <a:t>15.10.2014.</a:t>
            </a:r>
          </a:p>
          <a:p>
            <a:r>
              <a:rPr lang="de-DE" dirty="0" smtClean="0"/>
              <a:t>Der </a:t>
            </a:r>
            <a:r>
              <a:rPr lang="de-DE" dirty="0" smtClean="0">
                <a:solidFill>
                  <a:srgbClr val="C00000"/>
                </a:solidFill>
              </a:rPr>
              <a:t>hbz-Verbund</a:t>
            </a:r>
            <a:r>
              <a:rPr lang="de-DE" dirty="0" smtClean="0"/>
              <a:t> erfasst ab dem </a:t>
            </a:r>
            <a:r>
              <a:rPr lang="de-DE" dirty="0" smtClean="0">
                <a:solidFill>
                  <a:srgbClr val="C00000"/>
                </a:solidFill>
              </a:rPr>
              <a:t>01.10.2014</a:t>
            </a:r>
            <a:r>
              <a:rPr lang="de-DE" dirty="0" smtClean="0"/>
              <a:t> nach RDA.</a:t>
            </a:r>
            <a:endParaRPr lang="de-DE" dirty="0"/>
          </a:p>
          <a:p>
            <a:r>
              <a:rPr lang="de-DE" dirty="0" smtClean="0"/>
              <a:t>Die RDA-Regeln </a:t>
            </a:r>
            <a:r>
              <a:rPr lang="de-DE" dirty="0"/>
              <a:t>lösen viele GND-ÜRs ab.</a:t>
            </a:r>
          </a:p>
          <a:p>
            <a:r>
              <a:rPr lang="de-DE" dirty="0"/>
              <a:t>Es </a:t>
            </a:r>
            <a:r>
              <a:rPr lang="de-DE" dirty="0" smtClean="0"/>
              <a:t>gibt nun …</a:t>
            </a:r>
          </a:p>
          <a:p>
            <a:pPr marL="774000">
              <a:buFontTx/>
              <a:buChar char="-"/>
            </a:pPr>
            <a:r>
              <a:rPr lang="de-DE" dirty="0" smtClean="0"/>
              <a:t>Anwendungsregeln </a:t>
            </a:r>
            <a:r>
              <a:rPr lang="de-DE" dirty="0"/>
              <a:t>(AWR), </a:t>
            </a:r>
            <a:endParaRPr lang="de-DE" dirty="0" smtClean="0"/>
          </a:p>
          <a:p>
            <a:pPr marL="774000">
              <a:buFontTx/>
              <a:buChar char="-"/>
            </a:pPr>
            <a:r>
              <a:rPr lang="de-DE" dirty="0" smtClean="0"/>
              <a:t>Erläuterungen </a:t>
            </a:r>
            <a:r>
              <a:rPr lang="de-DE" dirty="0"/>
              <a:t>(ERL) und </a:t>
            </a:r>
            <a:endParaRPr lang="de-DE" dirty="0" smtClean="0"/>
          </a:p>
          <a:p>
            <a:pPr marL="774000">
              <a:buFontTx/>
              <a:buChar char="-"/>
            </a:pPr>
            <a:r>
              <a:rPr lang="de-DE" dirty="0" smtClean="0"/>
              <a:t>sonstige </a:t>
            </a:r>
            <a:r>
              <a:rPr lang="de-DE" dirty="0"/>
              <a:t>Arbeitshilfen (Erfassungshilfen</a:t>
            </a:r>
            <a:r>
              <a:rPr lang="de-DE" dirty="0" smtClean="0"/>
              <a:t>).</a:t>
            </a:r>
          </a:p>
          <a:p>
            <a:pPr>
              <a:spcBef>
                <a:spcPts val="1200"/>
              </a:spcBef>
            </a:pPr>
            <a:r>
              <a:rPr lang="de-DE" dirty="0" smtClean="0"/>
              <a:t>Wichtiges </a:t>
            </a:r>
            <a:r>
              <a:rPr lang="de-DE" dirty="0"/>
              <a:t>Arbeitsinstrument: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Das neue </a:t>
            </a:r>
            <a:r>
              <a:rPr lang="de-DE" dirty="0"/>
              <a:t>GND-Wiki: </a:t>
            </a:r>
            <a:r>
              <a:rPr lang="de-DE" dirty="0">
                <a:hlinkClick r:id="rId3"/>
              </a:rPr>
              <a:t>https://</a:t>
            </a:r>
            <a:r>
              <a:rPr lang="de-DE" dirty="0" smtClean="0">
                <a:hlinkClick r:id="rId3"/>
              </a:rPr>
              <a:t>wiki.dnb.de/x/O5FjBQ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Das alte </a:t>
            </a:r>
            <a:r>
              <a:rPr lang="de-DE" dirty="0"/>
              <a:t>Wiki bleibt aber bis Ende Oktober </a:t>
            </a:r>
            <a:r>
              <a:rPr lang="de-DE" dirty="0" smtClean="0"/>
              <a:t>zugänglich: </a:t>
            </a:r>
            <a:r>
              <a:rPr lang="de-DE" dirty="0" smtClean="0">
                <a:hlinkClick r:id="rId4"/>
              </a:rPr>
              <a:t>https</a:t>
            </a:r>
            <a:r>
              <a:rPr lang="de-DE" dirty="0">
                <a:hlinkClick r:id="rId4"/>
              </a:rPr>
              <a:t>://</a:t>
            </a:r>
            <a:r>
              <a:rPr lang="de-DE" dirty="0" smtClean="0">
                <a:hlinkClick r:id="rId4"/>
              </a:rPr>
              <a:t>wiki.dnb.de/x/8IYOAw</a:t>
            </a:r>
            <a:r>
              <a:rPr lang="de-DE" dirty="0" smtClean="0"/>
              <a:t> 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Normdaten in RDA | hbz | Stand: 18.08.14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60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67443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de-DE" dirty="0" smtClean="0"/>
              <a:t>Welche Regelungen zu Normdaten treten erst 2015 in Kraft?               		   -1-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Die bibliografische Beschreibung erfolgt bis 2015 nach RAK-WB.</a:t>
            </a:r>
          </a:p>
          <a:p>
            <a:r>
              <a:rPr lang="de-DE" dirty="0" smtClean="0"/>
              <a:t>Für Entitäten, die für die Erschließung nach RAK-WB nicht benötigt werden, werden keine Normdatensätze angelegt und verknüpft.</a:t>
            </a:r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sz="2200" dirty="0" smtClean="0"/>
              <a:t>ggf. werden diese Normdatensätze aber bereits in der Sacherschließung verwendet.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61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Normdaten in RDA | hbz | Stand: 18.08.14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3647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de-DE" dirty="0" smtClean="0"/>
              <a:t>Welche Regelungen zu Normdaten treten erst 2015 in Kraft?                 	 	   -2-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Noch nicht angewendet werden die Regeln für folgende Sachverhalte</a:t>
            </a:r>
            <a:r>
              <a:rPr lang="de-DE" dirty="0" smtClean="0"/>
              <a:t>:</a:t>
            </a:r>
          </a:p>
          <a:p>
            <a:pPr marL="774000">
              <a:buFontTx/>
              <a:buChar char="-"/>
            </a:pPr>
            <a:r>
              <a:rPr lang="de-DE" dirty="0" smtClean="0"/>
              <a:t>Familien sind nicht </a:t>
            </a:r>
            <a:r>
              <a:rPr lang="de-DE" dirty="0"/>
              <a:t>für die FE </a:t>
            </a:r>
            <a:r>
              <a:rPr lang="de-DE" dirty="0" smtClean="0"/>
              <a:t>zu verwenden.</a:t>
            </a:r>
          </a:p>
          <a:p>
            <a:pPr marL="774000">
              <a:buFontTx/>
              <a:buChar char="-"/>
            </a:pPr>
            <a:r>
              <a:rPr lang="de-DE" dirty="0" smtClean="0"/>
              <a:t>Kongresse</a:t>
            </a:r>
            <a:r>
              <a:rPr lang="de-DE" dirty="0"/>
              <a:t>, die nach RAK-WB nicht für die FE verwendet </a:t>
            </a:r>
            <a:r>
              <a:rPr lang="de-DE" dirty="0" smtClean="0"/>
              <a:t>werden.</a:t>
            </a:r>
          </a:p>
          <a:p>
            <a:pPr marL="774000">
              <a:buFontTx/>
              <a:buChar char="-"/>
            </a:pPr>
            <a:r>
              <a:rPr lang="de-DE" dirty="0" smtClean="0"/>
              <a:t>Organe </a:t>
            </a:r>
            <a:r>
              <a:rPr lang="de-DE" dirty="0"/>
              <a:t>von Gebietskörperschaften, die nach </a:t>
            </a:r>
            <a:r>
              <a:rPr lang="de-DE" dirty="0" smtClean="0"/>
              <a:t>RAK-WB </a:t>
            </a:r>
            <a:r>
              <a:rPr lang="de-DE" dirty="0"/>
              <a:t>nicht für die FE verwendet </a:t>
            </a:r>
            <a:r>
              <a:rPr lang="de-DE" dirty="0" smtClean="0"/>
              <a:t>werden.</a:t>
            </a:r>
          </a:p>
          <a:p>
            <a:pPr marL="774000">
              <a:buFontTx/>
              <a:buChar char="-"/>
            </a:pPr>
            <a:r>
              <a:rPr lang="de-DE" dirty="0" smtClean="0"/>
              <a:t>Amtsinhaber </a:t>
            </a:r>
            <a:r>
              <a:rPr lang="de-DE" dirty="0"/>
              <a:t>als Teil der Körperschaft (bisher sind die Titel nur unter der Person erfasst</a:t>
            </a:r>
            <a:r>
              <a:rPr lang="de-DE" dirty="0" smtClean="0"/>
              <a:t>).</a:t>
            </a:r>
          </a:p>
          <a:p>
            <a:pPr marL="774000">
              <a:buFontTx/>
              <a:buChar char="-"/>
            </a:pPr>
            <a:r>
              <a:rPr lang="de-DE" dirty="0" smtClean="0"/>
              <a:t>Projekte</a:t>
            </a:r>
            <a:r>
              <a:rPr lang="de-DE" dirty="0"/>
              <a:t>, die nach </a:t>
            </a:r>
            <a:r>
              <a:rPr lang="de-DE" dirty="0" smtClean="0"/>
              <a:t>RAK-WB </a:t>
            </a:r>
            <a:r>
              <a:rPr lang="de-DE" dirty="0"/>
              <a:t>nicht für die FE verwendet </a:t>
            </a:r>
            <a:r>
              <a:rPr lang="de-DE" dirty="0" smtClean="0"/>
              <a:t>werden.</a:t>
            </a:r>
            <a:endParaRPr lang="de-DE" dirty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62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Normdaten in RDA | hbz | Stand: 18.08.14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19772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de-DE" dirty="0" smtClean="0"/>
              <a:t>Wo stehen die detaillierten Regelungen zu Normdaten?					- 1 -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Sie finden diese in </a:t>
            </a:r>
            <a:r>
              <a:rPr lang="de-DE" dirty="0"/>
              <a:t>den </a:t>
            </a:r>
            <a:r>
              <a:rPr lang="de-DE" dirty="0" smtClean="0"/>
              <a:t>RDA Kapiteln 9 - 11</a:t>
            </a:r>
            <a:r>
              <a:rPr lang="de-DE" dirty="0"/>
              <a:t>, teilweise 16 und den Anhängen A, F und </a:t>
            </a:r>
            <a:r>
              <a:rPr lang="de-DE" dirty="0" smtClean="0"/>
              <a:t>G.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Folgende </a:t>
            </a:r>
            <a:r>
              <a:rPr lang="de-DE" sz="2400" dirty="0" smtClean="0">
                <a:solidFill>
                  <a:srgbClr val="C00000"/>
                </a:solidFill>
              </a:rPr>
              <a:t>Beziehungen</a:t>
            </a:r>
            <a:r>
              <a:rPr lang="de-DE" sz="2400" dirty="0" smtClean="0"/>
              <a:t> von Personen / Körperschaften / Familien zu … wenden Sie </a:t>
            </a:r>
            <a:r>
              <a:rPr lang="de-DE" sz="2400" dirty="0" smtClean="0">
                <a:solidFill>
                  <a:srgbClr val="C00000"/>
                </a:solidFill>
              </a:rPr>
              <a:t>erst ab 2015 an</a:t>
            </a:r>
            <a:r>
              <a:rPr lang="de-DE" sz="2400" dirty="0" smtClean="0"/>
              <a:t>:</a:t>
            </a:r>
          </a:p>
          <a:p>
            <a:pPr marL="774000" lvl="1" indent="-342900">
              <a:buFontTx/>
              <a:buChar char="-"/>
            </a:pPr>
            <a:r>
              <a:rPr lang="de-DE" sz="2400" dirty="0" smtClean="0"/>
              <a:t>Ressourcen: </a:t>
            </a:r>
            <a:r>
              <a:rPr lang="de-DE" sz="2400" dirty="0"/>
              <a:t>siehe Kap. </a:t>
            </a:r>
            <a:r>
              <a:rPr lang="de-DE" sz="2400" dirty="0" smtClean="0"/>
              <a:t>18</a:t>
            </a:r>
          </a:p>
          <a:p>
            <a:pPr marL="774000" lvl="1" indent="-342900">
              <a:buFontTx/>
              <a:buChar char="-"/>
            </a:pPr>
            <a:r>
              <a:rPr lang="de-DE" sz="2400" dirty="0" smtClean="0"/>
              <a:t>Werk</a:t>
            </a:r>
            <a:r>
              <a:rPr lang="de-DE" sz="2400" dirty="0"/>
              <a:t>: siehe Kap. </a:t>
            </a:r>
            <a:r>
              <a:rPr lang="de-DE" sz="2400" dirty="0" smtClean="0"/>
              <a:t>19</a:t>
            </a:r>
          </a:p>
          <a:p>
            <a:pPr marL="774000" lvl="1" indent="-342900">
              <a:buFontTx/>
              <a:buChar char="-"/>
            </a:pPr>
            <a:r>
              <a:rPr lang="de-DE" sz="2400" dirty="0" smtClean="0"/>
              <a:t>Expression</a:t>
            </a:r>
            <a:r>
              <a:rPr lang="de-DE" sz="2400" dirty="0"/>
              <a:t>: siehe Kap. </a:t>
            </a:r>
            <a:r>
              <a:rPr lang="de-DE" sz="2400" dirty="0" smtClean="0"/>
              <a:t>20</a:t>
            </a:r>
          </a:p>
          <a:p>
            <a:pPr marL="774000" lvl="1" indent="-342900">
              <a:buFontTx/>
              <a:buChar char="-"/>
            </a:pPr>
            <a:r>
              <a:rPr lang="de-DE" sz="2400" dirty="0" smtClean="0"/>
              <a:t>Manifestation</a:t>
            </a:r>
            <a:r>
              <a:rPr lang="de-DE" sz="2400" dirty="0"/>
              <a:t>: siehe Kap. </a:t>
            </a:r>
            <a:r>
              <a:rPr lang="de-DE" sz="2400" dirty="0" smtClean="0"/>
              <a:t>21</a:t>
            </a:r>
          </a:p>
          <a:p>
            <a:pPr marL="774000" lvl="1" indent="-342900">
              <a:buFontTx/>
              <a:buChar char="-"/>
            </a:pPr>
            <a:r>
              <a:rPr lang="de-DE" sz="2400" dirty="0" smtClean="0"/>
              <a:t>Exemplar</a:t>
            </a:r>
            <a:r>
              <a:rPr lang="de-DE" sz="2400" dirty="0"/>
              <a:t>: siehe Kap. </a:t>
            </a:r>
            <a:r>
              <a:rPr lang="de-DE" sz="2400" dirty="0" smtClean="0"/>
              <a:t>22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/>
              <a:t>D</a:t>
            </a:r>
            <a:r>
              <a:rPr lang="de-DE" sz="2400" dirty="0" smtClean="0"/>
              <a:t>ie in </a:t>
            </a:r>
            <a:r>
              <a:rPr lang="de-DE" sz="2400" dirty="0"/>
              <a:t>Anhang </a:t>
            </a:r>
            <a:r>
              <a:rPr lang="de-DE" sz="2400" dirty="0" smtClean="0"/>
              <a:t>I stehenden Beziehungskennzeichnungen sind noch nicht von der AG RDA besprochen.</a:t>
            </a:r>
          </a:p>
          <a:p>
            <a:pPr marL="0" lvl="1" indent="-342900">
              <a:buFont typeface="Arial" panose="020B0604020202020204" pitchFamily="34" charset="0"/>
              <a:buChar char="•"/>
            </a:pPr>
            <a:endParaRPr lang="de-DE" sz="2400" dirty="0" smtClean="0"/>
          </a:p>
          <a:p>
            <a:pPr marL="0" lvl="1" indent="-342900">
              <a:buFont typeface="Arial" panose="020B0604020202020204" pitchFamily="34" charset="0"/>
              <a:buChar char="•"/>
            </a:pPr>
            <a:endParaRPr lang="de-DE" sz="2400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63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Normdaten in RDA | hbz | Stand: 18.08.14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8218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Wo stehen die detaillierten Regelungen zu Normdaten?					- </a:t>
            </a:r>
            <a:r>
              <a:rPr lang="de-DE" dirty="0" smtClean="0"/>
              <a:t>2 </a:t>
            </a:r>
            <a:r>
              <a:rPr lang="de-DE" dirty="0"/>
              <a:t>-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Für die Beziehungen </a:t>
            </a:r>
            <a:r>
              <a:rPr lang="de-DE" dirty="0"/>
              <a:t>zwischen </a:t>
            </a:r>
            <a:r>
              <a:rPr lang="de-DE" dirty="0" smtClean="0"/>
              <a:t>Personen </a:t>
            </a:r>
            <a:r>
              <a:rPr lang="de-DE" dirty="0"/>
              <a:t>/ Familien / </a:t>
            </a:r>
            <a:r>
              <a:rPr lang="de-DE" dirty="0" smtClean="0"/>
              <a:t>Körperschaften:</a:t>
            </a:r>
          </a:p>
          <a:p>
            <a:pPr marL="774000">
              <a:buFontTx/>
              <a:buChar char="-"/>
            </a:pPr>
            <a:r>
              <a:rPr lang="de-DE" dirty="0" smtClean="0"/>
              <a:t>Allgemein</a:t>
            </a:r>
            <a:r>
              <a:rPr lang="de-DE" dirty="0"/>
              <a:t>: </a:t>
            </a:r>
            <a:r>
              <a:rPr lang="de-DE" dirty="0" smtClean="0"/>
              <a:t>siehe Kap</a:t>
            </a:r>
            <a:r>
              <a:rPr lang="de-DE" dirty="0"/>
              <a:t>. </a:t>
            </a:r>
            <a:r>
              <a:rPr lang="de-DE" dirty="0" smtClean="0"/>
              <a:t>29</a:t>
            </a:r>
          </a:p>
          <a:p>
            <a:pPr marL="774000">
              <a:buFontTx/>
              <a:buChar char="-"/>
            </a:pPr>
            <a:r>
              <a:rPr lang="de-DE" dirty="0" smtClean="0"/>
              <a:t>zu </a:t>
            </a:r>
            <a:r>
              <a:rPr lang="de-DE" dirty="0"/>
              <a:t>Personen: siehe Kap. </a:t>
            </a:r>
            <a:r>
              <a:rPr lang="de-DE" dirty="0" smtClean="0"/>
              <a:t>30</a:t>
            </a:r>
          </a:p>
          <a:p>
            <a:pPr marL="774000">
              <a:buFontTx/>
              <a:buChar char="-"/>
            </a:pPr>
            <a:r>
              <a:rPr lang="de-DE" dirty="0" smtClean="0"/>
              <a:t>zu </a:t>
            </a:r>
            <a:r>
              <a:rPr lang="de-DE" dirty="0"/>
              <a:t>Familien: siehe Kap. </a:t>
            </a:r>
            <a:r>
              <a:rPr lang="de-DE" dirty="0" smtClean="0"/>
              <a:t>31</a:t>
            </a:r>
          </a:p>
          <a:p>
            <a:pPr marL="774000">
              <a:buFontTx/>
              <a:buChar char="-"/>
            </a:pPr>
            <a:r>
              <a:rPr lang="de-DE" dirty="0" smtClean="0"/>
              <a:t>zu </a:t>
            </a:r>
            <a:r>
              <a:rPr lang="de-DE" dirty="0"/>
              <a:t>Körperschaften: siehe Kap. </a:t>
            </a:r>
            <a:r>
              <a:rPr lang="de-DE" dirty="0" smtClean="0"/>
              <a:t>32</a:t>
            </a:r>
          </a:p>
          <a:p>
            <a:r>
              <a:rPr lang="de-DE" dirty="0"/>
              <a:t>Die </a:t>
            </a:r>
            <a:r>
              <a:rPr lang="de-DE" dirty="0" smtClean="0"/>
              <a:t>Beziehungskennzeichnungen stehen im Anhang K.</a:t>
            </a:r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sz="2200" dirty="0" smtClean="0"/>
              <a:t>Die Beziehungen werden </a:t>
            </a:r>
            <a:r>
              <a:rPr lang="de-DE" sz="2200" dirty="0" smtClean="0">
                <a:solidFill>
                  <a:srgbClr val="C00000"/>
                </a:solidFill>
              </a:rPr>
              <a:t>wie </a:t>
            </a:r>
            <a:r>
              <a:rPr lang="de-DE" sz="2200" dirty="0">
                <a:solidFill>
                  <a:srgbClr val="C00000"/>
                </a:solidFill>
              </a:rPr>
              <a:t>bisher in der GND durch Relationen </a:t>
            </a:r>
            <a:r>
              <a:rPr lang="de-DE" sz="2200" dirty="0" smtClean="0">
                <a:solidFill>
                  <a:srgbClr val="C00000"/>
                </a:solidFill>
              </a:rPr>
              <a:t>in den Feldern 5XX mit den obligatorischen Codierungen ausgedrückt!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64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Normdaten in RDA | hbz | Stand: 18.08.14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8011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Was passiert mit den Altdaten?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Die UAG GND hat ein </a:t>
            </a:r>
            <a:r>
              <a:rPr lang="de-DE" dirty="0" smtClean="0">
                <a:hlinkClick r:id="rId3"/>
              </a:rPr>
              <a:t>Altdatenkonzept</a:t>
            </a:r>
            <a:r>
              <a:rPr lang="de-DE" dirty="0" smtClean="0"/>
              <a:t> beschlossen, das vom Standardisierungsausschuss unterstützt wird.</a:t>
            </a:r>
          </a:p>
          <a:p>
            <a:r>
              <a:rPr lang="de-DE" dirty="0" smtClean="0"/>
              <a:t>Die Änderung auf eine RDA-gemäße Ansetzung erfolgt nicht systematisch, sondern nur bei </a:t>
            </a:r>
            <a:r>
              <a:rPr lang="de-DE" dirty="0"/>
              <a:t>w</a:t>
            </a:r>
            <a:r>
              <a:rPr lang="de-DE" dirty="0" smtClean="0"/>
              <a:t>iederaufgreifen.</a:t>
            </a:r>
          </a:p>
          <a:p>
            <a:pPr marL="774000">
              <a:buFont typeface="Wingdings" panose="05000000000000000000" pitchFamily="2" charset="2"/>
              <a:buChar char="ð"/>
            </a:pPr>
            <a:r>
              <a:rPr lang="de-DE" sz="2200" dirty="0" smtClean="0">
                <a:sym typeface="Wingdings" panose="05000000000000000000" pitchFamily="2" charset="2"/>
              </a:rPr>
              <a:t>Der Satz wird dann in Feld 667 manuell mit „</a:t>
            </a:r>
            <a:r>
              <a:rPr lang="de-DE" sz="2200" dirty="0" err="1" smtClean="0">
                <a:sym typeface="Wingdings" panose="05000000000000000000" pitchFamily="2" charset="2"/>
              </a:rPr>
              <a:t>rda</a:t>
            </a:r>
            <a:r>
              <a:rPr lang="de-DE" sz="2200" dirty="0" smtClean="0">
                <a:sym typeface="Wingdings" panose="05000000000000000000" pitchFamily="2" charset="2"/>
              </a:rPr>
              <a:t>“ gekennzeichnet.</a:t>
            </a:r>
          </a:p>
          <a:p>
            <a:r>
              <a:rPr lang="de-DE" dirty="0" smtClean="0"/>
              <a:t>Umfeld-Korrekturen können nur gemacht werden, wenn diese nicht zu aufwendig sind.</a:t>
            </a:r>
          </a:p>
          <a:p>
            <a:r>
              <a:rPr lang="de-DE" dirty="0" smtClean="0"/>
              <a:t>Weitere Informationen finden Sie außerdem im DNB-Papier „</a:t>
            </a:r>
            <a:r>
              <a:rPr lang="de-DE" dirty="0" smtClean="0">
                <a:hlinkClick r:id="rId4"/>
              </a:rPr>
              <a:t>Korrekturen von GND-Datensätzen</a:t>
            </a:r>
            <a:r>
              <a:rPr lang="de-DE" dirty="0" smtClean="0"/>
              <a:t>“.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Normdaten in RDA | hbz | Stand: 18.08.14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65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7036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181200" y="2276873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de-DE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Moderne Namen</a:t>
            </a:r>
          </a:p>
        </p:txBody>
      </p:sp>
      <p:sp>
        <p:nvSpPr>
          <p:cNvPr id="7" name="Untertitel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4598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e-DE" dirty="0"/>
              <a:t>Behandelte Themen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600" y="1556792"/>
            <a:ext cx="10972800" cy="4525963"/>
          </a:xfrm>
        </p:spPr>
        <p:txBody>
          <a:bodyPr numCol="1"/>
          <a:lstStyle/>
          <a:p>
            <a:pPr indent="-457200">
              <a:buFont typeface="+mj-lt"/>
              <a:buAutoNum type="arabicPeriod"/>
            </a:pPr>
            <a:r>
              <a:rPr lang="de-DE" dirty="0" smtClean="0"/>
              <a:t>Allgemeines</a:t>
            </a:r>
          </a:p>
          <a:p>
            <a:pPr indent="-457200">
              <a:buFont typeface="+mj-lt"/>
              <a:buAutoNum type="arabicPeriod"/>
            </a:pPr>
            <a:r>
              <a:rPr lang="de-DE" dirty="0" smtClean="0"/>
              <a:t>Kernelemente für Personen</a:t>
            </a:r>
          </a:p>
          <a:p>
            <a:pPr indent="-457200">
              <a:buFont typeface="+mj-lt"/>
              <a:buAutoNum type="arabicPeriod"/>
            </a:pPr>
            <a:r>
              <a:rPr lang="de-DE" dirty="0" smtClean="0"/>
              <a:t>Bevorzugter Name</a:t>
            </a:r>
          </a:p>
          <a:p>
            <a:pPr indent="-457200">
              <a:buFont typeface="+mj-lt"/>
              <a:buAutoNum type="arabicPeriod"/>
            </a:pPr>
            <a:r>
              <a:rPr lang="de-DE" dirty="0" smtClean="0"/>
              <a:t>Bildung von normierten Sucheinstiegen</a:t>
            </a:r>
          </a:p>
          <a:p>
            <a:pPr indent="-457200">
              <a:buFont typeface="+mj-lt"/>
              <a:buAutoNum type="arabicPeriod"/>
            </a:pPr>
            <a:r>
              <a:rPr lang="de-DE" dirty="0" smtClean="0"/>
              <a:t>Informationsquellen</a:t>
            </a:r>
          </a:p>
          <a:p>
            <a:pPr indent="-457200">
              <a:buFont typeface="+mj-lt"/>
              <a:buAutoNum type="arabicPeriod"/>
            </a:pPr>
            <a:r>
              <a:rPr lang="de-DE" dirty="0" smtClean="0"/>
              <a:t>Änderung des bevorzugten Namens</a:t>
            </a:r>
          </a:p>
          <a:p>
            <a:pPr indent="-457200">
              <a:buFont typeface="+mj-lt"/>
              <a:buAutoNum type="arabicPeriod"/>
            </a:pPr>
            <a:r>
              <a:rPr lang="de-DE" dirty="0" smtClean="0"/>
              <a:t>Zeitliche Einordnung</a:t>
            </a:r>
          </a:p>
          <a:p>
            <a:pPr>
              <a:buFont typeface="+mj-lt"/>
              <a:buAutoNum type="arabicPeriod"/>
            </a:pPr>
            <a:endParaRPr lang="de-DE" dirty="0" smtClean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67</a:t>
            </a:fld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Moderne Namen | hbz | Stand: 19.08.14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0753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de-DE" dirty="0" smtClean="0"/>
              <a:t>Allgemeines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Die Regelungen zu den Personen finden Sie bei RDA 9. </a:t>
            </a:r>
          </a:p>
          <a:p>
            <a:pPr>
              <a:spcBef>
                <a:spcPts val="1800"/>
              </a:spcBef>
            </a:pPr>
            <a:r>
              <a:rPr lang="de-DE" dirty="0" smtClean="0"/>
              <a:t>Die </a:t>
            </a:r>
            <a:r>
              <a:rPr lang="de-DE" dirty="0"/>
              <a:t>bisherige Struktur wird beibehalten:</a:t>
            </a:r>
            <a:br>
              <a:rPr lang="de-DE" dirty="0"/>
            </a:br>
            <a:r>
              <a:rPr lang="de-DE" dirty="0" smtClean="0"/>
              <a:t>	</a:t>
            </a:r>
            <a:r>
              <a:rPr lang="de-DE" dirty="0" smtClean="0">
                <a:solidFill>
                  <a:srgbClr val="C00000"/>
                </a:solidFill>
              </a:rPr>
              <a:t>Nachname</a:t>
            </a:r>
            <a:r>
              <a:rPr lang="de-DE" dirty="0">
                <a:solidFill>
                  <a:srgbClr val="C00000"/>
                </a:solidFill>
              </a:rPr>
              <a:t>, </a:t>
            </a:r>
            <a:r>
              <a:rPr lang="de-DE" dirty="0" smtClean="0">
                <a:solidFill>
                  <a:srgbClr val="C00000"/>
                </a:solidFill>
              </a:rPr>
              <a:t>Vorname</a:t>
            </a:r>
          </a:p>
          <a:p>
            <a:pPr>
              <a:spcBef>
                <a:spcPts val="1800"/>
              </a:spcBef>
            </a:pPr>
            <a:r>
              <a:rPr lang="de-DE" dirty="0"/>
              <a:t>In RDA werden Personen anhand der normierten Sucheinstiege voneinander unterschieden.</a:t>
            </a:r>
            <a:endParaRPr lang="de-DE" dirty="0" smtClean="0"/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sz="2200" dirty="0" smtClean="0">
                <a:sym typeface="Wingdings" panose="05000000000000000000" pitchFamily="2" charset="2"/>
              </a:rPr>
              <a:t>Dies </a:t>
            </a:r>
            <a:r>
              <a:rPr lang="de-DE" sz="2200" dirty="0" smtClean="0"/>
              <a:t>entspricht </a:t>
            </a:r>
            <a:r>
              <a:rPr lang="de-DE" sz="2200" dirty="0"/>
              <a:t>in Grundzügen dem </a:t>
            </a:r>
            <a:r>
              <a:rPr lang="de-DE" sz="2200" dirty="0" smtClean="0"/>
              <a:t>PN-PF-Prinzip, das besagt, dass gleichnamige </a:t>
            </a:r>
            <a:r>
              <a:rPr lang="de-DE" sz="2200" dirty="0"/>
              <a:t>Personen </a:t>
            </a:r>
            <a:r>
              <a:rPr lang="de-DE" sz="2200" dirty="0" smtClean="0"/>
              <a:t>durch individualisierende Angaben </a:t>
            </a:r>
            <a:r>
              <a:rPr lang="de-DE" sz="2200" dirty="0"/>
              <a:t>eindeutig voneinander </a:t>
            </a:r>
            <a:r>
              <a:rPr lang="de-DE" sz="2200" dirty="0" smtClean="0"/>
              <a:t>unterschieden werden.</a:t>
            </a:r>
          </a:p>
          <a:p>
            <a:r>
              <a:rPr lang="de-DE" dirty="0" smtClean="0"/>
              <a:t>In manchen Fällen wird von der oben genannten Struktur abgewichen und ein Name als persönlicher Name erfasst.</a:t>
            </a:r>
            <a:endParaRPr lang="de-DE" dirty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68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Moderne Namen | hbz | Stand: 19.08.14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1885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Kernelemente </a:t>
            </a:r>
            <a:r>
              <a:rPr lang="de-DE" dirty="0" smtClean="0"/>
              <a:t>für Personen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4525200"/>
          </a:xfrm>
        </p:spPr>
        <p:txBody>
          <a:bodyPr/>
          <a:lstStyle/>
          <a:p>
            <a:pPr lvl="0"/>
            <a:r>
              <a:rPr lang="de-DE" dirty="0" smtClean="0"/>
              <a:t>Bevorzugter </a:t>
            </a:r>
            <a:r>
              <a:rPr lang="de-DE" dirty="0"/>
              <a:t>Name der Person</a:t>
            </a:r>
          </a:p>
          <a:p>
            <a:r>
              <a:rPr lang="de-DE" dirty="0"/>
              <a:t>Titel der Person </a:t>
            </a:r>
            <a:endParaRPr lang="de-DE" dirty="0" smtClean="0"/>
          </a:p>
          <a:p>
            <a:r>
              <a:rPr lang="de-DE" dirty="0" smtClean="0"/>
              <a:t>Geburtsdatum</a:t>
            </a:r>
            <a:endParaRPr lang="de-DE" dirty="0"/>
          </a:p>
          <a:p>
            <a:pPr lvl="0"/>
            <a:r>
              <a:rPr lang="de-DE" dirty="0"/>
              <a:t>Todesdatum</a:t>
            </a:r>
          </a:p>
          <a:p>
            <a:pPr lvl="0"/>
            <a:r>
              <a:rPr lang="de-DE" dirty="0" smtClean="0"/>
              <a:t>Identifikator </a:t>
            </a:r>
            <a:r>
              <a:rPr lang="de-DE" dirty="0"/>
              <a:t>für die Person (IDN</a:t>
            </a:r>
            <a:r>
              <a:rPr lang="de-DE" dirty="0" smtClean="0"/>
              <a:t>)</a:t>
            </a:r>
            <a:endParaRPr lang="de-DE" dirty="0"/>
          </a:p>
          <a:p>
            <a:pPr lvl="0">
              <a:spcBef>
                <a:spcPts val="1800"/>
              </a:spcBef>
            </a:pPr>
            <a:r>
              <a:rPr lang="de-DE" dirty="0"/>
              <a:t>Sonstige zur Person gehörende Kennzeichnung </a:t>
            </a:r>
            <a:endParaRPr lang="de-DE" dirty="0" smtClean="0"/>
          </a:p>
          <a:p>
            <a:pPr marL="774000" lvl="0">
              <a:buFont typeface="Wingdings" panose="05000000000000000000" pitchFamily="2" charset="2"/>
              <a:buChar char="Ä"/>
            </a:pPr>
            <a:r>
              <a:rPr lang="de-DE" sz="2200" dirty="0" smtClean="0"/>
              <a:t>bei </a:t>
            </a:r>
            <a:r>
              <a:rPr lang="de-DE" sz="2200" dirty="0"/>
              <a:t>Heiligen, Geistern etc</a:t>
            </a:r>
            <a:r>
              <a:rPr lang="de-DE" sz="2200" dirty="0" smtClean="0"/>
              <a:t>.</a:t>
            </a:r>
            <a:endParaRPr lang="de-DE" sz="2200" dirty="0"/>
          </a:p>
          <a:p>
            <a:r>
              <a:rPr lang="de-DE" dirty="0"/>
              <a:t>Beruf oder Beschäftigung </a:t>
            </a:r>
            <a:r>
              <a:rPr lang="de-DE" dirty="0" smtClean="0"/>
              <a:t>(Tätigkeitsbereich)</a:t>
            </a:r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sz="2200" dirty="0" smtClean="0"/>
              <a:t>bei </a:t>
            </a:r>
            <a:r>
              <a:rPr lang="de-DE" sz="2200" dirty="0"/>
              <a:t>einer Person, deren Name aus einer Phrase </a:t>
            </a:r>
            <a:r>
              <a:rPr lang="de-DE" sz="2200" dirty="0" smtClean="0"/>
              <a:t>oder</a:t>
            </a:r>
            <a:br>
              <a:rPr lang="de-DE" sz="2200" dirty="0" smtClean="0"/>
            </a:br>
            <a:r>
              <a:rPr lang="de-DE" sz="2200" dirty="0" smtClean="0"/>
              <a:t>einer </a:t>
            </a:r>
            <a:r>
              <a:rPr lang="de-DE" sz="2200" dirty="0"/>
              <a:t>Benennung besteht, die nicht an eine Person </a:t>
            </a:r>
            <a:r>
              <a:rPr lang="de-DE" sz="2200" dirty="0" smtClean="0"/>
              <a:t/>
            </a:r>
            <a:br>
              <a:rPr lang="de-DE" sz="2200" dirty="0" smtClean="0"/>
            </a:br>
            <a:r>
              <a:rPr lang="de-DE" sz="2200" dirty="0" smtClean="0"/>
              <a:t>denken lässt.</a:t>
            </a:r>
            <a:endParaRPr lang="de-DE" sz="2200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69</a:t>
            </a:fld>
            <a:endParaRPr lang="de-DE" dirty="0"/>
          </a:p>
        </p:txBody>
      </p:sp>
      <p:sp>
        <p:nvSpPr>
          <p:cNvPr id="6" name="Geschweifte Klammer rechts 5"/>
          <p:cNvSpPr/>
          <p:nvPr/>
        </p:nvSpPr>
        <p:spPr>
          <a:xfrm>
            <a:off x="6312024" y="1700808"/>
            <a:ext cx="360040" cy="1944216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Geschweifte Klammer rechts 8"/>
          <p:cNvSpPr/>
          <p:nvPr/>
        </p:nvSpPr>
        <p:spPr>
          <a:xfrm>
            <a:off x="9480376" y="3953199"/>
            <a:ext cx="360000" cy="2232248"/>
          </a:xfrm>
          <a:prstGeom prst="rightBrace">
            <a:avLst>
              <a:gd name="adj1" fmla="val 8333"/>
              <a:gd name="adj2" fmla="val 52156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Abgerundetes Rechteck 9"/>
          <p:cNvSpPr/>
          <p:nvPr/>
        </p:nvSpPr>
        <p:spPr>
          <a:xfrm>
            <a:off x="10100588" y="4745287"/>
            <a:ext cx="1221600" cy="64807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Core </a:t>
            </a:r>
            <a:r>
              <a:rPr lang="de-DE" dirty="0" err="1" smtClean="0"/>
              <a:t>if</a:t>
            </a:r>
            <a:r>
              <a:rPr lang="de-DE" dirty="0" smtClean="0"/>
              <a:t> -Elemente</a:t>
            </a:r>
            <a:endParaRPr lang="de-DE" dirty="0"/>
          </a:p>
        </p:txBody>
      </p:sp>
      <p:sp>
        <p:nvSpPr>
          <p:cNvPr id="11" name="Abgerundetes Rechteck 10"/>
          <p:cNvSpPr/>
          <p:nvPr/>
        </p:nvSpPr>
        <p:spPr>
          <a:xfrm>
            <a:off x="7104112" y="2348880"/>
            <a:ext cx="1584176" cy="64807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Core -Elemente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Moderne Namen | hbz | Stand: 19.08.14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8341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9376" y="1167154"/>
            <a:ext cx="11233248" cy="5125489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>
          <a:xfrm>
            <a:off x="7000882" y="5744181"/>
            <a:ext cx="3485249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4"/>
              </a:rPr>
              <a:t>http://access.rdatoolkit.org/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911424" y="5744181"/>
            <a:ext cx="3288208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5"/>
              </a:rPr>
              <a:t>http://www.rdatoolkit.org/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6577491" y="6074185"/>
            <a:ext cx="3827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00" dirty="0"/>
              <a:t>Screenshot aus dem RDA-Toolkit  mit Genehmigung der RDA-Verleger </a:t>
            </a:r>
            <a:br>
              <a:rPr lang="de-DE" sz="600" dirty="0"/>
            </a:br>
            <a:r>
              <a:rPr lang="de-DE" sz="600" dirty="0"/>
              <a:t>(American Library </a:t>
            </a:r>
            <a:r>
              <a:rPr lang="de-DE" sz="600" dirty="0" err="1"/>
              <a:t>Association</a:t>
            </a:r>
            <a:r>
              <a:rPr lang="de-DE" sz="600" dirty="0"/>
              <a:t>, </a:t>
            </a:r>
            <a:r>
              <a:rPr lang="de-DE" sz="600" dirty="0" err="1"/>
              <a:t>Canadian</a:t>
            </a:r>
            <a:r>
              <a:rPr lang="de-DE" sz="600" dirty="0"/>
              <a:t> Library </a:t>
            </a:r>
            <a:r>
              <a:rPr lang="de-DE" sz="600" dirty="0" err="1"/>
              <a:t>Association</a:t>
            </a:r>
            <a:r>
              <a:rPr lang="de-DE" sz="600" dirty="0"/>
              <a:t>, und CILIP: </a:t>
            </a:r>
            <a:r>
              <a:rPr lang="de-DE" sz="600" dirty="0" err="1"/>
              <a:t>Chartered</a:t>
            </a:r>
            <a:r>
              <a:rPr lang="de-DE" sz="600" dirty="0"/>
              <a:t> Institute </a:t>
            </a:r>
            <a:r>
              <a:rPr lang="de-DE" sz="600" dirty="0" err="1"/>
              <a:t>of</a:t>
            </a:r>
            <a:r>
              <a:rPr lang="de-DE" sz="600" dirty="0"/>
              <a:t> Library </a:t>
            </a:r>
            <a:r>
              <a:rPr lang="de-DE" sz="600" dirty="0" err="1"/>
              <a:t>and</a:t>
            </a:r>
            <a:r>
              <a:rPr lang="de-DE" sz="600" dirty="0"/>
              <a:t> Information Professionals)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RDA </a:t>
            </a:r>
            <a:r>
              <a:rPr lang="de-DE" dirty="0" smtClean="0"/>
              <a:t>Toolkit						- 1 -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Grundlagen der RDA | hbz | Stand: 18.08.14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7</a:t>
            </a:fld>
            <a:endParaRPr lang="de-DE" dirty="0"/>
          </a:p>
        </p:txBody>
      </p:sp>
      <p:sp>
        <p:nvSpPr>
          <p:cNvPr id="8" name="Rechteck 7"/>
          <p:cNvSpPr/>
          <p:nvPr/>
        </p:nvSpPr>
        <p:spPr>
          <a:xfrm>
            <a:off x="1847528" y="1988840"/>
            <a:ext cx="1512168" cy="648072"/>
          </a:xfrm>
          <a:prstGeom prst="rect">
            <a:avLst/>
          </a:prstGeom>
          <a:noFill/>
          <a:ln w="38100">
            <a:solidFill>
              <a:srgbClr val="F797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Textfeld 9"/>
          <p:cNvSpPr txBox="1"/>
          <p:nvPr/>
        </p:nvSpPr>
        <p:spPr>
          <a:xfrm>
            <a:off x="4871864" y="1940822"/>
            <a:ext cx="3168352" cy="400110"/>
          </a:xfrm>
          <a:prstGeom prst="rect">
            <a:avLst/>
          </a:prstGeom>
          <a:solidFill>
            <a:schemeClr val="bg1"/>
          </a:solidFill>
          <a:ln w="38100">
            <a:solidFill>
              <a:srgbClr val="F79709"/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dirty="0" smtClean="0"/>
              <a:t>Hier geht es zum Toolkit</a:t>
            </a:r>
            <a:endParaRPr lang="de-DE" sz="2000" dirty="0"/>
          </a:p>
        </p:txBody>
      </p:sp>
      <p:cxnSp>
        <p:nvCxnSpPr>
          <p:cNvPr id="13" name="Gewinkelte Verbindung 12"/>
          <p:cNvCxnSpPr>
            <a:stCxn id="10" idx="1"/>
            <a:endCxn id="8" idx="3"/>
          </p:cNvCxnSpPr>
          <p:nvPr/>
        </p:nvCxnSpPr>
        <p:spPr>
          <a:xfrm rot="10800000" flipV="1">
            <a:off x="3359696" y="2140876"/>
            <a:ext cx="1512168" cy="171999"/>
          </a:xfrm>
          <a:prstGeom prst="bentConnector3">
            <a:avLst>
              <a:gd name="adj1" fmla="val 50000"/>
            </a:avLst>
          </a:prstGeom>
          <a:ln w="38100">
            <a:solidFill>
              <a:srgbClr val="F79709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3771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Exkurs: Tätigkeitsbereich und Identifikator bei Personen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Die Regelungen zum </a:t>
            </a:r>
            <a:r>
              <a:rPr lang="de-DE" dirty="0" smtClean="0">
                <a:solidFill>
                  <a:srgbClr val="C00000"/>
                </a:solidFill>
              </a:rPr>
              <a:t>Tätigkeitsbereich</a:t>
            </a:r>
            <a:r>
              <a:rPr lang="de-DE" dirty="0" smtClean="0"/>
              <a:t> einer Person finden Sie bei </a:t>
            </a:r>
            <a:r>
              <a:rPr lang="de-DE" dirty="0"/>
              <a:t>RDA </a:t>
            </a:r>
            <a:r>
              <a:rPr lang="de-DE" dirty="0" smtClean="0"/>
              <a:t>9.15.</a:t>
            </a:r>
            <a:endParaRPr lang="de-DE" dirty="0"/>
          </a:p>
          <a:p>
            <a:r>
              <a:rPr lang="de-DE" dirty="0" smtClean="0"/>
              <a:t>Den Tätigkeitsbereich können Sie </a:t>
            </a:r>
            <a:r>
              <a:rPr lang="de-DE" dirty="0"/>
              <a:t>zusätzlich oder </a:t>
            </a:r>
            <a:r>
              <a:rPr lang="de-DE" dirty="0" smtClean="0"/>
              <a:t>anstatt </a:t>
            </a:r>
            <a:r>
              <a:rPr lang="de-DE" dirty="0"/>
              <a:t>eines Berufs </a:t>
            </a:r>
            <a:r>
              <a:rPr lang="de-DE" dirty="0" smtClean="0"/>
              <a:t>erfassen.</a:t>
            </a:r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sz="2200" dirty="0" smtClean="0">
                <a:sym typeface="Wingdings" panose="05000000000000000000" pitchFamily="2" charset="2"/>
              </a:rPr>
              <a:t>Wenn möglich sollten Sie hier zum Sachschlagwort verlinken</a:t>
            </a:r>
            <a:r>
              <a:rPr lang="de-DE" sz="2200" dirty="0" smtClean="0"/>
              <a:t>.</a:t>
            </a:r>
            <a:endParaRPr lang="de-DE" sz="2200" dirty="0"/>
          </a:p>
          <a:p>
            <a:pPr>
              <a:spcBef>
                <a:spcPts val="1800"/>
              </a:spcBef>
            </a:pPr>
            <a:r>
              <a:rPr lang="de-DE" dirty="0" smtClean="0"/>
              <a:t>Die Regelungen zum </a:t>
            </a:r>
            <a:r>
              <a:rPr lang="de-DE" dirty="0" smtClean="0">
                <a:solidFill>
                  <a:srgbClr val="C00000"/>
                </a:solidFill>
              </a:rPr>
              <a:t>Identifikator</a:t>
            </a:r>
            <a:r>
              <a:rPr lang="de-DE" dirty="0" smtClean="0"/>
              <a:t> einer Person finden Sie bei </a:t>
            </a:r>
            <a:r>
              <a:rPr lang="de-DE" dirty="0"/>
              <a:t>RDA </a:t>
            </a:r>
            <a:r>
              <a:rPr lang="de-DE" dirty="0" smtClean="0"/>
              <a:t>9.18.</a:t>
            </a:r>
            <a:endParaRPr lang="de-DE" dirty="0"/>
          </a:p>
          <a:p>
            <a:r>
              <a:rPr lang="de-DE" dirty="0" smtClean="0"/>
              <a:t>Der Identifikator ist die automatisch vergebene GND-ID.</a:t>
            </a:r>
            <a:endParaRPr lang="de-DE" dirty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70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Moderne Namen | hbz | Stand: 19.08.14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4088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de-DE" dirty="0"/>
              <a:t>Bevorzugter </a:t>
            </a:r>
            <a:r>
              <a:rPr lang="de-DE" dirty="0" smtClean="0"/>
              <a:t>Name				- 1 -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de-DE" dirty="0" smtClean="0"/>
              <a:t>Als bevorzugter Name gilt die von der </a:t>
            </a:r>
            <a:r>
              <a:rPr lang="de-DE" dirty="0"/>
              <a:t>Person </a:t>
            </a:r>
            <a:r>
              <a:rPr lang="de-DE" dirty="0">
                <a:solidFill>
                  <a:srgbClr val="C00000"/>
                </a:solidFill>
              </a:rPr>
              <a:t>selbst gebrauchte </a:t>
            </a:r>
            <a:r>
              <a:rPr lang="de-DE" dirty="0" smtClean="0">
                <a:solidFill>
                  <a:srgbClr val="C00000"/>
                </a:solidFill>
              </a:rPr>
              <a:t>Namensform</a:t>
            </a:r>
            <a:r>
              <a:rPr lang="de-DE" dirty="0" smtClean="0"/>
              <a:t>.</a:t>
            </a:r>
          </a:p>
          <a:p>
            <a:pPr>
              <a:spcBef>
                <a:spcPts val="1800"/>
              </a:spcBef>
            </a:pPr>
            <a:r>
              <a:rPr lang="de-DE" dirty="0" smtClean="0"/>
              <a:t>Finden Sie in den Ressourcen verschiedene Formen des Namens, ziehen Sie RDA 9.2.2.5 heran.</a:t>
            </a:r>
          </a:p>
          <a:p>
            <a:pPr>
              <a:spcBef>
                <a:spcPts val="576"/>
              </a:spcBef>
            </a:pPr>
            <a:r>
              <a:rPr lang="de-DE" dirty="0" smtClean="0"/>
              <a:t>Diese verschiedenen Formen können folgende Fälle umfassen:</a:t>
            </a:r>
          </a:p>
          <a:p>
            <a:pPr lvl="1"/>
            <a:r>
              <a:rPr lang="de-DE" sz="2400" dirty="0" smtClean="0"/>
              <a:t>Unterschiedliche Vollständigkeit</a:t>
            </a:r>
          </a:p>
          <a:p>
            <a:pPr lvl="1"/>
            <a:r>
              <a:rPr lang="de-DE" sz="2400" dirty="0" smtClean="0"/>
              <a:t>Verschiedene Sprachen</a:t>
            </a:r>
          </a:p>
          <a:p>
            <a:pPr lvl="1"/>
            <a:r>
              <a:rPr lang="de-DE" sz="2400" dirty="0" smtClean="0"/>
              <a:t>Nicht bevorzugte Schrift</a:t>
            </a:r>
          </a:p>
          <a:p>
            <a:pPr lvl="1"/>
            <a:r>
              <a:rPr lang="de-DE" sz="2400" dirty="0" smtClean="0"/>
              <a:t>Abweichende Schreibweisen</a:t>
            </a:r>
            <a:endParaRPr lang="de-DE" sz="24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71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Moderne Namen | hbz | Stand: 19.08.14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25902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de-DE" dirty="0"/>
              <a:t>Bevorzugter </a:t>
            </a:r>
            <a:r>
              <a:rPr lang="de-DE" dirty="0" smtClean="0"/>
              <a:t>Name				- 2 -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Unterschiedliche Vollständigkeit </a:t>
            </a:r>
            <a:r>
              <a:rPr lang="de-DE" dirty="0" smtClean="0"/>
              <a:t>(siehe RDA </a:t>
            </a:r>
            <a:r>
              <a:rPr lang="de-DE" dirty="0"/>
              <a:t>9.2.2.5.1</a:t>
            </a:r>
            <a:r>
              <a:rPr lang="de-DE" dirty="0" smtClean="0"/>
              <a:t>)</a:t>
            </a:r>
          </a:p>
          <a:p>
            <a:pPr marL="774000" lvl="1" indent="-342000">
              <a:buFont typeface="Wingdings" panose="05000000000000000000" pitchFamily="2" charset="2"/>
              <a:buChar char="ð"/>
            </a:pPr>
            <a:r>
              <a:rPr lang="de-DE" sz="2400" dirty="0" smtClean="0"/>
              <a:t>Verwenden Sie den Namen, </a:t>
            </a:r>
            <a:r>
              <a:rPr lang="de-DE" sz="2400" dirty="0"/>
              <a:t>der in den meisten Ressourcen vorkommt</a:t>
            </a:r>
            <a:r>
              <a:rPr lang="de-DE" sz="2400" dirty="0" smtClean="0"/>
              <a:t>.</a:t>
            </a:r>
          </a:p>
          <a:p>
            <a:pPr marL="1134000" lvl="1" indent="-342900">
              <a:buFont typeface="Wingdings" panose="05000000000000000000" pitchFamily="2" charset="2"/>
              <a:buChar char="Ä"/>
            </a:pPr>
            <a:r>
              <a:rPr lang="de-DE" dirty="0" smtClean="0"/>
              <a:t>Als </a:t>
            </a:r>
            <a:r>
              <a:rPr lang="de-DE" dirty="0"/>
              <a:t>Referenz gilt der Verbundkatalog</a:t>
            </a:r>
            <a:r>
              <a:rPr lang="de-DE" dirty="0" smtClean="0"/>
              <a:t>.</a:t>
            </a:r>
          </a:p>
          <a:p>
            <a:pPr>
              <a:spcBef>
                <a:spcPts val="1200"/>
              </a:spcBef>
            </a:pPr>
            <a:r>
              <a:rPr lang="de-DE" dirty="0" smtClean="0"/>
              <a:t>Verschiedene Sprachen </a:t>
            </a:r>
            <a:r>
              <a:rPr lang="de-DE" dirty="0"/>
              <a:t>(vgl. ERL zu RDA 9.2.2.5.2f</a:t>
            </a:r>
            <a:r>
              <a:rPr lang="de-DE" dirty="0" smtClean="0"/>
              <a:t>)</a:t>
            </a:r>
          </a:p>
          <a:p>
            <a:pPr marL="774000" lvl="1" indent="-342000">
              <a:buFont typeface="Wingdings" panose="05000000000000000000" pitchFamily="2" charset="2"/>
              <a:buChar char="ð"/>
            </a:pPr>
            <a:r>
              <a:rPr lang="de-DE" sz="2400" dirty="0" smtClean="0">
                <a:sym typeface="Wingdings" panose="05000000000000000000" pitchFamily="2" charset="2"/>
              </a:rPr>
              <a:t>Wählen Sie den Namen,</a:t>
            </a:r>
            <a:r>
              <a:rPr lang="de-DE" sz="2400" dirty="0" smtClean="0"/>
              <a:t> </a:t>
            </a:r>
            <a:r>
              <a:rPr lang="de-DE" sz="2400" dirty="0"/>
              <a:t>der in den meisten originalsprachlichen Ressourcen </a:t>
            </a:r>
            <a:r>
              <a:rPr lang="de-DE" sz="2400" dirty="0" smtClean="0"/>
              <a:t>vorkommt.</a:t>
            </a:r>
          </a:p>
          <a:p>
            <a:pPr marL="1134000" lvl="1" indent="-342900">
              <a:buFont typeface="Wingdings" panose="05000000000000000000" pitchFamily="2" charset="2"/>
              <a:buChar char="Ä"/>
            </a:pPr>
            <a:r>
              <a:rPr lang="de-DE" dirty="0" smtClean="0"/>
              <a:t>Als Referenz gilt auch hier der Verbundkatalog.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72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Moderne Namen | hbz | Stand: 19.08.14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75625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de-DE" dirty="0"/>
              <a:t>Bevorzugter </a:t>
            </a:r>
            <a:r>
              <a:rPr lang="de-DE" dirty="0" smtClean="0"/>
              <a:t>Name				- 3 -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Nicht </a:t>
            </a:r>
            <a:r>
              <a:rPr lang="de-DE" dirty="0"/>
              <a:t>bevorzugte </a:t>
            </a:r>
            <a:r>
              <a:rPr lang="de-DE" dirty="0" smtClean="0"/>
              <a:t>Schrift (siehe RDA </a:t>
            </a:r>
            <a:r>
              <a:rPr lang="de-DE" dirty="0"/>
              <a:t>9.2.2.5.3</a:t>
            </a:r>
            <a:r>
              <a:rPr lang="de-DE" dirty="0" smtClean="0"/>
              <a:t>)</a:t>
            </a:r>
          </a:p>
          <a:p>
            <a:pPr marL="457200" lvl="1" indent="0">
              <a:buNone/>
            </a:pPr>
            <a:r>
              <a:rPr lang="de-DE" dirty="0" smtClean="0">
                <a:sym typeface="Wingdings" panose="05000000000000000000" pitchFamily="2" charset="2"/>
              </a:rPr>
              <a:t> </a:t>
            </a:r>
            <a:r>
              <a:rPr lang="de-DE" sz="2400" dirty="0" smtClean="0">
                <a:sym typeface="Wingdings" panose="05000000000000000000" pitchFamily="2" charset="2"/>
              </a:rPr>
              <a:t>In diesem Fall t</a:t>
            </a:r>
            <a:r>
              <a:rPr lang="de-DE" sz="2400" dirty="0" smtClean="0"/>
              <a:t>ransliterieren Sie</a:t>
            </a:r>
            <a:r>
              <a:rPr lang="de-DE" sz="2400" dirty="0" smtClean="0">
                <a:sym typeface="Wingdings" panose="05000000000000000000" pitchFamily="2" charset="2"/>
              </a:rPr>
              <a:t> den Namen.</a:t>
            </a:r>
            <a:endParaRPr lang="de-DE" sz="2400" dirty="0"/>
          </a:p>
          <a:p>
            <a:pPr>
              <a:spcBef>
                <a:spcPts val="1800"/>
              </a:spcBef>
            </a:pPr>
            <a:r>
              <a:rPr lang="de-DE" dirty="0"/>
              <a:t>Abweichende </a:t>
            </a:r>
            <a:r>
              <a:rPr lang="de-DE" dirty="0" smtClean="0"/>
              <a:t>Schreibweisen (siehe RDA </a:t>
            </a:r>
            <a:r>
              <a:rPr lang="de-DE" dirty="0"/>
              <a:t>9.2.2.5.4</a:t>
            </a:r>
            <a:r>
              <a:rPr lang="de-DE" dirty="0" smtClean="0"/>
              <a:t>)</a:t>
            </a:r>
          </a:p>
          <a:p>
            <a:pPr marL="774000" lvl="1" indent="-342000">
              <a:buFont typeface="Wingdings" panose="05000000000000000000" pitchFamily="2" charset="2"/>
              <a:buChar char="ð"/>
            </a:pPr>
            <a:r>
              <a:rPr lang="de-DE" sz="2400" dirty="0" smtClean="0"/>
              <a:t>Wählen Sie die Form des Namens, der in der zuerst erhaltenen Ressource gefunden wird, wenn die abweichenden Schreib-weisen nicht das Ergebnis unterschiedlicher Transliterationen sind, andernfalls gilt 9.2.2.5.3.</a:t>
            </a:r>
          </a:p>
          <a:p>
            <a:pPr marL="1116900" lvl="1" indent="-342900">
              <a:buFont typeface="Wingdings" panose="05000000000000000000" pitchFamily="2" charset="2"/>
              <a:buChar char="Ä"/>
            </a:pPr>
            <a:r>
              <a:rPr lang="de-DE" dirty="0" smtClean="0">
                <a:sym typeface="Wingdings" panose="05000000000000000000" pitchFamily="2" charset="2"/>
              </a:rPr>
              <a:t>Hier gilt die zuerst erhaltene Ressource im eigenen Haus.</a:t>
            </a:r>
            <a:endParaRPr lang="de-DE" dirty="0" smtClean="0"/>
          </a:p>
          <a:p>
            <a:pPr>
              <a:spcBef>
                <a:spcPts val="1800"/>
              </a:spcBef>
            </a:pPr>
            <a:r>
              <a:rPr lang="de-DE" dirty="0" smtClean="0"/>
              <a:t>Die weiteren </a:t>
            </a:r>
            <a:r>
              <a:rPr lang="de-DE" dirty="0"/>
              <a:t>Namensformen </a:t>
            </a:r>
            <a:r>
              <a:rPr lang="de-DE" dirty="0" smtClean="0"/>
              <a:t>erfassen Sie als </a:t>
            </a:r>
            <a:r>
              <a:rPr lang="de-DE" dirty="0"/>
              <a:t>abweichende </a:t>
            </a:r>
            <a:r>
              <a:rPr lang="de-DE" dirty="0" smtClean="0"/>
              <a:t>Namen.</a:t>
            </a:r>
            <a:endParaRPr lang="de-DE" dirty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73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dirty="0" smtClean="0"/>
              <a:t>Schulungsunterlagen der AG RDA – Modul GND: Moderne Namen | hbz | Stand: 12.09.14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48079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de-DE" dirty="0"/>
              <a:t>Bildung von normierten </a:t>
            </a:r>
            <a:r>
              <a:rPr lang="de-DE" dirty="0" smtClean="0"/>
              <a:t>Sucheinstiegen					- 1 -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65103"/>
          </a:xfrm>
        </p:spPr>
        <p:txBody>
          <a:bodyPr>
            <a:normAutofit lnSpcReduction="10000"/>
          </a:bodyPr>
          <a:lstStyle/>
          <a:p>
            <a:pPr>
              <a:spcBef>
                <a:spcPts val="1800"/>
              </a:spcBef>
            </a:pPr>
            <a:r>
              <a:rPr lang="de-DE" dirty="0" smtClean="0"/>
              <a:t>Die </a:t>
            </a:r>
            <a:r>
              <a:rPr lang="de-DE" dirty="0" smtClean="0">
                <a:solidFill>
                  <a:srgbClr val="C00000"/>
                </a:solidFill>
              </a:rPr>
              <a:t>Unterscheidung </a:t>
            </a:r>
            <a:r>
              <a:rPr lang="de-DE" dirty="0">
                <a:solidFill>
                  <a:srgbClr val="C00000"/>
                </a:solidFill>
              </a:rPr>
              <a:t>bei Gleichnamigkeit</a:t>
            </a:r>
            <a:r>
              <a:rPr lang="de-DE" dirty="0"/>
              <a:t> (Disambiguierung) ist in RDA vorgesehen</a:t>
            </a:r>
            <a:r>
              <a:rPr lang="de-DE" dirty="0" smtClean="0"/>
              <a:t>.</a:t>
            </a:r>
          </a:p>
          <a:p>
            <a:pPr>
              <a:spcBef>
                <a:spcPts val="576"/>
              </a:spcBef>
            </a:pPr>
            <a:r>
              <a:rPr lang="de-DE" dirty="0" smtClean="0"/>
              <a:t>Die </a:t>
            </a:r>
            <a:r>
              <a:rPr lang="de-DE" dirty="0" smtClean="0">
                <a:solidFill>
                  <a:srgbClr val="C00000"/>
                </a:solidFill>
              </a:rPr>
              <a:t>Lebensdaten </a:t>
            </a:r>
            <a:r>
              <a:rPr lang="de-DE" dirty="0">
                <a:solidFill>
                  <a:srgbClr val="C00000"/>
                </a:solidFill>
              </a:rPr>
              <a:t>sind primäres Individualisierungsmerkmal</a:t>
            </a:r>
            <a:r>
              <a:rPr lang="de-DE" dirty="0"/>
              <a:t> in der </a:t>
            </a:r>
            <a:r>
              <a:rPr lang="de-DE" dirty="0" smtClean="0"/>
              <a:t>GND </a:t>
            </a:r>
            <a:r>
              <a:rPr lang="de-DE" dirty="0"/>
              <a:t>und nur bei einem geringen Anteil gleichnamiger </a:t>
            </a:r>
            <a:r>
              <a:rPr lang="de-DE" dirty="0" smtClean="0"/>
              <a:t>Personen-</a:t>
            </a:r>
            <a:r>
              <a:rPr lang="de-DE" dirty="0" err="1" smtClean="0"/>
              <a:t>normdatensätze</a:t>
            </a:r>
            <a:r>
              <a:rPr lang="de-DE" dirty="0" smtClean="0"/>
              <a:t> </a:t>
            </a:r>
            <a:r>
              <a:rPr lang="de-DE" dirty="0"/>
              <a:t>nicht </a:t>
            </a:r>
            <a:r>
              <a:rPr lang="de-DE" dirty="0" smtClean="0"/>
              <a:t>erfasst. </a:t>
            </a:r>
          </a:p>
          <a:p>
            <a:pPr marL="774000">
              <a:spcBef>
                <a:spcPts val="576"/>
              </a:spcBef>
              <a:buFont typeface="Wingdings" panose="05000000000000000000" pitchFamily="2" charset="2"/>
              <a:buChar char="Ä"/>
            </a:pPr>
            <a:r>
              <a:rPr lang="de-DE" sz="2200" dirty="0" smtClean="0"/>
              <a:t>Derzeit werden Berufs-/ Tätigkeitsangaben gleichrangig zur Individualisierung genutzt.</a:t>
            </a:r>
            <a:endParaRPr lang="de-DE" sz="2200" dirty="0"/>
          </a:p>
          <a:p>
            <a:r>
              <a:rPr lang="de-DE" dirty="0"/>
              <a:t>In der MARC-Auslieferung der Daten im GND-MARC-21-Format werden Lebensdaten mit dem Code </a:t>
            </a:r>
            <a:r>
              <a:rPr lang="de-DE" dirty="0" err="1">
                <a:solidFill>
                  <a:srgbClr val="C00000"/>
                </a:solidFill>
              </a:rPr>
              <a:t>datl</a:t>
            </a:r>
            <a:r>
              <a:rPr lang="de-DE" dirty="0"/>
              <a:t> immer </a:t>
            </a:r>
            <a:r>
              <a:rPr lang="de-DE" dirty="0" smtClean="0"/>
              <a:t>automatisch beim normierten Sucheinstieg und </a:t>
            </a:r>
            <a:r>
              <a:rPr lang="de-DE" dirty="0"/>
              <a:t>bei </a:t>
            </a:r>
            <a:r>
              <a:rPr lang="de-DE" dirty="0" smtClean="0"/>
              <a:t>den abweichenden </a:t>
            </a:r>
            <a:r>
              <a:rPr lang="de-DE" dirty="0"/>
              <a:t>Namensformen </a:t>
            </a:r>
            <a:r>
              <a:rPr lang="de-DE" dirty="0" smtClean="0"/>
              <a:t>hinzugezogen</a:t>
            </a:r>
            <a:r>
              <a:rPr lang="de-DE" dirty="0"/>
              <a:t>. </a:t>
            </a:r>
            <a:endParaRPr lang="de-DE" dirty="0" smtClean="0"/>
          </a:p>
          <a:p>
            <a:pPr marL="774000">
              <a:buFont typeface="Wingdings" panose="05000000000000000000" pitchFamily="2" charset="2"/>
              <a:buChar char="ð"/>
            </a:pPr>
            <a:r>
              <a:rPr lang="de-DE" dirty="0" smtClean="0"/>
              <a:t>Das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>
                <a:solidFill>
                  <a:srgbClr val="C00000"/>
                </a:solidFill>
              </a:rPr>
              <a:t>GND-Format als solches bleibt </a:t>
            </a:r>
            <a:r>
              <a:rPr lang="de-DE" dirty="0" smtClean="0">
                <a:solidFill>
                  <a:srgbClr val="C00000"/>
                </a:solidFill>
              </a:rPr>
              <a:t>unverändert.</a:t>
            </a:r>
          </a:p>
          <a:p>
            <a:pPr marL="0" indent="0">
              <a:buNone/>
            </a:pPr>
            <a:endParaRPr lang="de-DE" dirty="0">
              <a:solidFill>
                <a:srgbClr val="C00000"/>
              </a:solidFill>
            </a:endParaRPr>
          </a:p>
          <a:p>
            <a:endParaRPr lang="de-DE" dirty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74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Moderne Namen | hbz | Stand: 19.08.14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10158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de-DE" dirty="0"/>
              <a:t>Bildung von normierten </a:t>
            </a:r>
            <a:r>
              <a:rPr lang="de-DE" dirty="0" smtClean="0"/>
              <a:t>Sucheinstiegen					- 2 -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Die </a:t>
            </a:r>
            <a:r>
              <a:rPr lang="de-DE" dirty="0"/>
              <a:t>Lebensdaten </a:t>
            </a:r>
            <a:r>
              <a:rPr lang="de-DE" dirty="0" smtClean="0"/>
              <a:t>erfassen Sie </a:t>
            </a:r>
            <a:r>
              <a:rPr lang="de-DE" dirty="0"/>
              <a:t>wie </a:t>
            </a:r>
            <a:r>
              <a:rPr lang="de-DE" dirty="0" smtClean="0"/>
              <a:t>gewohnt in Feld 548.</a:t>
            </a:r>
          </a:p>
          <a:p>
            <a:r>
              <a:rPr lang="de-DE" dirty="0" smtClean="0"/>
              <a:t>Diese Daten </a:t>
            </a:r>
            <a:r>
              <a:rPr lang="de-DE" dirty="0"/>
              <a:t>dienen der Individualisierung und </a:t>
            </a:r>
            <a:r>
              <a:rPr lang="de-DE" dirty="0" smtClean="0"/>
              <a:t>auch </a:t>
            </a:r>
            <a:r>
              <a:rPr lang="de-DE" dirty="0"/>
              <a:t>der </a:t>
            </a:r>
            <a:r>
              <a:rPr lang="de-DE" dirty="0" smtClean="0"/>
              <a:t>Unter-scheidung </a:t>
            </a:r>
            <a:r>
              <a:rPr lang="de-DE" dirty="0"/>
              <a:t>(entspricht RDA 9.19.1.3</a:t>
            </a:r>
            <a:r>
              <a:rPr lang="de-DE" dirty="0" smtClean="0"/>
              <a:t>). </a:t>
            </a:r>
            <a:endParaRPr lang="de-DE" dirty="0"/>
          </a:p>
          <a:p>
            <a:r>
              <a:rPr lang="de-DE" dirty="0"/>
              <a:t>Die in RDA vorgeschlagenen zusätzlichen Ergänzungen </a:t>
            </a:r>
            <a:r>
              <a:rPr lang="de-DE" dirty="0" smtClean="0"/>
              <a:t>(siehe RDA </a:t>
            </a:r>
            <a:r>
              <a:rPr lang="de-DE" dirty="0"/>
              <a:t>9.19.1.4 - </a:t>
            </a:r>
            <a:r>
              <a:rPr lang="de-DE" dirty="0" smtClean="0"/>
              <a:t>7) </a:t>
            </a:r>
            <a:r>
              <a:rPr lang="de-DE" dirty="0"/>
              <a:t>werden nicht für den normierten Sucheinstieg herangezogen (vgl. AWR).</a:t>
            </a:r>
          </a:p>
          <a:p>
            <a:pPr marL="756900">
              <a:buFont typeface="Wingdings" panose="05000000000000000000" pitchFamily="2" charset="2"/>
              <a:buChar char="Ä"/>
            </a:pPr>
            <a:r>
              <a:rPr lang="de-DE" sz="2200" dirty="0" smtClean="0"/>
              <a:t>Diese Elemente erfassen Sie aber als Teil des Normdatensatzes.</a:t>
            </a:r>
          </a:p>
          <a:p>
            <a:pPr marL="414000" indent="0">
              <a:buNone/>
            </a:pP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75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Moderne Namen | hbz | Stand: 19.08.14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41639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de-DE" dirty="0"/>
              <a:t>Bildung von normierten </a:t>
            </a:r>
            <a:r>
              <a:rPr lang="de-DE" dirty="0" smtClean="0"/>
              <a:t>Sucheinstiegen					- 3 -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Die Normdaten werden der </a:t>
            </a:r>
            <a:r>
              <a:rPr lang="de-DE" dirty="0"/>
              <a:t>RDA-Option entsprechend ausgeliefert und </a:t>
            </a:r>
            <a:r>
              <a:rPr lang="de-DE" dirty="0" smtClean="0"/>
              <a:t>unterschieden.</a:t>
            </a:r>
          </a:p>
          <a:p>
            <a:pPr marL="756900">
              <a:buFont typeface="Wingdings" panose="05000000000000000000" pitchFamily="2" charset="2"/>
              <a:buChar char="Ä"/>
            </a:pPr>
            <a:r>
              <a:rPr lang="de-DE" sz="2200" dirty="0" smtClean="0">
                <a:sym typeface="Wingdings" panose="05000000000000000000" pitchFamily="2" charset="2"/>
              </a:rPr>
              <a:t>Bei</a:t>
            </a:r>
            <a:r>
              <a:rPr lang="de-DE" sz="2200" dirty="0" smtClean="0"/>
              <a:t> </a:t>
            </a:r>
            <a:r>
              <a:rPr lang="de-DE" sz="2200" dirty="0"/>
              <a:t>fehlenden Lebensdaten bleiben die entsprechenden Datensätze nicht-RDA-konform. </a:t>
            </a:r>
            <a:endParaRPr lang="de-DE" sz="2200" dirty="0" smtClean="0"/>
          </a:p>
          <a:p>
            <a:r>
              <a:rPr lang="de-DE" dirty="0" smtClean="0"/>
              <a:t>Bei </a:t>
            </a:r>
            <a:r>
              <a:rPr lang="de-DE" dirty="0"/>
              <a:t>Wiederaufgreifen </a:t>
            </a:r>
            <a:r>
              <a:rPr lang="de-DE" dirty="0" smtClean="0"/>
              <a:t>ergänzen Sie </a:t>
            </a:r>
            <a:r>
              <a:rPr lang="de-DE" dirty="0"/>
              <a:t>nach Möglichkeit </a:t>
            </a:r>
            <a:r>
              <a:rPr lang="de-DE" dirty="0" smtClean="0"/>
              <a:t>die Lebens-daten.</a:t>
            </a:r>
          </a:p>
          <a:p>
            <a:pPr>
              <a:spcBef>
                <a:spcPts val="1800"/>
              </a:spcBef>
            </a:pPr>
            <a:r>
              <a:rPr lang="de-DE" dirty="0">
                <a:solidFill>
                  <a:srgbClr val="C00000"/>
                </a:solidFill>
              </a:rPr>
              <a:t>Sind keine individualisierenden Angaben oder abweichende Namen vorhanden, wird im hbz-Verbund kein Normdatensatz angelegt</a:t>
            </a:r>
            <a:r>
              <a:rPr lang="de-DE" dirty="0" smtClean="0">
                <a:solidFill>
                  <a:srgbClr val="C00000"/>
                </a:solidFill>
              </a:rPr>
              <a:t>!</a:t>
            </a:r>
            <a:endParaRPr lang="de-DE" dirty="0"/>
          </a:p>
          <a:p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76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Moderne Namen | hbz | Stand: 19.08.14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38125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Exkurs: Adresse und Sprache der Person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Post- oder E-Mail-Adressen von lebenden Personen erfassen Sie nicht (siehe RDA 9.12).</a:t>
            </a:r>
          </a:p>
          <a:p>
            <a:pPr>
              <a:spcBef>
                <a:spcPts val="1800"/>
              </a:spcBef>
            </a:pPr>
            <a:r>
              <a:rPr lang="de-DE" dirty="0" smtClean="0"/>
              <a:t>Die </a:t>
            </a:r>
            <a:r>
              <a:rPr lang="de-DE" dirty="0"/>
              <a:t>Sprachen </a:t>
            </a:r>
            <a:r>
              <a:rPr lang="de-DE" dirty="0" smtClean="0"/>
              <a:t>geben Sie </a:t>
            </a:r>
            <a:r>
              <a:rPr lang="de-DE" dirty="0"/>
              <a:t>wie bisher codiert </a:t>
            </a:r>
            <a:r>
              <a:rPr lang="de-DE" dirty="0" smtClean="0"/>
              <a:t>in Feld 377 an (siehe RDA 9.14). </a:t>
            </a:r>
          </a:p>
          <a:p>
            <a:pPr lvl="1">
              <a:spcBef>
                <a:spcPts val="576"/>
              </a:spcBef>
            </a:pPr>
            <a:r>
              <a:rPr lang="de-DE" dirty="0" smtClean="0"/>
              <a:t>Die Sprache ist kein Kernelement und muss nicht obligatorisch erfasst werden.</a:t>
            </a:r>
          </a:p>
          <a:p>
            <a:pPr marL="774000" indent="0">
              <a:buNone/>
            </a:pPr>
            <a:r>
              <a:rPr lang="de-DE" dirty="0" smtClean="0">
                <a:sym typeface="Wingdings" panose="05000000000000000000" pitchFamily="2" charset="2"/>
              </a:rPr>
              <a:t> </a:t>
            </a:r>
            <a:r>
              <a:rPr lang="de-DE" sz="2200" dirty="0" smtClean="0">
                <a:sym typeface="Wingdings" panose="05000000000000000000" pitchFamily="2" charset="2"/>
              </a:rPr>
              <a:t>Die </a:t>
            </a:r>
            <a:r>
              <a:rPr lang="de-DE" sz="2200" dirty="0" smtClean="0"/>
              <a:t>Liste </a:t>
            </a:r>
            <a:r>
              <a:rPr lang="de-DE" sz="2200" dirty="0"/>
              <a:t>der </a:t>
            </a:r>
            <a:r>
              <a:rPr lang="de-DE" sz="2200" dirty="0" smtClean="0"/>
              <a:t>Sprachencodes </a:t>
            </a:r>
            <a:r>
              <a:rPr lang="de-DE" sz="2200" dirty="0"/>
              <a:t>ist weiterhin </a:t>
            </a:r>
            <a:r>
              <a:rPr lang="de-DE" sz="2200" dirty="0" smtClean="0"/>
              <a:t>gültig.</a:t>
            </a:r>
            <a:endParaRPr lang="de-DE" sz="2200" dirty="0"/>
          </a:p>
          <a:p>
            <a:endParaRPr lang="de-DE" dirty="0"/>
          </a:p>
          <a:p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77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dirty="0" smtClean="0"/>
              <a:t>Schulungsunterlagen der AG RDA – Modul GND: Moderne Namen | hbz | Stand: 12.09.14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58548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de-DE" dirty="0" smtClean="0"/>
              <a:t>Informationsquellen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Die zugehörigen Regelungen finden Sie bei </a:t>
            </a:r>
            <a:r>
              <a:rPr lang="de-DE" dirty="0"/>
              <a:t>RDA </a:t>
            </a:r>
            <a:r>
              <a:rPr lang="de-DE" dirty="0" smtClean="0"/>
              <a:t>9.2.2.2.</a:t>
            </a:r>
            <a:endParaRPr lang="de-DE" dirty="0"/>
          </a:p>
          <a:p>
            <a:pPr>
              <a:spcBef>
                <a:spcPts val="1800"/>
              </a:spcBef>
            </a:pPr>
            <a:r>
              <a:rPr lang="de-DE" dirty="0" smtClean="0"/>
              <a:t>Zur Bestimmung </a:t>
            </a:r>
            <a:r>
              <a:rPr lang="de-DE" dirty="0"/>
              <a:t>des bevorzugten Namens </a:t>
            </a:r>
            <a:r>
              <a:rPr lang="de-DE" dirty="0" smtClean="0"/>
              <a:t>ziehen Sie folgende Quellen heran:</a:t>
            </a:r>
          </a:p>
          <a:p>
            <a:pPr marL="857250" lvl="1" indent="-457200">
              <a:buFont typeface="+mj-lt"/>
              <a:buAutoNum type="arabicPeriod"/>
            </a:pPr>
            <a:r>
              <a:rPr lang="de-DE" sz="2400" dirty="0" smtClean="0"/>
              <a:t>Die Vorlage </a:t>
            </a:r>
            <a:r>
              <a:rPr lang="de-DE" sz="2400" dirty="0"/>
              <a:t>bzw. Ressource, die mit der Person in </a:t>
            </a:r>
            <a:r>
              <a:rPr lang="de-DE" sz="2400" dirty="0" smtClean="0"/>
              <a:t>Verbindung steht.</a:t>
            </a:r>
            <a:br>
              <a:rPr lang="de-DE" sz="2400" dirty="0" smtClean="0"/>
            </a:br>
            <a:r>
              <a:rPr lang="de-DE" sz="2400" dirty="0" smtClean="0">
                <a:sym typeface="Wingdings" panose="05000000000000000000" pitchFamily="2" charset="2"/>
              </a:rPr>
              <a:t> </a:t>
            </a:r>
            <a:r>
              <a:rPr lang="de-DE" dirty="0" smtClean="0">
                <a:sym typeface="Wingdings" panose="05000000000000000000" pitchFamily="2" charset="2"/>
              </a:rPr>
              <a:t>z. B. Veröffentlichungen der Person</a:t>
            </a:r>
          </a:p>
          <a:p>
            <a:pPr marL="857250" lvl="1" indent="-457200">
              <a:buFont typeface="+mj-lt"/>
              <a:buAutoNum type="arabicPeriod"/>
            </a:pPr>
            <a:r>
              <a:rPr lang="de-DE" sz="2400" dirty="0" smtClean="0">
                <a:sym typeface="Wingdings" panose="05000000000000000000" pitchFamily="2" charset="2"/>
              </a:rPr>
              <a:t>A</a:t>
            </a:r>
            <a:r>
              <a:rPr lang="de-DE" sz="2400" dirty="0" smtClean="0"/>
              <a:t>ngaben </a:t>
            </a:r>
            <a:r>
              <a:rPr lang="de-DE" sz="2400" dirty="0"/>
              <a:t>aus Ressourcen über diese </a:t>
            </a:r>
            <a:r>
              <a:rPr lang="de-DE" sz="2400" dirty="0" smtClean="0"/>
              <a:t>Person</a:t>
            </a:r>
          </a:p>
          <a:p>
            <a:pPr marL="857250" lvl="1" indent="-457200">
              <a:buFont typeface="+mj-lt"/>
              <a:buAutoNum type="arabicPeriod"/>
            </a:pPr>
            <a:r>
              <a:rPr lang="de-DE" sz="2400" dirty="0" smtClean="0"/>
              <a:t>Weitere Quellen / Nachschlagewerke</a:t>
            </a:r>
            <a:br>
              <a:rPr lang="de-DE" sz="2400" dirty="0" smtClean="0"/>
            </a:br>
            <a:r>
              <a:rPr lang="de-DE" sz="2400" dirty="0" smtClean="0">
                <a:sym typeface="Wingdings" panose="05000000000000000000" pitchFamily="2" charset="2"/>
              </a:rPr>
              <a:t> </a:t>
            </a:r>
            <a:r>
              <a:rPr lang="de-DE" dirty="0" smtClean="0">
                <a:sym typeface="Wingdings" panose="05000000000000000000" pitchFamily="2" charset="2"/>
              </a:rPr>
              <a:t>z. B. Webseiten von Arbeitgebern, Projekten usw.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78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dirty="0" smtClean="0"/>
              <a:t>Schulungsunterlagen der AG RDA – Modul GND: Moderne Namen | hbz | Stand: 12.09.14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6543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de-DE" sz="3600" dirty="0"/>
              <a:t>Änderung des bevorzugten </a:t>
            </a:r>
            <a:r>
              <a:rPr lang="de-DE" sz="3600" dirty="0" smtClean="0"/>
              <a:t>Namens </a:t>
            </a:r>
            <a:br>
              <a:rPr lang="de-DE" sz="3600" dirty="0" smtClean="0"/>
            </a:br>
            <a:r>
              <a:rPr lang="de-DE" sz="3600" dirty="0"/>
              <a:t>	</a:t>
            </a:r>
            <a:r>
              <a:rPr lang="de-DE" sz="3600" dirty="0" smtClean="0"/>
              <a:t>							- 1 -</a:t>
            </a:r>
            <a:endParaRPr lang="de-DE" sz="2000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Die betreffenden Regelungen finden Sie bei </a:t>
            </a:r>
            <a:r>
              <a:rPr lang="de-DE" dirty="0"/>
              <a:t>RDA 9.2.2.7.</a:t>
            </a:r>
          </a:p>
          <a:p>
            <a:pPr>
              <a:spcBef>
                <a:spcPts val="1800"/>
              </a:spcBef>
            </a:pPr>
            <a:r>
              <a:rPr lang="de-DE" dirty="0"/>
              <a:t>Ein Änderung des bevorzugten Namens erfolgt </a:t>
            </a:r>
            <a:r>
              <a:rPr lang="de-DE" dirty="0" smtClean="0"/>
              <a:t>in folgenden Fällen:</a:t>
            </a:r>
          </a:p>
          <a:p>
            <a:pPr marL="774000">
              <a:buFontTx/>
              <a:buChar char="-"/>
            </a:pPr>
            <a:r>
              <a:rPr lang="de-DE" dirty="0" smtClean="0"/>
              <a:t>Autorenmeldung an die GND-Redaktion,</a:t>
            </a:r>
          </a:p>
          <a:p>
            <a:pPr marL="774000">
              <a:buFontTx/>
              <a:buChar char="-"/>
            </a:pPr>
            <a:r>
              <a:rPr lang="de-DE" dirty="0" smtClean="0"/>
              <a:t>Änderung </a:t>
            </a:r>
            <a:r>
              <a:rPr lang="de-DE" dirty="0"/>
              <a:t>eines Namens aus rechtlichen </a:t>
            </a:r>
            <a:r>
              <a:rPr lang="de-DE" dirty="0" smtClean="0"/>
              <a:t>Gründen oder</a:t>
            </a:r>
          </a:p>
          <a:p>
            <a:pPr marL="831600" lvl="1" indent="0">
              <a:buNone/>
            </a:pPr>
            <a:r>
              <a:rPr lang="de-DE" dirty="0" smtClean="0">
                <a:sym typeface="Wingdings" panose="05000000000000000000" pitchFamily="2" charset="2"/>
              </a:rPr>
              <a:t></a:t>
            </a:r>
            <a:r>
              <a:rPr lang="de-DE" dirty="0" smtClean="0"/>
              <a:t> </a:t>
            </a:r>
            <a:r>
              <a:rPr lang="de-DE" dirty="0"/>
              <a:t>z. B. </a:t>
            </a:r>
            <a:r>
              <a:rPr lang="de-DE" dirty="0" smtClean="0"/>
              <a:t>bei Heirat</a:t>
            </a:r>
          </a:p>
          <a:p>
            <a:pPr marL="774000">
              <a:buFontTx/>
              <a:buChar char="-"/>
            </a:pPr>
            <a:r>
              <a:rPr lang="de-DE" dirty="0" smtClean="0"/>
              <a:t>offensichtlichen </a:t>
            </a:r>
            <a:r>
              <a:rPr lang="de-DE" dirty="0"/>
              <a:t>Schreib- und </a:t>
            </a:r>
            <a:r>
              <a:rPr lang="de-DE" dirty="0" smtClean="0"/>
              <a:t>Zeichenfehlern.</a:t>
            </a:r>
          </a:p>
          <a:p>
            <a:pPr marL="831150" lvl="1" indent="0">
              <a:buNone/>
            </a:pPr>
            <a:r>
              <a:rPr lang="de-DE" dirty="0" smtClean="0">
                <a:sym typeface="Wingdings" panose="05000000000000000000" pitchFamily="2" charset="2"/>
              </a:rPr>
              <a:t> </a:t>
            </a:r>
            <a:r>
              <a:rPr lang="de-DE" dirty="0" smtClean="0"/>
              <a:t>fehlerhafte </a:t>
            </a:r>
            <a:r>
              <a:rPr lang="de-DE" dirty="0"/>
              <a:t>Erfassung zu einem früheren </a:t>
            </a:r>
            <a:r>
              <a:rPr lang="de-DE" dirty="0" smtClean="0"/>
              <a:t>Zeitpunkt</a:t>
            </a:r>
          </a:p>
          <a:p>
            <a:pPr marL="774000">
              <a:buFontTx/>
              <a:buChar char="-"/>
            </a:pPr>
            <a:endParaRPr lang="de-DE" dirty="0"/>
          </a:p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Moderne Namen | hbz | Stand: 19.08.14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79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0465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Grafik 3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500" b="9701"/>
          <a:stretch/>
        </p:blipFill>
        <p:spPr>
          <a:xfrm>
            <a:off x="335360" y="1196752"/>
            <a:ext cx="11665296" cy="5236188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6384033" y="6269419"/>
            <a:ext cx="3827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00" dirty="0"/>
              <a:t>Screenshot aus dem RDA-Toolkit  mit Genehmigung der RDA-Verleger </a:t>
            </a:r>
            <a:br>
              <a:rPr lang="de-DE" sz="600" dirty="0"/>
            </a:br>
            <a:r>
              <a:rPr lang="de-DE" sz="600" dirty="0"/>
              <a:t>(American Library </a:t>
            </a:r>
            <a:r>
              <a:rPr lang="de-DE" sz="600" dirty="0" err="1"/>
              <a:t>Association</a:t>
            </a:r>
            <a:r>
              <a:rPr lang="de-DE" sz="600" dirty="0"/>
              <a:t>, </a:t>
            </a:r>
            <a:r>
              <a:rPr lang="de-DE" sz="600" dirty="0" err="1"/>
              <a:t>Canadian</a:t>
            </a:r>
            <a:r>
              <a:rPr lang="de-DE" sz="600" dirty="0"/>
              <a:t> Library </a:t>
            </a:r>
            <a:r>
              <a:rPr lang="de-DE" sz="600" dirty="0" err="1"/>
              <a:t>Association</a:t>
            </a:r>
            <a:r>
              <a:rPr lang="de-DE" sz="600" dirty="0"/>
              <a:t>, und CILIP: </a:t>
            </a:r>
            <a:r>
              <a:rPr lang="de-DE" sz="600" dirty="0" err="1"/>
              <a:t>Chartered</a:t>
            </a:r>
            <a:r>
              <a:rPr lang="de-DE" sz="600" dirty="0"/>
              <a:t> Institute </a:t>
            </a:r>
            <a:r>
              <a:rPr lang="de-DE" sz="600" dirty="0" err="1"/>
              <a:t>of</a:t>
            </a:r>
            <a:r>
              <a:rPr lang="de-DE" sz="600" dirty="0"/>
              <a:t> Library </a:t>
            </a:r>
            <a:r>
              <a:rPr lang="de-DE" sz="600" dirty="0" err="1"/>
              <a:t>and</a:t>
            </a:r>
            <a:r>
              <a:rPr lang="de-DE" sz="600" dirty="0"/>
              <a:t> Information Professionals)</a:t>
            </a: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RDA Toolkit	</a:t>
            </a:r>
            <a:r>
              <a:rPr lang="de-DE" dirty="0" smtClean="0"/>
              <a:t>					- 2 </a:t>
            </a:r>
            <a:r>
              <a:rPr lang="de-DE" dirty="0"/>
              <a:t>-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Grundlagen der RDA | hbz | Stand: 18.08.14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8</a:t>
            </a:fld>
            <a:endParaRPr lang="de-DE" dirty="0"/>
          </a:p>
        </p:txBody>
      </p:sp>
      <p:sp>
        <p:nvSpPr>
          <p:cNvPr id="4" name="Rechteck 3"/>
          <p:cNvSpPr/>
          <p:nvPr/>
        </p:nvSpPr>
        <p:spPr>
          <a:xfrm>
            <a:off x="9352839" y="1484784"/>
            <a:ext cx="2503801" cy="295181"/>
          </a:xfrm>
          <a:prstGeom prst="rect">
            <a:avLst/>
          </a:prstGeom>
          <a:noFill/>
          <a:ln w="38100">
            <a:solidFill>
              <a:srgbClr val="F797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extfeld 7"/>
          <p:cNvSpPr txBox="1"/>
          <p:nvPr/>
        </p:nvSpPr>
        <p:spPr>
          <a:xfrm>
            <a:off x="5472690" y="1651528"/>
            <a:ext cx="2999574" cy="1323439"/>
          </a:xfrm>
          <a:prstGeom prst="rect">
            <a:avLst/>
          </a:prstGeom>
          <a:solidFill>
            <a:schemeClr val="bg1"/>
          </a:solidFill>
          <a:ln w="38100">
            <a:solidFill>
              <a:srgbClr val="F79709"/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dirty="0"/>
              <a:t>Der Name Ihrer Institution </a:t>
            </a:r>
            <a:r>
              <a:rPr lang="de-DE" sz="2000" dirty="0" smtClean="0"/>
              <a:t>wird angezeigt, wenn Sie sich mit einer gültigen Lizenz einloggen.</a:t>
            </a:r>
            <a:endParaRPr lang="de-DE" sz="2000" dirty="0"/>
          </a:p>
        </p:txBody>
      </p:sp>
      <p:cxnSp>
        <p:nvCxnSpPr>
          <p:cNvPr id="11" name="Gewinkelte Verbindung 10"/>
          <p:cNvCxnSpPr>
            <a:stCxn id="8" idx="3"/>
            <a:endCxn id="4" idx="1"/>
          </p:cNvCxnSpPr>
          <p:nvPr/>
        </p:nvCxnSpPr>
        <p:spPr>
          <a:xfrm flipV="1">
            <a:off x="8472264" y="1632375"/>
            <a:ext cx="880575" cy="680873"/>
          </a:xfrm>
          <a:prstGeom prst="bentConnector3">
            <a:avLst/>
          </a:prstGeom>
          <a:ln w="38100">
            <a:solidFill>
              <a:srgbClr val="F79709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feld 13"/>
          <p:cNvSpPr txBox="1"/>
          <p:nvPr/>
        </p:nvSpPr>
        <p:spPr>
          <a:xfrm>
            <a:off x="3856158" y="4922795"/>
            <a:ext cx="2527875" cy="707886"/>
          </a:xfrm>
          <a:prstGeom prst="rect">
            <a:avLst/>
          </a:prstGeom>
          <a:solidFill>
            <a:schemeClr val="bg1"/>
          </a:solidFill>
          <a:ln w="38100">
            <a:solidFill>
              <a:srgbClr val="F79709"/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dirty="0" smtClean="0"/>
              <a:t>Dieser Reiter öffnet das Inhaltsverzeichnis</a:t>
            </a:r>
            <a:endParaRPr lang="de-DE" sz="2000" dirty="0"/>
          </a:p>
        </p:txBody>
      </p:sp>
      <p:sp>
        <p:nvSpPr>
          <p:cNvPr id="15" name="Rechteck 14"/>
          <p:cNvSpPr/>
          <p:nvPr/>
        </p:nvSpPr>
        <p:spPr>
          <a:xfrm>
            <a:off x="335360" y="1779964"/>
            <a:ext cx="478633" cy="424899"/>
          </a:xfrm>
          <a:prstGeom prst="rect">
            <a:avLst/>
          </a:prstGeom>
          <a:noFill/>
          <a:ln w="38100">
            <a:solidFill>
              <a:srgbClr val="F797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8" name="Gewinkelte Verbindung 17"/>
          <p:cNvCxnSpPr>
            <a:stCxn id="14" idx="0"/>
            <a:endCxn id="15" idx="3"/>
          </p:cNvCxnSpPr>
          <p:nvPr/>
        </p:nvCxnSpPr>
        <p:spPr>
          <a:xfrm rot="16200000" flipV="1">
            <a:off x="1501855" y="1304553"/>
            <a:ext cx="2930381" cy="4306103"/>
          </a:xfrm>
          <a:prstGeom prst="bentConnector2">
            <a:avLst/>
          </a:prstGeom>
          <a:ln w="38100">
            <a:solidFill>
              <a:srgbClr val="F79709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7396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de-DE" sz="3600" dirty="0"/>
              <a:t>Änderung des bevorzugten Namens</a:t>
            </a:r>
            <a:r>
              <a:rPr lang="de-DE" dirty="0"/>
              <a:t/>
            </a:r>
            <a:br>
              <a:rPr lang="de-DE" dirty="0"/>
            </a:br>
            <a:r>
              <a:rPr lang="de-DE" dirty="0" smtClean="0"/>
              <a:t>								- 2 -</a:t>
            </a:r>
            <a:endParaRPr lang="de-DE" dirty="0"/>
          </a:p>
        </p:txBody>
      </p:sp>
      <p:sp>
        <p:nvSpPr>
          <p:cNvPr id="10" name="Inhaltsplatzhalter 9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de-DE" dirty="0" smtClean="0"/>
              <a:t>Bei </a:t>
            </a:r>
            <a:r>
              <a:rPr lang="de-DE" dirty="0">
                <a:solidFill>
                  <a:srgbClr val="C00000"/>
                </a:solidFill>
              </a:rPr>
              <a:t>lebenden deutschsprachigen Personen</a:t>
            </a:r>
            <a:r>
              <a:rPr lang="de-DE" dirty="0"/>
              <a:t>: </a:t>
            </a:r>
            <a:endParaRPr lang="de-DE" dirty="0" smtClean="0"/>
          </a:p>
          <a:p>
            <a:pPr marL="857250" lvl="1" indent="-457200">
              <a:buFont typeface="+mj-lt"/>
              <a:buAutoNum type="arabicPeriod"/>
            </a:pPr>
            <a:r>
              <a:rPr lang="de-DE" sz="2400" dirty="0" smtClean="0"/>
              <a:t>Wenn sich in originalsprachigen Veröffentlichungen eine bisher als abweichenden Namen eingetragene Form als die bevorzugt verwendete Namensform herausstellt und</a:t>
            </a:r>
          </a:p>
          <a:p>
            <a:pPr marL="1260000" lvl="2" indent="-342900">
              <a:buFont typeface="Wingdings" panose="05000000000000000000" pitchFamily="2" charset="2"/>
              <a:buChar char="Ä"/>
            </a:pPr>
            <a:r>
              <a:rPr lang="de-DE" sz="2200" dirty="0" smtClean="0"/>
              <a:t>also diese Form zahlenmäßig in einem großen Katalog überwiegt</a:t>
            </a:r>
          </a:p>
          <a:p>
            <a:pPr marL="857250" lvl="1" indent="-457200">
              <a:buFont typeface="+mj-lt"/>
              <a:buAutoNum type="arabicPeriod"/>
            </a:pPr>
            <a:r>
              <a:rPr lang="de-DE" sz="2400" dirty="0" smtClean="0"/>
              <a:t>in </a:t>
            </a:r>
            <a:r>
              <a:rPr lang="de-DE" sz="2400" dirty="0"/>
              <a:t>mindestens 10 aufeinanderfolgenden Ausgaben der Person verwendet </a:t>
            </a:r>
            <a:r>
              <a:rPr lang="de-DE" sz="2400" dirty="0" smtClean="0"/>
              <a:t>wird.</a:t>
            </a:r>
            <a:endParaRPr lang="de-DE" sz="2400" dirty="0"/>
          </a:p>
          <a:p>
            <a:pPr lvl="0">
              <a:spcBef>
                <a:spcPts val="1800"/>
              </a:spcBef>
            </a:pPr>
            <a:r>
              <a:rPr lang="de-DE" dirty="0" smtClean="0"/>
              <a:t>Bei </a:t>
            </a:r>
            <a:r>
              <a:rPr lang="de-DE" dirty="0">
                <a:solidFill>
                  <a:srgbClr val="C00000"/>
                </a:solidFill>
              </a:rPr>
              <a:t>verstorbenen deutschsprachigen Personen (ab 1500)</a:t>
            </a:r>
            <a:r>
              <a:rPr lang="de-DE" dirty="0"/>
              <a:t>: </a:t>
            </a:r>
            <a:endParaRPr lang="de-DE" dirty="0" smtClean="0"/>
          </a:p>
          <a:p>
            <a:pPr lvl="1"/>
            <a:r>
              <a:rPr lang="de-DE" sz="2400" dirty="0" smtClean="0"/>
              <a:t>Wenn Sie bei </a:t>
            </a:r>
            <a:r>
              <a:rPr lang="de-DE" sz="2400" dirty="0"/>
              <a:t>der Recherche in </a:t>
            </a:r>
            <a:r>
              <a:rPr lang="de-DE" sz="2400" dirty="0" smtClean="0"/>
              <a:t>fachlichen Nachschlagewerken einen </a:t>
            </a:r>
            <a:r>
              <a:rPr lang="de-DE" sz="2400" dirty="0"/>
              <a:t>vom bevorzugten Namen abweichenden </a:t>
            </a:r>
            <a:r>
              <a:rPr lang="de-DE" sz="2400" dirty="0" smtClean="0"/>
              <a:t>Namen </a:t>
            </a:r>
            <a:r>
              <a:rPr lang="de-DE" sz="2400" dirty="0"/>
              <a:t>feststellen. </a:t>
            </a: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80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Moderne Namen | hbz | Stand: 19.08.14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7018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de-DE" dirty="0"/>
              <a:t>Änderung des bevorzugten </a:t>
            </a:r>
            <a:r>
              <a:rPr lang="de-DE" dirty="0" smtClean="0"/>
              <a:t>Namens									- 3 -</a:t>
            </a:r>
            <a:endParaRPr lang="de-DE" dirty="0"/>
          </a:p>
        </p:txBody>
      </p:sp>
      <p:sp>
        <p:nvSpPr>
          <p:cNvPr id="10" name="Inhaltsplatzhalter 9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de-DE" dirty="0" smtClean="0"/>
              <a:t>Bei </a:t>
            </a:r>
            <a:r>
              <a:rPr lang="de-DE" dirty="0">
                <a:solidFill>
                  <a:srgbClr val="C00000"/>
                </a:solidFill>
              </a:rPr>
              <a:t>lebenden und verstorbenen Personen aus Staaten mit anderen Sprachen in lateinischer Schrift (ab 1500)</a:t>
            </a:r>
            <a:r>
              <a:rPr lang="de-DE" dirty="0"/>
              <a:t>:</a:t>
            </a:r>
            <a:r>
              <a:rPr lang="de-DE" dirty="0">
                <a:solidFill>
                  <a:srgbClr val="C00000"/>
                </a:solidFill>
              </a:rPr>
              <a:t> </a:t>
            </a:r>
            <a:endParaRPr lang="de-DE" dirty="0" smtClean="0">
              <a:solidFill>
                <a:srgbClr val="C00000"/>
              </a:solidFill>
            </a:endParaRPr>
          </a:p>
          <a:p>
            <a:pPr lvl="1"/>
            <a:r>
              <a:rPr lang="de-DE" sz="2400" dirty="0" smtClean="0"/>
              <a:t>Wenn Sie in </a:t>
            </a:r>
            <a:r>
              <a:rPr lang="de-DE" sz="2400" dirty="0"/>
              <a:t>LC </a:t>
            </a:r>
            <a:r>
              <a:rPr lang="de-DE" sz="2400" dirty="0" err="1"/>
              <a:t>Authorities</a:t>
            </a:r>
            <a:r>
              <a:rPr lang="de-DE" sz="2400" dirty="0"/>
              <a:t> </a:t>
            </a:r>
            <a:r>
              <a:rPr lang="de-DE" sz="2400" dirty="0" smtClean="0"/>
              <a:t>einen anderen Namen </a:t>
            </a:r>
            <a:r>
              <a:rPr lang="de-DE" sz="2400" dirty="0"/>
              <a:t>als </a:t>
            </a:r>
            <a:r>
              <a:rPr lang="de-DE" sz="2400" dirty="0" smtClean="0"/>
              <a:t>bevorzug-</a:t>
            </a:r>
            <a:r>
              <a:rPr lang="de-DE" sz="2400" dirty="0" err="1" smtClean="0"/>
              <a:t>ten</a:t>
            </a:r>
            <a:r>
              <a:rPr lang="de-DE" sz="2400" dirty="0" smtClean="0"/>
              <a:t> Namen ermitteln.</a:t>
            </a:r>
            <a:endParaRPr lang="de-DE" sz="2400" dirty="0"/>
          </a:p>
          <a:p>
            <a:pPr lvl="0">
              <a:spcBef>
                <a:spcPts val="1800"/>
              </a:spcBef>
            </a:pPr>
            <a:r>
              <a:rPr lang="de-DE" dirty="0" smtClean="0"/>
              <a:t>Bei </a:t>
            </a:r>
            <a:r>
              <a:rPr lang="de-DE" dirty="0">
                <a:solidFill>
                  <a:srgbClr val="C00000"/>
                </a:solidFill>
              </a:rPr>
              <a:t>lebenden und verstorbenen Personen aus Staaten mit Sprachen mit zu transliterierenden Schriften (ab 1500)</a:t>
            </a:r>
            <a:r>
              <a:rPr lang="de-DE" dirty="0"/>
              <a:t>: </a:t>
            </a:r>
            <a:endParaRPr lang="de-DE" dirty="0" smtClean="0"/>
          </a:p>
          <a:p>
            <a:pPr lvl="1">
              <a:spcBef>
                <a:spcPts val="576"/>
              </a:spcBef>
            </a:pPr>
            <a:r>
              <a:rPr lang="de-DE" sz="2400" dirty="0" smtClean="0"/>
              <a:t>Wenn </a:t>
            </a:r>
            <a:r>
              <a:rPr lang="de-DE" sz="2400" dirty="0"/>
              <a:t>die zuständige Sprachredaktion einen anderen </a:t>
            </a:r>
            <a:r>
              <a:rPr lang="de-DE" sz="2400" dirty="0" err="1" smtClean="0"/>
              <a:t>regelge</a:t>
            </a:r>
            <a:r>
              <a:rPr lang="de-DE" sz="2400" dirty="0" smtClean="0"/>
              <a:t>-rechten </a:t>
            </a:r>
            <a:r>
              <a:rPr lang="de-DE" sz="2400" dirty="0"/>
              <a:t>Namen </a:t>
            </a:r>
            <a:r>
              <a:rPr lang="de-DE" sz="2400" dirty="0" smtClean="0"/>
              <a:t>festlegt.</a:t>
            </a:r>
            <a:endParaRPr lang="de-DE" sz="2400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81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Moderne Namen | hbz | Stand: 19.08.14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15113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de-DE" dirty="0"/>
              <a:t>Zeitliche Einordnung</a:t>
            </a:r>
          </a:p>
        </p:txBody>
      </p:sp>
      <p:sp>
        <p:nvSpPr>
          <p:cNvPr id="10" name="Inhaltsplatzhalt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de-DE" dirty="0" smtClean="0"/>
              <a:t>Die zugehörigen Regelungen finden Sie bei RDA 9.2.2.5.2.</a:t>
            </a:r>
          </a:p>
          <a:p>
            <a:pPr>
              <a:spcBef>
                <a:spcPts val="1800"/>
              </a:spcBef>
            </a:pPr>
            <a:r>
              <a:rPr lang="de-DE" dirty="0" smtClean="0"/>
              <a:t>Gehen </a:t>
            </a:r>
            <a:r>
              <a:rPr lang="de-DE" dirty="0"/>
              <a:t>Sie vom Jahr </a:t>
            </a:r>
            <a:r>
              <a:rPr lang="de-DE" dirty="0">
                <a:solidFill>
                  <a:srgbClr val="C00000"/>
                </a:solidFill>
              </a:rPr>
              <a:t>1500 als Ende des Mittelalters</a:t>
            </a:r>
            <a:r>
              <a:rPr lang="de-DE" b="1" dirty="0"/>
              <a:t> </a:t>
            </a:r>
            <a:r>
              <a:rPr lang="de-DE" dirty="0"/>
              <a:t>aus. </a:t>
            </a:r>
            <a:endParaRPr lang="de-DE" dirty="0" smtClean="0"/>
          </a:p>
          <a:p>
            <a:pPr marL="774000">
              <a:spcBef>
                <a:spcPts val="576"/>
              </a:spcBef>
              <a:buFont typeface="Wingdings" panose="05000000000000000000" pitchFamily="2" charset="2"/>
              <a:buChar char="Ä"/>
            </a:pPr>
            <a:r>
              <a:rPr lang="de-DE" sz="2200" dirty="0" smtClean="0"/>
              <a:t>Die </a:t>
            </a:r>
            <a:r>
              <a:rPr lang="de-DE" sz="2200" dirty="0"/>
              <a:t>Zahl 1500 ist nicht absolut zu sehen, sondern </a:t>
            </a:r>
            <a:r>
              <a:rPr lang="de-DE" sz="2200" dirty="0" smtClean="0"/>
              <a:t>ist ein Richtwert </a:t>
            </a:r>
            <a:r>
              <a:rPr lang="de-DE" sz="2200" dirty="0"/>
              <a:t>dafür, </a:t>
            </a:r>
            <a:r>
              <a:rPr lang="de-DE" sz="2200" dirty="0" smtClean="0"/>
              <a:t>ab wann </a:t>
            </a:r>
            <a:r>
              <a:rPr lang="de-DE" sz="2200" dirty="0"/>
              <a:t>ein Name als Familienname in Gebrauch kam</a:t>
            </a:r>
            <a:r>
              <a:rPr lang="de-DE" sz="2200" dirty="0" smtClean="0"/>
              <a:t>.</a:t>
            </a:r>
          </a:p>
          <a:p>
            <a:pPr marL="774000">
              <a:spcBef>
                <a:spcPts val="576"/>
              </a:spcBef>
              <a:buFont typeface="Wingdings" panose="05000000000000000000" pitchFamily="2" charset="2"/>
              <a:buChar char="ð"/>
            </a:pPr>
            <a:r>
              <a:rPr lang="de-DE" dirty="0" smtClean="0"/>
              <a:t>Für </a:t>
            </a:r>
            <a:r>
              <a:rPr lang="de-DE" dirty="0"/>
              <a:t>die </a:t>
            </a:r>
            <a:r>
              <a:rPr lang="de-DE" dirty="0" smtClean="0"/>
              <a:t>Wahl des </a:t>
            </a:r>
            <a:r>
              <a:rPr lang="de-DE" dirty="0"/>
              <a:t>bevorzugten Namens ist zu berücksichtigen, ob die Wirkungszeit vor bzw. nach 1500 liegt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82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Moderne Namen | hbz | Stand: 19.08.14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99436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181200" y="2276873"/>
            <a:ext cx="7772400" cy="1470025"/>
          </a:xfrm>
        </p:spPr>
        <p:txBody>
          <a:bodyPr>
            <a:normAutofit/>
          </a:bodyPr>
          <a:lstStyle/>
          <a:p>
            <a:r>
              <a:rPr lang="de-DE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Sonderformen</a:t>
            </a:r>
            <a:br>
              <a:rPr lang="de-DE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moderner Namen</a:t>
            </a:r>
          </a:p>
        </p:txBody>
      </p:sp>
      <p:sp>
        <p:nvSpPr>
          <p:cNvPr id="11" name="Untertitel 10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90996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Behandelte Themen	</a:t>
            </a:r>
            <a:endParaRPr lang="de-DE" dirty="0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000" indent="-457200">
              <a:buFont typeface="+mj-lt"/>
              <a:buAutoNum type="arabicPeriod"/>
            </a:pPr>
            <a:r>
              <a:rPr lang="de-DE" dirty="0"/>
              <a:t>Das Attribut „Sankt“</a:t>
            </a:r>
          </a:p>
          <a:p>
            <a:pPr marL="342000" indent="-457200">
              <a:buFont typeface="+mj-lt"/>
              <a:buAutoNum type="arabicPeriod"/>
            </a:pPr>
            <a:r>
              <a:rPr lang="de-DE" dirty="0"/>
              <a:t>Verwandtschaftsbezeichnungen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Patronyme:</a:t>
            </a:r>
            <a:br>
              <a:rPr lang="de-DE" dirty="0" smtClean="0"/>
            </a:br>
            <a:r>
              <a:rPr lang="de-DE" dirty="0" smtClean="0"/>
              <a:t>	- Allgemeines</a:t>
            </a:r>
            <a:br>
              <a:rPr lang="de-DE" dirty="0" smtClean="0"/>
            </a:br>
            <a:r>
              <a:rPr lang="de-DE" dirty="0" smtClean="0"/>
              <a:t>	- Arabische Namen</a:t>
            </a:r>
            <a:br>
              <a:rPr lang="de-DE" dirty="0" smtClean="0"/>
            </a:br>
            <a:r>
              <a:rPr lang="de-DE" dirty="0" smtClean="0"/>
              <a:t>	- Isländische Namen</a:t>
            </a:r>
            <a:br>
              <a:rPr lang="de-DE" dirty="0" smtClean="0"/>
            </a:br>
            <a:r>
              <a:rPr lang="de-DE" dirty="0" smtClean="0"/>
              <a:t>	- Rumänische </a:t>
            </a:r>
            <a:r>
              <a:rPr lang="de-DE" dirty="0"/>
              <a:t>Namen</a:t>
            </a:r>
          </a:p>
          <a:p>
            <a:pPr marL="342000" indent="-457200">
              <a:buFont typeface="+mj-lt"/>
              <a:buAutoNum type="arabicPeriod"/>
            </a:pPr>
            <a:r>
              <a:rPr lang="de-DE" dirty="0"/>
              <a:t>Artikel, Präfixe und Präpositionen</a:t>
            </a:r>
          </a:p>
          <a:p>
            <a:pPr marL="457200" indent="-457200">
              <a:buFont typeface="+mj-lt"/>
              <a:buAutoNum type="arabicPeriod"/>
            </a:pP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6BBECFD-68E7-4B49-9F0E-0CC064E87EB9}" type="slidenum">
              <a:rPr lang="de-DE" smtClean="0"/>
              <a:pPr/>
              <a:t>84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moderne Namen | hbz | Stand: 19.08.14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16638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e-DE" dirty="0" smtClean="0"/>
              <a:t>Das Attribut „Sankt“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65103"/>
          </a:xfrm>
        </p:spPr>
        <p:txBody>
          <a:bodyPr/>
          <a:lstStyle/>
          <a:p>
            <a:r>
              <a:rPr lang="de-DE" dirty="0"/>
              <a:t>In RDA ist keine spezielle Regel für das Attribut „Sankt“ vorhanden.</a:t>
            </a:r>
          </a:p>
          <a:p>
            <a:r>
              <a:rPr lang="de-DE" dirty="0"/>
              <a:t>Als bevorzugter Name wird die </a:t>
            </a:r>
            <a:r>
              <a:rPr lang="de-DE" dirty="0" smtClean="0"/>
              <a:t>Namensform </a:t>
            </a:r>
            <a:r>
              <a:rPr lang="de-DE" dirty="0"/>
              <a:t>festgelegt, unter der die Person bekannt ist (siehe RDA 9.2.2.3 - 4</a:t>
            </a:r>
            <a:r>
              <a:rPr lang="de-DE" dirty="0" smtClean="0"/>
              <a:t>).</a:t>
            </a:r>
            <a:endParaRPr lang="de-DE" dirty="0"/>
          </a:p>
          <a:p>
            <a:r>
              <a:rPr lang="de-DE" dirty="0"/>
              <a:t>Gehört eine Abkürzung zum integralen Bestandteil des </a:t>
            </a:r>
            <a:r>
              <a:rPr lang="de-DE" dirty="0" smtClean="0"/>
              <a:t>Namens, </a:t>
            </a:r>
            <a:r>
              <a:rPr lang="de-DE" dirty="0"/>
              <a:t>wird diese verwendet. 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/>
              <a:t>Beispiele:</a:t>
            </a:r>
            <a:r>
              <a:rPr lang="de-DE" dirty="0"/>
              <a:t/>
            </a:r>
            <a:br>
              <a:rPr lang="de-DE" dirty="0"/>
            </a:br>
            <a:r>
              <a:rPr lang="de-DE" b="1" dirty="0"/>
              <a:t>100 $p</a:t>
            </a:r>
            <a:r>
              <a:rPr lang="de-DE" dirty="0"/>
              <a:t> Saint Laurent, Yves </a:t>
            </a:r>
            <a:r>
              <a:rPr lang="de-DE" b="1" dirty="0"/>
              <a:t>$d</a:t>
            </a:r>
            <a:r>
              <a:rPr lang="de-DE" dirty="0"/>
              <a:t> 1936-2008</a:t>
            </a:r>
            <a:br>
              <a:rPr lang="de-DE" dirty="0"/>
            </a:br>
            <a:r>
              <a:rPr lang="de-DE" b="1" dirty="0"/>
              <a:t>548 $a</a:t>
            </a:r>
            <a:r>
              <a:rPr lang="de-DE" dirty="0"/>
              <a:t> 1936-2008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datl</a:t>
            </a:r>
            <a:endParaRPr lang="de-DE" dirty="0"/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/>
              <a:t>100 $p</a:t>
            </a:r>
            <a:r>
              <a:rPr lang="de-DE" dirty="0"/>
              <a:t> Saint-Hilaire, David </a:t>
            </a:r>
            <a:r>
              <a:rPr lang="de-DE" b="1" dirty="0"/>
              <a:t>$d</a:t>
            </a:r>
            <a:r>
              <a:rPr lang="de-DE" dirty="0"/>
              <a:t> 1988-</a:t>
            </a:r>
            <a:br>
              <a:rPr lang="de-DE" dirty="0"/>
            </a:br>
            <a:r>
              <a:rPr lang="de-DE" b="1" dirty="0"/>
              <a:t>548 $a </a:t>
            </a:r>
            <a:r>
              <a:rPr lang="de-DE" dirty="0"/>
              <a:t>1988-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datl</a:t>
            </a:r>
            <a:endParaRPr lang="de-DE" dirty="0"/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/>
              <a:t>100 $p</a:t>
            </a:r>
            <a:r>
              <a:rPr lang="de-DE" dirty="0"/>
              <a:t> St. Helene, Leo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6BBECFD-68E7-4B49-9F0E-0CC064E87EB9}" type="slidenum">
              <a:rPr lang="de-DE" smtClean="0"/>
              <a:pPr/>
              <a:t>85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moderne Namen | hbz | Stand: 19.08.14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50452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Verwandtschaftsbezeichnungen  - 1 -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800"/>
              </a:spcBef>
            </a:pPr>
            <a:r>
              <a:rPr lang="de-DE" dirty="0" smtClean="0"/>
              <a:t>Die zugehörigen Regelwerksstellen sind RDA </a:t>
            </a:r>
            <a:r>
              <a:rPr lang="de-DE" dirty="0"/>
              <a:t>8.5.4, 9.2.2.9.5 + ERL 1, 9.2.2.11.2 und </a:t>
            </a:r>
            <a:r>
              <a:rPr lang="de-DE" dirty="0" smtClean="0"/>
              <a:t>9.2.2.12.</a:t>
            </a:r>
            <a:endParaRPr lang="de-DE" dirty="0"/>
          </a:p>
          <a:p>
            <a:pPr>
              <a:spcBef>
                <a:spcPts val="1800"/>
              </a:spcBef>
            </a:pPr>
            <a:r>
              <a:rPr lang="de-DE" dirty="0" smtClean="0"/>
              <a:t>Verwandtschaftsbezeichnungen können </a:t>
            </a:r>
            <a:r>
              <a:rPr lang="de-DE" dirty="0"/>
              <a:t>am Anfang oder am Ende eines Familiennamens stehen.</a:t>
            </a:r>
          </a:p>
          <a:p>
            <a:pPr>
              <a:spcBef>
                <a:spcPts val="576"/>
              </a:spcBef>
            </a:pPr>
            <a:r>
              <a:rPr lang="de-DE" dirty="0" smtClean="0"/>
              <a:t>Als Verwandtschaftsbezeichnungen gelten </a:t>
            </a:r>
            <a:r>
              <a:rPr lang="de-DE" dirty="0"/>
              <a:t>u.a</a:t>
            </a:r>
            <a:r>
              <a:rPr lang="de-DE" dirty="0" smtClean="0"/>
              <a:t>.: </a:t>
            </a:r>
            <a:r>
              <a:rPr lang="de-DE" dirty="0"/>
              <a:t/>
            </a:r>
            <a:br>
              <a:rPr lang="de-DE" dirty="0"/>
            </a:br>
            <a:r>
              <a:rPr lang="de-DE" dirty="0" smtClean="0"/>
              <a:t>Ó</a:t>
            </a:r>
            <a:r>
              <a:rPr lang="de-DE" dirty="0"/>
              <a:t>, Mac, Fitz, Abu, Ibn, Ben, </a:t>
            </a:r>
            <a:r>
              <a:rPr lang="de-DE" dirty="0" err="1"/>
              <a:t>Filho</a:t>
            </a:r>
            <a:r>
              <a:rPr lang="de-DE" dirty="0"/>
              <a:t>, </a:t>
            </a:r>
            <a:r>
              <a:rPr lang="de-DE" dirty="0" err="1"/>
              <a:t>Neto</a:t>
            </a:r>
            <a:r>
              <a:rPr lang="de-DE" dirty="0"/>
              <a:t>, Junior, </a:t>
            </a:r>
            <a:r>
              <a:rPr lang="de-DE" dirty="0" err="1"/>
              <a:t>Ogly</a:t>
            </a:r>
            <a:r>
              <a:rPr lang="de-DE" dirty="0"/>
              <a:t>, </a:t>
            </a:r>
            <a:r>
              <a:rPr lang="de-DE" dirty="0" err="1"/>
              <a:t>Zade</a:t>
            </a:r>
            <a:endParaRPr lang="de-DE" dirty="0"/>
          </a:p>
          <a:p>
            <a:pPr>
              <a:spcBef>
                <a:spcPts val="576"/>
              </a:spcBef>
            </a:pPr>
            <a:r>
              <a:rPr lang="de-DE" dirty="0"/>
              <a:t>In RDA sind sie definiert als Präfixe, die weder ein Artikel, noch eine Präposition, noch eine Kombination aus beidem sind</a:t>
            </a:r>
            <a:r>
              <a:rPr lang="de-DE" dirty="0" smtClean="0"/>
              <a:t>.</a:t>
            </a:r>
            <a:endParaRPr lang="de-DE" dirty="0"/>
          </a:p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6BBECFD-68E7-4B49-9F0E-0CC064E87EB9}" type="slidenum">
              <a:rPr lang="de-DE" smtClean="0"/>
              <a:pPr/>
              <a:t>86</a:t>
            </a:fld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moderne Namen | hbz | Stand: 19.08.14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4210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Verwandtschaftsbezeichnungen  - 2 -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800"/>
              </a:spcBef>
            </a:pPr>
            <a:r>
              <a:rPr lang="de-DE" dirty="0"/>
              <a:t>Die Verwandtschaftsbezeichnung wird als erstes Element vor dem Nachnamen erfasst</a:t>
            </a:r>
            <a:r>
              <a:rPr lang="de-DE" dirty="0" smtClean="0"/>
              <a:t>.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Beispiele: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100 $p</a:t>
            </a:r>
            <a:r>
              <a:rPr lang="de-DE" dirty="0" smtClean="0"/>
              <a:t> </a:t>
            </a:r>
            <a:r>
              <a:rPr lang="de-DE" dirty="0" err="1" smtClean="0"/>
              <a:t>Abū</a:t>
            </a:r>
            <a:r>
              <a:rPr lang="de-DE" dirty="0" smtClean="0"/>
              <a:t> </a:t>
            </a:r>
            <a:r>
              <a:rPr lang="de-DE" dirty="0" err="1"/>
              <a:t>Zahrah</a:t>
            </a:r>
            <a:r>
              <a:rPr lang="de-DE" dirty="0"/>
              <a:t>, </a:t>
            </a:r>
            <a:r>
              <a:rPr lang="de-DE" dirty="0" err="1" smtClean="0"/>
              <a:t>Muḥammad</a:t>
            </a:r>
            <a:r>
              <a:rPr lang="de-DE" dirty="0" smtClean="0"/>
              <a:t> </a:t>
            </a:r>
            <a:r>
              <a:rPr lang="de-DE" b="1" dirty="0" smtClean="0"/>
              <a:t>$d</a:t>
            </a:r>
            <a:r>
              <a:rPr lang="de-DE" dirty="0" smtClean="0"/>
              <a:t> 1898-1974</a:t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1898-1974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datl</a:t>
            </a:r>
            <a:endParaRPr lang="de-DE" dirty="0" smtClean="0"/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100 $p</a:t>
            </a:r>
            <a:r>
              <a:rPr lang="de-DE" dirty="0" smtClean="0"/>
              <a:t> Ben </a:t>
            </a:r>
            <a:r>
              <a:rPr lang="de-DE" dirty="0" err="1"/>
              <a:t>Harosh</a:t>
            </a:r>
            <a:r>
              <a:rPr lang="de-DE" dirty="0"/>
              <a:t>, </a:t>
            </a:r>
            <a:r>
              <a:rPr lang="de-DE" dirty="0" err="1" smtClean="0"/>
              <a:t>Mosheh</a:t>
            </a:r>
            <a:r>
              <a:rPr lang="de-DE" dirty="0" smtClean="0"/>
              <a:t> </a:t>
            </a:r>
            <a:r>
              <a:rPr lang="de-DE" b="1" dirty="0" smtClean="0"/>
              <a:t>$d</a:t>
            </a:r>
            <a:r>
              <a:rPr lang="de-DE" dirty="0" smtClean="0"/>
              <a:t> 1959-</a:t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1959-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datl</a:t>
            </a:r>
            <a:endParaRPr lang="de-DE" dirty="0" smtClean="0"/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100 $p</a:t>
            </a:r>
            <a:r>
              <a:rPr lang="de-DE" dirty="0" smtClean="0"/>
              <a:t> Fitz </a:t>
            </a:r>
            <a:r>
              <a:rPr lang="de-DE" dirty="0"/>
              <a:t>Gerald, </a:t>
            </a:r>
            <a:r>
              <a:rPr lang="de-DE" dirty="0" smtClean="0"/>
              <a:t>Gregory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100 $p</a:t>
            </a:r>
            <a:r>
              <a:rPr lang="de-DE" dirty="0" smtClean="0"/>
              <a:t> Ó </a:t>
            </a:r>
            <a:r>
              <a:rPr lang="de-DE" dirty="0" err="1" smtClean="0"/>
              <a:t>Faoláin</a:t>
            </a:r>
            <a:r>
              <a:rPr lang="de-DE" dirty="0"/>
              <a:t>, </a:t>
            </a:r>
            <a:r>
              <a:rPr lang="de-DE" dirty="0" err="1" smtClean="0"/>
              <a:t>Dónal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6BBECFD-68E7-4B49-9F0E-0CC064E87EB9}" type="slidenum">
              <a:rPr lang="de-DE" smtClean="0"/>
              <a:pPr/>
              <a:t>87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moderne Namen | hbz | Stand: 19.08.14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87335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Verwandtschaftsbezeichnungen  - 3 -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576"/>
              </a:spcBef>
            </a:pPr>
            <a:r>
              <a:rPr lang="de-DE" dirty="0" smtClean="0"/>
              <a:t>Diese Regelung gilt auch, wenn die Verwandtschaftsbezeichnung mit einem Bindestrich bzw. direkt mit dem Nachnamen verbunden ist.</a:t>
            </a:r>
          </a:p>
          <a:p>
            <a:pPr marL="1260000" lvl="1" indent="0">
              <a:spcBef>
                <a:spcPts val="576"/>
              </a:spcBef>
              <a:buNone/>
            </a:pPr>
            <a:r>
              <a:rPr lang="de-DE" i="1" u="sng" dirty="0" smtClean="0"/>
              <a:t>Beispiele: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100 $p</a:t>
            </a:r>
            <a:r>
              <a:rPr lang="de-DE" dirty="0" smtClean="0"/>
              <a:t> MacDonald</a:t>
            </a:r>
            <a:r>
              <a:rPr lang="de-DE" dirty="0"/>
              <a:t>, </a:t>
            </a:r>
            <a:r>
              <a:rPr lang="de-DE" dirty="0" smtClean="0"/>
              <a:t>William </a:t>
            </a:r>
            <a:r>
              <a:rPr lang="de-DE" b="1" dirty="0" smtClean="0"/>
              <a:t>$d</a:t>
            </a:r>
            <a:r>
              <a:rPr lang="de-DE" dirty="0" smtClean="0"/>
              <a:t> 1917-2007</a:t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1917-2007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datl</a:t>
            </a:r>
            <a:endParaRPr lang="de-DE" dirty="0" smtClean="0"/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100 $p</a:t>
            </a:r>
            <a:r>
              <a:rPr lang="de-DE" dirty="0" smtClean="0"/>
              <a:t> Ter-Horst</a:t>
            </a:r>
            <a:r>
              <a:rPr lang="de-DE" dirty="0"/>
              <a:t>, Joannes </a:t>
            </a:r>
            <a:r>
              <a:rPr lang="de-DE" dirty="0" err="1"/>
              <a:t>Hermannus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6BBECFD-68E7-4B49-9F0E-0CC064E87EB9}" type="slidenum">
              <a:rPr lang="de-DE" smtClean="0"/>
              <a:pPr/>
              <a:t>88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moderne Namen | hbz | Stand: 19.08.14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3253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Verwandtschaftsbezeichnungen </a:t>
            </a:r>
            <a:r>
              <a:rPr lang="de-DE" dirty="0" smtClean="0"/>
              <a:t> - 4 -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576"/>
              </a:spcBef>
            </a:pPr>
            <a:r>
              <a:rPr lang="de-DE" dirty="0"/>
              <a:t>Von der Form mit dem Nachnamen als erstem Element kann verwiesen werden</a:t>
            </a:r>
            <a:r>
              <a:rPr lang="de-DE" dirty="0" smtClean="0"/>
              <a:t>.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Beispiel: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100 $p</a:t>
            </a:r>
            <a:r>
              <a:rPr lang="de-DE" dirty="0" smtClean="0"/>
              <a:t> </a:t>
            </a:r>
            <a:r>
              <a:rPr lang="de-DE" dirty="0" err="1" smtClean="0"/>
              <a:t>Mc</a:t>
            </a:r>
            <a:r>
              <a:rPr lang="de-DE" dirty="0" smtClean="0"/>
              <a:t> </a:t>
            </a:r>
            <a:r>
              <a:rPr lang="de-DE" dirty="0" err="1"/>
              <a:t>Allister</a:t>
            </a:r>
            <a:r>
              <a:rPr lang="de-DE" dirty="0"/>
              <a:t>, </a:t>
            </a:r>
            <a:r>
              <a:rPr lang="de-DE" dirty="0" smtClean="0"/>
              <a:t>Jamie</a:t>
            </a:r>
            <a:br>
              <a:rPr lang="de-DE" dirty="0" smtClean="0"/>
            </a:br>
            <a:r>
              <a:rPr lang="de-DE" b="1" dirty="0" smtClean="0"/>
              <a:t>400 $p</a:t>
            </a:r>
            <a:r>
              <a:rPr lang="de-DE" dirty="0" smtClean="0"/>
              <a:t> </a:t>
            </a:r>
            <a:r>
              <a:rPr lang="de-DE" dirty="0" err="1" smtClean="0"/>
              <a:t>Allister</a:t>
            </a:r>
            <a:r>
              <a:rPr lang="de-DE" dirty="0"/>
              <a:t>, Jamie </a:t>
            </a:r>
            <a:r>
              <a:rPr lang="de-DE" dirty="0" err="1"/>
              <a:t>Mc</a:t>
            </a:r>
            <a:endParaRPr lang="de-DE" dirty="0"/>
          </a:p>
          <a:p>
            <a:pPr>
              <a:spcBef>
                <a:spcPts val="1200"/>
              </a:spcBef>
            </a:pPr>
            <a:r>
              <a:rPr lang="de-DE" dirty="0"/>
              <a:t>Im Falle von „</a:t>
            </a:r>
            <a:r>
              <a:rPr lang="de-DE" dirty="0" err="1"/>
              <a:t>Mc</a:t>
            </a:r>
            <a:r>
              <a:rPr lang="de-DE" dirty="0"/>
              <a:t>“ usw. ist die Erfassung </a:t>
            </a:r>
            <a:r>
              <a:rPr lang="de-DE" dirty="0" smtClean="0"/>
              <a:t>der </a:t>
            </a:r>
            <a:r>
              <a:rPr lang="de-DE" dirty="0"/>
              <a:t>abweichenden </a:t>
            </a:r>
            <a:r>
              <a:rPr lang="de-DE" dirty="0" smtClean="0"/>
              <a:t>Namenform </a:t>
            </a:r>
            <a:r>
              <a:rPr lang="de-DE" dirty="0"/>
              <a:t>mit dem Präfix „Mac“ nicht obligatorisch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6BBECFD-68E7-4B49-9F0E-0CC064E87EB9}" type="slidenum">
              <a:rPr lang="de-DE" smtClean="0"/>
              <a:pPr/>
              <a:t>89</a:t>
            </a:fld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moderne Namen | hbz | Stand: 19.08.14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6462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RDA Toolkit						- </a:t>
            </a:r>
            <a:r>
              <a:rPr lang="de-DE" dirty="0" smtClean="0"/>
              <a:t>3 </a:t>
            </a:r>
            <a:r>
              <a:rPr lang="de-DE" dirty="0"/>
              <a:t>-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Grundlagen der RDA | hbz | Stand: 18.08.14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9</a:t>
            </a:fld>
            <a:endParaRPr lang="de-DE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500" b="9701"/>
          <a:stretch/>
        </p:blipFill>
        <p:spPr>
          <a:xfrm>
            <a:off x="335360" y="1196752"/>
            <a:ext cx="11665296" cy="5236188"/>
          </a:xfrm>
          <a:prstGeom prst="rect">
            <a:avLst/>
          </a:prstGeom>
        </p:spPr>
      </p:pic>
      <p:sp>
        <p:nvSpPr>
          <p:cNvPr id="6" name="Rechteck 5"/>
          <p:cNvSpPr/>
          <p:nvPr/>
        </p:nvSpPr>
        <p:spPr>
          <a:xfrm>
            <a:off x="11064552" y="1844824"/>
            <a:ext cx="318930" cy="288032"/>
          </a:xfrm>
          <a:prstGeom prst="rect">
            <a:avLst/>
          </a:prstGeom>
          <a:noFill/>
          <a:ln w="38100">
            <a:solidFill>
              <a:srgbClr val="F797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extfeld 6"/>
          <p:cNvSpPr txBox="1"/>
          <p:nvPr/>
        </p:nvSpPr>
        <p:spPr>
          <a:xfrm>
            <a:off x="8184232" y="2708920"/>
            <a:ext cx="2116090" cy="707886"/>
          </a:xfrm>
          <a:prstGeom prst="rect">
            <a:avLst/>
          </a:prstGeom>
          <a:noFill/>
          <a:ln w="38100">
            <a:solidFill>
              <a:srgbClr val="F79709"/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dirty="0" smtClean="0"/>
              <a:t>Icon für ein neues Nutzerprofil</a:t>
            </a:r>
            <a:endParaRPr lang="de-DE" sz="2000" dirty="0"/>
          </a:p>
        </p:txBody>
      </p:sp>
      <p:cxnSp>
        <p:nvCxnSpPr>
          <p:cNvPr id="9" name="Gewinkelte Verbindung 8"/>
          <p:cNvCxnSpPr>
            <a:stCxn id="7" idx="3"/>
            <a:endCxn id="6" idx="2"/>
          </p:cNvCxnSpPr>
          <p:nvPr/>
        </p:nvCxnSpPr>
        <p:spPr>
          <a:xfrm flipV="1">
            <a:off x="10300322" y="2132856"/>
            <a:ext cx="923695" cy="930007"/>
          </a:xfrm>
          <a:prstGeom prst="bentConnector2">
            <a:avLst/>
          </a:prstGeom>
          <a:ln w="38100">
            <a:solidFill>
              <a:srgbClr val="F79709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58204" y="1417638"/>
            <a:ext cx="5514301" cy="5169657"/>
          </a:xfrm>
          <a:prstGeom prst="rect">
            <a:avLst/>
          </a:prstGeom>
          <a:ln w="38100">
            <a:solidFill>
              <a:srgbClr val="F79709"/>
            </a:solidFill>
          </a:ln>
        </p:spPr>
      </p:pic>
    </p:spTree>
    <p:extLst>
      <p:ext uri="{BB962C8B-B14F-4D97-AF65-F5344CB8AC3E}">
        <p14:creationId xmlns:p14="http://schemas.microsoft.com/office/powerpoint/2010/main" val="2590654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Verwandtschaftsbezeichnungen  - 5 -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576"/>
              </a:spcBef>
              <a:tabLst>
                <a:tab pos="989013" algn="l"/>
                <a:tab pos="4751388" algn="l"/>
              </a:tabLst>
            </a:pPr>
            <a:r>
              <a:rPr lang="de-DE" dirty="0"/>
              <a:t>Portugiesische Verwandtschaftsbezeichnungen wie </a:t>
            </a:r>
            <a:r>
              <a:rPr lang="de-DE" dirty="0" err="1"/>
              <a:t>Filho</a:t>
            </a:r>
            <a:r>
              <a:rPr lang="de-DE" dirty="0"/>
              <a:t>, Junior, </a:t>
            </a:r>
            <a:r>
              <a:rPr lang="de-DE" dirty="0" err="1"/>
              <a:t>Neto</a:t>
            </a:r>
            <a:r>
              <a:rPr lang="de-DE" dirty="0"/>
              <a:t>, </a:t>
            </a:r>
            <a:r>
              <a:rPr lang="de-DE" dirty="0" err="1"/>
              <a:t>Sobrinho</a:t>
            </a:r>
            <a:r>
              <a:rPr lang="de-DE" dirty="0"/>
              <a:t> werden als Teil des Nachnamens erfasst.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/>
              <a:t>Beispiele:</a:t>
            </a:r>
            <a:r>
              <a:rPr lang="de-DE" dirty="0"/>
              <a:t/>
            </a:r>
            <a:br>
              <a:rPr lang="de-DE" dirty="0"/>
            </a:br>
            <a:r>
              <a:rPr lang="de-DE" b="1" dirty="0"/>
              <a:t>100 $p</a:t>
            </a:r>
            <a:r>
              <a:rPr lang="de-DE" dirty="0"/>
              <a:t> </a:t>
            </a:r>
            <a:r>
              <a:rPr lang="pt-BR" dirty="0"/>
              <a:t>Castro Sobrinho, Antonio Ribeiro de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pt-BR" b="1" dirty="0"/>
              <a:t>100 $p</a:t>
            </a:r>
            <a:r>
              <a:rPr lang="pt-BR" dirty="0"/>
              <a:t> </a:t>
            </a:r>
            <a:r>
              <a:rPr lang="de-DE" dirty="0"/>
              <a:t>Marques Junior, </a:t>
            </a:r>
            <a:r>
              <a:rPr lang="de-DE" dirty="0" smtClean="0"/>
              <a:t>Milton</a:t>
            </a:r>
          </a:p>
          <a:p>
            <a:pPr>
              <a:spcBef>
                <a:spcPts val="1200"/>
              </a:spcBef>
            </a:pPr>
            <a:r>
              <a:rPr lang="de-DE" dirty="0" smtClean="0"/>
              <a:t>Orientalische Verwandtschaftsbezeichnungen werden analog zu den Portugiesischen behandelt.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6BBECFD-68E7-4B49-9F0E-0CC064E87EB9}" type="slidenum">
              <a:rPr lang="de-DE" smtClean="0"/>
              <a:pPr/>
              <a:t>90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moderne Namen | hbz | Stand: 19.08.14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22753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Verwandtschaftsbezeichnungen  - 6 -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576"/>
              </a:spcBef>
            </a:pPr>
            <a:r>
              <a:rPr lang="de-DE" dirty="0" smtClean="0"/>
              <a:t>Für andere Sprachen außer dem Portugiesischen werden Abkürzungen wie Jr., Sr</a:t>
            </a:r>
            <a:r>
              <a:rPr lang="de-DE" dirty="0"/>
              <a:t>., </a:t>
            </a:r>
            <a:r>
              <a:rPr lang="de-DE" dirty="0" smtClean="0"/>
              <a:t>Phrasen </a:t>
            </a:r>
            <a:r>
              <a:rPr lang="de-DE" dirty="0"/>
              <a:t>wie </a:t>
            </a:r>
            <a:r>
              <a:rPr lang="de-DE" dirty="0" err="1" smtClean="0"/>
              <a:t>fils</a:t>
            </a:r>
            <a:r>
              <a:rPr lang="de-DE" dirty="0" smtClean="0"/>
              <a:t>, </a:t>
            </a:r>
            <a:r>
              <a:rPr lang="de-DE" dirty="0" err="1" smtClean="0"/>
              <a:t>père</a:t>
            </a:r>
            <a:r>
              <a:rPr lang="de-DE" dirty="0" smtClean="0"/>
              <a:t> und Ziffern (z. B. III) hinter dem/den Vornamen der Person, nach einem Komma erfasst.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Beispiele: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100 $p </a:t>
            </a:r>
            <a:r>
              <a:rPr lang="de-DE" dirty="0" smtClean="0"/>
              <a:t>Saur, Karl-Otto, Jr.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100 $p</a:t>
            </a:r>
            <a:r>
              <a:rPr lang="de-DE" dirty="0" smtClean="0"/>
              <a:t> Dumas, Alexandre, </a:t>
            </a:r>
            <a:r>
              <a:rPr lang="de-DE" dirty="0" err="1" smtClean="0"/>
              <a:t>père</a:t>
            </a:r>
            <a:r>
              <a:rPr lang="de-DE" dirty="0" smtClean="0"/>
              <a:t> </a:t>
            </a:r>
            <a:r>
              <a:rPr lang="de-DE" b="1" dirty="0" smtClean="0"/>
              <a:t>$d</a:t>
            </a:r>
            <a:r>
              <a:rPr lang="de-DE" dirty="0" smtClean="0"/>
              <a:t> 1802-1870</a:t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1802-1870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datl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6BBECFD-68E7-4B49-9F0E-0CC064E87EB9}" type="slidenum">
              <a:rPr lang="de-DE" smtClean="0"/>
              <a:pPr/>
              <a:t>91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moderne Namen | hbz | Stand: 19.08.14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82115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Patronyme – </a:t>
            </a:r>
            <a:r>
              <a:rPr lang="de-DE" dirty="0" smtClean="0"/>
              <a:t>Allgemeines		- 1 -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>
          <a:xfrm>
            <a:off x="594449" y="1579776"/>
            <a:ext cx="10972800" cy="4525963"/>
          </a:xfrm>
        </p:spPr>
        <p:txBody>
          <a:bodyPr>
            <a:noAutofit/>
          </a:bodyPr>
          <a:lstStyle/>
          <a:p>
            <a:pPr>
              <a:spcBef>
                <a:spcPts val="1800"/>
              </a:spcBef>
            </a:pPr>
            <a:r>
              <a:rPr lang="de-DE" dirty="0" smtClean="0"/>
              <a:t>Die zugehörigen Regelungen finden Sie bei RDA 9.2.2.19.</a:t>
            </a:r>
          </a:p>
          <a:p>
            <a:pPr>
              <a:spcBef>
                <a:spcPts val="1800"/>
              </a:spcBef>
            </a:pPr>
            <a:r>
              <a:rPr lang="de-DE" dirty="0"/>
              <a:t>Ein Patronym ist als ein weiterer Vorname anzusehen und </a:t>
            </a:r>
            <a:r>
              <a:rPr lang="de-DE" dirty="0">
                <a:solidFill>
                  <a:srgbClr val="C00000"/>
                </a:solidFill>
              </a:rPr>
              <a:t>beim normierten Sucheinstieg nach dem ersten Vornamen zu erfassen</a:t>
            </a:r>
            <a:r>
              <a:rPr lang="de-DE" dirty="0"/>
              <a:t>.</a:t>
            </a:r>
          </a:p>
          <a:p>
            <a:pPr>
              <a:spcBef>
                <a:spcPts val="576"/>
              </a:spcBef>
            </a:pPr>
            <a:r>
              <a:rPr lang="de-DE" dirty="0" smtClean="0"/>
              <a:t>Steht das Patronym allerdings beim selbstgebrauchten Namen an erster Stelle, müssen die Vornamen umgestellt werden.</a:t>
            </a:r>
            <a:endParaRPr lang="de-DE" dirty="0"/>
          </a:p>
          <a:p>
            <a:r>
              <a:rPr lang="de-DE" dirty="0"/>
              <a:t>Als abweichender Name wird die Variante mit dem Patronym an erster Stelle eingetragen</a:t>
            </a:r>
            <a:r>
              <a:rPr lang="de-DE" dirty="0" smtClean="0"/>
              <a:t>.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6BBECFD-68E7-4B49-9F0E-0CC064E87EB9}" type="slidenum">
              <a:rPr lang="de-DE" smtClean="0"/>
              <a:pPr/>
              <a:t>92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moderne Namen | hbz | Stand: 19.08.14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952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Patronyme – </a:t>
            </a:r>
            <a:r>
              <a:rPr lang="de-DE" dirty="0" smtClean="0"/>
              <a:t>Allgemeines		- 2 -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>
          <a:xfrm>
            <a:off x="594449" y="1579776"/>
            <a:ext cx="10972800" cy="4525963"/>
          </a:xfrm>
        </p:spPr>
        <p:txBody>
          <a:bodyPr>
            <a:noAutofit/>
          </a:bodyPr>
          <a:lstStyle/>
          <a:p>
            <a:pPr marL="1260000" lvl="1" indent="0">
              <a:spcBef>
                <a:spcPts val="576"/>
              </a:spcBef>
              <a:buNone/>
            </a:pPr>
            <a:r>
              <a:rPr lang="de-DE" i="1" u="sng" dirty="0" smtClean="0"/>
              <a:t>Beispiele</a:t>
            </a:r>
            <a:r>
              <a:rPr lang="de-DE" i="1" u="sng" dirty="0"/>
              <a:t>:</a:t>
            </a:r>
            <a:r>
              <a:rPr lang="de-DE" dirty="0"/>
              <a:t/>
            </a:r>
            <a:br>
              <a:rPr lang="de-DE" dirty="0"/>
            </a:br>
            <a:r>
              <a:rPr lang="de-DE" b="1" dirty="0" smtClean="0"/>
              <a:t>100 $P</a:t>
            </a:r>
            <a:r>
              <a:rPr lang="de-DE" dirty="0" smtClean="0"/>
              <a:t> Isaac </a:t>
            </a:r>
            <a:r>
              <a:rPr lang="de-DE" dirty="0" err="1"/>
              <a:t>ben</a:t>
            </a:r>
            <a:r>
              <a:rPr lang="de-DE" dirty="0"/>
              <a:t> Aaron [Vorname: Isaac ; Vatersname: </a:t>
            </a:r>
            <a:r>
              <a:rPr lang="de-DE" dirty="0" err="1"/>
              <a:t>ben</a:t>
            </a:r>
            <a:r>
              <a:rPr lang="de-DE" dirty="0"/>
              <a:t> Aaron</a:t>
            </a:r>
            <a:r>
              <a:rPr lang="de-DE" dirty="0" smtClean="0"/>
              <a:t>]</a:t>
            </a:r>
            <a:br>
              <a:rPr lang="de-DE" dirty="0" smtClean="0"/>
            </a:br>
            <a:r>
              <a:rPr lang="de-DE" b="1" dirty="0" smtClean="0"/>
              <a:t>400 $p</a:t>
            </a:r>
            <a:r>
              <a:rPr lang="de-DE" dirty="0" smtClean="0"/>
              <a:t> Ben Aaron, Isaac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100 $P</a:t>
            </a:r>
            <a:r>
              <a:rPr lang="de-DE" dirty="0" smtClean="0"/>
              <a:t> </a:t>
            </a:r>
            <a:r>
              <a:rPr lang="de-DE" dirty="0" err="1" smtClean="0"/>
              <a:t>ʾAbé</a:t>
            </a:r>
            <a:r>
              <a:rPr lang="de-DE" dirty="0" smtClean="0"/>
              <a:t> </a:t>
            </a:r>
            <a:r>
              <a:rPr lang="de-DE" dirty="0" err="1"/>
              <a:t>Gubañā</a:t>
            </a:r>
            <a:r>
              <a:rPr lang="de-DE" dirty="0"/>
              <a:t> [Vorname: </a:t>
            </a:r>
            <a:r>
              <a:rPr lang="de-DE" dirty="0" err="1"/>
              <a:t>ʾAbé</a:t>
            </a:r>
            <a:r>
              <a:rPr lang="de-DE" dirty="0"/>
              <a:t> ; Vatersname: </a:t>
            </a:r>
            <a:r>
              <a:rPr lang="de-DE" dirty="0" err="1"/>
              <a:t>Gubañā</a:t>
            </a:r>
            <a:r>
              <a:rPr lang="de-DE" dirty="0" smtClean="0"/>
              <a:t>]</a:t>
            </a:r>
            <a:br>
              <a:rPr lang="de-DE" dirty="0" smtClean="0"/>
            </a:br>
            <a:r>
              <a:rPr lang="de-DE" b="1" dirty="0" smtClean="0"/>
              <a:t>400 $</a:t>
            </a:r>
            <a:r>
              <a:rPr lang="de-DE" b="1" dirty="0"/>
              <a:t>p</a:t>
            </a:r>
            <a:r>
              <a:rPr lang="de-DE" dirty="0" smtClean="0"/>
              <a:t> </a:t>
            </a:r>
            <a:r>
              <a:rPr lang="de-DE" dirty="0" err="1" smtClean="0"/>
              <a:t>Gubañā</a:t>
            </a:r>
            <a:r>
              <a:rPr lang="de-DE" dirty="0" smtClean="0"/>
              <a:t>, </a:t>
            </a:r>
            <a:r>
              <a:rPr lang="de-DE" dirty="0" err="1" smtClean="0"/>
              <a:t>ʾAbé</a:t>
            </a:r>
            <a:endParaRPr lang="de-DE" dirty="0" smtClean="0"/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100 $</a:t>
            </a:r>
            <a:r>
              <a:rPr lang="de-DE" b="1" dirty="0"/>
              <a:t>P</a:t>
            </a:r>
            <a:r>
              <a:rPr lang="de-DE" dirty="0"/>
              <a:t> Solomon </a:t>
            </a:r>
            <a:r>
              <a:rPr lang="de-DE" dirty="0" err="1"/>
              <a:t>Gebre</a:t>
            </a:r>
            <a:r>
              <a:rPr lang="de-DE" dirty="0"/>
              <a:t> </a:t>
            </a:r>
            <a:r>
              <a:rPr lang="de-DE" dirty="0" smtClean="0"/>
              <a:t>Christos [Vorname</a:t>
            </a:r>
            <a:r>
              <a:rPr lang="de-DE" dirty="0"/>
              <a:t>: Solomon ; Vatersname: </a:t>
            </a:r>
            <a:r>
              <a:rPr lang="de-DE" dirty="0" err="1"/>
              <a:t>Gebre</a:t>
            </a:r>
            <a:r>
              <a:rPr lang="de-DE" dirty="0"/>
              <a:t> </a:t>
            </a:r>
            <a:r>
              <a:rPr lang="de-DE" dirty="0" smtClean="0"/>
              <a:t>Christos]</a:t>
            </a:r>
            <a:r>
              <a:rPr lang="de-DE" dirty="0"/>
              <a:t/>
            </a:r>
            <a:br>
              <a:rPr lang="de-DE" dirty="0"/>
            </a:br>
            <a:r>
              <a:rPr lang="de-DE" b="1" smtClean="0"/>
              <a:t>400 $p</a:t>
            </a:r>
            <a:r>
              <a:rPr lang="de-DE" smtClean="0"/>
              <a:t> </a:t>
            </a:r>
            <a:r>
              <a:rPr lang="de-DE" dirty="0" err="1"/>
              <a:t>Gebre</a:t>
            </a:r>
            <a:r>
              <a:rPr lang="de-DE" dirty="0"/>
              <a:t> </a:t>
            </a:r>
            <a:r>
              <a:rPr lang="de-DE" dirty="0" smtClean="0"/>
              <a:t>Christos, Solomon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6BBECFD-68E7-4B49-9F0E-0CC064E87EB9}" type="slidenum">
              <a:rPr lang="de-DE" smtClean="0"/>
              <a:pPr/>
              <a:t>93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dirty="0" smtClean="0"/>
              <a:t>Schulungsunterlagen der AG RDA – Modul GND: Sonderformen moderne Namen | hbz | Stand: 16.09.14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96758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Patronyme – Arabische Namen 	 - 1 -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RDA F.1 gilt nur für arabische Namen, die ursprünglich in arabisch geschrieben </a:t>
            </a:r>
            <a:r>
              <a:rPr lang="de-DE" dirty="0" smtClean="0"/>
              <a:t>wurden </a:t>
            </a:r>
            <a:r>
              <a:rPr lang="de-DE" dirty="0"/>
              <a:t>und über keinen Nachnamen verfügen.</a:t>
            </a:r>
          </a:p>
          <a:p>
            <a:r>
              <a:rPr lang="de-DE" dirty="0" smtClean="0"/>
              <a:t>Beim normierten </a:t>
            </a:r>
            <a:r>
              <a:rPr lang="de-DE" dirty="0"/>
              <a:t>Sucheinstieg wird das erste Element mit Hilfe der </a:t>
            </a:r>
            <a:r>
              <a:rPr lang="de-DE" dirty="0" smtClean="0"/>
              <a:t>in RDA angegebenen </a:t>
            </a:r>
            <a:r>
              <a:rPr lang="de-DE" dirty="0"/>
              <a:t>Nachschlagewerke festgelegt. </a:t>
            </a:r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sz="2200" dirty="0" smtClean="0"/>
              <a:t>Dies </a:t>
            </a:r>
            <a:r>
              <a:rPr lang="de-DE" sz="2200" dirty="0"/>
              <a:t>ist der Teil des Namens, unter dem die Person am </a:t>
            </a:r>
            <a:r>
              <a:rPr lang="de-DE" sz="2200" dirty="0" smtClean="0"/>
              <a:t>Bekanntesten </a:t>
            </a:r>
            <a:r>
              <a:rPr lang="de-DE" sz="2200" dirty="0"/>
              <a:t>ist</a:t>
            </a:r>
            <a:r>
              <a:rPr lang="de-DE" sz="2200" dirty="0" smtClean="0"/>
              <a:t>.</a:t>
            </a:r>
          </a:p>
          <a:p>
            <a:r>
              <a:rPr lang="de-DE" dirty="0" smtClean="0"/>
              <a:t>Nach </a:t>
            </a:r>
            <a:r>
              <a:rPr lang="de-DE" dirty="0"/>
              <a:t>dem ersten Element werden die anderen Namensbestandteile in folgender Reihenfolge erfasst: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err="1" smtClean="0"/>
              <a:t>khiṭāb</a:t>
            </a:r>
            <a:r>
              <a:rPr lang="de-DE" dirty="0" smtClean="0"/>
              <a:t> </a:t>
            </a:r>
            <a:r>
              <a:rPr lang="de-DE" dirty="0"/>
              <a:t>(Ehrennamen), </a:t>
            </a:r>
            <a:r>
              <a:rPr lang="de-DE" dirty="0" err="1"/>
              <a:t>kunyah</a:t>
            </a:r>
            <a:r>
              <a:rPr lang="de-DE" dirty="0"/>
              <a:t> (Kompositum), </a:t>
            </a:r>
            <a:r>
              <a:rPr lang="de-DE" dirty="0" err="1"/>
              <a:t>ism</a:t>
            </a:r>
            <a:r>
              <a:rPr lang="de-DE" dirty="0"/>
              <a:t> (Vorname), Patronym und sonstige Namen</a:t>
            </a:r>
          </a:p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6BBECFD-68E7-4B49-9F0E-0CC064E87EB9}" type="slidenum">
              <a:rPr lang="de-DE" smtClean="0"/>
              <a:pPr/>
              <a:t>94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moderne Namen | hbz | Stand: 19.08.14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42968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Patronyme – Arabische Namen 	 - 2 -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00100" lvl="2" indent="0">
              <a:buNone/>
            </a:pPr>
            <a:r>
              <a:rPr lang="de-DE" i="1" u="sng" dirty="0"/>
              <a:t>Beispiele</a:t>
            </a:r>
            <a:r>
              <a:rPr lang="de-DE" i="1" u="sng" dirty="0" smtClean="0"/>
              <a:t>: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err="1" smtClean="0"/>
              <a:t>Khiṭāb</a:t>
            </a:r>
            <a:r>
              <a:rPr lang="de-DE" dirty="0" smtClean="0"/>
              <a:t> </a:t>
            </a:r>
            <a:r>
              <a:rPr lang="de-DE" dirty="0"/>
              <a:t>(Ehrenbestandteil, dessen letzter Teil typischerweise al-</a:t>
            </a:r>
            <a:r>
              <a:rPr lang="de-DE" dirty="0" err="1"/>
              <a:t>Dīn</a:t>
            </a:r>
            <a:r>
              <a:rPr lang="de-DE" dirty="0"/>
              <a:t> ist</a:t>
            </a:r>
            <a:r>
              <a:rPr lang="de-DE" dirty="0" smtClean="0"/>
              <a:t>):</a:t>
            </a:r>
            <a:br>
              <a:rPr lang="de-DE" dirty="0" smtClean="0"/>
            </a:br>
            <a:r>
              <a:rPr lang="de-DE" dirty="0" smtClean="0"/>
              <a:t>	</a:t>
            </a:r>
            <a:r>
              <a:rPr lang="de-DE" b="1" dirty="0" smtClean="0"/>
              <a:t>100 $P </a:t>
            </a:r>
            <a:r>
              <a:rPr lang="de-DE" b="1" dirty="0" err="1" smtClean="0"/>
              <a:t>Rashīd</a:t>
            </a:r>
            <a:r>
              <a:rPr lang="de-DE" b="1" dirty="0" smtClean="0"/>
              <a:t> </a:t>
            </a:r>
            <a:r>
              <a:rPr lang="de-DE" b="1" dirty="0"/>
              <a:t>al-</a:t>
            </a:r>
            <a:r>
              <a:rPr lang="de-DE" b="1" dirty="0" err="1"/>
              <a:t>Dīn</a:t>
            </a:r>
            <a:r>
              <a:rPr lang="de-DE" b="1" dirty="0"/>
              <a:t> </a:t>
            </a:r>
            <a:r>
              <a:rPr lang="de-DE" b="1" dirty="0" err="1" smtClean="0"/>
              <a:t>Ṭabīb</a:t>
            </a:r>
            <a:endParaRPr lang="de-DE" b="1" dirty="0" smtClean="0"/>
          </a:p>
          <a:p>
            <a:pPr marL="800100" lvl="2" indent="0">
              <a:buNone/>
            </a:pPr>
            <a:r>
              <a:rPr lang="de-DE" dirty="0" err="1" smtClean="0"/>
              <a:t>Kunyah</a:t>
            </a:r>
            <a:r>
              <a:rPr lang="de-DE" dirty="0" smtClean="0"/>
              <a:t> (meist </a:t>
            </a:r>
            <a:r>
              <a:rPr lang="de-DE" dirty="0"/>
              <a:t>ein Kompositum mit </a:t>
            </a:r>
            <a:r>
              <a:rPr lang="de-DE" dirty="0" err="1"/>
              <a:t>Abū</a:t>
            </a:r>
            <a:r>
              <a:rPr lang="de-DE" dirty="0"/>
              <a:t> oder </a:t>
            </a:r>
            <a:r>
              <a:rPr lang="de-DE" dirty="0" err="1"/>
              <a:t>Umm</a:t>
            </a:r>
            <a:r>
              <a:rPr lang="de-DE" dirty="0"/>
              <a:t> als erstem Wort</a:t>
            </a:r>
            <a:r>
              <a:rPr lang="de-DE" dirty="0" smtClean="0"/>
              <a:t>):</a:t>
            </a:r>
            <a:br>
              <a:rPr lang="de-DE" dirty="0" smtClean="0"/>
            </a:br>
            <a:r>
              <a:rPr lang="de-DE" dirty="0" smtClean="0"/>
              <a:t>	</a:t>
            </a:r>
            <a:r>
              <a:rPr lang="de-DE" b="1" dirty="0" smtClean="0"/>
              <a:t>100 </a:t>
            </a:r>
            <a:r>
              <a:rPr lang="de-DE" b="1" dirty="0"/>
              <a:t>$P </a:t>
            </a:r>
            <a:r>
              <a:rPr lang="de-DE" b="1" dirty="0" err="1" smtClean="0"/>
              <a:t>Abū</a:t>
            </a:r>
            <a:r>
              <a:rPr lang="de-DE" b="1" dirty="0" smtClean="0"/>
              <a:t> </a:t>
            </a:r>
            <a:r>
              <a:rPr lang="de-DE" b="1" dirty="0"/>
              <a:t>al-</a:t>
            </a:r>
            <a:r>
              <a:rPr lang="de-DE" b="1" dirty="0" err="1"/>
              <a:t>Barakāt</a:t>
            </a:r>
            <a:r>
              <a:rPr lang="de-DE" b="1" dirty="0"/>
              <a:t> </a:t>
            </a:r>
            <a:r>
              <a:rPr lang="de-DE" b="1" dirty="0" err="1"/>
              <a:t>Hibat</a:t>
            </a:r>
            <a:r>
              <a:rPr lang="de-DE" b="1" dirty="0"/>
              <a:t> </a:t>
            </a:r>
            <a:r>
              <a:rPr lang="de-DE" b="1" dirty="0" err="1"/>
              <a:t>Allāh</a:t>
            </a:r>
            <a:r>
              <a:rPr lang="de-DE" b="1" dirty="0"/>
              <a:t> </a:t>
            </a:r>
            <a:r>
              <a:rPr lang="de-DE" b="1" dirty="0" err="1"/>
              <a:t>ibn</a:t>
            </a:r>
            <a:r>
              <a:rPr lang="de-DE" b="1" dirty="0"/>
              <a:t> </a:t>
            </a:r>
            <a:r>
              <a:rPr lang="de-DE" b="1" dirty="0" err="1" smtClean="0"/>
              <a:t>ʿAlī</a:t>
            </a:r>
            <a:r>
              <a:rPr lang="de-DE" b="1" dirty="0" smtClean="0"/>
              <a:t/>
            </a:r>
            <a:br>
              <a:rPr lang="de-DE" b="1" dirty="0" smtClean="0"/>
            </a:br>
            <a:r>
              <a:rPr lang="de-DE" b="1" dirty="0" smtClean="0"/>
              <a:t>	100 </a:t>
            </a:r>
            <a:r>
              <a:rPr lang="de-DE" b="1" dirty="0"/>
              <a:t>$P </a:t>
            </a:r>
            <a:r>
              <a:rPr lang="de-DE" b="1" dirty="0" err="1" smtClean="0"/>
              <a:t>Umm</a:t>
            </a:r>
            <a:r>
              <a:rPr lang="de-DE" b="1" dirty="0" smtClean="0"/>
              <a:t> </a:t>
            </a:r>
            <a:r>
              <a:rPr lang="de-DE" b="1" dirty="0" err="1" smtClean="0"/>
              <a:t>Kulthūm</a:t>
            </a:r>
            <a:endParaRPr lang="de-DE" b="1" dirty="0" smtClean="0"/>
          </a:p>
          <a:p>
            <a:pPr marL="800100" lvl="2" indent="0">
              <a:buNone/>
            </a:pPr>
            <a:r>
              <a:rPr lang="de-DE" dirty="0" err="1" smtClean="0"/>
              <a:t>Ism</a:t>
            </a:r>
            <a:r>
              <a:rPr lang="de-DE" dirty="0" smtClean="0"/>
              <a:t> </a:t>
            </a:r>
            <a:r>
              <a:rPr lang="de-DE" dirty="0"/>
              <a:t>(Vorname</a:t>
            </a:r>
            <a:r>
              <a:rPr lang="de-DE" dirty="0" smtClean="0"/>
              <a:t>):</a:t>
            </a:r>
            <a:br>
              <a:rPr lang="de-DE" dirty="0" smtClean="0"/>
            </a:br>
            <a:r>
              <a:rPr lang="de-DE" dirty="0" smtClean="0"/>
              <a:t>	</a:t>
            </a:r>
            <a:r>
              <a:rPr lang="de-DE" b="1" dirty="0" smtClean="0"/>
              <a:t>100 </a:t>
            </a:r>
            <a:r>
              <a:rPr lang="de-DE" b="1" dirty="0"/>
              <a:t>$P </a:t>
            </a:r>
            <a:r>
              <a:rPr lang="de-DE" b="1" dirty="0" err="1" smtClean="0"/>
              <a:t>ʿAlī</a:t>
            </a:r>
            <a:r>
              <a:rPr lang="de-DE" b="1" dirty="0" smtClean="0"/>
              <a:t> </a:t>
            </a:r>
            <a:r>
              <a:rPr lang="de-DE" b="1" dirty="0" err="1"/>
              <a:t>ibn</a:t>
            </a:r>
            <a:r>
              <a:rPr lang="de-DE" b="1" dirty="0"/>
              <a:t> </a:t>
            </a:r>
            <a:r>
              <a:rPr lang="de-DE" b="1" dirty="0" err="1"/>
              <a:t>Abī</a:t>
            </a:r>
            <a:r>
              <a:rPr lang="de-DE" b="1" dirty="0"/>
              <a:t> </a:t>
            </a:r>
            <a:r>
              <a:rPr lang="de-DE" b="1" dirty="0" err="1"/>
              <a:t>Ṭālib</a:t>
            </a:r>
            <a:r>
              <a:rPr lang="de-DE" b="1" dirty="0"/>
              <a:t>, </a:t>
            </a:r>
            <a:r>
              <a:rPr lang="de-DE" b="1" dirty="0" err="1" smtClean="0"/>
              <a:t>Caliph</a:t>
            </a:r>
            <a:endParaRPr lang="de-DE" b="1" dirty="0" smtClean="0"/>
          </a:p>
          <a:p>
            <a:pPr marL="800100" lvl="2" indent="0">
              <a:buNone/>
            </a:pPr>
            <a:r>
              <a:rPr lang="de-DE" dirty="0" smtClean="0"/>
              <a:t>Patronym </a:t>
            </a:r>
            <a:r>
              <a:rPr lang="de-DE" dirty="0"/>
              <a:t>(meist ein Kompositum mit Ibn oder Bin (Sohn von) oder </a:t>
            </a:r>
            <a:r>
              <a:rPr lang="de-DE" dirty="0" err="1"/>
              <a:t>Bint</a:t>
            </a:r>
            <a:r>
              <a:rPr lang="de-DE" dirty="0"/>
              <a:t> (Tochter von) als erstem Wort</a:t>
            </a:r>
            <a:r>
              <a:rPr lang="de-DE" dirty="0" smtClean="0"/>
              <a:t>):</a:t>
            </a:r>
            <a:br>
              <a:rPr lang="de-DE" dirty="0" smtClean="0"/>
            </a:br>
            <a:r>
              <a:rPr lang="de-DE" dirty="0" smtClean="0"/>
              <a:t>	</a:t>
            </a:r>
            <a:r>
              <a:rPr lang="de-DE" b="1" dirty="0" smtClean="0"/>
              <a:t>100 </a:t>
            </a:r>
            <a:r>
              <a:rPr lang="de-DE" b="1" dirty="0"/>
              <a:t>$P </a:t>
            </a:r>
            <a:r>
              <a:rPr lang="de-DE" b="1" dirty="0" smtClean="0"/>
              <a:t>Ibn </a:t>
            </a:r>
            <a:r>
              <a:rPr lang="de-DE" b="1" dirty="0" err="1"/>
              <a:t>Hishām</a:t>
            </a:r>
            <a:r>
              <a:rPr lang="de-DE" b="1" dirty="0"/>
              <a:t>, </a:t>
            </a:r>
            <a:r>
              <a:rPr lang="de-DE" b="1" dirty="0" err="1"/>
              <a:t>ʿAbd</a:t>
            </a:r>
            <a:r>
              <a:rPr lang="de-DE" b="1" dirty="0"/>
              <a:t> </a:t>
            </a:r>
            <a:r>
              <a:rPr lang="de-DE" b="1" dirty="0" smtClean="0"/>
              <a:t>al-Malik</a:t>
            </a:r>
            <a:br>
              <a:rPr lang="de-DE" b="1" dirty="0" smtClean="0"/>
            </a:br>
            <a:r>
              <a:rPr lang="de-DE" b="1" dirty="0" smtClean="0"/>
              <a:t>	100 </a:t>
            </a:r>
            <a:r>
              <a:rPr lang="de-DE" b="1" dirty="0"/>
              <a:t>$P </a:t>
            </a:r>
            <a:r>
              <a:rPr lang="de-DE" b="1" dirty="0" err="1" smtClean="0"/>
              <a:t>Bint</a:t>
            </a:r>
            <a:r>
              <a:rPr lang="de-DE" b="1" dirty="0" smtClean="0"/>
              <a:t> </a:t>
            </a:r>
            <a:r>
              <a:rPr lang="de-DE" b="1" dirty="0" err="1"/>
              <a:t>Ṭalāl</a:t>
            </a:r>
            <a:r>
              <a:rPr lang="de-DE" b="1" dirty="0"/>
              <a:t>, </a:t>
            </a:r>
            <a:r>
              <a:rPr lang="de-DE" b="1" dirty="0" err="1" smtClean="0"/>
              <a:t>Basmah</a:t>
            </a:r>
            <a:endParaRPr lang="de-DE" b="1" dirty="0" smtClean="0"/>
          </a:p>
          <a:p>
            <a:pPr marL="800100" lvl="2" indent="0">
              <a:buNone/>
            </a:pPr>
            <a:r>
              <a:rPr lang="de-DE" dirty="0" smtClean="0"/>
              <a:t>Sonstige </a:t>
            </a:r>
            <a:r>
              <a:rPr lang="de-DE" dirty="0"/>
              <a:t>Namen: </a:t>
            </a:r>
            <a:r>
              <a:rPr lang="de-DE" dirty="0" err="1"/>
              <a:t>Laqab</a:t>
            </a:r>
            <a:r>
              <a:rPr lang="de-DE" dirty="0"/>
              <a:t> (beschreibender Beiname</a:t>
            </a:r>
            <a:r>
              <a:rPr lang="de-DE" dirty="0" smtClean="0"/>
              <a:t>):</a:t>
            </a:r>
            <a:br>
              <a:rPr lang="de-DE" dirty="0" smtClean="0"/>
            </a:br>
            <a:r>
              <a:rPr lang="de-DE" dirty="0"/>
              <a:t>	</a:t>
            </a:r>
            <a:r>
              <a:rPr lang="de-DE" b="1" dirty="0" smtClean="0"/>
              <a:t>100 </a:t>
            </a:r>
            <a:r>
              <a:rPr lang="de-DE" b="1" dirty="0"/>
              <a:t>$P</a:t>
            </a:r>
            <a:r>
              <a:rPr lang="de-DE" dirty="0"/>
              <a:t> </a:t>
            </a:r>
            <a:r>
              <a:rPr lang="de-DE" b="1" dirty="0" err="1" smtClean="0"/>
              <a:t>Abū</a:t>
            </a:r>
            <a:r>
              <a:rPr lang="de-DE" b="1" dirty="0" smtClean="0"/>
              <a:t> </a:t>
            </a:r>
            <a:r>
              <a:rPr lang="de-DE" b="1" dirty="0" err="1"/>
              <a:t>Shāmah</a:t>
            </a:r>
            <a:r>
              <a:rPr lang="de-DE" b="1" dirty="0"/>
              <a:t>, </a:t>
            </a:r>
            <a:r>
              <a:rPr lang="de-DE" b="1" dirty="0" err="1"/>
              <a:t>ʿAbd</a:t>
            </a:r>
            <a:r>
              <a:rPr lang="de-DE" b="1" dirty="0"/>
              <a:t> al-</a:t>
            </a:r>
            <a:r>
              <a:rPr lang="de-DE" b="1" dirty="0" err="1"/>
              <a:t>Raḥmān</a:t>
            </a:r>
            <a:r>
              <a:rPr lang="de-DE" b="1" dirty="0"/>
              <a:t> </a:t>
            </a:r>
            <a:r>
              <a:rPr lang="de-DE" b="1" dirty="0" err="1"/>
              <a:t>ibn</a:t>
            </a:r>
            <a:r>
              <a:rPr lang="de-DE" b="1" dirty="0"/>
              <a:t> </a:t>
            </a:r>
            <a:r>
              <a:rPr lang="de-DE" b="1" dirty="0" err="1"/>
              <a:t>Ismāʿīl</a:t>
            </a:r>
            <a:endParaRPr lang="de-DE" b="1" dirty="0"/>
          </a:p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6BBECFD-68E7-4B49-9F0E-0CC064E87EB9}" type="slidenum">
              <a:rPr lang="de-DE" smtClean="0"/>
              <a:pPr/>
              <a:t>95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moderne Namen | hbz | Stand: 19.08.14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8632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Patronyme – Arabische Namen 	 - 3 -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Ein Patronym kann auch als erstes Element erfasst werden, sofern es vom Namen des Vaters abgeleitet ist.</a:t>
            </a:r>
          </a:p>
          <a:p>
            <a:r>
              <a:rPr lang="de-DE" dirty="0"/>
              <a:t>Erfüllt </a:t>
            </a:r>
            <a:r>
              <a:rPr lang="de-DE" dirty="0" smtClean="0"/>
              <a:t>es nicht diese Voraussetzung</a:t>
            </a:r>
            <a:r>
              <a:rPr lang="de-DE" dirty="0"/>
              <a:t>, wird </a:t>
            </a:r>
            <a:r>
              <a:rPr lang="de-DE" dirty="0" smtClean="0"/>
              <a:t>das Patronym weg-gelassen</a:t>
            </a:r>
            <a:r>
              <a:rPr lang="de-DE" dirty="0"/>
              <a:t>.</a:t>
            </a:r>
          </a:p>
          <a:p>
            <a:r>
              <a:rPr lang="de-DE" dirty="0"/>
              <a:t>Wenn der Name auch mit einem anderen Element an erster Stelle sinnvoll ist, wird ein abweichender Name mit diesem anderen Teil als erstes Element erfasst.</a:t>
            </a:r>
          </a:p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6BBECFD-68E7-4B49-9F0E-0CC064E87EB9}" type="slidenum">
              <a:rPr lang="de-DE" smtClean="0"/>
              <a:pPr/>
              <a:t>96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moderne Namen | hbz | Stand: 19.08.14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46325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Patronyme – Isländische Namen - 1 -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Nach RDA F.4 wird der normierte Sucheinstieg als persönlicher Name in der Form Vorname – Patronym – </a:t>
            </a:r>
            <a:r>
              <a:rPr lang="de-DE" dirty="0" smtClean="0"/>
              <a:t>Familienname angegeben</a:t>
            </a:r>
            <a:r>
              <a:rPr lang="de-DE" dirty="0"/>
              <a:t>. </a:t>
            </a:r>
          </a:p>
          <a:p>
            <a:r>
              <a:rPr lang="de-DE" dirty="0"/>
              <a:t>Folgt nach dem Vornamen oder dem Patronym eine </a:t>
            </a:r>
            <a:r>
              <a:rPr lang="de-DE" dirty="0" smtClean="0"/>
              <a:t>Orts-bezeichnung</a:t>
            </a:r>
            <a:r>
              <a:rPr lang="de-DE" dirty="0"/>
              <a:t>, wird diese als integraler Bestandteil des Namens behandelt</a:t>
            </a:r>
            <a:r>
              <a:rPr lang="de-DE" dirty="0" smtClean="0"/>
              <a:t>.</a:t>
            </a:r>
          </a:p>
          <a:p>
            <a:r>
              <a:rPr lang="de-DE" dirty="0"/>
              <a:t>Als abweichende Namen werden folgende Teile jeweils als erstes Element erfasst:</a:t>
            </a:r>
          </a:p>
          <a:p>
            <a:pPr marL="774000">
              <a:buFontTx/>
              <a:buChar char="-"/>
            </a:pPr>
            <a:r>
              <a:rPr lang="de-DE" dirty="0"/>
              <a:t>das Patronym </a:t>
            </a:r>
          </a:p>
          <a:p>
            <a:pPr marL="774000">
              <a:buFontTx/>
              <a:buChar char="-"/>
            </a:pPr>
            <a:r>
              <a:rPr lang="de-DE" dirty="0"/>
              <a:t>der </a:t>
            </a:r>
            <a:r>
              <a:rPr lang="de-DE" dirty="0" smtClean="0"/>
              <a:t>Familienname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6BBECFD-68E7-4B49-9F0E-0CC064E87EB9}" type="slidenum">
              <a:rPr lang="de-DE" smtClean="0"/>
              <a:pPr/>
              <a:t>97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moderne Namen | hbz | Stand: 19.08.14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08021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Patronyme – Isländische Namen - 2 -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Beispiele: 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100 $P</a:t>
            </a:r>
            <a:r>
              <a:rPr lang="de-DE" dirty="0" smtClean="0"/>
              <a:t> </a:t>
            </a:r>
            <a:r>
              <a:rPr lang="de-DE" dirty="0" err="1" smtClean="0"/>
              <a:t>Bjarni</a:t>
            </a:r>
            <a:r>
              <a:rPr lang="de-DE" dirty="0" smtClean="0"/>
              <a:t> </a:t>
            </a:r>
            <a:r>
              <a:rPr lang="de-DE" dirty="0" err="1" smtClean="0"/>
              <a:t>Benediktsson</a:t>
            </a:r>
            <a:r>
              <a:rPr lang="de-DE" dirty="0" smtClean="0"/>
              <a:t> </a:t>
            </a:r>
            <a:r>
              <a:rPr lang="de-DE" dirty="0" err="1" smtClean="0"/>
              <a:t>frá</a:t>
            </a:r>
            <a:r>
              <a:rPr lang="de-DE" dirty="0" smtClean="0"/>
              <a:t> </a:t>
            </a:r>
            <a:r>
              <a:rPr lang="de-DE" dirty="0" err="1" smtClean="0"/>
              <a:t>Hofteigi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400 </a:t>
            </a:r>
            <a:r>
              <a:rPr lang="de-DE" b="1" dirty="0" smtClean="0"/>
              <a:t>$p</a:t>
            </a:r>
            <a:r>
              <a:rPr lang="de-DE" dirty="0"/>
              <a:t> </a:t>
            </a:r>
            <a:r>
              <a:rPr lang="de-DE" dirty="0" err="1" smtClean="0"/>
              <a:t>Benediktsson</a:t>
            </a:r>
            <a:r>
              <a:rPr lang="de-DE" dirty="0" smtClean="0"/>
              <a:t> </a:t>
            </a:r>
            <a:r>
              <a:rPr lang="de-DE" dirty="0" err="1" smtClean="0"/>
              <a:t>frá</a:t>
            </a:r>
            <a:r>
              <a:rPr lang="de-DE" dirty="0" smtClean="0"/>
              <a:t> </a:t>
            </a:r>
            <a:r>
              <a:rPr lang="de-DE" dirty="0" err="1"/>
              <a:t>Hofteigi</a:t>
            </a:r>
            <a:r>
              <a:rPr lang="de-DE" dirty="0"/>
              <a:t>, </a:t>
            </a:r>
            <a:r>
              <a:rPr lang="de-DE" dirty="0" err="1"/>
              <a:t>Bjarni</a:t>
            </a:r>
            <a:endParaRPr lang="de-DE" dirty="0" smtClean="0"/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100 </a:t>
            </a:r>
            <a:r>
              <a:rPr lang="de-DE" b="1" dirty="0" smtClean="0"/>
              <a:t>$</a:t>
            </a:r>
            <a:r>
              <a:rPr lang="de-DE" b="1" dirty="0"/>
              <a:t>P</a:t>
            </a:r>
            <a:r>
              <a:rPr lang="de-DE" dirty="0"/>
              <a:t> </a:t>
            </a:r>
            <a:r>
              <a:rPr lang="de-DE" dirty="0" err="1" smtClean="0"/>
              <a:t>Svava</a:t>
            </a:r>
            <a:r>
              <a:rPr lang="de-DE" dirty="0" smtClean="0"/>
              <a:t> </a:t>
            </a:r>
            <a:r>
              <a:rPr lang="de-DE" dirty="0" err="1" smtClean="0"/>
              <a:t>Jakobsdóttir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400 </a:t>
            </a:r>
            <a:r>
              <a:rPr lang="de-DE" b="1" dirty="0" smtClean="0"/>
              <a:t>$p</a:t>
            </a:r>
            <a:r>
              <a:rPr lang="de-DE" dirty="0" smtClean="0"/>
              <a:t> </a:t>
            </a:r>
            <a:r>
              <a:rPr lang="de-DE" dirty="0" err="1" smtClean="0"/>
              <a:t>Jakobsdóttir</a:t>
            </a:r>
            <a:r>
              <a:rPr lang="de-DE" dirty="0" smtClean="0"/>
              <a:t>, </a:t>
            </a:r>
            <a:r>
              <a:rPr lang="de-DE" dirty="0" err="1" smtClean="0"/>
              <a:t>Svava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6BBECFD-68E7-4B49-9F0E-0CC064E87EB9}" type="slidenum">
              <a:rPr lang="de-DE" smtClean="0"/>
              <a:pPr/>
              <a:t>98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dirty="0" smtClean="0"/>
              <a:t>Schulungsunterlagen der AG RDA – Modul GND: Sonderformen moderne Namen | hbz | Stand: </a:t>
            </a:r>
            <a:r>
              <a:rPr lang="de-DE" dirty="0" smtClean="0"/>
              <a:t>16.09.14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56709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Patronyme – Rumänische Namen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Die zugehörigen Regelungen finden Sie bei RDA F.9.</a:t>
            </a:r>
            <a:endParaRPr lang="de-DE" dirty="0"/>
          </a:p>
          <a:p>
            <a:pPr>
              <a:spcBef>
                <a:spcPts val="1800"/>
              </a:spcBef>
            </a:pPr>
            <a:r>
              <a:rPr lang="de-DE" dirty="0"/>
              <a:t>Das Patronym mit dem Suffix „ade“ </a:t>
            </a:r>
            <a:r>
              <a:rPr lang="de-DE" dirty="0" smtClean="0"/>
              <a:t>ist </a:t>
            </a:r>
            <a:r>
              <a:rPr lang="de-DE" dirty="0"/>
              <a:t>als erstes Element </a:t>
            </a:r>
            <a:r>
              <a:rPr lang="de-DE" dirty="0" smtClean="0"/>
              <a:t>zu erfassen.</a:t>
            </a:r>
          </a:p>
          <a:p>
            <a:pPr>
              <a:spcBef>
                <a:spcPts val="576"/>
              </a:spcBef>
            </a:pPr>
            <a:r>
              <a:rPr lang="de-DE" dirty="0" smtClean="0"/>
              <a:t>Es </a:t>
            </a:r>
            <a:r>
              <a:rPr lang="de-DE" dirty="0"/>
              <a:t>wird kein abweichender Namen eingetragen</a:t>
            </a:r>
            <a:r>
              <a:rPr lang="de-DE" dirty="0" smtClean="0"/>
              <a:t>.</a:t>
            </a:r>
            <a:endParaRPr lang="de-DE" dirty="0"/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/>
              <a:t>Beispiel:</a:t>
            </a:r>
            <a:r>
              <a:rPr lang="de-DE" dirty="0"/>
              <a:t/>
            </a:r>
            <a:br>
              <a:rPr lang="de-DE" dirty="0"/>
            </a:br>
            <a:r>
              <a:rPr lang="de-DE" b="1" dirty="0" smtClean="0"/>
              <a:t>100 $p</a:t>
            </a:r>
            <a:r>
              <a:rPr lang="de-DE" dirty="0" smtClean="0"/>
              <a:t> </a:t>
            </a:r>
            <a:r>
              <a:rPr lang="de-DE" dirty="0" err="1" smtClean="0"/>
              <a:t>Heliade</a:t>
            </a:r>
            <a:r>
              <a:rPr lang="de-DE" dirty="0" smtClean="0"/>
              <a:t> </a:t>
            </a:r>
            <a:r>
              <a:rPr lang="de-DE" dirty="0" err="1"/>
              <a:t>Rădulescu</a:t>
            </a:r>
            <a:r>
              <a:rPr lang="de-DE" dirty="0"/>
              <a:t>, Ion	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6BBECFD-68E7-4B49-9F0E-0CC064E87EB9}" type="slidenum">
              <a:rPr lang="de-DE" smtClean="0"/>
              <a:pPr/>
              <a:t>99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moderne Namen | hbz | Stand: 19.08.14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78668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14453</Words>
  <Application>Microsoft Office PowerPoint</Application>
  <PresentationFormat>Breitbild</PresentationFormat>
  <Paragraphs>1965</Paragraphs>
  <Slides>240</Slides>
  <Notes>236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240</vt:i4>
      </vt:variant>
    </vt:vector>
  </HeadingPairs>
  <TitlesOfParts>
    <vt:vector size="246" baseType="lpstr">
      <vt:lpstr>Arial</vt:lpstr>
      <vt:lpstr>Calibri</vt:lpstr>
      <vt:lpstr>Times New Roman</vt:lpstr>
      <vt:lpstr>Verdana</vt:lpstr>
      <vt:lpstr>Wingdings</vt:lpstr>
      <vt:lpstr>Larissa</vt:lpstr>
      <vt:lpstr>Schulungsunterlagen der AG RDA</vt:lpstr>
      <vt:lpstr>Was erwartet Sie heute?</vt:lpstr>
      <vt:lpstr>Grundlagen der RDA</vt:lpstr>
      <vt:lpstr>Behandelte Themen</vt:lpstr>
      <vt:lpstr>Eckdaten      - 1 -</vt:lpstr>
      <vt:lpstr>Eckdaten      - 2 -</vt:lpstr>
      <vt:lpstr>RDA Toolkit      - 1 -</vt:lpstr>
      <vt:lpstr>RDA Toolkit      - 2 -</vt:lpstr>
      <vt:lpstr>RDA Toolkit      - 3 -</vt:lpstr>
      <vt:lpstr>RDA Toolkit      - 4 -</vt:lpstr>
      <vt:lpstr>RDA Toolkit      - 5 -</vt:lpstr>
      <vt:lpstr>RDA Toolkit      - 6 -</vt:lpstr>
      <vt:lpstr>RDA Toolkit      - 7 -</vt:lpstr>
      <vt:lpstr>RDA Toolkit      - 8 -</vt:lpstr>
      <vt:lpstr>RDA Toolkit      - 9 -</vt:lpstr>
      <vt:lpstr>Anwendungsrichtlinien</vt:lpstr>
      <vt:lpstr>Anwendungsrichtlinien für den deutschsprachigen Raum (D-A-CH)</vt:lpstr>
      <vt:lpstr>Bestandteile der Anwendungsrichtlinien</vt:lpstr>
      <vt:lpstr>Aufbau des RDA-Regelwerkstexts</vt:lpstr>
      <vt:lpstr>Abschnitt 3: Erfassen der Merkmale von Person, Familie &amp; Körperschaft</vt:lpstr>
      <vt:lpstr>Abschnitt 4: Erfassen der Merkmale von Begriff, Gegenstand, Ereignis &amp; Ort</vt:lpstr>
      <vt:lpstr>Abschnitt 9: Erfassen der Beziehungen zwischen Personen, Familien &amp; Körperschaften</vt:lpstr>
      <vt:lpstr>Anhänge</vt:lpstr>
      <vt:lpstr>Terminologie der RDA</vt:lpstr>
      <vt:lpstr>Standardelemente-Set</vt:lpstr>
      <vt:lpstr>Auszug aus dem Standardelemente-Set für Normdaten</vt:lpstr>
      <vt:lpstr>Sucheinstiege</vt:lpstr>
      <vt:lpstr>Alternativen und Optionen  - 1 -</vt:lpstr>
      <vt:lpstr>Alternativen und Optionen  - 2 - </vt:lpstr>
      <vt:lpstr>Beispiele</vt:lpstr>
      <vt:lpstr>Das neue GND-Wiki    - 1 -</vt:lpstr>
      <vt:lpstr>Das neue GND-Wiki    - 2 -</vt:lpstr>
      <vt:lpstr>GND-ÜR und -AWR im GND-Wiki</vt:lpstr>
      <vt:lpstr>Erfassungshilfen</vt:lpstr>
      <vt:lpstr>Beispiel für eine Erfassungshilfe:</vt:lpstr>
      <vt:lpstr>„Cataloguers Judgement“</vt:lpstr>
      <vt:lpstr>Hier gibt es Informationen</vt:lpstr>
      <vt:lpstr>Normdaten in RDA</vt:lpstr>
      <vt:lpstr>Behandelte Themen</vt:lpstr>
      <vt:lpstr>Das Kapitel 8      - 1 -</vt:lpstr>
      <vt:lpstr>Das Kapitel 8      - 2 -</vt:lpstr>
      <vt:lpstr>Begriffsdefinitionen    - 1 -</vt:lpstr>
      <vt:lpstr>Begriffsdefinitionen    - 2 -</vt:lpstr>
      <vt:lpstr>Begriffsdefinitionen    - 3 -</vt:lpstr>
      <vt:lpstr>Begriffsdefinitionen    - 4 -</vt:lpstr>
      <vt:lpstr>Begriffsdefinitionen    - 5 -</vt:lpstr>
      <vt:lpstr>Dazu noch in Kapitel 8   - 1 -</vt:lpstr>
      <vt:lpstr>Dazu noch in Kapitel 8   - 2 -</vt:lpstr>
      <vt:lpstr>Dazu noch in Kapitel 8   - 3 -</vt:lpstr>
      <vt:lpstr>Dazu noch in Kapitel 8   - 4 -</vt:lpstr>
      <vt:lpstr>Funktionale Ziele</vt:lpstr>
      <vt:lpstr>Prinzipien - ein Überblick</vt:lpstr>
      <vt:lpstr>Prinzipien - Differenzierung   </vt:lpstr>
      <vt:lpstr>Prinzipien - Darstellung    </vt:lpstr>
      <vt:lpstr>Prinzipien - Sprachpräferenz</vt:lpstr>
      <vt:lpstr>Prinzipien - Allgemeine Verwendung oder Praxis</vt:lpstr>
      <vt:lpstr>Kennzeichnung neuer Normdatensätze</vt:lpstr>
      <vt:lpstr>Kennzeichnung von nach RDA bearbeiteten Normdatensätze</vt:lpstr>
      <vt:lpstr>RDA-Umstieg in der GND  - 1 -</vt:lpstr>
      <vt:lpstr>RDA-Umstieg in der GND  - 2 -</vt:lpstr>
      <vt:lpstr>Welche Regelungen zu Normdaten treten erst 2015 in Kraft?                    -1-</vt:lpstr>
      <vt:lpstr>Welche Regelungen zu Normdaten treten erst 2015 in Kraft?                       -2-</vt:lpstr>
      <vt:lpstr>Wo stehen die detaillierten Regelungen zu Normdaten?     - 1 -</vt:lpstr>
      <vt:lpstr>Wo stehen die detaillierten Regelungen zu Normdaten?     - 2 -</vt:lpstr>
      <vt:lpstr>Was passiert mit den Altdaten?</vt:lpstr>
      <vt:lpstr>Moderne Namen</vt:lpstr>
      <vt:lpstr>Behandelte Themen</vt:lpstr>
      <vt:lpstr>Allgemeines</vt:lpstr>
      <vt:lpstr>Kernelemente für Personen</vt:lpstr>
      <vt:lpstr>Exkurs: Tätigkeitsbereich und Identifikator bei Personen</vt:lpstr>
      <vt:lpstr>Bevorzugter Name    - 1 -</vt:lpstr>
      <vt:lpstr>Bevorzugter Name    - 2 -</vt:lpstr>
      <vt:lpstr>Bevorzugter Name    - 3 -</vt:lpstr>
      <vt:lpstr>Bildung von normierten Sucheinstiegen     - 1 -</vt:lpstr>
      <vt:lpstr>Bildung von normierten Sucheinstiegen     - 2 -</vt:lpstr>
      <vt:lpstr>Bildung von normierten Sucheinstiegen     - 3 -</vt:lpstr>
      <vt:lpstr>Exkurs: Adresse und Sprache der Person</vt:lpstr>
      <vt:lpstr>Informationsquellen</vt:lpstr>
      <vt:lpstr>Änderung des bevorzugten Namens          - 1 -</vt:lpstr>
      <vt:lpstr>Änderung des bevorzugten Namens         - 2 -</vt:lpstr>
      <vt:lpstr>Änderung des bevorzugten Namens         - 3 -</vt:lpstr>
      <vt:lpstr>Zeitliche Einordnung</vt:lpstr>
      <vt:lpstr>Sonderformen moderner Namen</vt:lpstr>
      <vt:lpstr>Behandelte Themen </vt:lpstr>
      <vt:lpstr>Das Attribut „Sankt“</vt:lpstr>
      <vt:lpstr>Verwandtschaftsbezeichnungen  - 1 -</vt:lpstr>
      <vt:lpstr>Verwandtschaftsbezeichnungen  - 2 -</vt:lpstr>
      <vt:lpstr>Verwandtschaftsbezeichnungen  - 3 -</vt:lpstr>
      <vt:lpstr>Verwandtschaftsbezeichnungen  - 4 -</vt:lpstr>
      <vt:lpstr>Verwandtschaftsbezeichnungen  - 5 -</vt:lpstr>
      <vt:lpstr>Verwandtschaftsbezeichnungen  - 6 -</vt:lpstr>
      <vt:lpstr>Patronyme – Allgemeines  - 1 -</vt:lpstr>
      <vt:lpstr>Patronyme – Allgemeines  - 2 -</vt:lpstr>
      <vt:lpstr>Patronyme – Arabische Namen   - 1 -</vt:lpstr>
      <vt:lpstr>Patronyme – Arabische Namen   - 2 -</vt:lpstr>
      <vt:lpstr>Patronyme – Arabische Namen   - 3 -</vt:lpstr>
      <vt:lpstr>Patronyme – Isländische Namen - 1 -</vt:lpstr>
      <vt:lpstr>Patronyme – Isländische Namen - 2 -</vt:lpstr>
      <vt:lpstr>Patronyme – Rumänische Namen</vt:lpstr>
      <vt:lpstr>Artikel, Präfixe und Präpositionen          - 1 -</vt:lpstr>
      <vt:lpstr>Artikel, Präfixe und Präpositionen          - 2 -</vt:lpstr>
      <vt:lpstr>Artikel, Präfixe und Präpositionen          - 3 -</vt:lpstr>
      <vt:lpstr>Artikel, Präfixe und Präpositionen          - 4 -</vt:lpstr>
      <vt:lpstr>Artikel, Präfixe und Präpositionen          - 5 -</vt:lpstr>
      <vt:lpstr>Artikel, Präfixe und Präpositionen          - 6 -</vt:lpstr>
      <vt:lpstr>Artikel, Präfixe und Präpositionen          - 7 -</vt:lpstr>
      <vt:lpstr>Artikel, Präfixe und Präpositionen          - 8 -</vt:lpstr>
      <vt:lpstr>Sonderformen  „Notnamen“</vt:lpstr>
      <vt:lpstr>Behandelte Themen    - 1 -</vt:lpstr>
      <vt:lpstr>Behandelte Themen    - 2 -</vt:lpstr>
      <vt:lpstr>Personen, die nur unter einem Nachnamen bekannt sind</vt:lpstr>
      <vt:lpstr>Namen, die weder einen Nachnamen noch einen Adelstitel enthalten</vt:lpstr>
      <vt:lpstr>Namen, deren Nachname nur aus einer Initiale besteht</vt:lpstr>
      <vt:lpstr>Namen, die aus Initialen, separaten Buchstaben oder Ziffern bestehen          - 1 -</vt:lpstr>
      <vt:lpstr>Namen, die aus Initialen, separaten Buchstaben oder Ziffern bestehen          - 2 - </vt:lpstr>
      <vt:lpstr>Namen, die aus Initialen, separaten Buchstaben oder Ziffern bestehen          - 3 - </vt:lpstr>
      <vt:lpstr>Namen, die aus einer Phrase bestehen</vt:lpstr>
      <vt:lpstr>Namen, die aus einer Phrase bestehen - Fall 1    - 1 -</vt:lpstr>
      <vt:lpstr>Namen, die aus einer Phrase bestehen - Fall 1    - 2 -</vt:lpstr>
      <vt:lpstr>Namen, die aus einer Phrase bestehen - Fall 2</vt:lpstr>
      <vt:lpstr>Namen, die aus einer Phrase bestehen - Fall 3    - 1 -</vt:lpstr>
      <vt:lpstr>Namen, die aus einer Phrase bestehen - Fall 3    - 2 -</vt:lpstr>
      <vt:lpstr>Namen, die aus einer Phrase bestehen - Fall 4</vt:lpstr>
      <vt:lpstr>Eine verheiratete Person, die nur durch den Namen ihres Partners identifiziert wird</vt:lpstr>
      <vt:lpstr>Namen, in deren Phrase der Name einer anderen Person enthalten ist</vt:lpstr>
      <vt:lpstr>Namen, die aus einem charakterisierenden Wort bestehen         - 1 -</vt:lpstr>
      <vt:lpstr>Namen, die aus einem charakterisierenden Wort bestehen         - 2 -</vt:lpstr>
      <vt:lpstr>Namen, deren Phrase aus einem anderen Werk derselben Person besteht       - 1 -</vt:lpstr>
      <vt:lpstr>Namen, deren Phrase aus einem anderen Werk derselben Person besteht       - 2 -</vt:lpstr>
      <vt:lpstr>Pseudonyme</vt:lpstr>
      <vt:lpstr>Behandelte Themen </vt:lpstr>
      <vt:lpstr>Allgemeines</vt:lpstr>
      <vt:lpstr>Verschiedene Fälle    - 1 - </vt:lpstr>
      <vt:lpstr>Verschiedene Fälle     - 2 -</vt:lpstr>
      <vt:lpstr>Fall 1</vt:lpstr>
      <vt:lpstr>Fall 2       - 1 -</vt:lpstr>
      <vt:lpstr>Fall 2       - 2 -</vt:lpstr>
      <vt:lpstr>Fall 2: Beispiel im Aleph-Format</vt:lpstr>
      <vt:lpstr>Fall 3       - 1 -</vt:lpstr>
      <vt:lpstr>Fall 3       - 2 -</vt:lpstr>
      <vt:lpstr>Fall 3       - 3 -</vt:lpstr>
      <vt:lpstr>Fall 3: Beispiel im Aleph-Format - 1 -</vt:lpstr>
      <vt:lpstr>Fall 3: Beispiel im Aleph-Format - 2 -</vt:lpstr>
      <vt:lpstr>Exkurs: Sammel- und Verlagspseudonyme</vt:lpstr>
      <vt:lpstr>Fall 4</vt:lpstr>
      <vt:lpstr>Fall 5</vt:lpstr>
      <vt:lpstr>Fall 5: Beispiel im Aleph-Format</vt:lpstr>
      <vt:lpstr>Fall 6       - 1 -</vt:lpstr>
      <vt:lpstr>Fall 6       - 2 -</vt:lpstr>
      <vt:lpstr>Anmerkungen</vt:lpstr>
      <vt:lpstr>Titelzuordnung</vt:lpstr>
      <vt:lpstr>Namen in einer nicht  bevorzugten Schrift</vt:lpstr>
      <vt:lpstr>Allgemeines zur Transliteration</vt:lpstr>
      <vt:lpstr>Fiktive Personen</vt:lpstr>
      <vt:lpstr>Behandelte Themen </vt:lpstr>
      <vt:lpstr>Bevorzugter Name und Kennzeichnung</vt:lpstr>
      <vt:lpstr>Gattungsbezeichnung   - 1 -</vt:lpstr>
      <vt:lpstr>Gattungsbezeichnung   - 2 -</vt:lpstr>
      <vt:lpstr>Beispiele im Aleph-Format</vt:lpstr>
      <vt:lpstr>Hinweis für die Sacherschließung</vt:lpstr>
      <vt:lpstr>Geister</vt:lpstr>
      <vt:lpstr>Behandelte Themen </vt:lpstr>
      <vt:lpstr>Allgemeines</vt:lpstr>
      <vt:lpstr>Bilden des normierten Sucheinstiegs</vt:lpstr>
      <vt:lpstr>Zusätzliche Sucheinstiege</vt:lpstr>
      <vt:lpstr>Sonstige identifizierende Merkmale</vt:lpstr>
      <vt:lpstr>Beispiel im Aleph-Format</vt:lpstr>
      <vt:lpstr>Personen des Altertums und des Mittelalters</vt:lpstr>
      <vt:lpstr>Behandelte Themen </vt:lpstr>
      <vt:lpstr>Personennamen des Altertums</vt:lpstr>
      <vt:lpstr>Beispiele nach RDA</vt:lpstr>
      <vt:lpstr>Personennamen des Mittelalters - 1 -</vt:lpstr>
      <vt:lpstr>Personennamen des Mittelalters - 2 -</vt:lpstr>
      <vt:lpstr>Beispiele nach RDA</vt:lpstr>
      <vt:lpstr>Religiöse Personen</vt:lpstr>
      <vt:lpstr>Wichtige Änderungen   - 1 - </vt:lpstr>
      <vt:lpstr>Wichtige Änderungen   - 2 - </vt:lpstr>
      <vt:lpstr>Wichtige Änderungen   - 3 - </vt:lpstr>
      <vt:lpstr>Wichtige Änderungen   - 4 - </vt:lpstr>
      <vt:lpstr>Wichtige Änderungen   - 5 - </vt:lpstr>
      <vt:lpstr>Wichtige Änderungen    - 6 - </vt:lpstr>
      <vt:lpstr>Wichtige Änderungen    - 7 -</vt:lpstr>
      <vt:lpstr>Wichtige Änderungen    - 8 -</vt:lpstr>
      <vt:lpstr>Wichtige Änderungen    - 9 -</vt:lpstr>
      <vt:lpstr>Wichtige Änderungen        - 10 -</vt:lpstr>
      <vt:lpstr>Wichtige Änderungen        - 11 -</vt:lpstr>
      <vt:lpstr>Wichtige Änderungen         - 12 - </vt:lpstr>
      <vt:lpstr>Wichtige Änderungen         - 13 - </vt:lpstr>
      <vt:lpstr>Wichtige Änderungen         - 14 - </vt:lpstr>
      <vt:lpstr>Wichtige Änderungen         - 15 - </vt:lpstr>
      <vt:lpstr>Wichtige Änderungen         - 16 - </vt:lpstr>
      <vt:lpstr>Wichtige Änderungen         - 17 - </vt:lpstr>
      <vt:lpstr>Fürsten und Adelige</vt:lpstr>
      <vt:lpstr>Behandelte Themen </vt:lpstr>
      <vt:lpstr>Allgemeine Richtlinien zum Erfassen von Adelstiteln     - 1 -</vt:lpstr>
      <vt:lpstr>Allgemeine Richtlinien zum Erfassen von Adelstiteln     - 2 -</vt:lpstr>
      <vt:lpstr>Allgemeine Richtlinien zum Erfassen von Adelstiteln     - 3 -</vt:lpstr>
      <vt:lpstr>Abgelegte oder neu erworbene Adelstitel</vt:lpstr>
      <vt:lpstr>Fürstentitel      - 1 -</vt:lpstr>
      <vt:lpstr>Fürstentitel      - 2 -</vt:lpstr>
      <vt:lpstr>Namen von Fürsten    - 1 -</vt:lpstr>
      <vt:lpstr>Namen von Fürsten    - 2 -</vt:lpstr>
      <vt:lpstr>Namen von Fürsten    - 3 -</vt:lpstr>
      <vt:lpstr>Nachnamen von Mitgliedern ehemaliger Fürstenhäuser  - 1 -</vt:lpstr>
      <vt:lpstr>Nachnamen von Mitgliedern ehemaliger Fürstenhäuser  - 2 -</vt:lpstr>
      <vt:lpstr>Ehepartner von Personen mit höchstem fürstlichen Rang  - 1 -</vt:lpstr>
      <vt:lpstr>Ehepartner von Personen mit höchstem fürstlichen Rang  - 2 -</vt:lpstr>
      <vt:lpstr>Kinder und Enkel von Personen mit höchstem fürstlichen Rang  - 1 -</vt:lpstr>
      <vt:lpstr>Kinder und Enkel von Personen mit höchstem fürstlichen Rang  - 2 -</vt:lpstr>
      <vt:lpstr>Titel in Großbritannien, die eine territoriale Bezeichnung enthalten         - 1 -</vt:lpstr>
      <vt:lpstr>Titel in Großbritannien, die eine territoriale Bezeichnung enthalten         - 2 -</vt:lpstr>
      <vt:lpstr>Richter der Scottish Court of Session</vt:lpstr>
      <vt:lpstr>Familien</vt:lpstr>
      <vt:lpstr>Behandelte Themen    - 1 -</vt:lpstr>
      <vt:lpstr>Behandelte Themen    - 2 -</vt:lpstr>
      <vt:lpstr>Verwendung von Familien</vt:lpstr>
      <vt:lpstr>Kernelemente für Familien</vt:lpstr>
      <vt:lpstr>Informationsquellen</vt:lpstr>
      <vt:lpstr>Erfassen des Namens</vt:lpstr>
      <vt:lpstr>Bevorzugter Name    - 1 -</vt:lpstr>
      <vt:lpstr>Bevorzugter Name    - 2 -</vt:lpstr>
      <vt:lpstr>Abweichende Namen</vt:lpstr>
      <vt:lpstr>Normierter Sucheinstieg</vt:lpstr>
      <vt:lpstr>Art der Familie     - 1 -</vt:lpstr>
      <vt:lpstr>Art der Familie     - 2 -</vt:lpstr>
      <vt:lpstr>Art der Familie     - 3 -</vt:lpstr>
      <vt:lpstr>Datum, das mit der Familie in Verbindung steht    - 1 -</vt:lpstr>
      <vt:lpstr>Datum, das mit der Familie in Verbindung steht    - 3 -</vt:lpstr>
      <vt:lpstr>Ort, der mit der Familie in Verbindung steht    - 1 -</vt:lpstr>
      <vt:lpstr>Ort, der mit der Familie in Verbindung steht    - 2 -</vt:lpstr>
      <vt:lpstr>Ort, der mit der Familie in Verbindung steht    - 3 -</vt:lpstr>
      <vt:lpstr>Berühmtes Familienmitglied - 1 -</vt:lpstr>
      <vt:lpstr>Berühmtes Familienmitglied - 2 -</vt:lpstr>
      <vt:lpstr>Berühmtes Familienmitglied - 3 -</vt:lpstr>
      <vt:lpstr>Zusätzlicher Sucheinstieg</vt:lpstr>
      <vt:lpstr>Vollständiges Beispiel </vt:lpstr>
      <vt:lpstr>Erbtitel       - 1 -</vt:lpstr>
      <vt:lpstr>Erbtitel       - 2 -</vt:lpstr>
      <vt:lpstr>Sprache und Familiengeschichte</vt:lpstr>
      <vt:lpstr>Regeln für die Sacherschließung</vt:lpstr>
    </vt:vector>
  </TitlesOfParts>
  <Company>Deutsche Nationalbibliothek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senftleben</dc:creator>
  <cp:lastModifiedBy>dahmen</cp:lastModifiedBy>
  <cp:revision>949</cp:revision>
  <cp:lastPrinted>2014-07-31T06:55:41Z</cp:lastPrinted>
  <dcterms:created xsi:type="dcterms:W3CDTF">2014-03-14T10:23:34Z</dcterms:created>
  <dcterms:modified xsi:type="dcterms:W3CDTF">2014-09-16T13:10:42Z</dcterms:modified>
</cp:coreProperties>
</file>