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61" r:id="rId3"/>
    <p:sldId id="262" r:id="rId4"/>
    <p:sldId id="257" r:id="rId5"/>
    <p:sldId id="274" r:id="rId6"/>
    <p:sldId id="267" r:id="rId7"/>
    <p:sldId id="273" r:id="rId8"/>
    <p:sldId id="276" r:id="rId9"/>
    <p:sldId id="271" r:id="rId10"/>
    <p:sldId id="275" r:id="rId11"/>
    <p:sldId id="272" r:id="rId12"/>
    <p:sldId id="264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bund-dr" initials="v" lastIdx="8" clrIdx="0">
    <p:extLst>
      <p:ext uri="{19B8F6BF-5375-455C-9EA6-DF929625EA0E}">
        <p15:presenceInfo xmlns:p15="http://schemas.microsoft.com/office/powerpoint/2012/main" userId="verbund-dr" providerId="None"/>
      </p:ext>
    </p:extLst>
  </p:cmAuthor>
  <p:cmAuthor id="2" name="flexi100" initials="f" lastIdx="1" clrIdx="1">
    <p:extLst>
      <p:ext uri="{19B8F6BF-5375-455C-9EA6-DF929625EA0E}">
        <p15:presenceInfo xmlns:p15="http://schemas.microsoft.com/office/powerpoint/2012/main" userId="flexi100" providerId="None"/>
      </p:ext>
    </p:extLst>
  </p:cmAuthor>
  <p:cmAuthor id="3" name="Isabell Goll" initials="IG" lastIdx="5" clrIdx="2">
    <p:extLst>
      <p:ext uri="{19B8F6BF-5375-455C-9EA6-DF929625EA0E}">
        <p15:presenceInfo xmlns:p15="http://schemas.microsoft.com/office/powerpoint/2012/main" userId="Isabell Go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04F24-B96C-465F-9EDB-A78FF7C0CD4F}" type="datetimeFigureOut">
              <a:rPr lang="de-DE" smtClean="0"/>
              <a:t>09.11.2022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82906-4EB8-470F-ACCF-898A4373AC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92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369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31C728-A3C0-4957-9287-920EAAABBD0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274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68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57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121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white"/>
                </a:solidFill>
              </a:rPr>
              <a:t>23. März 2020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white"/>
                </a:solidFill>
              </a:rPr>
              <a:t>Elektronische Ressourcen: Datenmodell und Migration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5AF4-24BE-401E-936F-2C34A5852EBC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10320469" y="1484784"/>
            <a:ext cx="1871531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0" y="1484784"/>
            <a:ext cx="10128448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prstClr val="white"/>
              </a:solidFill>
            </a:endParaRPr>
          </a:p>
        </p:txBody>
      </p:sp>
      <p:pic>
        <p:nvPicPr>
          <p:cNvPr id="9" name="Grafik 8" descr="hbz_logo_gross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09600" y="1700809"/>
            <a:ext cx="11438467" cy="4320116"/>
          </a:xfrm>
        </p:spPr>
        <p:txBody>
          <a:bodyPr/>
          <a:lstStyle>
            <a:lvl1pPr>
              <a:spcBef>
                <a:spcPts val="800"/>
              </a:spcBef>
              <a:defRPr b="1"/>
            </a:lvl1pPr>
            <a:lvl3pPr>
              <a:defRPr sz="1867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545285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93809-9FDF-4BFB-808A-A9F2D01F0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2A9C23-2AE2-4168-B59D-00A6637655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07C43C-6757-4ECF-BE96-AD2475B3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18B86D-6929-4C12-BDBD-D10F7AA8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5FDFC7-B27A-4DCA-9E97-31D568CD2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398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71A4E-5D08-497C-804B-4D95C23CE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68CAAF-7384-4672-ABD7-70C93132E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1DA1D2-7E28-42D3-95E5-942F78240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59783-43DC-47A7-9764-5D0764FF8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FF2394-C92F-444E-A430-AC7D93E30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7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4BFD2-71EB-4C0F-9F4C-9C2FCF55A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C8BE95-8761-43E9-B148-C3E94D58E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FD1C16-DAE7-43B3-8816-D2FED19A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8461D2-98B3-4234-834C-7B05015D9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851CC1-9038-44C3-8AD0-3BB7AD3AA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16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D5D74B-809D-484C-94D0-C16076BD1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C549D5-55CE-43F6-ADD6-62F4B9D01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E4BF08-0C27-471D-846B-A08753318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203158-FB74-48AB-9720-C2906DB9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D520D3-EF53-4981-BF68-A2082241A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1A1A43-780B-464E-A6FB-E4658FB4A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678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977DF5-0120-41D0-9DF6-8EF13FBDF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A2B560-695B-4AC7-981E-A817B54C2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22F403-B519-47EA-B02F-DFC659E9B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0D0138B-6D17-4A73-8FA1-B43AE12E91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F54B0DA-F218-43AA-94A4-6C2B70F311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D288D28-5A05-4D29-925C-1B08B78A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1F8591-1ABD-4C85-9603-BBB5226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71303CF-4A77-45B9-B101-D3FB8F722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667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4D74D-B849-4AEF-8788-5172A1EC7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EE314C-0B40-4160-A455-03A3C613C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83D225-338D-452F-9810-E53153A20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6A0A7B-94CA-4917-91EA-C348A7BD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544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41274AC-4FE1-4B40-9F17-379468E94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7AF487-1DFB-49C1-8278-8FE46B22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1D546E-551E-4594-9D95-6AB8F63B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04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268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29E40A-9BBA-4BE9-91B9-FAE4119B0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B3AF72-ECFF-40A2-8710-069B70CA5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B719FB-7847-431E-880B-C611077D3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D15B7F-67D0-4220-90CE-8D971C40F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82A01A-8685-4F0D-B3C1-DE0E2D8BD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451BBE-BB10-49CD-A855-407D77F1B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52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B24324-52AE-4302-BD99-DBAD1C0C6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C103834-9E1E-495E-A9B5-63BCB8102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DA8736D-0846-4B7E-AB6D-3A10E6479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C1E4F9-1EDA-41C6-8ACA-87D9B598E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A8F725-F32B-4AFD-B960-E7211474F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68D11C-1D3B-49D2-A3F8-ACBAFD1F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465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370CF4-AC2A-4AAF-BE0F-A02189B2E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9B431EC-CDD8-4A8E-A4E6-4B67B8A5D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7D8F74-B776-4886-A553-6270BA1CD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36BCEC-BB39-47A1-9275-F766909AC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4B0D3E-A555-43A7-B978-806DE0959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035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9A3D7F-C10A-4B2E-86DF-793BBE71B9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42EB3B-0E55-4EF3-BB67-66CAC3031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3DA8E3-E9C6-4099-AC1C-B441C572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1EBE39-6D6D-4643-9B87-55A86E879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3AE88B-8AD7-40A1-9923-E27CB105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732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white"/>
                </a:solidFill>
              </a:rPr>
              <a:t>23. März 2020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white"/>
                </a:solidFill>
              </a:rPr>
              <a:t>Elektronische Ressourcen: Datenmodell und Migration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5AF4-24BE-401E-936F-2C34A5852EBC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10320469" y="1484784"/>
            <a:ext cx="1871531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0" y="1484784"/>
            <a:ext cx="10128448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prstClr val="white"/>
              </a:solidFill>
            </a:endParaRPr>
          </a:p>
        </p:txBody>
      </p:sp>
      <p:pic>
        <p:nvPicPr>
          <p:cNvPr id="9" name="Grafik 8" descr="hbz_logo_gross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09600" y="1700809"/>
            <a:ext cx="11438467" cy="4320116"/>
          </a:xfrm>
        </p:spPr>
        <p:txBody>
          <a:bodyPr/>
          <a:lstStyle>
            <a:lvl1pPr>
              <a:spcBef>
                <a:spcPts val="800"/>
              </a:spcBef>
              <a:defRPr b="1"/>
            </a:lvl1pPr>
            <a:lvl3pPr>
              <a:defRPr sz="1867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375963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1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1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Elektronische Ressourcen: Datenmodell und Migration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23. März 2020</a:t>
            </a:r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099">
              <a:lnSpc>
                <a:spcPts val="1425"/>
              </a:lnSpc>
            </a:pPr>
            <a:fld id="{81D60167-4931-47E6-BA6A-407CBD079E47}" type="slidenum">
              <a:rPr lang="de-DE" spc="-5" smtClean="0"/>
              <a:pPr marL="38099">
                <a:lnSpc>
                  <a:spcPts val="1425"/>
                </a:lnSpc>
              </a:pPr>
              <a:t>‹Nr.›</a:t>
            </a:fld>
            <a:r>
              <a:rPr lang="de-DE" spc="-5"/>
              <a:t> Normdatenpflege in</a:t>
            </a:r>
            <a:r>
              <a:rPr lang="de-DE" spc="-211"/>
              <a:t> </a:t>
            </a:r>
            <a:r>
              <a:rPr lang="de-DE" spc="-5"/>
              <a:t>Alma</a:t>
            </a:r>
            <a:endParaRPr lang="de-DE" spc="-5" dirty="0"/>
          </a:p>
        </p:txBody>
      </p:sp>
    </p:spTree>
    <p:extLst>
      <p:ext uri="{BB962C8B-B14F-4D97-AF65-F5344CB8AC3E}">
        <p14:creationId xmlns:p14="http://schemas.microsoft.com/office/powerpoint/2010/main" val="260050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98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23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634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8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64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37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 März 2020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Elektronische Ressourcen: Datenmodell und Migration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904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23. März 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B3B58-32C0-4C05-AB5E-8D4F8CA6C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77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937E51-9037-4F84-9DC6-1D0B58F1A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C6F2D3-97E7-4C10-AAB6-DC1BF44D5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8BD9D2-F9F7-40B5-8DE0-5D7544212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23. März 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1BBD33-B8CC-48D2-8B8E-D532DCD28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Elektronische Ressourcen: Datenmodell und Migration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44D706-A2BB-48F9-AB66-9ADCC1EFC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69B43-DEB1-4792-91C6-C34FD8FC47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06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-wiki.hbz-nrw.de/x/RgASM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gif"/><Relationship Id="rId5" Type="http://schemas.openxmlformats.org/officeDocument/2006/relationships/image" Target="../media/image5.jpeg"/><Relationship Id="rId4" Type="http://schemas.openxmlformats.org/officeDocument/2006/relationships/hyperlink" Target="mailto:isabell.goll@hbz-nrw.d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service-wiki.hbz-nrw.de/x/EgIQL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isten.hbz-nrw.de/mailman/listinfo/gnd-1-red" TargetMode="External"/><Relationship Id="rId7" Type="http://schemas.openxmlformats.org/officeDocument/2006/relationships/image" Target="../media/image1.gif"/><Relationship Id="rId2" Type="http://schemas.openxmlformats.org/officeDocument/2006/relationships/hyperlink" Target="mailto:gnd-1-red@listen.hbz-nrw.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service-wiki.hbz-nrw.de/x/VgDFMQ" TargetMode="External"/><Relationship Id="rId4" Type="http://schemas.openxmlformats.org/officeDocument/2006/relationships/hyperlink" Target="https://service-wiki.hbz-nrw.de/x/CgIQL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1829563" y="2286761"/>
            <a:ext cx="0" cy="4114801"/>
          </a:xfrm>
          <a:custGeom>
            <a:avLst/>
            <a:gdLst/>
            <a:ahLst/>
            <a:cxnLst/>
            <a:rect l="l" t="t" r="r" b="b"/>
            <a:pathLst>
              <a:path h="4114800">
                <a:moveTo>
                  <a:pt x="0" y="0"/>
                </a:moveTo>
                <a:lnTo>
                  <a:pt x="0" y="4114800"/>
                </a:lnTo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68500" y="3144811"/>
            <a:ext cx="76454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EINFÜHRUNG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 DIE 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NORMDATENPFLEGE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ALM</a:t>
            </a:r>
            <a:r>
              <a:rPr lang="de-DE" sz="2400" b="1" spc="-5" dirty="0">
                <a:solidFill>
                  <a:srgbClr val="FFFFFF"/>
                </a:solidFill>
                <a:latin typeface="Arial"/>
                <a:cs typeface="Arial"/>
              </a:rPr>
              <a:t> in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68501" y="4572503"/>
            <a:ext cx="2236471" cy="777777"/>
          </a:xfrm>
          <a:prstGeom prst="rect">
            <a:avLst/>
          </a:prstGeom>
        </p:spPr>
        <p:txBody>
          <a:bodyPr vert="horz" wrap="square" lIns="0" tIns="120015" rIns="0" bIns="0" rtlCol="0">
            <a:spAutoFit/>
          </a:bodyPr>
          <a:lstStyle/>
          <a:p>
            <a:pPr marL="12700">
              <a:spcBef>
                <a:spcPts val="944"/>
              </a:spcBef>
            </a:pP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SEBASTIAN</a:t>
            </a:r>
            <a:r>
              <a:rPr spc="-19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AIGNER</a:t>
            </a:r>
            <a:endParaRPr dirty="0">
              <a:latin typeface="Arial"/>
              <a:cs typeface="Arial"/>
            </a:endParaRPr>
          </a:p>
          <a:p>
            <a:pPr marL="12700">
              <a:spcBef>
                <a:spcPts val="845"/>
              </a:spcBef>
            </a:pP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OBVSG</a:t>
            </a:r>
            <a:endParaRPr dirty="0">
              <a:latin typeface="Arial"/>
              <a:cs typeface="Arial"/>
            </a:endParaRPr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74AF18C9-2423-4087-B7BE-0320438B9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DE" sz="4000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CF1FFE0-91EC-4CBD-9279-09B9E76B0E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700809"/>
            <a:ext cx="11438467" cy="43201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3467" dirty="0"/>
          </a:p>
          <a:p>
            <a:pPr marL="0" indent="0">
              <a:buNone/>
            </a:pPr>
            <a:endParaRPr lang="de-DE" sz="3467" dirty="0"/>
          </a:p>
          <a:p>
            <a:pPr marL="0" indent="0">
              <a:buNone/>
            </a:pPr>
            <a:r>
              <a:rPr lang="de-DE" sz="4000" dirty="0"/>
              <a:t>Konzept einer verteilten GND-Redaktion im </a:t>
            </a:r>
          </a:p>
          <a:p>
            <a:pPr marL="0" indent="0">
              <a:buNone/>
            </a:pPr>
            <a:r>
              <a:rPr lang="de-DE" sz="4000" dirty="0"/>
              <a:t>Bereich Sacherschließung für den </a:t>
            </a:r>
            <a:r>
              <a:rPr lang="de-DE" sz="4000" dirty="0" err="1"/>
              <a:t>hbz</a:t>
            </a:r>
            <a:r>
              <a:rPr lang="de-DE" sz="4000" dirty="0"/>
              <a:t>-Verbund</a:t>
            </a:r>
            <a:r>
              <a:rPr lang="de-DE" sz="3600" b="0" dirty="0"/>
              <a:t>                                                  </a:t>
            </a:r>
            <a:endParaRPr lang="de-DE" sz="2600" b="0" dirty="0"/>
          </a:p>
          <a:p>
            <a:pPr marL="0" indent="0">
              <a:buNone/>
            </a:pPr>
            <a:r>
              <a:rPr lang="de-DE" sz="2600" b="0" dirty="0"/>
              <a:t>                                                                                       10. November 2022 | 14-15:30 Uhr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2F633F0-194F-47DB-A978-7552E9850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D56F3DE-572E-4FCC-9BAC-E2983B3682B0}"/>
              </a:ext>
            </a:extLst>
          </p:cNvPr>
          <p:cNvSpPr txBox="1"/>
          <p:nvPr/>
        </p:nvSpPr>
        <p:spPr>
          <a:xfrm>
            <a:off x="609600" y="6134865"/>
            <a:ext cx="6369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Isabell Goll</a:t>
            </a:r>
          </a:p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           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hbz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|Datenbank-Services &amp; Verbunddienstleistungen|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178BF4F-A2E3-4A5A-A066-B88D17A8C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867236"/>
            <a:ext cx="3932237" cy="929640"/>
          </a:xfrm>
        </p:spPr>
        <p:txBody>
          <a:bodyPr>
            <a:normAutofit/>
          </a:bodyPr>
          <a:lstStyle/>
          <a:p>
            <a:r>
              <a:rPr lang="de-DE" dirty="0"/>
              <a:t>Zeitplan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BFF8B182-6009-43F4-B1E7-BFACDC90D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3601" y="2057400"/>
            <a:ext cx="8855972" cy="381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dirty="0">
                <a:sym typeface="Wingdings" panose="05000000000000000000" pitchFamily="2" charset="2"/>
              </a:rPr>
              <a:t>Einrichten der erforderlichen Rechte und Abonnieren der Mailingliste</a:t>
            </a:r>
            <a:endParaRPr lang="de-DE" sz="17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22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200" dirty="0">
                <a:sym typeface="Wingdings" panose="05000000000000000000" pitchFamily="2" charset="2"/>
              </a:rPr>
              <a:t>2. Webkonferenz der GND-Level-1-Redaktionen im </a:t>
            </a:r>
            <a:r>
              <a:rPr lang="de-DE" sz="2200" dirty="0" err="1">
                <a:sym typeface="Wingdings" panose="05000000000000000000" pitchFamily="2" charset="2"/>
              </a:rPr>
              <a:t>hbz</a:t>
            </a:r>
            <a:r>
              <a:rPr lang="de-DE" sz="2200" dirty="0">
                <a:sym typeface="Wingdings" panose="05000000000000000000" pitchFamily="2" charset="2"/>
              </a:rPr>
              <a:t>-Verbund</a:t>
            </a:r>
          </a:p>
          <a:p>
            <a:pPr marL="0" indent="0">
              <a:buNone/>
            </a:pPr>
            <a:endParaRPr lang="de-DE" sz="2200" dirty="0">
              <a:sym typeface="Wingdings" panose="05000000000000000000" pitchFamily="2" charset="2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3078FA5-566A-4099-935C-B4AFB1815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2563812" cy="3811588"/>
          </a:xfrm>
        </p:spPr>
        <p:txBody>
          <a:bodyPr>
            <a:normAutofit/>
          </a:bodyPr>
          <a:lstStyle/>
          <a:p>
            <a:r>
              <a:rPr lang="de-DE" sz="2200" b="1" dirty="0">
                <a:sym typeface="Wingdings" panose="05000000000000000000" pitchFamily="2" charset="2"/>
              </a:rPr>
              <a:t>bis Mitte Dezember</a:t>
            </a: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r>
              <a:rPr lang="de-DE" sz="2200" b="1" dirty="0">
                <a:sym typeface="Wingdings" panose="05000000000000000000" pitchFamily="2" charset="2"/>
              </a:rPr>
              <a:t>Anfang 2023</a:t>
            </a: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endParaRPr lang="de-DE" sz="2200" b="1" dirty="0">
              <a:sym typeface="Wingdings" panose="05000000000000000000" pitchFamily="2" charset="2"/>
            </a:endParaRPr>
          </a:p>
          <a:p>
            <a:endParaRPr lang="de-DE" sz="300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348B67-93BF-4284-8C4D-CB13EB910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10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8A43EDD-DEEC-442B-A4DB-452152BDB2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13" name="Grafik 12" descr="hbz_logo_gross.gif">
            <a:extLst>
              <a:ext uri="{FF2B5EF4-FFF2-40B4-BE49-F238E27FC236}">
                <a16:creationId xmlns:a16="http://schemas.microsoft.com/office/drawing/2014/main" id="{2056B63A-9EB7-47C3-B6AB-A15D20CB0C4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85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0FB498-9783-4727-BC9D-AA31DB9A3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Vielen Dank!! </a:t>
            </a:r>
            <a:br>
              <a:rPr lang="de-DE" dirty="0"/>
            </a:br>
            <a:r>
              <a:rPr lang="de-DE" sz="3600" dirty="0"/>
              <a:t>Protokoll: </a:t>
            </a:r>
            <a:r>
              <a:rPr lang="de-DE" sz="3600" dirty="0">
                <a:hlinkClick r:id="rId3"/>
              </a:rPr>
              <a:t>https://service-wiki.hbz-nrw.de/x/RgASMg</a:t>
            </a:r>
            <a:r>
              <a:rPr lang="de-DE" sz="3600" dirty="0"/>
              <a:t> </a:t>
            </a:r>
            <a:br>
              <a:rPr lang="de-DE" sz="3600" dirty="0"/>
            </a:b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A00101B-FA8D-41D1-A7E7-73BF5E0770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  <a:p>
            <a:pPr algn="r"/>
            <a:endParaRPr lang="de-DE" dirty="0">
              <a:hlinkClick r:id="rId4"/>
            </a:endParaRPr>
          </a:p>
          <a:p>
            <a:pPr algn="r"/>
            <a:r>
              <a:rPr lang="de-DE" dirty="0">
                <a:hlinkClick r:id="rId4"/>
              </a:rPr>
              <a:t>isabell.goll@hbz-nrw.de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9C859C7-9F8D-43E0-BB10-C2E0C48848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099" y="225504"/>
            <a:ext cx="812499" cy="938243"/>
          </a:xfrm>
          <a:prstGeom prst="rect">
            <a:avLst/>
          </a:prstGeom>
        </p:spPr>
      </p:pic>
      <p:pic>
        <p:nvPicPr>
          <p:cNvPr id="8" name="Grafik 7" descr="hbz_logo_gross.gif">
            <a:extLst>
              <a:ext uri="{FF2B5EF4-FFF2-40B4-BE49-F238E27FC236}">
                <a16:creationId xmlns:a16="http://schemas.microsoft.com/office/drawing/2014/main" id="{2C455B82-9A5E-471F-8CCF-A52E4020D91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F4D0E0-3B3A-44AA-8375-D6736D0F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C3AF96-5B79-41BE-B37A-EE9D4E3606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Zentrale Ebene</a:t>
            </a:r>
          </a:p>
          <a:p>
            <a:pPr marL="0" indent="0">
              <a:buNone/>
            </a:pPr>
            <a:r>
              <a:rPr lang="de-DE" b="0" dirty="0"/>
              <a:t>GND-Level-1-Redaktion in der </a:t>
            </a:r>
            <a:r>
              <a:rPr lang="de-DE" b="0" dirty="0" err="1"/>
              <a:t>hbz</a:t>
            </a:r>
            <a:r>
              <a:rPr lang="de-DE" b="0" dirty="0"/>
              <a:t>-Verbundzentrale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Lokale Ebene</a:t>
            </a:r>
          </a:p>
          <a:p>
            <a:pPr marL="0" indent="0">
              <a:buNone/>
            </a:pPr>
            <a:r>
              <a:rPr lang="de-DE" b="0" dirty="0"/>
              <a:t>GND-Level-1-Redaktionsteams in den Verbundbibliotheken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F4D73EC-EEFA-4E84-93B2-828966D1CC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4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0054167-7FCD-452E-A871-7BFCC4067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Zentrale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8727CFE-A5CB-4F66-824D-AAB433BDE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DE" sz="3600" b="1" dirty="0"/>
              <a:t>GND-Level-1-Redaktion in der </a:t>
            </a:r>
            <a:r>
              <a:rPr lang="de-DE" sz="3600" b="1" dirty="0" err="1"/>
              <a:t>hbz</a:t>
            </a:r>
            <a:r>
              <a:rPr lang="de-DE" sz="3600" b="1" dirty="0"/>
              <a:t>-Verbundzentrale </a:t>
            </a:r>
          </a:p>
          <a:p>
            <a:pPr marL="0" indent="0">
              <a:buNone/>
            </a:pPr>
            <a:r>
              <a:rPr lang="de-DE" sz="3600" dirty="0"/>
              <a:t>für den Bereich Sacherschließung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200" b="1" dirty="0"/>
              <a:t>Aufgaben </a:t>
            </a:r>
            <a:r>
              <a:rPr lang="de-DE" sz="3200" dirty="0"/>
              <a:t>der </a:t>
            </a:r>
            <a:r>
              <a:rPr lang="de-DE" sz="3200" dirty="0" err="1"/>
              <a:t>hbz</a:t>
            </a:r>
            <a:r>
              <a:rPr lang="de-DE" sz="3200" dirty="0"/>
              <a:t>-GND-SE-Redaktion:</a:t>
            </a:r>
            <a:endParaRPr lang="de-DE" sz="3200" b="1" dirty="0"/>
          </a:p>
          <a:p>
            <a:pPr>
              <a:buFontTx/>
              <a:buChar char="-"/>
            </a:pPr>
            <a:r>
              <a:rPr lang="de-DE" sz="2900" dirty="0"/>
              <a:t>Ansprechpartner bei nicht lösbaren Problemen mit bestimmten GND-Datensätzen oder Regelwerkslücken</a:t>
            </a:r>
          </a:p>
          <a:p>
            <a:pPr>
              <a:buFontTx/>
              <a:buChar char="-"/>
            </a:pPr>
            <a:r>
              <a:rPr lang="de-DE" dirty="0"/>
              <a:t>Fragen aus den Verbundbibliotheken werden in die verschiedenen Gremien eingebracht</a:t>
            </a:r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r>
              <a:rPr lang="de-DE" dirty="0"/>
              <a:t>außerdem:</a:t>
            </a:r>
          </a:p>
          <a:p>
            <a:pPr>
              <a:buFontTx/>
              <a:buChar char="-"/>
            </a:pPr>
            <a:r>
              <a:rPr lang="de-DE" dirty="0" err="1"/>
              <a:t>Dublettenzusammenführungen</a:t>
            </a:r>
            <a:endParaRPr lang="de-DE" dirty="0"/>
          </a:p>
          <a:p>
            <a:pPr>
              <a:buFontTx/>
              <a:buChar char="-"/>
            </a:pPr>
            <a:r>
              <a:rPr lang="de-DE" dirty="0"/>
              <a:t>Bearbeitung von Mailboxen</a:t>
            </a:r>
          </a:p>
          <a:p>
            <a:pPr>
              <a:buFontTx/>
              <a:buChar char="-"/>
            </a:pPr>
            <a:r>
              <a:rPr lang="de-DE" dirty="0"/>
              <a:t>Formatfragen </a:t>
            </a:r>
          </a:p>
          <a:p>
            <a:pPr>
              <a:buFontTx/>
              <a:buChar char="-"/>
            </a:pPr>
            <a:r>
              <a:rPr lang="de-DE" dirty="0"/>
              <a:t>Allgemeine Gremienarbeit (u.a. Vertretung des </a:t>
            </a:r>
            <a:r>
              <a:rPr lang="de-DE" dirty="0" err="1"/>
              <a:t>hbz</a:t>
            </a:r>
            <a:r>
              <a:rPr lang="de-DE" dirty="0"/>
              <a:t> bei Fragen der strategischen Ausrichtung der GND)</a:t>
            </a:r>
          </a:p>
          <a:p>
            <a:pPr>
              <a:buFontTx/>
              <a:buChar char="-"/>
            </a:pPr>
            <a:r>
              <a:rPr lang="de-DE" dirty="0"/>
              <a:t>etc.</a:t>
            </a:r>
          </a:p>
          <a:p>
            <a:endParaRPr lang="de-DE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78582FE-1FBF-4422-A9EE-1A4F9F10B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24249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3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4A5C27E-DACA-430E-96A0-C342BB5CFA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10" name="Grafik 9" descr="hbz_logo_gross.gif">
            <a:extLst>
              <a:ext uri="{FF2B5EF4-FFF2-40B4-BE49-F238E27FC236}">
                <a16:creationId xmlns:a16="http://schemas.microsoft.com/office/drawing/2014/main" id="{26AB0D2D-4B9A-4845-984E-91B91B6C5E9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8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836171E-F3A6-4A81-B186-2742BF0FF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Lokale Ebene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AFEF7E2-879D-485B-A3C4-86301523B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b="1" dirty="0"/>
              <a:t>GND-Level-1-Redaktionsteams in den Verbundbibliotheken</a:t>
            </a:r>
          </a:p>
          <a:p>
            <a:r>
              <a:rPr lang="de-DE" dirty="0"/>
              <a:t>pro Bibliothek ein Team </a:t>
            </a:r>
          </a:p>
          <a:p>
            <a:r>
              <a:rPr lang="de-DE" dirty="0"/>
              <a:t>Bibliothekar*innen erhalten Level-1-Berechtigung</a:t>
            </a:r>
          </a:p>
          <a:p>
            <a:r>
              <a:rPr lang="de-DE" dirty="0"/>
              <a:t>Kommunikation der Bibliotheken untereinander über Mailingliste und innerhalb der eigenen Institution über die Funktion „Entwurf zuweisen“ in Alma</a:t>
            </a:r>
          </a:p>
          <a:p>
            <a:r>
              <a:rPr lang="de-DE" dirty="0"/>
              <a:t>regelmäßige Webkonferenzen zusammen mit der </a:t>
            </a:r>
            <a:r>
              <a:rPr lang="de-DE" dirty="0" err="1"/>
              <a:t>hbz</a:t>
            </a:r>
            <a:r>
              <a:rPr lang="de-DE" dirty="0"/>
              <a:t>-GND-SE-Redaktion und den GND-Level-1-Redaktionsteams aus den anderen Verbundbibliotheken, um offene Fragen zu klären &amp; sich auszutauschen  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Fragen können vorab im </a:t>
            </a:r>
            <a:r>
              <a:rPr lang="de-DE" dirty="0">
                <a:hlinkClick r:id="rId2"/>
              </a:rPr>
              <a:t>Service-Wiki</a:t>
            </a:r>
            <a:r>
              <a:rPr lang="de-DE" dirty="0"/>
              <a:t> eingetragen werden</a:t>
            </a: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05E96B-B3F8-4312-B0D8-1A9DC9D67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C998326-CA48-4D29-A646-0109B37704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12" name="Grafik 11" descr="hbz_logo_gross.gif">
            <a:extLst>
              <a:ext uri="{FF2B5EF4-FFF2-40B4-BE49-F238E27FC236}">
                <a16:creationId xmlns:a16="http://schemas.microsoft.com/office/drawing/2014/main" id="{61F3E190-AAA3-4036-B42F-D33B5BD98A2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8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C2114-D5C1-4AEE-A0C8-B51E281F5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Lokale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60E802-C617-4CBD-A1D3-4235A6BE0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/>
              <a:t>Aufgaben </a:t>
            </a:r>
            <a:r>
              <a:rPr lang="de-DE" dirty="0"/>
              <a:t>der GND-Level-1-Redaktionsteams in den Verbundbibliotheken: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>
                <a:sym typeface="Wingdings" panose="05000000000000000000" pitchFamily="2" charset="2"/>
              </a:rPr>
              <a:t>Endredaktion der neu erstellten GND-Datensätze aus der eigenen Institution (eigene Sätze können direkt auf Level 1 gesetzt werden als auch die Sätze der Kolleg*innen mit Level-3-Berechtigung)                                       – Bibliothekar*innen mit Level 1- und Level 3-Berechtigung bilden zusammen eine </a:t>
            </a:r>
            <a:r>
              <a:rPr lang="de-DE" b="1" dirty="0">
                <a:sym typeface="Wingdings" panose="05000000000000000000" pitchFamily="2" charset="2"/>
              </a:rPr>
              <a:t>Lokalredaktion </a:t>
            </a:r>
          </a:p>
          <a:p>
            <a:r>
              <a:rPr lang="de-DE" dirty="0">
                <a:sym typeface="Wingdings" panose="05000000000000000000" pitchFamily="2" charset="2"/>
              </a:rPr>
              <a:t>selbstständige Korrekturen und Ergänzungen an GND-Datensätzen        </a:t>
            </a:r>
          </a:p>
          <a:p>
            <a:r>
              <a:rPr lang="de-DE" dirty="0"/>
              <a:t>Ansprechpartner innerhalb der eigenen Institution für Fragen rund um die GND sowie bei Problemen mit konkreten GND-Datensätzen                      (z.B. Fragen zur Erfassung, Verständnisfragen zur Regelwerksauslegung)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06BB77-BF0E-4EE2-8D80-0A215B500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5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544B87D-5FF9-4D16-892B-779BDE24A5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8" name="Grafik 7" descr="hbz_logo_gross.gif">
            <a:extLst>
              <a:ext uri="{FF2B5EF4-FFF2-40B4-BE49-F238E27FC236}">
                <a16:creationId xmlns:a16="http://schemas.microsoft.com/office/drawing/2014/main" id="{2A6921B3-E2A4-4209-97F6-2A8B9A9E63B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6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D1041-05F0-4F6C-9E68-9C17D1B29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Lokale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09A4E3-BB27-47F5-B9C2-1240BED48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Einstellen der Level-1-Berechtigung </a:t>
            </a:r>
            <a:r>
              <a:rPr lang="de-DE" b="1"/>
              <a:t>in Alma</a:t>
            </a:r>
            <a:endParaRPr lang="de-DE" b="1" dirty="0">
              <a:solidFill>
                <a:srgbClr val="FF0000"/>
              </a:solidFill>
            </a:endParaRPr>
          </a:p>
          <a:p>
            <a:r>
              <a:rPr lang="de-DE" dirty="0"/>
              <a:t>im Benutzeraccount wird beim Eintrag „Katalogisierungsstufe“ dauerhaft das höchste Level ([90] Expert Level) vergeben</a:t>
            </a:r>
          </a:p>
          <a:p>
            <a:pPr lvl="1"/>
            <a:r>
              <a:rPr lang="de-DE" dirty="0"/>
              <a:t>bei der Neuerfassung/Korrektur von GND-Sätzen ist bei der Vergabe des GND-Levels die Reihenfolge der Eingabe ausschlaggebend. </a:t>
            </a:r>
            <a:r>
              <a:rPr lang="de-DE" dirty="0">
                <a:highlight>
                  <a:srgbClr val="FFFF00"/>
                </a:highlight>
              </a:rPr>
              <a:t>Es ist wichtig, das Level erst ganz zum Schluss der Eingabe zu setzen und in jedem Fall </a:t>
            </a:r>
            <a:r>
              <a:rPr lang="de-DE" u="sng" dirty="0">
                <a:highlight>
                  <a:srgbClr val="FFFF00"/>
                </a:highlight>
              </a:rPr>
              <a:t>aktiv</a:t>
            </a:r>
            <a:r>
              <a:rPr lang="de-DE" dirty="0">
                <a:highlight>
                  <a:srgbClr val="FFFF00"/>
                </a:highlight>
              </a:rPr>
              <a:t> im Dropdownmenü auszuwählen, selbst wenn dort schon das richtige Level steht. </a:t>
            </a:r>
            <a:r>
              <a:rPr lang="de-DE" dirty="0"/>
              <a:t>(Gemeint ist die Eingabe des Levels im Drop-Down-Menü oberhalb von LDR. Darüber wird auch der Wert in Feld 042 gesteuert.)</a:t>
            </a:r>
          </a:p>
          <a:p>
            <a:r>
              <a:rPr lang="de-DE" dirty="0"/>
              <a:t>bei den Titeldaten ist im Dropdown-Menü [60] Senior Level voreingestellt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E1ED3B-CF8E-4179-B758-AA668718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6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F45B7A-CF1C-426D-BF6E-E762334D8A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6" name="Grafik 5" descr="hbz_logo_gross.gif">
            <a:extLst>
              <a:ext uri="{FF2B5EF4-FFF2-40B4-BE49-F238E27FC236}">
                <a16:creationId xmlns:a16="http://schemas.microsoft.com/office/drawing/2014/main" id="{69BD7D59-999A-441F-9337-DA1EBA850EA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7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D1041-05F0-4F6C-9E68-9C17D1B29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Lokale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09A4E3-BB27-47F5-B9C2-1240BED48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Ummelden mit Level-1-Account in Aleph</a:t>
            </a:r>
          </a:p>
          <a:p>
            <a:pPr marL="0" indent="0">
              <a:buNone/>
            </a:pPr>
            <a:r>
              <a:rPr lang="de-DE" u="sng" dirty="0"/>
              <a:t>Benutzer:</a:t>
            </a:r>
          </a:p>
          <a:p>
            <a:pPr marL="0" indent="0">
              <a:buNone/>
            </a:pPr>
            <a:r>
              <a:rPr lang="de-DE" dirty="0"/>
              <a:t>GND-1-51 (LLB Detmold)</a:t>
            </a:r>
          </a:p>
          <a:p>
            <a:pPr marL="0" indent="0">
              <a:buNone/>
            </a:pPr>
            <a:r>
              <a:rPr lang="de-DE" dirty="0"/>
              <a:t>GND-1-Kn3 (KMB Köln)</a:t>
            </a:r>
          </a:p>
          <a:p>
            <a:pPr marL="0" indent="0">
              <a:buNone/>
            </a:pPr>
            <a:r>
              <a:rPr lang="de-DE" dirty="0"/>
              <a:t>GND-1-Kn28 (EDK Köln)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Der Aleph-Account wird vom </a:t>
            </a:r>
            <a:r>
              <a:rPr lang="de-DE" dirty="0" err="1">
                <a:sym typeface="Wingdings" panose="05000000000000000000" pitchFamily="2" charset="2"/>
              </a:rPr>
              <a:t>hbz</a:t>
            </a:r>
            <a:r>
              <a:rPr lang="de-DE" dirty="0">
                <a:sym typeface="Wingdings" panose="05000000000000000000" pitchFamily="2" charset="2"/>
              </a:rPr>
              <a:t> eingerichtet!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E1ED3B-CF8E-4179-B758-AA668718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7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F45B7A-CF1C-426D-BF6E-E762334D8A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6" name="Grafik 5" descr="hbz_logo_gross.gif">
            <a:extLst>
              <a:ext uri="{FF2B5EF4-FFF2-40B4-BE49-F238E27FC236}">
                <a16:creationId xmlns:a16="http://schemas.microsoft.com/office/drawing/2014/main" id="{69BD7D59-999A-441F-9337-DA1EBA850EA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577C69D-C52E-41CD-90B5-3D025BE880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49" y="1893306"/>
            <a:ext cx="3557448" cy="165561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C9B2B63-436C-49C0-9549-373010BE07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469" y="3689039"/>
            <a:ext cx="3551228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52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5E446-3135-4AF9-A07A-877A996F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Informationen zum Ist-Zustand in den Bibliotheken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2B4586-3B03-4F93-B5C7-7C69859A2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Wie viele Bibliothekar*innen arbeiten in der Sacherschließung auf Expertenlevel, sodass sie die offizielle Level-1-Berechtigung bekommen könnten?</a:t>
            </a:r>
            <a:endParaRPr lang="de-DE" sz="3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60C58A-F6A3-47F4-BA34-69139BD37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8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5D0DBE9-BEF2-4EBF-858D-B12B981478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6" name="Grafik 5" descr="hbz_logo_gross.gif">
            <a:extLst>
              <a:ext uri="{FF2B5EF4-FFF2-40B4-BE49-F238E27FC236}">
                <a16:creationId xmlns:a16="http://schemas.microsoft.com/office/drawing/2014/main" id="{D72056F3-7296-49CC-8EEC-5CCEF4F0927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138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5E446-3135-4AF9-A07A-877A996F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Mailingliste und Wiki-Bereich </a:t>
            </a:r>
            <a:br>
              <a:rPr lang="de-DE" dirty="0"/>
            </a:br>
            <a:r>
              <a:rPr lang="de-DE" dirty="0"/>
              <a:t>GND-Level-1-Redaktion</a:t>
            </a:r>
            <a:br>
              <a:rPr lang="de-DE" dirty="0"/>
            </a:b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2B4586-3B03-4F93-B5C7-7C69859A2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159" y="1760662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/>
              <a:t>Mailingliste </a:t>
            </a:r>
            <a:r>
              <a:rPr lang="de-DE" dirty="0">
                <a:hlinkClick r:id="rId2"/>
              </a:rPr>
              <a:t>gnd-1-red@listen.hbz-nrw.de</a:t>
            </a:r>
            <a:r>
              <a:rPr lang="de-DE" dirty="0"/>
              <a:t>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/>
              <a:t> abonnieren unter: </a:t>
            </a:r>
          </a:p>
          <a:p>
            <a:pPr marL="0" indent="0">
              <a:buNone/>
            </a:pPr>
            <a:r>
              <a:rPr lang="de-DE" dirty="0">
                <a:hlinkClick r:id="rId3"/>
              </a:rPr>
              <a:t>https://listen.hbz-nrw.de/mailman/listinfo/gnd-1-red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Wiki-Bereich </a:t>
            </a:r>
            <a:r>
              <a:rPr lang="de-DE" dirty="0">
                <a:hlinkClick r:id="rId4"/>
              </a:rPr>
              <a:t>„GND-Level-1-Redaktion“</a:t>
            </a:r>
            <a:r>
              <a:rPr lang="de-DE" dirty="0"/>
              <a:t> im </a:t>
            </a:r>
            <a:r>
              <a:rPr lang="de-DE" dirty="0" err="1"/>
              <a:t>hbz</a:t>
            </a:r>
            <a:r>
              <a:rPr lang="de-DE" dirty="0"/>
              <a:t>-Service-Wiki</a:t>
            </a:r>
          </a:p>
          <a:p>
            <a:r>
              <a:rPr lang="de-DE" dirty="0"/>
              <a:t>Fragen zu GND-Regelwerkslücken im Bereich der Sacherschließung</a:t>
            </a:r>
          </a:p>
          <a:p>
            <a:r>
              <a:rPr lang="de-DE" dirty="0"/>
              <a:t>Teilnehmende Bibliotheken</a:t>
            </a:r>
          </a:p>
          <a:p>
            <a:r>
              <a:rPr lang="de-DE" dirty="0"/>
              <a:t>Webkonferenzen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Außerdem: </a:t>
            </a:r>
            <a:r>
              <a:rPr lang="de-DE" dirty="0">
                <a:hlinkClick r:id="rId5"/>
              </a:rPr>
              <a:t>„Aktuelle Informationen der DNB zur GND“</a:t>
            </a: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Bitte Seite beobachten, um über Aktualisierungen informiert zu bleiben!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60C58A-F6A3-47F4-BA34-69139BD37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8372" y="6415927"/>
            <a:ext cx="2743200" cy="365125"/>
          </a:xfrm>
        </p:spPr>
        <p:txBody>
          <a:bodyPr/>
          <a:lstStyle/>
          <a:p>
            <a:fld id="{418B3B58-32C0-4C05-AB5E-8D4F8CA6C0BB}" type="slidenum">
              <a:rPr lang="de-DE" smtClean="0"/>
              <a:t>9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5D0DBE9-BEF2-4EBF-858D-B12B981478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15" y="259510"/>
            <a:ext cx="1052557" cy="1215453"/>
          </a:xfrm>
          <a:prstGeom prst="rect">
            <a:avLst/>
          </a:prstGeom>
        </p:spPr>
      </p:pic>
      <p:pic>
        <p:nvPicPr>
          <p:cNvPr id="6" name="Grafik 5" descr="hbz_logo_gross.gif">
            <a:extLst>
              <a:ext uri="{FF2B5EF4-FFF2-40B4-BE49-F238E27FC236}">
                <a16:creationId xmlns:a16="http://schemas.microsoft.com/office/drawing/2014/main" id="{D72056F3-7296-49CC-8EEC-5CCEF4F0927A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47767" y="6213309"/>
            <a:ext cx="161799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65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</Words>
  <Application>Microsoft Office PowerPoint</Application>
  <PresentationFormat>Breitbild</PresentationFormat>
  <Paragraphs>96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Office</vt:lpstr>
      <vt:lpstr>PowerPoint-Präsentation</vt:lpstr>
      <vt:lpstr>Übersicht</vt:lpstr>
      <vt:lpstr>Zentrale Ebene</vt:lpstr>
      <vt:lpstr>Lokale Ebene</vt:lpstr>
      <vt:lpstr>Lokale Ebene</vt:lpstr>
      <vt:lpstr>Lokale Ebene</vt:lpstr>
      <vt:lpstr>Lokale Ebene</vt:lpstr>
      <vt:lpstr>Informationen zum Ist-Zustand in den Bibliotheken</vt:lpstr>
      <vt:lpstr>Mailingliste und Wiki-Bereich  GND-Level-1-Redaktion </vt:lpstr>
      <vt:lpstr>Zeitplan</vt:lpstr>
      <vt:lpstr>         Vielen Dank!!  Protokoll: https://service-wiki.hbz-nrw.de/x/RgASMg  </vt:lpstr>
    </vt:vector>
  </TitlesOfParts>
  <Company>hbz-nrw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Redaktionskonzept im hbz-Verbund</dc:title>
  <dc:creator>goll</dc:creator>
  <cp:lastModifiedBy>Isabell Goll</cp:lastModifiedBy>
  <cp:revision>164</cp:revision>
  <cp:lastPrinted>2022-04-29T06:24:50Z</cp:lastPrinted>
  <dcterms:created xsi:type="dcterms:W3CDTF">2022-04-12T11:36:10Z</dcterms:created>
  <dcterms:modified xsi:type="dcterms:W3CDTF">2022-11-09T15:31:28Z</dcterms:modified>
</cp:coreProperties>
</file>