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1" r:id="rId2"/>
  </p:sldMasterIdLst>
  <p:notesMasterIdLst>
    <p:notesMasterId r:id="rId35"/>
  </p:notesMasterIdLst>
  <p:handoutMasterIdLst>
    <p:handoutMasterId r:id="rId36"/>
  </p:handoutMasterIdLst>
  <p:sldIdLst>
    <p:sldId id="298" r:id="rId3"/>
    <p:sldId id="299" r:id="rId4"/>
    <p:sldId id="401" r:id="rId5"/>
    <p:sldId id="374" r:id="rId6"/>
    <p:sldId id="334" r:id="rId7"/>
    <p:sldId id="337" r:id="rId8"/>
    <p:sldId id="338" r:id="rId9"/>
    <p:sldId id="304" r:id="rId10"/>
    <p:sldId id="381" r:id="rId11"/>
    <p:sldId id="379" r:id="rId12"/>
    <p:sldId id="315" r:id="rId13"/>
    <p:sldId id="378" r:id="rId14"/>
    <p:sldId id="317" r:id="rId15"/>
    <p:sldId id="400" r:id="rId16"/>
    <p:sldId id="391" r:id="rId17"/>
    <p:sldId id="312" r:id="rId18"/>
    <p:sldId id="392" r:id="rId19"/>
    <p:sldId id="393" r:id="rId20"/>
    <p:sldId id="325" r:id="rId21"/>
    <p:sldId id="314" r:id="rId22"/>
    <p:sldId id="394" r:id="rId23"/>
    <p:sldId id="395" r:id="rId24"/>
    <p:sldId id="396" r:id="rId25"/>
    <p:sldId id="399" r:id="rId26"/>
    <p:sldId id="382" r:id="rId27"/>
    <p:sldId id="397" r:id="rId28"/>
    <p:sldId id="398" r:id="rId29"/>
    <p:sldId id="383" r:id="rId30"/>
    <p:sldId id="384" r:id="rId31"/>
    <p:sldId id="354" r:id="rId32"/>
    <p:sldId id="386" r:id="rId33"/>
    <p:sldId id="402" r:id="rId34"/>
  </p:sldIdLst>
  <p:sldSz cx="9144000" cy="5143500" type="screen16x9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>
          <p15:clr>
            <a:srgbClr val="A4A3A4"/>
          </p15:clr>
        </p15:guide>
        <p15:guide id="2" pos="45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78"/>
    <a:srgbClr val="FA82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9176" autoAdjust="0"/>
  </p:normalViewPr>
  <p:slideViewPr>
    <p:cSldViewPr>
      <p:cViewPr varScale="1">
        <p:scale>
          <a:sx n="137" d="100"/>
          <a:sy n="137" d="100"/>
        </p:scale>
        <p:origin x="486" y="114"/>
      </p:cViewPr>
      <p:guideLst>
        <p:guide orient="horz" pos="3162"/>
        <p:guide pos="45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8AD3C-546A-4CB6-B512-19CC47D5CFC5}" type="datetimeFigureOut">
              <a:rPr lang="de-DE" smtClean="0"/>
              <a:pPr/>
              <a:t>11.07.2017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07EBC-DB9B-4262-B4A7-C882CDF0282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282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D2722-F12E-4DCE-B36D-196AC47CC75D}" type="datetimeFigureOut">
              <a:rPr lang="de-DE" smtClean="0"/>
              <a:pPr/>
              <a:t>11.07.2017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5AAC3-033D-4541-A59C-D96FD32BD23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1863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50267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120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11455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815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9301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4108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4806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31346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6582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80857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258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4252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90229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172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89389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2073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4261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93960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4343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725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197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2570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712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159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734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8408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5AAC3-033D-4541-A59C-D96FD32BD23B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2577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87475"/>
            <a:ext cx="5486400" cy="371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429866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458525"/>
            <a:ext cx="5486400" cy="5470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Tx/>
              <a:buFont typeface="Arial" pitchFamily="34" charset="0"/>
              <a:buChar char="•"/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467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87475"/>
            <a:ext cx="5486400" cy="371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429866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63688" y="458525"/>
            <a:ext cx="5486400" cy="5470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4771162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4772483"/>
            <a:ext cx="4824536" cy="232815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www.bibliotheksstatistik.de | dbs@hbz-nrw.de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4769399"/>
            <a:ext cx="539552" cy="232625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1113588"/>
            <a:ext cx="1403648" cy="54006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1113588"/>
            <a:ext cx="7596336" cy="54006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5825" y="4659981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9872" y="4771162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lvl1pPr algn="l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4772483"/>
            <a:ext cx="4824536" cy="232815"/>
          </a:xfrm>
          <a:prstGeom prst="rect">
            <a:avLst/>
          </a:prstGeom>
          <a:solidFill>
            <a:srgbClr val="004678"/>
          </a:solidFill>
        </p:spPr>
        <p:txBody>
          <a:bodyPr vert="horz" lIns="91440" tIns="46800" rIns="91440" bIns="46800" rtlCol="0" anchor="ctr"/>
          <a:lstStyle>
            <a:lvl1pPr algn="ct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www.bibliotheksstatistik.de | dbs@hbz-nrw.de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04448" y="4769399"/>
            <a:ext cx="539552" cy="232625"/>
          </a:xfrm>
          <a:prstGeom prst="rect">
            <a:avLst/>
          </a:prstGeom>
          <a:solidFill>
            <a:srgbClr val="FA820A"/>
          </a:solidFill>
        </p:spPr>
        <p:txBody>
          <a:bodyPr vert="horz" lIns="91440" tIns="45720" rIns="91440" bIns="45720" rtlCol="0" anchor="ctr" anchorCtr="1"/>
          <a:lstStyle>
            <a:lvl1pPr algn="r"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7740352" y="87474"/>
            <a:ext cx="1403648" cy="54006"/>
          </a:xfrm>
          <a:prstGeom prst="rect">
            <a:avLst/>
          </a:prstGeom>
          <a:solidFill>
            <a:srgbClr val="FA8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87474"/>
            <a:ext cx="7596336" cy="54006"/>
          </a:xfrm>
          <a:prstGeom prst="rect">
            <a:avLst/>
          </a:prstGeom>
          <a:solidFill>
            <a:srgbClr val="004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 descr="hbz_logo_gross.gif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235825" y="4659981"/>
            <a:ext cx="1213494" cy="4320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467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1.hbz-nrw.de/display/DBS/Datenposter+ab+2007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bliotheksstatistik.de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1.hbz-nrw.de/pages/viewpage.action?pageId=84541470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1.hbz-nrw.de/display/DBS/Bibliothekssuchmaschine+-+Bib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1.hbz-nrw.de/pages/viewpage.action?pageId=99811425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1.hbz-nrw.de/display/DBS/Gesamtauswertunge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-571847" y="699542"/>
            <a:ext cx="7772400" cy="2228305"/>
          </a:xfrm>
        </p:spPr>
        <p:txBody>
          <a:bodyPr/>
          <a:lstStyle/>
          <a:p>
            <a:r>
              <a:rPr lang="de-DE" dirty="0" smtClean="0"/>
              <a:t>                 DBS-Schulung</a:t>
            </a:r>
            <a:endParaRPr lang="de-DE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711200" y="475121"/>
            <a:ext cx="7772400" cy="30989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004678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de-DE" sz="5400" dirty="0" smtClean="0">
              <a:latin typeface="Cabin" panose="020B0803050202020004" pitchFamily="34" charset="0"/>
            </a:endParaRPr>
          </a:p>
        </p:txBody>
      </p:sp>
      <p:pic>
        <p:nvPicPr>
          <p:cNvPr id="1028" name="Picture 4" descr="https://www.hbz-nrw.de/ueberuns/logos/dbs_logo/dbs_logo_kle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974" y="428157"/>
            <a:ext cx="2381250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>
          <a:xfrm>
            <a:off x="1371600" y="2571751"/>
            <a:ext cx="6400800" cy="2197648"/>
          </a:xfrm>
        </p:spPr>
        <p:txBody>
          <a:bodyPr/>
          <a:lstStyle/>
          <a:p>
            <a:r>
              <a:rPr lang="de-DE" dirty="0" smtClean="0"/>
              <a:t>Einführung für neue Beschäftigte des hbz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sz="2500" i="1" dirty="0" smtClean="0"/>
              <a:t>Ira Foltin    Gabriele Heugen-Ecker</a:t>
            </a:r>
            <a:endParaRPr lang="de-DE" sz="25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DBS-Gesamtauswertungen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496" y="4770950"/>
            <a:ext cx="2133600" cy="234677"/>
          </a:xfrm>
        </p:spPr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9" name="Inhaltsplatzhalter 8" descr="gesamt_dt_2015.pdf - Adobe Acrobat Reader DC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00150"/>
            <a:ext cx="6588409" cy="3394075"/>
          </a:xfrm>
        </p:spPr>
      </p:pic>
    </p:spTree>
    <p:extLst>
      <p:ext uri="{BB962C8B-B14F-4D97-AF65-F5344CB8AC3E}">
        <p14:creationId xmlns:p14="http://schemas.microsoft.com/office/powerpoint/2010/main" val="179920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DBS-Datenposter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Courier New" panose="02070309020205020404" pitchFamily="49" charset="0"/>
              <a:buChar char="o"/>
            </a:pPr>
            <a:r>
              <a:rPr lang="de-DE" dirty="0">
                <a:solidFill>
                  <a:srgbClr val="004678"/>
                </a:solidFill>
                <a:hlinkClick r:id="rId3"/>
              </a:rPr>
              <a:t>https://wiki1.hbz-nrw.de/display/DBS/Datenposter+ab+2007</a:t>
            </a:r>
            <a:endParaRPr lang="de-DE" dirty="0" smtClean="0">
              <a:solidFill>
                <a:srgbClr val="004678"/>
              </a:solidFill>
            </a:endParaRPr>
          </a:p>
          <a:p>
            <a:endParaRPr lang="de-DE" dirty="0" smtClean="0">
              <a:solidFill>
                <a:srgbClr val="004678"/>
              </a:solidFill>
            </a:endParaRPr>
          </a:p>
          <a:p>
            <a:r>
              <a:rPr lang="de-DE" dirty="0" smtClean="0">
                <a:solidFill>
                  <a:srgbClr val="004678"/>
                </a:solidFill>
              </a:rPr>
              <a:t>In Papierform verschickt an Bibliotheken, Fachstellen, Träger, Entscheidungsträger, bibliotheksaffine Journalisten</a:t>
            </a:r>
          </a:p>
          <a:p>
            <a:pPr marL="457200" lvl="1" indent="0">
              <a:buNone/>
            </a:pPr>
            <a:endParaRPr lang="de-DE" dirty="0" smtClean="0">
              <a:solidFill>
                <a:srgbClr val="004678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622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DBS-Datenposter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9" name="Inhaltsplatzhalter 8" descr="datenposter2015_web.pdf - 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23" y="1200150"/>
            <a:ext cx="5399954" cy="3394075"/>
          </a:xfrm>
        </p:spPr>
      </p:pic>
    </p:spTree>
    <p:extLst>
      <p:ext uri="{BB962C8B-B14F-4D97-AF65-F5344CB8AC3E}">
        <p14:creationId xmlns:p14="http://schemas.microsoft.com/office/powerpoint/2010/main" val="210228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Auswertung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Courier New" panose="02070309020205020404" pitchFamily="49" charset="0"/>
              <a:buChar char="o"/>
            </a:pPr>
            <a:r>
              <a:rPr lang="de-DE" altLang="de-DE" dirty="0">
                <a:solidFill>
                  <a:srgbClr val="004678"/>
                </a:solidFill>
                <a:hlinkClick r:id="rId3"/>
              </a:rPr>
              <a:t>https://www.bibliotheksstatistik.de/</a:t>
            </a:r>
            <a:endParaRPr lang="de-DE" altLang="de-DE" dirty="0">
              <a:solidFill>
                <a:srgbClr val="004678"/>
              </a:solidFill>
            </a:endParaRPr>
          </a:p>
          <a:p>
            <a:pPr marL="457200" lvl="1" indent="0">
              <a:buNone/>
            </a:pPr>
            <a:endParaRPr lang="de-DE" altLang="de-DE" dirty="0" smtClean="0"/>
          </a:p>
          <a:p>
            <a:r>
              <a:rPr lang="de-DE" altLang="de-DE" dirty="0" smtClean="0">
                <a:solidFill>
                  <a:srgbClr val="004678"/>
                </a:solidFill>
              </a:rPr>
              <a:t>DBS-Daten </a:t>
            </a:r>
            <a:r>
              <a:rPr lang="de-DE" altLang="de-DE" dirty="0">
                <a:solidFill>
                  <a:srgbClr val="004678"/>
                </a:solidFill>
              </a:rPr>
              <a:t>seit 1999 </a:t>
            </a:r>
            <a:r>
              <a:rPr lang="de-DE" altLang="de-DE" dirty="0" smtClean="0">
                <a:solidFill>
                  <a:srgbClr val="004678"/>
                </a:solidFill>
              </a:rPr>
              <a:t>online</a:t>
            </a:r>
          </a:p>
          <a:p>
            <a:r>
              <a:rPr lang="de-DE" altLang="de-DE" dirty="0">
                <a:solidFill>
                  <a:srgbClr val="004678"/>
                </a:solidFill>
              </a:rPr>
              <a:t>Individuelle </a:t>
            </a:r>
            <a:r>
              <a:rPr lang="de-DE" altLang="de-DE" dirty="0" smtClean="0">
                <a:solidFill>
                  <a:srgbClr val="004678"/>
                </a:solidFill>
              </a:rPr>
              <a:t>Filtermöglichkeiten</a:t>
            </a:r>
          </a:p>
          <a:p>
            <a:r>
              <a:rPr lang="de-DE" altLang="de-DE" dirty="0" smtClean="0">
                <a:solidFill>
                  <a:srgbClr val="004678"/>
                </a:solidFill>
              </a:rPr>
              <a:t>Zeitreihen</a:t>
            </a:r>
          </a:p>
          <a:p>
            <a:endParaRPr lang="de-DE" altLang="de-DE" dirty="0">
              <a:solidFill>
                <a:srgbClr val="004678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004678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26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Auswertung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altLang="de-DE" dirty="0">
              <a:solidFill>
                <a:srgbClr val="004678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004678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8" name="Grafik 7" descr="Variable Auswertung - Mozilla Firefox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08010"/>
            <a:ext cx="7477363" cy="325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7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600" dirty="0" smtClean="0"/>
              <a:t>Aufgabe 1. </a:t>
            </a:r>
            <a:br>
              <a:rPr lang="de-DE" sz="1600" dirty="0" smtClean="0"/>
            </a:br>
            <a:r>
              <a:rPr lang="de-DE" sz="1600" dirty="0" smtClean="0"/>
              <a:t>Lassen </a:t>
            </a:r>
            <a:r>
              <a:rPr lang="de-DE" sz="1600" dirty="0"/>
              <a:t>Sie sich in der Variablen Auswertung die Kennzahlen (900er) von GN722, BJ 2015, anzeigen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9650" y="4767347"/>
            <a:ext cx="2133600" cy="234677"/>
          </a:xfrm>
        </p:spPr>
        <p:txBody>
          <a:bodyPr/>
          <a:lstStyle/>
          <a:p>
            <a:r>
              <a:rPr lang="de-DE" dirty="0" smtClean="0"/>
              <a:t>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8" name="Inhaltsplatzhalter 3" descr="auswertung-5  [Schreibgeschützt]  [Kompatibilitätsmodus] - Excel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200150"/>
            <a:ext cx="7472772" cy="3394075"/>
          </a:xfrm>
        </p:spPr>
      </p:pic>
    </p:spTree>
    <p:extLst>
      <p:ext uri="{BB962C8B-B14F-4D97-AF65-F5344CB8AC3E}">
        <p14:creationId xmlns:p14="http://schemas.microsoft.com/office/powerpoint/2010/main" val="3476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Indikatorenraster ÖB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>
              <a:buFont typeface="Courier New" panose="02070309020205020404" pitchFamily="49" charset="0"/>
              <a:buChar char="o"/>
            </a:pPr>
            <a:endParaRPr lang="de-DE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de-DE" dirty="0">
                <a:hlinkClick r:id="rId3"/>
              </a:rPr>
              <a:t>https://</a:t>
            </a:r>
            <a:r>
              <a:rPr lang="de-DE" dirty="0" smtClean="0">
                <a:hlinkClick r:id="rId3"/>
              </a:rPr>
              <a:t>wiki1.hbz-nrw.de/pages/viewpage.action?pageId=84541470</a:t>
            </a:r>
            <a:endParaRPr lang="de-DE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de-DE" dirty="0" smtClean="0"/>
          </a:p>
          <a:p>
            <a:r>
              <a:rPr lang="de-DE" sz="2900" dirty="0" smtClean="0">
                <a:solidFill>
                  <a:srgbClr val="004678"/>
                </a:solidFill>
              </a:rPr>
              <a:t>Der bibliothekarische Zollstock</a:t>
            </a:r>
          </a:p>
          <a:p>
            <a:r>
              <a:rPr lang="de-DE" sz="2900" dirty="0" smtClean="0">
                <a:solidFill>
                  <a:srgbClr val="004678"/>
                </a:solidFill>
              </a:rPr>
              <a:t>Berechnet Indikatoren zu Service, Nutzung, Personal, Finanzen</a:t>
            </a:r>
          </a:p>
          <a:p>
            <a:r>
              <a:rPr lang="de-DE" altLang="de-DE" sz="2900" dirty="0">
                <a:solidFill>
                  <a:srgbClr val="004678"/>
                </a:solidFill>
              </a:rPr>
              <a:t>die Werte der Indikatoren sind in der Variablen Auswertung (900er-Fragen)</a:t>
            </a:r>
          </a:p>
          <a:p>
            <a:r>
              <a:rPr lang="de-DE" altLang="de-DE" sz="2900" dirty="0">
                <a:solidFill>
                  <a:srgbClr val="004678"/>
                </a:solidFill>
              </a:rPr>
              <a:t>bildet ein </a:t>
            </a:r>
            <a:r>
              <a:rPr lang="de-DE" altLang="de-DE" sz="2900" dirty="0" smtClean="0">
                <a:solidFill>
                  <a:srgbClr val="004678"/>
                </a:solidFill>
              </a:rPr>
              <a:t>Bibliotheksprofil</a:t>
            </a:r>
          </a:p>
          <a:p>
            <a:pPr marL="0" indent="0">
              <a:buNone/>
            </a:pPr>
            <a:endParaRPr lang="de-DE" altLang="de-DE" sz="2900" dirty="0" smtClean="0">
              <a:solidFill>
                <a:srgbClr val="004678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004678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83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600" dirty="0" smtClean="0"/>
              <a:t>Aufgabe 2.</a:t>
            </a:r>
            <a:br>
              <a:rPr lang="de-DE" sz="1600" dirty="0" smtClean="0"/>
            </a:br>
            <a:r>
              <a:rPr lang="de-DE" sz="1600" dirty="0" smtClean="0"/>
              <a:t>Fügen </a:t>
            </a:r>
            <a:r>
              <a:rPr lang="de-DE" sz="1600" dirty="0"/>
              <a:t>Sie die Kennzahlen in den entsprechenden Indikatorenraster ein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Inhaltsplatzhalter 9" descr="groessenklasse_unter20000_GN722  [Schreibgeschützt] - Excel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76"/>
            <a:ext cx="8003232" cy="3394075"/>
          </a:xfrm>
        </p:spPr>
      </p:pic>
    </p:spTree>
    <p:extLst>
      <p:ext uri="{BB962C8B-B14F-4D97-AF65-F5344CB8AC3E}">
        <p14:creationId xmlns:p14="http://schemas.microsoft.com/office/powerpoint/2010/main" val="40332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21.04.2016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7" name="Inhaltsplatzhalter 6" descr="INDIKATORENRASTER, GN722 [Schreibgeschützt] - Word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726" y="-128807"/>
            <a:ext cx="9456726" cy="489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BibS - Bibliothekssuchmaschine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>
              <a:buFont typeface="Courier New" panose="02070309020205020404" pitchFamily="49" charset="0"/>
              <a:buChar char="o"/>
            </a:pPr>
            <a:r>
              <a:rPr lang="de-DE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https://wiki1.hbz-nrw.de/display/DBS/Bibliothekssuchmaschine+-+BibS</a:t>
            </a:r>
            <a:endParaRPr lang="de-DE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de-DE" dirty="0"/>
          </a:p>
          <a:p>
            <a:r>
              <a:rPr lang="de-DE" dirty="0" smtClean="0">
                <a:solidFill>
                  <a:srgbClr val="004678"/>
                </a:solidFill>
              </a:rPr>
              <a:t>durchsucht den Adressdatenbestand</a:t>
            </a:r>
          </a:p>
          <a:p>
            <a:r>
              <a:rPr lang="de-DE" dirty="0">
                <a:solidFill>
                  <a:srgbClr val="004678"/>
                </a:solidFill>
              </a:rPr>
              <a:t>g</a:t>
            </a:r>
            <a:r>
              <a:rPr lang="de-DE" dirty="0" smtClean="0">
                <a:solidFill>
                  <a:srgbClr val="004678"/>
                </a:solidFill>
              </a:rPr>
              <a:t>ibt Kennzahlen aus</a:t>
            </a:r>
          </a:p>
          <a:p>
            <a:r>
              <a:rPr lang="de-DE" dirty="0">
                <a:solidFill>
                  <a:srgbClr val="004678"/>
                </a:solidFill>
              </a:rPr>
              <a:t>l</a:t>
            </a:r>
            <a:r>
              <a:rPr lang="de-DE" dirty="0" smtClean="0">
                <a:solidFill>
                  <a:srgbClr val="004678"/>
                </a:solidFill>
              </a:rPr>
              <a:t>ässt Ähnlichkeitssuche zu</a:t>
            </a:r>
          </a:p>
          <a:p>
            <a:endParaRPr lang="de-DE" dirty="0">
              <a:solidFill>
                <a:srgbClr val="004678"/>
              </a:solidFill>
            </a:endParaRPr>
          </a:p>
          <a:p>
            <a:r>
              <a:rPr lang="de-DE" dirty="0" smtClean="0">
                <a:solidFill>
                  <a:srgbClr val="004678"/>
                </a:solidFill>
              </a:rPr>
              <a:t>„Hilfetext zur Bibliothekssuchmaschine – BibS</a:t>
            </a:r>
            <a:r>
              <a:rPr lang="de-DE" dirty="0">
                <a:solidFill>
                  <a:srgbClr val="004678"/>
                </a:solidFill>
              </a:rPr>
              <a:t>“ </a:t>
            </a:r>
            <a:r>
              <a:rPr lang="de-DE" dirty="0" smtClean="0">
                <a:solidFill>
                  <a:srgbClr val="004678"/>
                </a:solidFill>
              </a:rPr>
              <a:t>unter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dirty="0" smtClean="0">
                <a:solidFill>
                  <a:srgbClr val="004678"/>
                </a:solidFill>
              </a:rPr>
              <a:t>https://www.hbz-nrw.de/dokumentencenter/produkte/dbs/aktuell/anleitungen/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25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 Fahrplan: Einführung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7615"/>
            <a:ext cx="8229600" cy="3247008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de-DE" altLang="de-DE" dirty="0" smtClean="0">
                <a:solidFill>
                  <a:srgbClr val="004678"/>
                </a:solidFill>
              </a:rPr>
              <a:t>DBS </a:t>
            </a:r>
            <a:r>
              <a:rPr lang="de-DE" altLang="de-DE" dirty="0">
                <a:solidFill>
                  <a:srgbClr val="004678"/>
                </a:solidFill>
              </a:rPr>
              <a:t>- Wer spielt mit?</a:t>
            </a:r>
          </a:p>
          <a:p>
            <a:pPr>
              <a:defRPr/>
            </a:pPr>
            <a:r>
              <a:rPr lang="de-DE" altLang="de-DE" dirty="0" smtClean="0">
                <a:solidFill>
                  <a:srgbClr val="004678"/>
                </a:solidFill>
              </a:rPr>
              <a:t>Wie </a:t>
            </a:r>
            <a:r>
              <a:rPr lang="de-DE" altLang="de-DE" dirty="0">
                <a:solidFill>
                  <a:srgbClr val="004678"/>
                </a:solidFill>
              </a:rPr>
              <a:t>arbeitet die </a:t>
            </a:r>
            <a:r>
              <a:rPr lang="de-DE" altLang="de-DE" dirty="0" smtClean="0">
                <a:solidFill>
                  <a:srgbClr val="004678"/>
                </a:solidFill>
              </a:rPr>
              <a:t>Redaktion und wo </a:t>
            </a:r>
            <a:r>
              <a:rPr lang="de-DE" altLang="de-DE" dirty="0">
                <a:solidFill>
                  <a:srgbClr val="004678"/>
                </a:solidFill>
              </a:rPr>
              <a:t>schauen wir genau hin</a:t>
            </a:r>
            <a:r>
              <a:rPr lang="de-DE" altLang="de-DE" dirty="0" smtClean="0">
                <a:solidFill>
                  <a:srgbClr val="004678"/>
                </a:solidFill>
              </a:rPr>
              <a:t>?</a:t>
            </a:r>
          </a:p>
          <a:p>
            <a:pPr>
              <a:defRPr/>
            </a:pPr>
            <a:r>
              <a:rPr lang="de-DE" altLang="de-DE" dirty="0" smtClean="0">
                <a:solidFill>
                  <a:srgbClr val="004678"/>
                </a:solidFill>
              </a:rPr>
              <a:t>Was bieten wir an?</a:t>
            </a:r>
          </a:p>
          <a:p>
            <a:pPr lvl="1">
              <a:buFont typeface="Courier New" panose="02070309020205020404" pitchFamily="49" charset="0"/>
              <a:buChar char="o"/>
              <a:defRPr/>
            </a:pPr>
            <a:r>
              <a:rPr lang="de-DE" altLang="de-DE" dirty="0" smtClean="0">
                <a:solidFill>
                  <a:srgbClr val="004678"/>
                </a:solidFill>
              </a:rPr>
              <a:t>Kleine Aufgaben zur DBS</a:t>
            </a:r>
          </a:p>
          <a:p>
            <a:pPr>
              <a:defRPr/>
            </a:pPr>
            <a:r>
              <a:rPr lang="de-DE" altLang="de-DE" dirty="0" smtClean="0">
                <a:solidFill>
                  <a:srgbClr val="004678"/>
                </a:solidFill>
              </a:rPr>
              <a:t>Für wen machen wir das?</a:t>
            </a:r>
          </a:p>
          <a:p>
            <a:pPr>
              <a:defRPr/>
            </a:pPr>
            <a:r>
              <a:rPr lang="de-DE" altLang="de-DE" dirty="0" smtClean="0">
                <a:solidFill>
                  <a:srgbClr val="004678"/>
                </a:solidFill>
              </a:rPr>
              <a:t>Fragen – einfach stellen!</a:t>
            </a:r>
            <a:r>
              <a:rPr lang="de-DE" altLang="de-DE" dirty="0"/>
              <a:t/>
            </a:r>
            <a:br>
              <a:rPr lang="de-DE" altLang="de-DE" dirty="0"/>
            </a:br>
            <a:endParaRPr lang="de-DE" alt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Datumsplatzhalter 3"/>
          <p:cNvSpPr txBox="1">
            <a:spLocks/>
          </p:cNvSpPr>
          <p:nvPr/>
        </p:nvSpPr>
        <p:spPr>
          <a:xfrm>
            <a:off x="102412" y="4775950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11.07.2017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BibS - Bibliothekssuchmaschine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 descr="Bibliothekssuchmaschine - Mozilla Firefox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23" y="1200150"/>
            <a:ext cx="5399954" cy="3394075"/>
          </a:xfrm>
        </p:spPr>
      </p:pic>
    </p:spTree>
    <p:extLst>
      <p:ext uri="{BB962C8B-B14F-4D97-AF65-F5344CB8AC3E}">
        <p14:creationId xmlns:p14="http://schemas.microsoft.com/office/powerpoint/2010/main" val="69846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52536" y="161175"/>
            <a:ext cx="8229600" cy="857250"/>
          </a:xfrm>
        </p:spPr>
        <p:txBody>
          <a:bodyPr/>
          <a:lstStyle/>
          <a:p>
            <a:r>
              <a:rPr lang="de-DE" sz="1600" dirty="0" smtClean="0"/>
              <a:t>Aufgabe 3.</a:t>
            </a:r>
            <a:br>
              <a:rPr lang="de-DE" sz="1600" dirty="0" smtClean="0"/>
            </a:br>
            <a:r>
              <a:rPr lang="de-DE" sz="1600" dirty="0" smtClean="0"/>
              <a:t>Suchen Sie in der Bibliothekssuchmaschine die Bibliotheken</a:t>
            </a:r>
            <a:r>
              <a:rPr lang="de-DE" sz="1600" dirty="0"/>
              <a:t>, die in NRW vom Träger „</a:t>
            </a:r>
            <a:r>
              <a:rPr lang="de-DE" sz="1600" dirty="0" smtClean="0"/>
              <a:t>Öffentliche </a:t>
            </a:r>
            <a:r>
              <a:rPr lang="de-DE" sz="1600" dirty="0"/>
              <a:t>Hand“ hauptamtlich </a:t>
            </a:r>
            <a:r>
              <a:rPr lang="de-DE" sz="1600" dirty="0" smtClean="0"/>
              <a:t>geleitet sind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21.04.2016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8" name="Datumsplatzhalter 3"/>
          <p:cNvSpPr txBox="1">
            <a:spLocks/>
          </p:cNvSpPr>
          <p:nvPr/>
        </p:nvSpPr>
        <p:spPr>
          <a:xfrm>
            <a:off x="102412" y="4775950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mtClean="0"/>
              <a:t>2017</a:t>
            </a:r>
            <a:endParaRPr lang="de-DE" dirty="0"/>
          </a:p>
        </p:txBody>
      </p:sp>
      <p:pic>
        <p:nvPicPr>
          <p:cNvPr id="10" name="Inhaltsplatzhalter 3" descr="Bibliothekssuchmaschine - Mozilla Firefox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74632"/>
            <a:ext cx="8208912" cy="3394075"/>
          </a:xfrm>
        </p:spPr>
      </p:pic>
    </p:spTree>
    <p:extLst>
      <p:ext uri="{BB962C8B-B14F-4D97-AF65-F5344CB8AC3E}">
        <p14:creationId xmlns:p14="http://schemas.microsoft.com/office/powerpoint/2010/main" val="134270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52536" y="161175"/>
            <a:ext cx="8229600" cy="857250"/>
          </a:xfrm>
        </p:spPr>
        <p:txBody>
          <a:bodyPr/>
          <a:lstStyle/>
          <a:p>
            <a:r>
              <a:rPr lang="de-DE" sz="1600" dirty="0" smtClean="0"/>
              <a:t>Aufgabe 4.</a:t>
            </a:r>
            <a:br>
              <a:rPr lang="de-DE" sz="1600" dirty="0" smtClean="0"/>
            </a:br>
            <a:r>
              <a:rPr lang="de-DE" sz="1600" dirty="0"/>
              <a:t>Lassen Sie sich von der Stadtbücherei Hürth (AA435) die voreingestellten Kennzahlen ausgeben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21.04.2016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8" name="Datumsplatzhalter 3"/>
          <p:cNvSpPr txBox="1">
            <a:spLocks/>
          </p:cNvSpPr>
          <p:nvPr/>
        </p:nvSpPr>
        <p:spPr>
          <a:xfrm>
            <a:off x="102412" y="4775950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mtClean="0"/>
              <a:t>2017</a:t>
            </a:r>
            <a:endParaRPr lang="de-DE" dirty="0"/>
          </a:p>
        </p:txBody>
      </p:sp>
      <p:pic>
        <p:nvPicPr>
          <p:cNvPr id="9" name="Inhaltsplatzhalter 3" descr="Bibliotheksadresse - Mozilla Firefox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00150"/>
            <a:ext cx="8208911" cy="3394075"/>
          </a:xfrm>
        </p:spPr>
      </p:pic>
    </p:spTree>
    <p:extLst>
      <p:ext uri="{BB962C8B-B14F-4D97-AF65-F5344CB8AC3E}">
        <p14:creationId xmlns:p14="http://schemas.microsoft.com/office/powerpoint/2010/main" val="111257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52536" y="161175"/>
            <a:ext cx="8229600" cy="857250"/>
          </a:xfrm>
        </p:spPr>
        <p:txBody>
          <a:bodyPr/>
          <a:lstStyle/>
          <a:p>
            <a:r>
              <a:rPr lang="de-DE" sz="1600" dirty="0" smtClean="0"/>
              <a:t>Aufgabe 5.</a:t>
            </a:r>
            <a:br>
              <a:rPr lang="de-DE" sz="1600" dirty="0" smtClean="0"/>
            </a:br>
            <a:r>
              <a:rPr lang="de-DE" sz="1600" dirty="0"/>
              <a:t>Schauen Sie, welche Bibliotheken der Stadtbücherei Hürth ähnlich sind (Kennzahlenvergleich)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21.04.2016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8" name="Datumsplatzhalter 3"/>
          <p:cNvSpPr txBox="1">
            <a:spLocks/>
          </p:cNvSpPr>
          <p:nvPr/>
        </p:nvSpPr>
        <p:spPr>
          <a:xfrm>
            <a:off x="102412" y="4775950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mtClean="0"/>
              <a:t>2017</a:t>
            </a:r>
            <a:endParaRPr lang="de-DE" dirty="0"/>
          </a:p>
        </p:txBody>
      </p:sp>
      <p:pic>
        <p:nvPicPr>
          <p:cNvPr id="10" name="Inhaltsplatzhalter 3" descr="Kennzahlenvergleich - Mozilla Firefox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00150"/>
            <a:ext cx="8352927" cy="3394075"/>
          </a:xfrm>
        </p:spPr>
      </p:pic>
    </p:spTree>
    <p:extLst>
      <p:ext uri="{BB962C8B-B14F-4D97-AF65-F5344CB8AC3E}">
        <p14:creationId xmlns:p14="http://schemas.microsoft.com/office/powerpoint/2010/main" val="286214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VZÄ- Rechner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2">
              <a:buFont typeface="Courier New" panose="02070309020205020404" pitchFamily="49" charset="0"/>
              <a:buChar char="o"/>
            </a:pPr>
            <a:r>
              <a:rPr lang="de-DE" dirty="0">
                <a:hlinkClick r:id="rId2"/>
              </a:rPr>
              <a:t>https://wiki1.hbz-nrw.de/pages/viewpage.action?pageId=99811425</a:t>
            </a:r>
            <a:endParaRPr lang="de-DE" dirty="0"/>
          </a:p>
          <a:p>
            <a:r>
              <a:rPr lang="de-DE" dirty="0" smtClean="0"/>
              <a:t>Excel-Tabelle zur Berechnung der Vollzeitäquivalente (= Vollzeitstelle) </a:t>
            </a:r>
          </a:p>
          <a:p>
            <a:r>
              <a:rPr lang="de-DE" dirty="0"/>
              <a:t>n</a:t>
            </a:r>
            <a:r>
              <a:rPr lang="de-DE" dirty="0" smtClean="0"/>
              <a:t>otwendig für Personal-Kennzahlen in der DBS</a:t>
            </a:r>
          </a:p>
          <a:p>
            <a:r>
              <a:rPr lang="de-DE" dirty="0"/>
              <a:t>k</a:t>
            </a:r>
            <a:r>
              <a:rPr lang="de-DE" dirty="0" smtClean="0"/>
              <a:t>orrekte Angaben lassen wichtige Aussagen zu bundes- bzw. landesweiten Personalsituation von Bibliotheken zu 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684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VZÄ-Rechner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8" name="Inhaltsplatzhalter 7" descr="vzae_berechnung_2015_final,1  [Geschützte Ansicht] - Excel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00150"/>
            <a:ext cx="7848872" cy="3569249"/>
          </a:xfrm>
        </p:spPr>
      </p:pic>
    </p:spTree>
    <p:extLst>
      <p:ext uri="{BB962C8B-B14F-4D97-AF65-F5344CB8AC3E}">
        <p14:creationId xmlns:p14="http://schemas.microsoft.com/office/powerpoint/2010/main" val="60508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600" dirty="0" smtClean="0"/>
              <a:t>Aufgabe 6.</a:t>
            </a:r>
            <a:br>
              <a:rPr lang="de-DE" sz="1600" dirty="0" smtClean="0"/>
            </a:br>
            <a:r>
              <a:rPr lang="de-DE" sz="1600" dirty="0" smtClean="0"/>
              <a:t>Errechnen </a:t>
            </a:r>
            <a:r>
              <a:rPr lang="de-DE" sz="1600" dirty="0"/>
              <a:t>Sie im VZÄ-Rechner die Gesamt-VZÄ für eine fiktive Bibliothek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2 Fachbibliothekare</a:t>
            </a:r>
          </a:p>
          <a:p>
            <a:pPr lvl="1"/>
            <a:r>
              <a:rPr lang="de-DE" dirty="0"/>
              <a:t>1 Kollegin 39 Wochenstunden, 12 Monate</a:t>
            </a:r>
          </a:p>
          <a:p>
            <a:pPr lvl="1"/>
            <a:r>
              <a:rPr lang="de-DE" dirty="0"/>
              <a:t>1 Kollege 39 Wochenstunden, 9 Monate</a:t>
            </a:r>
          </a:p>
          <a:p>
            <a:r>
              <a:rPr lang="de-DE" dirty="0"/>
              <a:t>1 Mitarbeiterin aus Förderprogramm</a:t>
            </a:r>
          </a:p>
          <a:p>
            <a:pPr lvl="1"/>
            <a:r>
              <a:rPr lang="de-DE" dirty="0"/>
              <a:t>19,5 Wochenstunden, 6 Monate</a:t>
            </a:r>
          </a:p>
          <a:p>
            <a:r>
              <a:rPr lang="de-DE" dirty="0"/>
              <a:t>2 Sonstiger Mitarbeiter/innen</a:t>
            </a:r>
          </a:p>
          <a:p>
            <a:pPr lvl="1"/>
            <a:r>
              <a:rPr lang="de-DE" dirty="0"/>
              <a:t> 1 Kollege von Januar bis Mitte April halbtags</a:t>
            </a:r>
          </a:p>
          <a:p>
            <a:pPr lvl="1"/>
            <a:r>
              <a:rPr lang="de-DE" dirty="0"/>
              <a:t>1 Kollegin mit 18 Jahresarbeitsstunden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269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21.04.2016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11" name="Inhaltsplatzhalter 10" descr="vzae_berechnung_2015_final,1  [Schreibgeschützt] - Excel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7494"/>
            <a:ext cx="8229599" cy="4326731"/>
          </a:xfrm>
        </p:spPr>
      </p:pic>
      <p:sp>
        <p:nvSpPr>
          <p:cNvPr id="12" name="Eingekerbter Pfeil nach rechts 11"/>
          <p:cNvSpPr/>
          <p:nvPr/>
        </p:nvSpPr>
        <p:spPr>
          <a:xfrm rot="2828160">
            <a:off x="6003829" y="3931106"/>
            <a:ext cx="635014" cy="254274"/>
          </a:xfrm>
          <a:prstGeom prst="notch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79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CSV-Schnittstelle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rgbClr val="004678"/>
                </a:solidFill>
              </a:rPr>
              <a:t>Über DBS-Login </a:t>
            </a:r>
          </a:p>
          <a:p>
            <a:r>
              <a:rPr lang="de-DE" dirty="0">
                <a:solidFill>
                  <a:srgbClr val="004678"/>
                </a:solidFill>
              </a:rPr>
              <a:t>Nur für Fachstellen</a:t>
            </a:r>
          </a:p>
          <a:p>
            <a:r>
              <a:rPr lang="de-DE" dirty="0">
                <a:solidFill>
                  <a:srgbClr val="004678"/>
                </a:solidFill>
              </a:rPr>
              <a:t>Ermöglicht schnelles und unkompliziertes Einspielen der Fragebögen zugeordneter Bibliotheken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838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DBS: aktuelle Entwicklungen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>
                <a:solidFill>
                  <a:srgbClr val="004678"/>
                </a:solidFill>
              </a:rPr>
              <a:t>g</a:t>
            </a:r>
            <a:r>
              <a:rPr lang="de-DE" dirty="0" smtClean="0">
                <a:solidFill>
                  <a:srgbClr val="004678"/>
                </a:solidFill>
              </a:rPr>
              <a:t>eplant:</a:t>
            </a:r>
          </a:p>
          <a:p>
            <a:r>
              <a:rPr lang="de-DE" dirty="0">
                <a:solidFill>
                  <a:srgbClr val="004678"/>
                </a:solidFill>
              </a:rPr>
              <a:t>w</a:t>
            </a:r>
            <a:r>
              <a:rPr lang="de-DE" dirty="0" smtClean="0">
                <a:solidFill>
                  <a:srgbClr val="004678"/>
                </a:solidFill>
              </a:rPr>
              <a:t>ieder Zählung der virtuellen Besuche in Bibliotheken</a:t>
            </a:r>
          </a:p>
          <a:p>
            <a:r>
              <a:rPr lang="de-DE" dirty="0" smtClean="0">
                <a:solidFill>
                  <a:srgbClr val="004678"/>
                </a:solidFill>
              </a:rPr>
              <a:t>Relaunch des Front-Ends mit erweiterten Auswertemöglichkeiten</a:t>
            </a:r>
          </a:p>
          <a:p>
            <a:pPr marL="0" indent="0">
              <a:buNone/>
            </a:pPr>
            <a:r>
              <a:rPr lang="de-DE" dirty="0">
                <a:solidFill>
                  <a:srgbClr val="004678"/>
                </a:solidFill>
              </a:rPr>
              <a:t>a</a:t>
            </a:r>
            <a:r>
              <a:rPr lang="de-DE" dirty="0" smtClean="0">
                <a:solidFill>
                  <a:srgbClr val="004678"/>
                </a:solidFill>
              </a:rPr>
              <a:t>ber: </a:t>
            </a:r>
          </a:p>
          <a:p>
            <a:r>
              <a:rPr lang="de-DE" dirty="0" smtClean="0">
                <a:solidFill>
                  <a:srgbClr val="004678"/>
                </a:solidFill>
              </a:rPr>
              <a:t>bisher keine Finanzierung durch KMK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8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Wer spielt mit?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de-DE" dirty="0" smtClean="0"/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rgbClr val="004678"/>
                </a:solidFill>
              </a:rPr>
              <a:t>Kompetenznetzwerk für Bibliotheken</a:t>
            </a:r>
            <a:br>
              <a:rPr lang="de-DE" dirty="0" smtClean="0">
                <a:solidFill>
                  <a:srgbClr val="004678"/>
                </a:solidFill>
              </a:rPr>
            </a:br>
            <a:r>
              <a:rPr lang="de-DE" u="sng" dirty="0" smtClean="0">
                <a:solidFill>
                  <a:srgbClr val="004678"/>
                </a:solidFill>
              </a:rPr>
              <a:t>Kernaufgabe:</a:t>
            </a:r>
            <a:r>
              <a:rPr lang="de-DE" dirty="0" smtClean="0">
                <a:solidFill>
                  <a:srgbClr val="004678"/>
                </a:solidFill>
              </a:rPr>
              <a:t> Erstellung der nationalen Bibliotheksstatistik, übertragen an das hbz</a:t>
            </a:r>
          </a:p>
          <a:p>
            <a:pPr lvl="1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DE" dirty="0">
                <a:solidFill>
                  <a:srgbClr val="004678"/>
                </a:solidFill>
              </a:rPr>
              <a:t>http://www.bibliotheksverband.de/dbv/projekte/kompetenznetzwerk-fuer-bibliotheken.html</a:t>
            </a:r>
            <a:endParaRPr lang="de-DE" dirty="0" smtClean="0">
              <a:solidFill>
                <a:srgbClr val="004678"/>
              </a:solidFill>
            </a:endParaRP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rgbClr val="004678"/>
                </a:solidFill>
              </a:rPr>
              <a:t>knb-Steuerungsgruppe: Kontrolle des jährlichen DBS-Arbeitsprogramms</a:t>
            </a:r>
          </a:p>
          <a:p>
            <a:pPr>
              <a:spcAft>
                <a:spcPts val="600"/>
              </a:spcAft>
            </a:pPr>
            <a:r>
              <a:rPr lang="de-DE" dirty="0" err="1" smtClean="0">
                <a:solidFill>
                  <a:srgbClr val="004678"/>
                </a:solidFill>
              </a:rPr>
              <a:t>dbv</a:t>
            </a:r>
            <a:r>
              <a:rPr lang="de-DE" dirty="0" smtClean="0">
                <a:solidFill>
                  <a:srgbClr val="004678"/>
                </a:solidFill>
              </a:rPr>
              <a:t>: Dachverband der Bibliotheken berät die DBS </a:t>
            </a:r>
          </a:p>
          <a:p>
            <a:pPr lvl="1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de-DE" dirty="0">
                <a:solidFill>
                  <a:srgbClr val="004678"/>
                </a:solidFill>
              </a:rPr>
              <a:t>http://www.bibliotheksverband.de/landesverbaende/berlin.html</a:t>
            </a:r>
            <a:endParaRPr lang="de-DE" dirty="0" smtClean="0">
              <a:solidFill>
                <a:srgbClr val="004678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8" name="Datumsplatzhalter 3"/>
          <p:cNvSpPr txBox="1">
            <a:spLocks/>
          </p:cNvSpPr>
          <p:nvPr/>
        </p:nvSpPr>
        <p:spPr>
          <a:xfrm>
            <a:off x="102412" y="4775950"/>
            <a:ext cx="2133600" cy="234677"/>
          </a:xfrm>
          <a:prstGeom prst="rect">
            <a:avLst/>
          </a:prstGeom>
          <a:solidFill>
            <a:srgbClr val="004678"/>
          </a:solidFill>
        </p:spPr>
        <p:txBody>
          <a:bodyPr vert="horz" lIns="450000" tIns="3600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11.07.2017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770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Für wen machen wir das?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>
                <a:solidFill>
                  <a:srgbClr val="004678"/>
                </a:solidFill>
              </a:rPr>
              <a:t>In erster Linie für die Bibliotheken</a:t>
            </a:r>
          </a:p>
          <a:p>
            <a:r>
              <a:rPr lang="de-DE" dirty="0">
                <a:solidFill>
                  <a:srgbClr val="004678"/>
                </a:solidFill>
              </a:rPr>
              <a:t>Bibliotheksträger und Entscheider </a:t>
            </a:r>
          </a:p>
          <a:p>
            <a:r>
              <a:rPr lang="de-DE" dirty="0">
                <a:solidFill>
                  <a:srgbClr val="004678"/>
                </a:solidFill>
              </a:rPr>
              <a:t>Journalisten</a:t>
            </a:r>
            <a:r>
              <a:rPr lang="de-DE" dirty="0" smtClean="0"/>
              <a:t> </a:t>
            </a:r>
          </a:p>
          <a:p>
            <a:r>
              <a:rPr lang="de-DE" dirty="0">
                <a:solidFill>
                  <a:srgbClr val="004678"/>
                </a:solidFill>
              </a:rPr>
              <a:t>Nationale und internationale </a:t>
            </a:r>
            <a:r>
              <a:rPr lang="de-DE" dirty="0" smtClean="0">
                <a:solidFill>
                  <a:srgbClr val="004678"/>
                </a:solidFill>
              </a:rPr>
              <a:t>Statistiken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sz="2200" dirty="0">
                <a:solidFill>
                  <a:srgbClr val="004678"/>
                </a:solidFill>
              </a:rPr>
              <a:t>https://</a:t>
            </a:r>
            <a:r>
              <a:rPr lang="de-DE" sz="2200" dirty="0" smtClean="0">
                <a:solidFill>
                  <a:srgbClr val="004678"/>
                </a:solidFill>
              </a:rPr>
              <a:t>www.destatis.de/DE/Publikationen/Thematisch/BildungForschungKultur/Kultur/Spartenbericht ....(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sz="2200" dirty="0">
                <a:solidFill>
                  <a:srgbClr val="004678"/>
                </a:solidFill>
              </a:rPr>
              <a:t>z.B.: https://www.glatlas.org</a:t>
            </a:r>
            <a:r>
              <a:rPr lang="de-DE" sz="2200" dirty="0" smtClean="0">
                <a:solidFill>
                  <a:srgbClr val="004678"/>
                </a:solidFill>
              </a:rPr>
              <a:t>/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sz="2200" dirty="0">
                <a:solidFill>
                  <a:srgbClr val="004678"/>
                </a:solidFill>
              </a:rPr>
              <a:t>http://naple.mcu.es/links-documents/content/about-links</a:t>
            </a:r>
          </a:p>
        </p:txBody>
      </p:sp>
    </p:spTree>
    <p:extLst>
      <p:ext uri="{BB962C8B-B14F-4D97-AF65-F5344CB8AC3E}">
        <p14:creationId xmlns:p14="http://schemas.microsoft.com/office/powerpoint/2010/main" val="72567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8" y="21588"/>
            <a:ext cx="5679243" cy="319823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476" y="1612594"/>
            <a:ext cx="5544434" cy="311829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3825" y="189681"/>
            <a:ext cx="4561806" cy="28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08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5" name="Picture 2" descr="https://www.hbz-nrw.de/ueberuns/logos/dbs_logo/dbs_logo_kle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539" y="515074"/>
            <a:ext cx="2381250" cy="38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35180"/>
            <a:ext cx="7560840" cy="312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689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 spielt mit?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99592" y="1419622"/>
            <a:ext cx="8003232" cy="3312368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endParaRPr lang="de-DE" sz="2200" dirty="0" smtClean="0">
              <a:solidFill>
                <a:srgbClr val="004678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de-DE" sz="2200" dirty="0" smtClean="0">
                <a:solidFill>
                  <a:srgbClr val="004678"/>
                </a:solidFill>
              </a:rPr>
              <a:t>Steuerungsgruppe ÖB und WB: fachliche Begleitung</a:t>
            </a:r>
          </a:p>
          <a:p>
            <a:pPr>
              <a:lnSpc>
                <a:spcPct val="80000"/>
              </a:lnSpc>
              <a:defRPr/>
            </a:pPr>
            <a:r>
              <a:rPr lang="de-DE" sz="2200" dirty="0" smtClean="0">
                <a:solidFill>
                  <a:srgbClr val="004678"/>
                </a:solidFill>
              </a:rPr>
              <a:t>Expertengruppe Leistungsmessung: fachliche Begleitung</a:t>
            </a:r>
          </a:p>
          <a:p>
            <a:pPr>
              <a:lnSpc>
                <a:spcPct val="80000"/>
              </a:lnSpc>
              <a:defRPr/>
            </a:pPr>
            <a:endParaRPr lang="de-DE" sz="2200" dirty="0">
              <a:solidFill>
                <a:srgbClr val="004678"/>
              </a:solidFill>
            </a:endParaRPr>
          </a:p>
          <a:p>
            <a:pPr lvl="1">
              <a:lnSpc>
                <a:spcPct val="80000"/>
              </a:lnSpc>
              <a:buFont typeface="Courier New" panose="02070309020205020404" pitchFamily="49" charset="0"/>
              <a:buChar char="o"/>
              <a:defRPr/>
            </a:pPr>
            <a:r>
              <a:rPr lang="de-DE" sz="1800" dirty="0">
                <a:solidFill>
                  <a:srgbClr val="004678"/>
                </a:solidFill>
              </a:rPr>
              <a:t>https://</a:t>
            </a:r>
            <a:r>
              <a:rPr lang="de-DE" sz="1800" dirty="0" smtClean="0">
                <a:solidFill>
                  <a:srgbClr val="004678"/>
                </a:solidFill>
              </a:rPr>
              <a:t>wiki1.hbz-nrw.de/display/DBS/Steuerungsgruppen%2C+Arbeitsgruppen+und+Protokolle</a:t>
            </a:r>
          </a:p>
          <a:p>
            <a:pPr lvl="1">
              <a:lnSpc>
                <a:spcPct val="80000"/>
              </a:lnSpc>
              <a:buFont typeface="Courier New" panose="02070309020205020404" pitchFamily="49" charset="0"/>
              <a:buChar char="o"/>
              <a:defRPr/>
            </a:pPr>
            <a:r>
              <a:rPr lang="de-DE" sz="1800" dirty="0">
                <a:solidFill>
                  <a:srgbClr val="004678"/>
                </a:solidFill>
              </a:rPr>
              <a:t>http://www.bibliotheksportal.de/wir-ueber-uns/kompetenznetzwerk/arbeitsbereiche/expertengruppe-leistungsmessung.html</a:t>
            </a:r>
          </a:p>
          <a:p>
            <a:pPr lvl="1">
              <a:lnSpc>
                <a:spcPct val="80000"/>
              </a:lnSpc>
              <a:buFont typeface="Courier New" panose="02070309020205020404" pitchFamily="49" charset="0"/>
              <a:buChar char="o"/>
              <a:defRPr/>
            </a:pPr>
            <a:endParaRPr lang="de-DE" sz="1800" dirty="0" smtClean="0">
              <a:solidFill>
                <a:srgbClr val="004678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0" y="4769399"/>
            <a:ext cx="2133600" cy="234677"/>
          </a:xfrm>
        </p:spPr>
        <p:txBody>
          <a:bodyPr/>
          <a:lstStyle/>
          <a:p>
            <a:r>
              <a:rPr lang="de-DE" dirty="0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59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Wie </a:t>
            </a:r>
            <a:r>
              <a:rPr lang="de-DE" altLang="de-DE" dirty="0"/>
              <a:t>arbeitet die </a:t>
            </a:r>
            <a:r>
              <a:rPr lang="de-DE" altLang="de-DE" dirty="0" smtClean="0"/>
              <a:t>Redaktion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1313" indent="-358775">
              <a:tabLst>
                <a:tab pos="358775" algn="l"/>
              </a:tabLst>
            </a:pPr>
            <a:r>
              <a:rPr lang="de-DE" altLang="de-DE" dirty="0">
                <a:solidFill>
                  <a:srgbClr val="004678"/>
                </a:solidFill>
              </a:rPr>
              <a:t>Rechnen der statischen Gesamtauswertungen, des Datenposters und des </a:t>
            </a:r>
            <a:r>
              <a:rPr lang="de-DE" altLang="de-DE" dirty="0" err="1">
                <a:solidFill>
                  <a:srgbClr val="004678"/>
                </a:solidFill>
              </a:rPr>
              <a:t>Indikatorenrasters</a:t>
            </a:r>
            <a:r>
              <a:rPr lang="de-DE" altLang="de-DE" dirty="0">
                <a:solidFill>
                  <a:srgbClr val="004678"/>
                </a:solidFill>
              </a:rPr>
              <a:t> ÖB</a:t>
            </a:r>
          </a:p>
          <a:p>
            <a:pPr marL="341313" indent="-358775">
              <a:tabLst>
                <a:tab pos="358775" algn="l"/>
              </a:tabLst>
            </a:pPr>
            <a:r>
              <a:rPr lang="de-DE" altLang="de-DE" dirty="0" smtClean="0">
                <a:solidFill>
                  <a:srgbClr val="004678"/>
                </a:solidFill>
              </a:rPr>
              <a:t>Beratung </a:t>
            </a:r>
            <a:r>
              <a:rPr lang="de-DE" altLang="de-DE" dirty="0">
                <a:solidFill>
                  <a:srgbClr val="004678"/>
                </a:solidFill>
              </a:rPr>
              <a:t>vor allem </a:t>
            </a:r>
            <a:r>
              <a:rPr lang="de-DE" altLang="de-DE" dirty="0" smtClean="0">
                <a:solidFill>
                  <a:srgbClr val="004678"/>
                </a:solidFill>
              </a:rPr>
              <a:t>für Bibliotheken</a:t>
            </a:r>
            <a:endParaRPr lang="de-DE" altLang="de-DE" dirty="0">
              <a:solidFill>
                <a:srgbClr val="004678"/>
              </a:solidFill>
            </a:endParaRPr>
          </a:p>
          <a:p>
            <a:pPr marL="341313" indent="-358775">
              <a:tabLst>
                <a:tab pos="358775" algn="l"/>
              </a:tabLst>
            </a:pPr>
            <a:r>
              <a:rPr lang="de-DE" altLang="de-DE" dirty="0" smtClean="0">
                <a:solidFill>
                  <a:srgbClr val="004678"/>
                </a:solidFill>
              </a:rPr>
              <a:t>Fehleingaben aufspüren </a:t>
            </a:r>
          </a:p>
          <a:p>
            <a:pPr marL="341313" indent="-358775">
              <a:tabLst>
                <a:tab pos="358775" algn="l"/>
              </a:tabLst>
            </a:pPr>
            <a:r>
              <a:rPr lang="de-DE" altLang="de-DE" dirty="0" smtClean="0">
                <a:solidFill>
                  <a:srgbClr val="004678"/>
                </a:solidFill>
              </a:rPr>
              <a:t>Adressdatenpflege</a:t>
            </a:r>
          </a:p>
          <a:p>
            <a:pPr marL="341313" indent="-358775">
              <a:tabLst>
                <a:tab pos="358775" algn="l"/>
              </a:tabLst>
            </a:pPr>
            <a:r>
              <a:rPr lang="de-DE" altLang="de-DE" dirty="0" smtClean="0">
                <a:solidFill>
                  <a:srgbClr val="004678"/>
                </a:solidFill>
              </a:rPr>
              <a:t>Weiterentwicklung der DBS</a:t>
            </a:r>
            <a:endParaRPr lang="de-DE" altLang="de-DE" dirty="0">
              <a:solidFill>
                <a:srgbClr val="004678"/>
              </a:solidFill>
            </a:endParaRPr>
          </a:p>
          <a:p>
            <a:endParaRPr lang="de-DE" dirty="0">
              <a:solidFill>
                <a:srgbClr val="004678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8920" y="3005150"/>
            <a:ext cx="2088232" cy="212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44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… und wo schauen wir genau hin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dirty="0">
                <a:solidFill>
                  <a:srgbClr val="004678"/>
                </a:solidFill>
              </a:rPr>
              <a:t>automatisierte </a:t>
            </a:r>
            <a:r>
              <a:rPr lang="de-DE" altLang="de-DE" dirty="0">
                <a:solidFill>
                  <a:srgbClr val="004678"/>
                </a:solidFill>
                <a:hlinkClick r:id="" action="ppaction://hlinkshowjump?jump=nextslide"/>
              </a:rPr>
              <a:t>Plausibilitätskontrolle</a:t>
            </a:r>
            <a:endParaRPr lang="de-DE" altLang="de-DE" dirty="0">
              <a:solidFill>
                <a:srgbClr val="004678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de-DE" altLang="de-DE" dirty="0">
              <a:solidFill>
                <a:srgbClr val="004678"/>
              </a:solidFill>
            </a:endParaRPr>
          </a:p>
          <a:p>
            <a:r>
              <a:rPr lang="de-DE" altLang="de-DE" dirty="0">
                <a:solidFill>
                  <a:srgbClr val="004678"/>
                </a:solidFill>
              </a:rPr>
              <a:t>Kontrolle durch die Bibliotheken</a:t>
            </a:r>
          </a:p>
          <a:p>
            <a:pPr>
              <a:buFont typeface="Wingdings" panose="05000000000000000000" pitchFamily="2" charset="2"/>
              <a:buNone/>
            </a:pPr>
            <a:endParaRPr lang="de-DE" altLang="de-DE" dirty="0">
              <a:solidFill>
                <a:srgbClr val="004678"/>
              </a:solidFill>
            </a:endParaRPr>
          </a:p>
          <a:p>
            <a:r>
              <a:rPr lang="de-DE" altLang="de-DE" dirty="0">
                <a:solidFill>
                  <a:srgbClr val="004678"/>
                </a:solidFill>
              </a:rPr>
              <a:t>Intellektuelle </a:t>
            </a:r>
            <a:r>
              <a:rPr lang="de-DE" altLang="de-DE" dirty="0" smtClean="0">
                <a:solidFill>
                  <a:srgbClr val="004678"/>
                </a:solidFill>
              </a:rPr>
              <a:t>Plausibilitätskontrolle durch die DBS-Redaktion</a:t>
            </a:r>
            <a:endParaRPr lang="de-DE" altLang="de-DE" dirty="0">
              <a:solidFill>
                <a:srgbClr val="004678"/>
              </a:solidFill>
            </a:endParaRP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6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Fehlermeldung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7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696" y="1206124"/>
            <a:ext cx="5451564" cy="3407228"/>
          </a:xfrm>
          <a:noFill/>
        </p:spPr>
      </p:pic>
    </p:spTree>
    <p:extLst>
      <p:ext uri="{BB962C8B-B14F-4D97-AF65-F5344CB8AC3E}">
        <p14:creationId xmlns:p14="http://schemas.microsoft.com/office/powerpoint/2010/main" val="372086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bieten wir an?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>
                <a:solidFill>
                  <a:srgbClr val="004678"/>
                </a:solidFill>
              </a:rPr>
              <a:t>DBS-Gesamtauswertungen</a:t>
            </a:r>
          </a:p>
          <a:p>
            <a:r>
              <a:rPr lang="de-DE" dirty="0" smtClean="0">
                <a:solidFill>
                  <a:srgbClr val="004678"/>
                </a:solidFill>
              </a:rPr>
              <a:t>DBS-Datenposter</a:t>
            </a:r>
          </a:p>
          <a:p>
            <a:r>
              <a:rPr lang="de-DE" dirty="0" smtClean="0">
                <a:solidFill>
                  <a:srgbClr val="004678"/>
                </a:solidFill>
              </a:rPr>
              <a:t>Indikatorenraster für ÖB, künftig auch für WB?</a:t>
            </a:r>
          </a:p>
          <a:p>
            <a:endParaRPr lang="de-DE" dirty="0" smtClean="0">
              <a:solidFill>
                <a:srgbClr val="004678"/>
              </a:solidFill>
            </a:endParaRPr>
          </a:p>
          <a:p>
            <a:r>
              <a:rPr lang="de-DE" dirty="0" smtClean="0">
                <a:solidFill>
                  <a:srgbClr val="004678"/>
                </a:solidFill>
              </a:rPr>
              <a:t>Variable Auswertung</a:t>
            </a:r>
          </a:p>
          <a:p>
            <a:r>
              <a:rPr lang="de-DE" dirty="0" smtClean="0">
                <a:solidFill>
                  <a:srgbClr val="004678"/>
                </a:solidFill>
              </a:rPr>
              <a:t>BibS - die Bibliotheks-</a:t>
            </a:r>
            <a:r>
              <a:rPr lang="de-DE" dirty="0" err="1" smtClean="0">
                <a:solidFill>
                  <a:srgbClr val="004678"/>
                </a:solidFill>
              </a:rPr>
              <a:t>Suchma</a:t>
            </a:r>
            <a:r>
              <a:rPr lang="de-DE" dirty="0" smtClean="0">
                <a:solidFill>
                  <a:srgbClr val="004678"/>
                </a:solidFill>
              </a:rPr>
              <a:t>-</a:t>
            </a:r>
            <a:br>
              <a:rPr lang="de-DE" dirty="0" smtClean="0">
                <a:solidFill>
                  <a:srgbClr val="004678"/>
                </a:solidFill>
              </a:rPr>
            </a:br>
            <a:r>
              <a:rPr lang="de-DE" dirty="0" err="1" smtClean="0">
                <a:solidFill>
                  <a:srgbClr val="004678"/>
                </a:solidFill>
              </a:rPr>
              <a:t>schine</a:t>
            </a:r>
            <a:endParaRPr lang="de-DE" dirty="0" smtClean="0">
              <a:solidFill>
                <a:srgbClr val="004678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004678"/>
              </a:solidFill>
            </a:endParaRPr>
          </a:p>
          <a:p>
            <a:r>
              <a:rPr lang="de-DE" dirty="0" smtClean="0">
                <a:solidFill>
                  <a:srgbClr val="004678"/>
                </a:solidFill>
              </a:rPr>
              <a:t>VZÄ-Rechner</a:t>
            </a:r>
          </a:p>
          <a:p>
            <a:r>
              <a:rPr lang="de-DE" dirty="0" smtClean="0">
                <a:solidFill>
                  <a:srgbClr val="004678"/>
                </a:solidFill>
              </a:rPr>
              <a:t>CSV-Schnittstelle für Fachstellen</a:t>
            </a:r>
            <a:endParaRPr lang="de-DE" dirty="0">
              <a:solidFill>
                <a:srgbClr val="004678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584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DBS-Gesamtauswertungen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>
              <a:buFont typeface="Courier New" panose="02070309020205020404" pitchFamily="49" charset="0"/>
              <a:buChar char="o"/>
            </a:pPr>
            <a:r>
              <a:rPr lang="de-DE" sz="2000" dirty="0">
                <a:solidFill>
                  <a:srgbClr val="004678"/>
                </a:solidFill>
                <a:hlinkClick r:id="rId3"/>
              </a:rPr>
              <a:t>https://wiki1.hbz-nrw.de/display/DBS/Gesamtauswertungen</a:t>
            </a:r>
            <a:endParaRPr lang="de-DE" sz="2000" dirty="0">
              <a:solidFill>
                <a:srgbClr val="004678"/>
              </a:solidFill>
            </a:endParaRPr>
          </a:p>
          <a:p>
            <a:pPr marL="457200" lvl="1" indent="0">
              <a:buNone/>
            </a:pPr>
            <a:endParaRPr lang="de-DE" sz="2200" dirty="0" smtClean="0">
              <a:solidFill>
                <a:srgbClr val="004678"/>
              </a:solidFill>
            </a:endParaRPr>
          </a:p>
          <a:p>
            <a:r>
              <a:rPr lang="de-DE" sz="2600" dirty="0" smtClean="0">
                <a:solidFill>
                  <a:srgbClr val="004678"/>
                </a:solidFill>
              </a:rPr>
              <a:t>Kerndaten </a:t>
            </a:r>
            <a:r>
              <a:rPr lang="de-DE" sz="2600" dirty="0">
                <a:solidFill>
                  <a:srgbClr val="004678"/>
                </a:solidFill>
              </a:rPr>
              <a:t>für ÖB und WB in dt. und </a:t>
            </a:r>
            <a:r>
              <a:rPr lang="de-DE" sz="2600" dirty="0" smtClean="0">
                <a:solidFill>
                  <a:srgbClr val="004678"/>
                </a:solidFill>
              </a:rPr>
              <a:t>engl.</a:t>
            </a:r>
            <a:endParaRPr lang="de-DE" dirty="0" smtClean="0"/>
          </a:p>
          <a:p>
            <a:r>
              <a:rPr lang="de-DE" sz="2600" dirty="0">
                <a:solidFill>
                  <a:srgbClr val="004678"/>
                </a:solidFill>
              </a:rPr>
              <a:t>ÖB-Daten in Bund- und Land-Datei</a:t>
            </a:r>
          </a:p>
          <a:p>
            <a:r>
              <a:rPr lang="de-DE" sz="2600" dirty="0" smtClean="0">
                <a:solidFill>
                  <a:srgbClr val="004678"/>
                </a:solidFill>
              </a:rPr>
              <a:t>WB-Daten (Deutschland und Österreich)</a:t>
            </a:r>
            <a:endParaRPr lang="de-DE" sz="2600" dirty="0">
              <a:solidFill>
                <a:srgbClr val="004678"/>
              </a:solidFill>
            </a:endParaRPr>
          </a:p>
          <a:p>
            <a:r>
              <a:rPr lang="de-DE" sz="2600" dirty="0">
                <a:solidFill>
                  <a:srgbClr val="004678"/>
                </a:solidFill>
              </a:rPr>
              <a:t>Fächerstatistik</a:t>
            </a:r>
          </a:p>
          <a:p>
            <a:r>
              <a:rPr lang="de-DE" sz="2600" dirty="0" smtClean="0">
                <a:solidFill>
                  <a:srgbClr val="004678"/>
                </a:solidFill>
              </a:rPr>
              <a:t>WSpB (Deutschland und Österreich)</a:t>
            </a:r>
            <a:endParaRPr lang="de-DE" sz="2600" dirty="0">
              <a:solidFill>
                <a:srgbClr val="004678"/>
              </a:solidFill>
            </a:endParaRPr>
          </a:p>
          <a:p>
            <a:r>
              <a:rPr lang="de-DE" sz="2600" dirty="0">
                <a:solidFill>
                  <a:srgbClr val="004678"/>
                </a:solidFill>
              </a:rPr>
              <a:t>Musikbibliotheken</a:t>
            </a:r>
          </a:p>
          <a:p>
            <a:r>
              <a:rPr lang="de-DE" sz="2600" dirty="0" smtClean="0">
                <a:solidFill>
                  <a:srgbClr val="004678"/>
                </a:solidFill>
              </a:rPr>
              <a:t>Fahrbibliotheken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de-DE" sz="1800" dirty="0">
              <a:solidFill>
                <a:srgbClr val="004678"/>
              </a:solidFill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11.07.2017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www.bibliotheksstatistik.de | dbs@hbz-nrw.de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6A011-D848-45BE-B269-5B7192B2723A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53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637</Words>
  <Application>Microsoft Office PowerPoint</Application>
  <PresentationFormat>Bildschirmpräsentation (16:9)</PresentationFormat>
  <Paragraphs>251</Paragraphs>
  <Slides>32</Slides>
  <Notes>27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32</vt:i4>
      </vt:variant>
    </vt:vector>
  </HeadingPairs>
  <TitlesOfParts>
    <vt:vector size="39" baseType="lpstr">
      <vt:lpstr>Arial</vt:lpstr>
      <vt:lpstr>Cabin</vt:lpstr>
      <vt:lpstr>Calibri</vt:lpstr>
      <vt:lpstr>Courier New</vt:lpstr>
      <vt:lpstr>Wingdings</vt:lpstr>
      <vt:lpstr>Larissa-Design</vt:lpstr>
      <vt:lpstr>1_Larissa-Design</vt:lpstr>
      <vt:lpstr>                 DBS-Schulung</vt:lpstr>
      <vt:lpstr>Unser Fahrplan: Einführung</vt:lpstr>
      <vt:lpstr>Wer spielt mit?</vt:lpstr>
      <vt:lpstr>Wer spielt mit?</vt:lpstr>
      <vt:lpstr>Wie arbeitet die Redaktion</vt:lpstr>
      <vt:lpstr>… und wo schauen wir genau hin?</vt:lpstr>
      <vt:lpstr>Fehlermeldung</vt:lpstr>
      <vt:lpstr>Was bieten wir an?</vt:lpstr>
      <vt:lpstr>DBS-Gesamtauswertungen</vt:lpstr>
      <vt:lpstr>DBS-Gesamtauswertungen</vt:lpstr>
      <vt:lpstr>DBS-Datenposter</vt:lpstr>
      <vt:lpstr>DBS-Datenposter</vt:lpstr>
      <vt:lpstr>Variable Auswertung</vt:lpstr>
      <vt:lpstr>Variable Auswertung</vt:lpstr>
      <vt:lpstr>Aufgabe 1.  Lassen Sie sich in der Variablen Auswertung die Kennzahlen (900er) von GN722, BJ 2015, anzeigen</vt:lpstr>
      <vt:lpstr>Der Indikatorenraster ÖB</vt:lpstr>
      <vt:lpstr>Aufgabe 2. Fügen Sie die Kennzahlen in den entsprechenden Indikatorenraster ein</vt:lpstr>
      <vt:lpstr>PowerPoint-Präsentation</vt:lpstr>
      <vt:lpstr>BibS - Bibliothekssuchmaschine</vt:lpstr>
      <vt:lpstr>BibS - Bibliothekssuchmaschine</vt:lpstr>
      <vt:lpstr>Aufgabe 3. Suchen Sie in der Bibliothekssuchmaschine die Bibliotheken, die in NRW vom Träger „Öffentliche Hand“ hauptamtlich geleitet sind</vt:lpstr>
      <vt:lpstr>Aufgabe 4. Lassen Sie sich von der Stadtbücherei Hürth (AA435) die voreingestellten Kennzahlen ausgeben</vt:lpstr>
      <vt:lpstr>Aufgabe 5. Schauen Sie, welche Bibliotheken der Stadtbücherei Hürth ähnlich sind (Kennzahlenvergleich)</vt:lpstr>
      <vt:lpstr>VZÄ- Rechner</vt:lpstr>
      <vt:lpstr>VZÄ-Rechner</vt:lpstr>
      <vt:lpstr>Aufgabe 6. Errechnen Sie im VZÄ-Rechner die Gesamt-VZÄ für eine fiktive Bibliothek</vt:lpstr>
      <vt:lpstr>PowerPoint-Präsentation</vt:lpstr>
      <vt:lpstr>CSV-Schnittstelle</vt:lpstr>
      <vt:lpstr>DBS: aktuelle Entwicklungen </vt:lpstr>
      <vt:lpstr>Für wen machen wir das?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schnitzer</dc:creator>
  <cp:lastModifiedBy>heugen-ecker</cp:lastModifiedBy>
  <cp:revision>296</cp:revision>
  <cp:lastPrinted>2016-04-19T14:27:34Z</cp:lastPrinted>
  <dcterms:created xsi:type="dcterms:W3CDTF">2013-10-15T07:51:32Z</dcterms:created>
  <dcterms:modified xsi:type="dcterms:W3CDTF">2017-07-11T10:30:54Z</dcterms:modified>
</cp:coreProperties>
</file>