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74" r:id="rId4"/>
    <p:sldId id="267" r:id="rId5"/>
    <p:sldId id="268" r:id="rId6"/>
    <p:sldId id="269" r:id="rId7"/>
    <p:sldId id="275" r:id="rId8"/>
    <p:sldId id="266" r:id="rId9"/>
    <p:sldId id="273" r:id="rId10"/>
    <p:sldId id="260" r:id="rId11"/>
    <p:sldId id="259" r:id="rId12"/>
    <p:sldId id="263" r:id="rId13"/>
    <p:sldId id="270" r:id="rId14"/>
    <p:sldId id="271" r:id="rId15"/>
    <p:sldId id="276" r:id="rId16"/>
    <p:sldId id="258" r:id="rId17"/>
    <p:sldId id="272" r:id="rId18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Trebuchet MS" panose="020B0603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8208"/>
    <a:srgbClr val="336699"/>
    <a:srgbClr val="FF9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62" autoAdjust="0"/>
  </p:normalViewPr>
  <p:slideViewPr>
    <p:cSldViewPr showGuides="1">
      <p:cViewPr varScale="1">
        <p:scale>
          <a:sx n="106" d="100"/>
          <a:sy n="106" d="100"/>
        </p:scale>
        <p:origin x="115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342" y="-90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C3D6CC-F317-49E2-A98B-2BDED08C18D5}" type="datetimeFigureOut">
              <a:rPr lang="de-DE"/>
              <a:pPr>
                <a:defRPr/>
              </a:pPr>
              <a:t>04.08.2015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24C017-9B5D-418C-B60D-8E042C71DE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788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9FD2C80-9A59-4DBA-8765-5A9F2D80EEA6}" type="datetimeFigureOut">
              <a:rPr lang="de-DE"/>
              <a:pPr>
                <a:defRPr/>
              </a:pPr>
              <a:t>04.08.2015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6071DE4-6D7B-42CE-A070-DC1B60FF7C2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298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071DE4-6D7B-42CE-A070-DC1B60FF7C2D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724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071DE4-6D7B-42CE-A070-DC1B60FF7C2D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262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071DE4-6D7B-42CE-A070-DC1B60FF7C2D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7283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Frage 5 </a:t>
            </a:r>
            <a:r>
              <a:rPr lang="de-DE" dirty="0" err="1" smtClean="0"/>
              <a:t>Diff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 , Frage 6 </a:t>
            </a:r>
            <a:r>
              <a:rPr lang="de-DE" dirty="0" err="1" smtClean="0"/>
              <a:t>Diff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, More </a:t>
            </a:r>
            <a:r>
              <a:rPr lang="de-DE" dirty="0" err="1" smtClean="0"/>
              <a:t>than</a:t>
            </a:r>
            <a:r>
              <a:rPr lang="de-DE" dirty="0" smtClean="0"/>
              <a:t>,</a:t>
            </a:r>
            <a:r>
              <a:rPr lang="de-DE" baseline="0" dirty="0" smtClean="0"/>
              <a:t> /Frage 7 </a:t>
            </a:r>
            <a:r>
              <a:rPr lang="de-DE" baseline="0" dirty="0" err="1" smtClean="0"/>
              <a:t>Diff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Less</a:t>
            </a:r>
            <a:r>
              <a:rPr lang="de-DE" baseline="0" dirty="0" smtClean="0"/>
              <a:t>, More </a:t>
            </a:r>
            <a:r>
              <a:rPr lang="de-DE" baseline="0" dirty="0" err="1" smtClean="0"/>
              <a:t>Than</a:t>
            </a:r>
            <a:r>
              <a:rPr lang="de-DE" baseline="0" dirty="0" smtClean="0"/>
              <a:t>, Frage 8 More </a:t>
            </a:r>
            <a:r>
              <a:rPr lang="de-DE" baseline="0" dirty="0" err="1" smtClean="0"/>
              <a:t>Than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Less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Equal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Than</a:t>
            </a:r>
            <a:r>
              <a:rPr lang="de-DE" baseline="0" dirty="0" smtClean="0"/>
              <a:t>, / Frage 63Mandatory, </a:t>
            </a:r>
            <a:r>
              <a:rPr lang="de-DE" baseline="0" dirty="0" err="1" smtClean="0"/>
              <a:t>IsSum</a:t>
            </a:r>
            <a:r>
              <a:rPr lang="de-DE" baseline="0" dirty="0" smtClean="0"/>
              <a:t>,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071DE4-6D7B-42CE-A070-DC1B60FF7C2D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989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5: </a:t>
            </a:r>
            <a:r>
              <a:rPr lang="de-DE" dirty="0" err="1" smtClean="0"/>
              <a:t>DiffLess</a:t>
            </a:r>
            <a:r>
              <a:rPr lang="de-DE" dirty="0" smtClean="0"/>
              <a:t>,</a:t>
            </a:r>
            <a:r>
              <a:rPr lang="de-DE" baseline="0" dirty="0" smtClean="0"/>
              <a:t> 6:DiffLess, </a:t>
            </a:r>
            <a:r>
              <a:rPr lang="de-DE" baseline="0" dirty="0" err="1" smtClean="0"/>
              <a:t>MoreThan</a:t>
            </a:r>
            <a:r>
              <a:rPr lang="de-DE" baseline="0" dirty="0" smtClean="0"/>
              <a:t>, 7 </a:t>
            </a:r>
            <a:r>
              <a:rPr lang="de-DE" baseline="0" dirty="0" err="1" smtClean="0"/>
              <a:t>DiffLess</a:t>
            </a:r>
            <a:r>
              <a:rPr lang="de-DE" baseline="0" dirty="0" smtClean="0"/>
              <a:t> More </a:t>
            </a:r>
            <a:r>
              <a:rPr lang="de-DE" baseline="0" dirty="0" err="1" smtClean="0"/>
              <a:t>Than</a:t>
            </a:r>
            <a:r>
              <a:rPr lang="de-DE" baseline="0" dirty="0" smtClean="0"/>
              <a:t>, 8 </a:t>
            </a:r>
            <a:r>
              <a:rPr lang="de-DE" baseline="0" dirty="0" err="1" smtClean="0"/>
              <a:t>Mandatory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MoreThan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LessEqualThan</a:t>
            </a:r>
            <a:r>
              <a:rPr lang="de-DE" baseline="0" dirty="0" smtClean="0"/>
              <a:t> DBS-Frage, 63 </a:t>
            </a:r>
            <a:r>
              <a:rPr lang="de-DE" baseline="0" dirty="0" err="1" smtClean="0"/>
              <a:t>DiffLess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071DE4-6D7B-42CE-A070-DC1B60FF7C2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3772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MoreThan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Less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Than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hier ist</a:t>
            </a:r>
            <a:r>
              <a:rPr lang="de-DE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der Parameter mit 40% Abweichung zum Vorjahreswert festgelegt</a:t>
            </a:r>
            <a:endParaRPr lang="de-DE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MandatoryIf</a:t>
            </a:r>
            <a: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 betr. Feld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muß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ausgefüllt sein, wenn eines von 1..n anderen Feldern, wie sie in „Parameter“ aufgelistet sind, ausgefüllt ist (logische ODER-Verknüpfung).</a:t>
            </a:r>
          </a:p>
          <a:p>
            <a:pPr lvl="0"/>
            <a:r>
              <a:rPr lang="de-DE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MandatoryValueIf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Wie „</a:t>
            </a:r>
            <a:r>
              <a:rPr lang="de-DE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MandatoryIf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“, nur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muß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das betr. Feld mit einem ganz bestimmten Wert ausgefüllt sein (siehe auch unter „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Parameterisierung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071DE4-6D7B-42CE-A070-DC1B60FF7C2D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975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rgbClr val="FF8208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rgbClr val="336699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b="1" cap="small" baseline="0">
                <a:solidFill>
                  <a:schemeClr val="bg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2361600" y="2646000"/>
            <a:ext cx="6480175" cy="359989"/>
          </a:xfrm>
        </p:spPr>
        <p:txBody>
          <a:bodyPr/>
          <a:lstStyle>
            <a:lvl1pPr>
              <a:buNone/>
              <a:defRPr sz="1800" b="1" baseline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Autor durch Klicken bearbeiten</a:t>
            </a:r>
            <a:endParaRPr lang="de-DE" dirty="0"/>
          </a:p>
        </p:txBody>
      </p:sp>
      <p:pic>
        <p:nvPicPr>
          <p:cNvPr id="17" name="Grafik 16" descr="hbz_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99592" y="2520000"/>
            <a:ext cx="1368152" cy="48711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Foltin Forum Bibliotheksstatistik  Bibliothekartag Hamburg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700808"/>
            <a:ext cx="8153400" cy="4320480"/>
          </a:xfrm>
        </p:spPr>
        <p:txBody>
          <a:bodyPr/>
          <a:lstStyle>
            <a:lvl1pPr>
              <a:buClr>
                <a:srgbClr val="FF8208"/>
              </a:buClr>
              <a:buFont typeface="Wingdings" pitchFamily="2" charset="2"/>
              <a:buChar char=""/>
              <a:defRPr/>
            </a:lvl1pPr>
            <a:lvl2pPr>
              <a:buClr>
                <a:srgbClr val="FF8208"/>
              </a:buClr>
              <a:buFont typeface="Wingdings" pitchFamily="2" charset="2"/>
              <a:buChar char=""/>
              <a:defRPr/>
            </a:lvl2pPr>
            <a:lvl3pPr>
              <a:buClr>
                <a:srgbClr val="FF8208"/>
              </a:buClr>
              <a:defRPr/>
            </a:lvl3pPr>
            <a:lvl4pPr>
              <a:buClr>
                <a:srgbClr val="336699"/>
              </a:buClr>
              <a:defRPr/>
            </a:lvl4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6C2987-C26B-49D9-B055-46AE0A82446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rgbClr val="FF8208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rgbClr val="336699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8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8208"/>
                </a:solidFill>
              </a:defRPr>
            </a:lvl1pPr>
          </a:lstStyle>
          <a:p>
            <a:pPr>
              <a:defRPr/>
            </a:pPr>
            <a:fld id="{6FE3BA6A-F413-4616-AC05-B3BA86A0DAB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Foltin Forum Bibliotheksstatistik  Bibliothekartag Hamburg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oliennummernplatzhalter 9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F600142-F618-406E-871F-73BE467DCC5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6" name="Datumsplatzhalter 7"/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Foltin Forum Bibliotheksstatistik  Bibliothekartag Hamburg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>
            <a:lvl1pPr>
              <a:buClr>
                <a:srgbClr val="FF8208"/>
              </a:buClr>
              <a:buFont typeface="Wingdings" pitchFamily="2" charset="2"/>
              <a:buChar char=""/>
              <a:defRPr/>
            </a:lvl1pPr>
            <a:lvl2pPr>
              <a:buClr>
                <a:srgbClr val="336699"/>
              </a:buClr>
              <a:buFont typeface="Wingdings" pitchFamily="2" charset="2"/>
              <a:buChar char=""/>
              <a:defRPr/>
            </a:lvl2pPr>
            <a:lvl3pPr>
              <a:buClr>
                <a:srgbClr val="FF8208"/>
              </a:buClr>
              <a:defRPr/>
            </a:lvl3pPr>
            <a:lvl4pPr>
              <a:buClr>
                <a:srgbClr val="336699"/>
              </a:buClr>
              <a:defRPr/>
            </a:lvl4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bg1">
              <a:lumMod val="75000"/>
            </a:schemeClr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bg1">
              <a:lumMod val="75000"/>
            </a:schemeClr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6FCCA3-CA07-4A17-8E19-FB010494004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Datumsplatzhalt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Foltin Forum Bibliotheksstatistik  Bibliothekartag Hamburg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4E31FB0-A665-459A-B41C-2A17231E1ED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C7D15C-2FD2-4DB8-9F07-DD05687DAA16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Foltin Forum Bibliotheksstatistik  Bibliothekartag Hamburg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381750"/>
            <a:ext cx="7418388" cy="231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bIns="72000" anchor="ctr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b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Foltin Forum Bibliotheksstatistik  Bibliothekartag Hamburg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hteck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rgbClr val="FF8208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6C7D15C-2FD2-4DB8-9F07-DD05687DAA1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030" name="Textplatzhalter 12"/>
          <p:cNvSpPr>
            <a:spLocks noGrp="1"/>
          </p:cNvSpPr>
          <p:nvPr>
            <p:ph type="body" idx="1"/>
          </p:nvPr>
        </p:nvSpPr>
        <p:spPr bwMode="auto">
          <a:xfrm>
            <a:off x="612775" y="1700213"/>
            <a:ext cx="81534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 smtClean="0"/>
          </a:p>
        </p:txBody>
      </p:sp>
      <p:sp>
        <p:nvSpPr>
          <p:cNvPr id="9" name="Rechteck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rgbClr val="336699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3" name="Grafik 23" descr="hbz_RGB.t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88313" y="6380163"/>
            <a:ext cx="671512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hteck 24"/>
          <p:cNvSpPr/>
          <p:nvPr/>
        </p:nvSpPr>
        <p:spPr>
          <a:xfrm>
            <a:off x="8799513" y="6381750"/>
            <a:ext cx="344487" cy="231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7092280" y="6381328"/>
            <a:ext cx="936104" cy="230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bIns="72000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 cap="small">
          <a:solidFill>
            <a:srgbClr val="59595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Trebuchet MS" pitchFamily="34" charset="0"/>
        </a:defRPr>
      </a:lvl9pPr>
    </p:titleStyle>
    <p:bodyStyle>
      <a:lvl1pPr marL="319088" indent="-319088" algn="l" rtl="0" eaLnBrk="1" fontAlgn="base" hangingPunct="1">
        <a:spcBef>
          <a:spcPts val="1200"/>
        </a:spcBef>
        <a:spcAft>
          <a:spcPct val="0"/>
        </a:spcAft>
        <a:buClr>
          <a:srgbClr val="FF8208"/>
        </a:buClr>
        <a:buSzPct val="60000"/>
        <a:buFont typeface="Wingdings" pitchFamily="2" charset="2"/>
        <a:buChar char=""/>
        <a:defRPr sz="2900" kern="1200">
          <a:solidFill>
            <a:srgbClr val="404040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rgbClr val="FF8208"/>
        </a:buClr>
        <a:buSzPct val="70000"/>
        <a:buFont typeface="Wingdings" pitchFamily="2" charset="2"/>
        <a:buChar char=""/>
        <a:defRPr sz="2600" kern="1200">
          <a:solidFill>
            <a:srgbClr val="404040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rgbClr val="FF8208"/>
        </a:buClr>
        <a:buSzPct val="75000"/>
        <a:buFont typeface="Wingdings" pitchFamily="2" charset="2"/>
        <a:buChar char=""/>
        <a:defRPr sz="2300" kern="1200">
          <a:solidFill>
            <a:srgbClr val="404040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336699"/>
        </a:buClr>
        <a:buSzPct val="75000"/>
        <a:buFont typeface="Wingdings" pitchFamily="2" charset="2"/>
        <a:buChar char=""/>
        <a:defRPr sz="2000" kern="1200">
          <a:solidFill>
            <a:srgbClr val="404040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rgbClr val="404040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Sind 5 Köpfe auch 500 Vollzeitäquivalente?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de-DE" sz="2000" dirty="0" smtClean="0"/>
              <a:t>Datenprüfung in der Deutschen Bibliotheksstatistik - </a:t>
            </a:r>
            <a:br>
              <a:rPr lang="de-DE" sz="2000" dirty="0" smtClean="0"/>
            </a:br>
            <a:r>
              <a:rPr lang="de-DE" sz="2000" dirty="0" smtClean="0"/>
              <a:t> ein Praxisbericht</a:t>
            </a:r>
            <a:endParaRPr lang="de-DE" sz="20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Ira </a:t>
            </a:r>
            <a:r>
              <a:rPr lang="de-DE" dirty="0" err="1" smtClean="0"/>
              <a:t>Foltin</a:t>
            </a:r>
            <a:endParaRPr lang="de-DE" dirty="0"/>
          </a:p>
        </p:txBody>
      </p:sp>
      <p:pic>
        <p:nvPicPr>
          <p:cNvPr id="1026" name="Picture 2" descr="M:\alle\Gruppen\DBS\KNB\logo_kn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165304"/>
            <a:ext cx="1152128" cy="522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Prüfroutinen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			automatisierte Plausibilitätsprüfung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>
          <a:xfrm>
            <a:off x="899592" y="1700808"/>
            <a:ext cx="7866456" cy="4176464"/>
          </a:xfrm>
        </p:spPr>
        <p:txBody>
          <a:bodyPr/>
          <a:lstStyle/>
          <a:p>
            <a:r>
              <a:rPr lang="de-DE" sz="2000" dirty="0" smtClean="0"/>
              <a:t>automatische Kontrolle der eingegebenen Daten durch programmierte 10 Plausibilitätstypen, z.B.:</a:t>
            </a:r>
          </a:p>
          <a:p>
            <a:r>
              <a:rPr lang="de-DE" sz="2000" b="1" dirty="0" err="1" smtClean="0"/>
              <a:t>MoreThan</a:t>
            </a:r>
            <a:r>
              <a:rPr lang="de-DE" sz="2000" b="1" dirty="0" smtClean="0"/>
              <a:t> </a:t>
            </a:r>
            <a:br>
              <a:rPr lang="de-DE" sz="2000" b="1" dirty="0" smtClean="0"/>
            </a:br>
            <a:r>
              <a:rPr lang="de-DE" sz="2000" dirty="0" smtClean="0"/>
              <a:t>Der Wert muss größer „Parameter“ sein</a:t>
            </a:r>
          </a:p>
          <a:p>
            <a:r>
              <a:rPr lang="de-DE" sz="2000" b="1" dirty="0" err="1" smtClean="0"/>
              <a:t>LessThan</a:t>
            </a:r>
            <a:r>
              <a:rPr lang="de-DE" sz="2000" b="1" dirty="0" smtClean="0"/>
              <a:t/>
            </a:r>
            <a:br>
              <a:rPr lang="de-DE" sz="2000" b="1" dirty="0" smtClean="0"/>
            </a:br>
            <a:r>
              <a:rPr lang="de-DE" sz="2000" dirty="0" smtClean="0"/>
              <a:t>Der Wert muss kleiner „Parameter“ sein</a:t>
            </a:r>
          </a:p>
          <a:p>
            <a:pPr lvl="0"/>
            <a:r>
              <a:rPr lang="de-DE" sz="2000" b="1" dirty="0" err="1" smtClean="0"/>
              <a:t>IsSum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Der Wert muss die Summe aus 1..n anderen Feldern ergeben, wie sie in „Parameter“ aufgelistet sind</a:t>
            </a:r>
          </a:p>
          <a:p>
            <a:r>
              <a:rPr lang="de-DE" sz="2000" b="1" dirty="0" err="1" smtClean="0"/>
              <a:t>Mandatory</a:t>
            </a:r>
            <a:r>
              <a:rPr lang="de-DE" sz="2000" b="1" dirty="0" smtClean="0"/>
              <a:t/>
            </a:r>
            <a:br>
              <a:rPr lang="de-DE" sz="2000" b="1" dirty="0" smtClean="0"/>
            </a:br>
            <a:r>
              <a:rPr lang="de-DE" sz="2000" dirty="0" smtClean="0"/>
              <a:t>Das betr. Feld muss ausgefüllt sein </a:t>
            </a:r>
          </a:p>
          <a:p>
            <a:pPr lvl="0">
              <a:buNone/>
            </a:pPr>
            <a:endParaRPr lang="de-DE" sz="2000" dirty="0" smtClean="0"/>
          </a:p>
          <a:p>
            <a:pPr>
              <a:buNone/>
            </a:pPr>
            <a:r>
              <a:rPr lang="de-DE" dirty="0" smtClean="0"/>
              <a:t>		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Prüfroutinen:</a:t>
            </a:r>
            <a:br>
              <a:rPr lang="de-DE" dirty="0" smtClean="0"/>
            </a:br>
            <a:r>
              <a:rPr lang="de-DE" sz="2400" dirty="0" smtClean="0"/>
              <a:t>intellektuelle </a:t>
            </a:r>
            <a:r>
              <a:rPr lang="de-DE" sz="2400" dirty="0" err="1" smtClean="0"/>
              <a:t>kontrolle</a:t>
            </a:r>
            <a:r>
              <a:rPr lang="de-DE" sz="2400" dirty="0" smtClean="0"/>
              <a:t>: Bibliotheken und DBS-</a:t>
            </a:r>
            <a:r>
              <a:rPr lang="de-DE" sz="2400" dirty="0" err="1" smtClean="0"/>
              <a:t>redaktion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spcAft>
                <a:spcPts val="1200"/>
              </a:spcAft>
            </a:pPr>
            <a:r>
              <a:rPr lang="de-DE" dirty="0" smtClean="0"/>
              <a:t>Kontrolle durch die Bibliotheken: Freischalten der Vorab-Daten in der Variablen Auswertung und die Bitte an die DBS-Teilnehmer die Daten online zu prüfen </a:t>
            </a:r>
          </a:p>
          <a:p>
            <a:pPr>
              <a:spcAft>
                <a:spcPts val="1200"/>
              </a:spcAft>
            </a:pPr>
            <a:r>
              <a:rPr lang="de-DE" dirty="0" smtClean="0"/>
              <a:t>Intellektuelle Plausibilitätskontrolle durch die Redaktion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Prüfroutinen: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dirty="0" smtClean="0"/>
              <a:t>	intellektuelle </a:t>
            </a:r>
            <a:r>
              <a:rPr lang="de-DE" sz="2400" dirty="0" err="1" smtClean="0"/>
              <a:t>Plausi</a:t>
            </a:r>
            <a:r>
              <a:rPr lang="de-DE" sz="2400" dirty="0" smtClean="0"/>
              <a:t>-Kontrolle der DBS-</a:t>
            </a:r>
            <a:r>
              <a:rPr lang="de-DE" sz="2400" dirty="0" err="1" smtClean="0"/>
              <a:t>redaktion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b="1" dirty="0" smtClean="0"/>
              <a:t>2005 (-2007): </a:t>
            </a:r>
            <a:r>
              <a:rPr lang="de-DE" dirty="0" smtClean="0"/>
              <a:t>Prüfung von 5 DBS-Fragen (ÖB)</a:t>
            </a:r>
          </a:p>
          <a:p>
            <a:r>
              <a:rPr lang="de-DE" dirty="0" smtClean="0"/>
              <a:t>Nr. 66: Stellen im Stellenplan</a:t>
            </a:r>
          </a:p>
          <a:p>
            <a:r>
              <a:rPr lang="de-DE" dirty="0" smtClean="0"/>
              <a:t>Nr. 68: Personal  in VZÄ </a:t>
            </a:r>
          </a:p>
          <a:p>
            <a:r>
              <a:rPr lang="de-DE" dirty="0" smtClean="0"/>
              <a:t>Nr. 75: </a:t>
            </a:r>
            <a:r>
              <a:rPr lang="de-DE" dirty="0" err="1" smtClean="0"/>
              <a:t>Ehrenamtl</a:t>
            </a:r>
            <a:r>
              <a:rPr lang="de-DE" dirty="0" smtClean="0"/>
              <a:t>. Personal in Köpfen </a:t>
            </a:r>
          </a:p>
          <a:p>
            <a:r>
              <a:rPr lang="de-DE" dirty="0" smtClean="0"/>
              <a:t>Nr. 76 : </a:t>
            </a:r>
            <a:r>
              <a:rPr lang="de-DE" dirty="0" err="1" smtClean="0"/>
              <a:t>Ehrenamtl</a:t>
            </a:r>
            <a:r>
              <a:rPr lang="de-DE" dirty="0" smtClean="0"/>
              <a:t>. Personal in VZÄ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Prüfroutinen: </a:t>
            </a:r>
            <a:br>
              <a:rPr lang="de-DE" dirty="0" smtClean="0"/>
            </a:br>
            <a:r>
              <a:rPr lang="de-DE" dirty="0" smtClean="0"/>
              <a:t>         </a:t>
            </a:r>
            <a:r>
              <a:rPr lang="de-DE" sz="2400" dirty="0" smtClean="0"/>
              <a:t>intellektuelle </a:t>
            </a:r>
            <a:r>
              <a:rPr lang="de-DE" sz="2400" dirty="0" err="1" smtClean="0"/>
              <a:t>Plausiprüfung</a:t>
            </a:r>
            <a:r>
              <a:rPr lang="de-DE" sz="2400" dirty="0" smtClean="0"/>
              <a:t> der DBS-Redaktion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de-DE" dirty="0" smtClean="0"/>
              <a:t> </a:t>
            </a:r>
            <a:r>
              <a:rPr lang="de-DE" b="1" dirty="0" smtClean="0"/>
              <a:t>2008/ 2009: </a:t>
            </a:r>
            <a:r>
              <a:rPr lang="de-DE" dirty="0" smtClean="0"/>
              <a:t>Alle DBS-Fragen (ÖB + WB) im Vergleich zum Vorjahr, </a:t>
            </a:r>
            <a:br>
              <a:rPr lang="de-DE" dirty="0" smtClean="0"/>
            </a:br>
            <a:r>
              <a:rPr lang="de-DE" dirty="0" smtClean="0"/>
              <a:t>Abweichungen bestimmen</a:t>
            </a:r>
          </a:p>
          <a:p>
            <a:pPr>
              <a:buNone/>
            </a:pPr>
            <a:endParaRPr lang="de-DE" dirty="0" smtClean="0"/>
          </a:p>
          <a:p>
            <a:r>
              <a:rPr lang="de-DE" b="1" dirty="0" smtClean="0"/>
              <a:t>2011/2012: </a:t>
            </a:r>
            <a:r>
              <a:rPr lang="de-DE" dirty="0" smtClean="0"/>
              <a:t>Prüfung derjenigen DBS-Fragen (ÖB + WB), die für die statischen Gesamtauswertungen relevant sind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Foltin Forum Bibliotheksstatistik  Bibliothekartag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Prüfroutinen: </a:t>
            </a:r>
            <a:br>
              <a:rPr lang="de-DE" dirty="0" smtClean="0"/>
            </a:br>
            <a:r>
              <a:rPr lang="de-DE" dirty="0" smtClean="0"/>
              <a:t>      </a:t>
            </a:r>
            <a:r>
              <a:rPr lang="de-DE" sz="2400" dirty="0" smtClean="0"/>
              <a:t>intellektuelle </a:t>
            </a:r>
            <a:r>
              <a:rPr lang="de-DE" sz="2400" dirty="0" err="1" smtClean="0"/>
              <a:t>Plausi</a:t>
            </a:r>
            <a:r>
              <a:rPr lang="de-DE" sz="2400" dirty="0" smtClean="0"/>
              <a:t>-Kontrolle der DBS-Redaktion 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b="1" dirty="0" smtClean="0"/>
              <a:t>In 2011: </a:t>
            </a:r>
            <a:r>
              <a:rPr lang="de-DE" dirty="0" smtClean="0"/>
              <a:t>ca. 300 ÖB  und ca. 20 WB aufgefordert, bestimmte Eingaben im Fragebogen zu überprüfen</a:t>
            </a:r>
          </a:p>
          <a:p>
            <a:r>
              <a:rPr lang="de-DE" dirty="0" smtClean="0"/>
              <a:t>Positive Reaktionen;</a:t>
            </a:r>
            <a:br>
              <a:rPr lang="de-DE" dirty="0" smtClean="0"/>
            </a:br>
            <a:r>
              <a:rPr lang="de-DE" dirty="0" smtClean="0"/>
              <a:t> mehr als 80% Korrekturen bei ÖB</a:t>
            </a:r>
          </a:p>
          <a:p>
            <a:r>
              <a:rPr lang="de-DE" dirty="0" smtClean="0"/>
              <a:t>Bei den meisten WB: Erläuterung der </a:t>
            </a:r>
            <a:br>
              <a:rPr lang="de-DE" dirty="0" smtClean="0"/>
            </a:br>
            <a:r>
              <a:rPr lang="de-DE" dirty="0" smtClean="0"/>
              <a:t>Abweichungen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Foltin Forum Bibliotheksstatistik  Bibliothekartag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Kurzer Fahrplan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Unplausible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Daten – Stecknadeln im Heuhaufen finden</a:t>
            </a:r>
          </a:p>
          <a:p>
            <a:pPr>
              <a:buNone/>
            </a:pP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3 Beispiele aus der Praxis</a:t>
            </a:r>
          </a:p>
          <a:p>
            <a:endParaRPr lang="de-DE" dirty="0" smtClean="0"/>
          </a:p>
          <a:p>
            <a:r>
              <a:rPr lang="de-DE" dirty="0" smtClean="0"/>
              <a:t>Prüfroutinen in der DBS: Stammdaten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Foltin Forum Bibliotheksstatistik  Bibliothekartag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Prüfroutinen:</a:t>
            </a:r>
            <a:br>
              <a:rPr lang="de-DE" dirty="0" smtClean="0"/>
            </a:br>
            <a:r>
              <a:rPr lang="de-DE" dirty="0" smtClean="0"/>
              <a:t>					</a:t>
            </a:r>
            <a:r>
              <a:rPr lang="de-DE" sz="2400" b="0" dirty="0" smtClean="0"/>
              <a:t>Stammdaten</a:t>
            </a:r>
            <a:endParaRPr lang="de-DE" sz="2400" b="0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Bereinigung von Datenbankeinträgen in 2011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259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Beispiele:</a:t>
            </a:r>
          </a:p>
          <a:p>
            <a:pPr lvl="1"/>
            <a:r>
              <a:rPr lang="de-DE" dirty="0" smtClean="0"/>
              <a:t>Zuordnung von Bibliotheken zu Fachstellen</a:t>
            </a:r>
          </a:p>
          <a:p>
            <a:pPr lvl="1"/>
            <a:r>
              <a:rPr lang="de-DE" dirty="0" smtClean="0"/>
              <a:t>Korrektur des hauptamtlich / nebenamtlichen Eintrages in den Stammdaten</a:t>
            </a:r>
          </a:p>
          <a:p>
            <a:pPr lvl="1"/>
            <a:r>
              <a:rPr lang="de-DE" dirty="0" smtClean="0"/>
              <a:t>Eingaben bei schulbibliothekarischen Diensten    (neue ÖB- Fragen 100 – 102) geprüft</a:t>
            </a:r>
          </a:p>
          <a:p>
            <a:pPr lvl="1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652120" y="836712"/>
            <a:ext cx="324036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</a:rPr>
              <a:t>Vielen Dank für Ihre Aufmerksamkeit!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err="1" smtClean="0">
                <a:solidFill>
                  <a:schemeClr val="bg1"/>
                </a:solidFill>
              </a:rPr>
              <a:t>www</a:t>
            </a:r>
            <a:r>
              <a:rPr lang="de-DE" dirty="0" smtClean="0">
                <a:solidFill>
                  <a:schemeClr val="bg1"/>
                </a:solidFill>
              </a:rPr>
              <a:t>. bibliotheksstatistik.de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	Forum </a:t>
            </a:r>
            <a:r>
              <a:rPr lang="en-US" dirty="0" err="1" smtClean="0"/>
              <a:t>Bibliotheksstatistik</a:t>
            </a:r>
            <a:r>
              <a:rPr lang="en-US" dirty="0" smtClean="0"/>
              <a:t>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Kurzer Fahrplan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err="1" smtClean="0"/>
              <a:t>Unplausible</a:t>
            </a:r>
            <a:r>
              <a:rPr lang="de-DE" dirty="0" smtClean="0"/>
              <a:t> Daten – Stecknadeln im Heuhaufen finden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 3 Beispiele aus der Praxis</a:t>
            </a:r>
          </a:p>
          <a:p>
            <a:endParaRPr lang="de-DE" dirty="0" smtClean="0"/>
          </a:p>
          <a:p>
            <a:r>
              <a:rPr lang="de-DE" dirty="0" smtClean="0"/>
              <a:t>Prüfroutinen in der DBS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Kurzer Fahrplan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Unplausible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Daten – Stecknadeln im Heuhaufen finden</a:t>
            </a:r>
            <a:br>
              <a:rPr lang="de-DE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de-DE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de-DE" dirty="0" smtClean="0"/>
              <a:t> 3 Beispiele aus der Praxis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Prüfroutinen in der DBS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Beispiel: Auswertungen der VA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1"/>
          </p:nvPr>
        </p:nvGraphicFramePr>
        <p:xfrm>
          <a:off x="612775" y="1954213"/>
          <a:ext cx="652272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001"/>
                <a:gridCol w="1318359"/>
                <a:gridCol w="1630680"/>
                <a:gridCol w="1630680"/>
              </a:tblGrid>
              <a:tr h="0"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Anzahl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2008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2009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Bibliotheken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1077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>
                          <a:latin typeface="Times New Roman"/>
                          <a:ea typeface="Times New Roman"/>
                          <a:cs typeface="Times New Roman"/>
                        </a:rPr>
                        <a:t>1068</a:t>
                      </a:r>
                      <a:endParaRPr lang="de-D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934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10 658 000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>
                          <a:latin typeface="Times New Roman"/>
                          <a:ea typeface="Times New Roman"/>
                          <a:cs typeface="Times New Roman"/>
                        </a:rPr>
                        <a:t>10 758 000</a:t>
                      </a:r>
                      <a:endParaRPr lang="de-D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>
                          <a:latin typeface="Times New Roman"/>
                          <a:ea typeface="Times New Roman"/>
                          <a:cs typeface="Times New Roman"/>
                        </a:rPr>
                        <a:t>10 259 000</a:t>
                      </a:r>
                      <a:endParaRPr lang="de-DE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Entleihungen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30 425 000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30 216 000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30 652 000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1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Aktive Nutzer</a:t>
                      </a:r>
                      <a:endParaRPr lang="de-DE" dirty="0" smtClean="0">
                        <a:solidFill>
                          <a:srgbClr val="00B0F0"/>
                        </a:solidFill>
                      </a:endParaRPr>
                    </a:p>
                    <a:p>
                      <a:endParaRPr lang="de-DE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800" b="1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1 101 000</a:t>
                      </a:r>
                      <a:endParaRPr lang="de-DE" sz="1800" b="1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800" b="1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706 000</a:t>
                      </a:r>
                      <a:endParaRPr lang="de-DE" sz="1800" b="1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800" b="1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671 000</a:t>
                      </a:r>
                      <a:endParaRPr lang="de-DE" sz="1800" b="1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Besuche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9 263 000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9 761 000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9 223 000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Veranstaltungen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30 000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32 000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latin typeface="Times New Roman"/>
                          <a:ea typeface="Times New Roman"/>
                          <a:cs typeface="Times New Roman"/>
                        </a:rPr>
                        <a:t>31 000</a:t>
                      </a:r>
                      <a:endParaRPr lang="de-DE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779912" y="551723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durch eine aggregierte Auswertung</a:t>
            </a:r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Beispiel: DBS - Fragen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1619672" y="1847230"/>
          <a:ext cx="5616625" cy="3881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7"/>
                <a:gridCol w="1404156"/>
                <a:gridCol w="1404156"/>
                <a:gridCol w="1404156"/>
              </a:tblGrid>
              <a:tr h="922792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BJ 210</a:t>
                      </a:r>
                    </a:p>
                    <a:p>
                      <a:pPr algn="l" fontAlgn="b"/>
                      <a:endParaRPr lang="de-DE" sz="18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Öffentliche Bibliotheken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DBS-Frage 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67, Zahl der Beschäftigten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DBS-Frage 68, Personalkapazität </a:t>
                      </a:r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aller Beschäftigten 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(VZÄ)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Umrechnung:</a:t>
                      </a:r>
                      <a:r>
                        <a:rPr lang="de-DE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Jahresarbeits-stunden in </a:t>
                      </a:r>
                    </a:p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VZÄ</a:t>
                      </a:r>
                    </a:p>
                    <a:p>
                      <a:pPr algn="ctr" fontAlgn="b"/>
                      <a:r>
                        <a:rPr lang="de-DE" sz="4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de-DE" sz="4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65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A-Stadt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0,75 </a:t>
                      </a:r>
                      <a:endParaRPr lang="de-DE" sz="1800" b="1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65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B-Stadt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0,45</a:t>
                      </a:r>
                      <a:endParaRPr lang="de-DE" sz="1800" b="1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65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C-Stadt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0,37</a:t>
                      </a:r>
                      <a:endParaRPr lang="de-DE" sz="1800" b="1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65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D-Stadt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0,34</a:t>
                      </a:r>
                      <a:endParaRPr lang="de-DE" sz="1800" b="1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65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E-Stadt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0,28</a:t>
                      </a:r>
                      <a:endParaRPr lang="de-DE" sz="1800" b="1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140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F-Stadt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0,27</a:t>
                      </a:r>
                      <a:endParaRPr lang="de-DE" sz="1800" b="1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654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G-Stadt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 smtClean="0">
                          <a:solidFill>
                            <a:srgbClr val="00B0F0"/>
                          </a:solidFill>
                          <a:latin typeface="Calibri"/>
                        </a:rPr>
                        <a:t>0,19</a:t>
                      </a:r>
                      <a:endParaRPr lang="de-DE" sz="1800" b="1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4716016" y="587727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durch systematischen Vergleich</a:t>
            </a:r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Beispiel (neu): BIX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1"/>
          </p:nvPr>
        </p:nvGraphicFramePr>
        <p:xfrm>
          <a:off x="612775" y="1700213"/>
          <a:ext cx="8153405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7185"/>
                <a:gridCol w="627185"/>
                <a:gridCol w="627185"/>
                <a:gridCol w="627185"/>
                <a:gridCol w="627185"/>
                <a:gridCol w="627185"/>
                <a:gridCol w="627185"/>
                <a:gridCol w="627185"/>
                <a:gridCol w="627185"/>
                <a:gridCol w="627185"/>
                <a:gridCol w="627185"/>
                <a:gridCol w="627185"/>
                <a:gridCol w="627185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Basisdaten aus der </a:t>
                      </a:r>
                      <a:r>
                        <a:rPr lang="de-DE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DBS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I</a:t>
                      </a:r>
                      <a:endParaRPr lang="de-DE" sz="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49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Nr. 50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Typ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Kurzname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primäre Nutzer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Einricht. / Standorte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Öff.std / Jahr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Öff.std. / Woche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Entleiher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Besuche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Best. Freihand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Entl. Freihand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Medien Zugang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Lfd. Ausgaben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Ausg. Erwerbung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r>
                        <a:rPr lang="de-DE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BIX-Frage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616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ÖB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A-Dorf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4454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5383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5080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               0</a:t>
                      </a:r>
                      <a:endParaRPr lang="de-DE" sz="18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28895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2490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419872" y="4149080"/>
            <a:ext cx="57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durch Datenprüfung im Rahmen des BIX-Ratings</a:t>
            </a:r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Kurzer Fahrplan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Unplausible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Daten – Stecknadeln im Heuhaufen finden</a:t>
            </a:r>
          </a:p>
          <a:p>
            <a:pPr>
              <a:buNone/>
            </a:pP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3 Beispiele aus der Praxis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Prüfroutinen in der DBS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Foltin</a:t>
            </a:r>
            <a:r>
              <a:rPr lang="en-US" dirty="0" smtClean="0"/>
              <a:t> 	Forum </a:t>
            </a:r>
            <a:r>
              <a:rPr lang="en-US" dirty="0" err="1" smtClean="0"/>
              <a:t>Bibliotheksstatistik</a:t>
            </a:r>
            <a:r>
              <a:rPr lang="en-US" dirty="0" smtClean="0"/>
              <a:t>  		</a:t>
            </a:r>
            <a:r>
              <a:rPr lang="en-US" dirty="0" err="1" smtClean="0"/>
              <a:t>Bibliothekartag</a:t>
            </a:r>
            <a:r>
              <a:rPr lang="en-US" dirty="0" smtClean="0"/>
              <a:t> Hamburg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Prüfroutinen: </a:t>
            </a:r>
            <a:br>
              <a:rPr lang="de-DE" dirty="0" smtClean="0"/>
            </a:br>
            <a:r>
              <a:rPr lang="de-DE" dirty="0" smtClean="0"/>
              <a:t>			</a:t>
            </a:r>
            <a:r>
              <a:rPr lang="de-DE" sz="2400" dirty="0" smtClean="0"/>
              <a:t>automatisierte Plausibilitätsprüfung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56C2987-C26B-49D9-B055-46AE0A82446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2012</a:t>
            </a:r>
            <a:endParaRPr lang="en-US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de-DE" sz="2000" b="1" dirty="0" smtClean="0"/>
              <a:t>Datenprüfung</a:t>
            </a:r>
          </a:p>
          <a:p>
            <a:pPr>
              <a:buNone/>
            </a:pPr>
            <a:r>
              <a:rPr lang="de-DE" sz="2000" b="1" dirty="0" smtClean="0"/>
              <a:t>5. Zahl der externen Dienstleistungsstellen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Der Wert weicht um 40 % oder mehr vom Vorjahreswert ab. Ist das korrekt?</a:t>
            </a:r>
            <a:br>
              <a:rPr lang="de-DE" sz="2000" dirty="0" smtClean="0"/>
            </a:br>
            <a:r>
              <a:rPr lang="de-DE" sz="2000" dirty="0" smtClean="0"/>
              <a:t>  Aktuell: 161</a:t>
            </a:r>
            <a:br>
              <a:rPr lang="de-DE" sz="2000" dirty="0" smtClean="0"/>
            </a:br>
            <a:r>
              <a:rPr lang="de-DE" sz="2000" dirty="0" smtClean="0"/>
              <a:t>  Vorjahr: 0 </a:t>
            </a:r>
            <a:br>
              <a:rPr lang="de-DE" sz="2000" dirty="0" smtClean="0"/>
            </a:br>
            <a:r>
              <a:rPr lang="de-DE" sz="2000" b="1" dirty="0" smtClean="0"/>
              <a:t>6. Publikumsfläche (m²)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Der Wert weicht um 40 % oder mehr vom Vorjahreswert ab. Ist das korrekt?</a:t>
            </a:r>
            <a:br>
              <a:rPr lang="de-DE" sz="2000" dirty="0" smtClean="0"/>
            </a:br>
            <a:r>
              <a:rPr lang="de-DE" sz="2000" dirty="0" smtClean="0"/>
              <a:t>  Aktuell: 693</a:t>
            </a:r>
            <a:br>
              <a:rPr lang="de-DE" sz="2000" dirty="0" smtClean="0"/>
            </a:br>
            <a:r>
              <a:rPr lang="de-DE" sz="2000" dirty="0" smtClean="0"/>
              <a:t>  Vorjahr: 161 </a:t>
            </a:r>
            <a:br>
              <a:rPr lang="de-DE" sz="2000" dirty="0" smtClean="0"/>
            </a:br>
            <a:r>
              <a:rPr lang="de-DE" sz="2000" b="1" dirty="0" smtClean="0"/>
              <a:t>8. Wochenöffnungsstunden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b="1" dirty="0" smtClean="0"/>
              <a:t>Bitte überprüfen Sie Ihre Daten noch einmal!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endParaRPr lang="de-DE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9032" cy="747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bz_vorlage_3">
  <a:themeElements>
    <a:clrScheme name="Benutzerdefiniert 2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336699"/>
      </a:hlink>
      <a:folHlink>
        <a:srgbClr val="336699"/>
      </a:folHlink>
    </a:clrScheme>
    <a:fontScheme name="Lysithea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enutzerdefiniert 2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336699"/>
    </a:hlink>
    <a:folHlink>
      <a:srgbClr val="33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hbz_vorlage_3</Template>
  <TotalTime>0</TotalTime>
  <Words>612</Words>
  <Application>Microsoft Office PowerPoint</Application>
  <PresentationFormat>Bildschirmpräsentation (4:3)</PresentationFormat>
  <Paragraphs>262</Paragraphs>
  <Slides>17</Slides>
  <Notes>6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3" baseType="lpstr">
      <vt:lpstr>Calibri</vt:lpstr>
      <vt:lpstr>Wingdings</vt:lpstr>
      <vt:lpstr>Arial</vt:lpstr>
      <vt:lpstr>Trebuchet MS</vt:lpstr>
      <vt:lpstr>Times New Roman</vt:lpstr>
      <vt:lpstr>hbz_vorlage_3</vt:lpstr>
      <vt:lpstr>Sind 5 Köpfe auch 500 Vollzeitäquivalente?</vt:lpstr>
      <vt:lpstr>Kurzer Fahrplan</vt:lpstr>
      <vt:lpstr>Kurzer Fahrplan</vt:lpstr>
      <vt:lpstr>1. Beispiel: Auswertungen der VA</vt:lpstr>
      <vt:lpstr>2. Beispiel: DBS - Fragen</vt:lpstr>
      <vt:lpstr>3. Beispiel (neu): BIX</vt:lpstr>
      <vt:lpstr>Kurzer Fahrplan</vt:lpstr>
      <vt:lpstr>Prüfroutinen:     automatisierte Plausibilitätsprüfung</vt:lpstr>
      <vt:lpstr>PowerPoint-Präsentation</vt:lpstr>
      <vt:lpstr>Prüfroutinen    automatisierte Plausibilitätsprüfung</vt:lpstr>
      <vt:lpstr>Prüfroutinen: intellektuelle kontrolle: Bibliotheken und DBS-redaktion</vt:lpstr>
      <vt:lpstr>Prüfroutinen:   intellektuelle Plausi-Kontrolle der DBS-redaktion </vt:lpstr>
      <vt:lpstr>Prüfroutinen:           intellektuelle Plausiprüfung der DBS-Redaktion</vt:lpstr>
      <vt:lpstr>Prüfroutinen:        intellektuelle Plausi-Kontrolle der DBS-Redaktion </vt:lpstr>
      <vt:lpstr>Kurzer Fahrplan</vt:lpstr>
      <vt:lpstr>Prüfroutinen:      Stammdaten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schnitzer</dc:creator>
  <cp:lastModifiedBy>heugen-ecker</cp:lastModifiedBy>
  <cp:revision>74</cp:revision>
  <dcterms:created xsi:type="dcterms:W3CDTF">2012-05-09T11:35:40Z</dcterms:created>
  <dcterms:modified xsi:type="dcterms:W3CDTF">2015-08-04T10:51:17Z</dcterms:modified>
</cp:coreProperties>
</file>