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9"/>
  </p:notesMasterIdLst>
  <p:handoutMasterIdLst>
    <p:handoutMasterId r:id="rId20"/>
  </p:handoutMasterIdLst>
  <p:sldIdLst>
    <p:sldId id="328" r:id="rId3"/>
    <p:sldId id="332" r:id="rId4"/>
    <p:sldId id="324" r:id="rId5"/>
    <p:sldId id="323" r:id="rId6"/>
    <p:sldId id="329" r:id="rId7"/>
    <p:sldId id="322" r:id="rId8"/>
    <p:sldId id="333" r:id="rId9"/>
    <p:sldId id="331" r:id="rId10"/>
    <p:sldId id="336" r:id="rId11"/>
    <p:sldId id="339" r:id="rId12"/>
    <p:sldId id="338" r:id="rId13"/>
    <p:sldId id="337" r:id="rId14"/>
    <p:sldId id="342" r:id="rId15"/>
    <p:sldId id="340" r:id="rId16"/>
    <p:sldId id="343" r:id="rId17"/>
    <p:sldId id="312" r:id="rId18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78"/>
    <a:srgbClr val="FA82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5430" autoAdjust="0"/>
  </p:normalViewPr>
  <p:slideViewPr>
    <p:cSldViewPr>
      <p:cViewPr varScale="1">
        <p:scale>
          <a:sx n="73" d="100"/>
          <a:sy n="73" d="100"/>
        </p:scale>
        <p:origin x="6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2760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8AD3C-546A-4CB6-B512-19CC47D5CFC5}" type="datetimeFigureOut">
              <a:rPr lang="de-DE" smtClean="0"/>
              <a:pPr/>
              <a:t>04.04.2022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07EBC-DB9B-4262-B4A7-C882CDF028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5058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D2722-F12E-4DCE-B36D-196AC47CC75D}" type="datetimeFigureOut">
              <a:rPr lang="de-DE" smtClean="0"/>
              <a:pPr/>
              <a:t>04.04.2022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5AAC3-033D-4541-A59C-D96FD32BD23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9265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2400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107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35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918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4188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53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Wenn Sie noch Fragen haben oder noch weitergehende Informationen wünschen, sind wir gerne für Sie da. Auch wenn sich im Laufe der</a:t>
            </a:r>
            <a:r>
              <a:rPr lang="de-DE" baseline="0" dirty="0"/>
              <a:t> Dateneingabe noch Probleme/Fragen ergeben, können Sie uns gerne anschreiben. Bitte nutzen Sie dafür unsere allgemeine Mailadresse wie auf der Folie eingeblendet.</a:t>
            </a:r>
          </a:p>
          <a:p>
            <a:endParaRPr lang="de-DE" baseline="0" dirty="0"/>
          </a:p>
          <a:p>
            <a:r>
              <a:rPr lang="de-DE" baseline="0" dirty="0"/>
              <a:t>Ich danke für ihre Zeit und Aufmerksamkeit. </a:t>
            </a:r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305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Die Meldungen für das Berichtsjahr 2020 sind bei ÖB rückläufig gewesen (stärker als im langfristigen Trend), überproportional stark bei den </a:t>
            </a:r>
            <a:r>
              <a:rPr lang="de-DE" dirty="0" err="1"/>
              <a:t>nea</a:t>
            </a:r>
            <a:r>
              <a:rPr lang="de-DE" dirty="0"/>
              <a:t> geleiteten Bibliotheken. Die Vermutung liegt sehr nahe, dass dies der </a:t>
            </a:r>
            <a:r>
              <a:rPr lang="de-DE" dirty="0" err="1"/>
              <a:t>Coronasituation</a:t>
            </a:r>
            <a:r>
              <a:rPr lang="de-DE" dirty="0"/>
              <a:t> mit den begleitenden Maßnahmen geschuldet ist.</a:t>
            </a: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3656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de-DE" baseline="0" dirty="0"/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330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18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237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366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technische Einrichtung des IOM-Messverfahrens war bereits bei den alten Verfahren SZM und </a:t>
            </a:r>
            <a:r>
              <a:rPr lang="de-DE" dirty="0" err="1"/>
              <a:t>IOMa</a:t>
            </a:r>
            <a:r>
              <a:rPr lang="de-DE" dirty="0"/>
              <a:t> für manche Bibliothek nicht einfach und ist mit dem neuen Verfahren auch nicht einfacher geworden. Dies ist u.a. den </a:t>
            </a:r>
            <a:r>
              <a:rPr lang="de-DE" dirty="0" err="1"/>
              <a:t>datenschutzrechlichen</a:t>
            </a:r>
            <a:r>
              <a:rPr lang="de-DE" dirty="0"/>
              <a:t> Rahmenbedingungen geschuldet, durch die die Anbieter (darunter auch der DBS-Dienstleister </a:t>
            </a:r>
            <a:r>
              <a:rPr lang="de-DE" dirty="0" err="1"/>
              <a:t>INFOnline</a:t>
            </a:r>
            <a:r>
              <a:rPr lang="de-DE" dirty="0"/>
              <a:t>) ihre jeweiligen Messverfahren anpassen müssen, um datenschutzkonform zu bleiben. So ist es z.B. mit der Nutzung von IOM nun zusätzlich notwendig, die Einwilligungsentscheidung (</a:t>
            </a:r>
            <a:r>
              <a:rPr lang="de-DE" dirty="0" err="1"/>
              <a:t>Consent</a:t>
            </a:r>
            <a:r>
              <a:rPr lang="de-DE" dirty="0"/>
              <a:t>) der Nutzer*innen zu verarbeiten. Dazu empfiehlt </a:t>
            </a:r>
            <a:r>
              <a:rPr lang="de-DE" dirty="0" err="1"/>
              <a:t>INFOnline</a:t>
            </a:r>
            <a:r>
              <a:rPr lang="de-DE" dirty="0"/>
              <a:t> die Verwendung einer sog. </a:t>
            </a:r>
            <a:r>
              <a:rPr lang="de-DE" dirty="0" err="1"/>
              <a:t>Consent</a:t>
            </a:r>
            <a:r>
              <a:rPr lang="de-DE" dirty="0"/>
              <a:t> Management </a:t>
            </a:r>
            <a:r>
              <a:rPr lang="de-DE" dirty="0" err="1"/>
              <a:t>Platform</a:t>
            </a:r>
            <a:r>
              <a:rPr lang="de-DE" dirty="0"/>
              <a:t> (CMP).</a:t>
            </a:r>
          </a:p>
          <a:p>
            <a:r>
              <a:rPr lang="de-DE" dirty="0"/>
              <a:t>Hierzu gab es in den vergangenen Wochen vermehrt Rückmeldungen von Bibliotheken und Systemanbietern (Findus, </a:t>
            </a:r>
            <a:r>
              <a:rPr lang="de-DE" dirty="0" err="1"/>
              <a:t>Digibib</a:t>
            </a:r>
            <a:r>
              <a:rPr lang="de-DE" dirty="0"/>
              <a:t>, TU Do, Pfennigparade)</a:t>
            </a:r>
          </a:p>
          <a:p>
            <a:r>
              <a:rPr lang="de-DE" dirty="0"/>
              <a:t>Keine Bereitschaft des Dienstleisters: OCLC, </a:t>
            </a:r>
            <a:r>
              <a:rPr lang="de-DE" dirty="0" err="1"/>
              <a:t>Astec</a:t>
            </a:r>
            <a:r>
              <a:rPr lang="de-DE" dirty="0"/>
              <a:t>, [</a:t>
            </a:r>
            <a:r>
              <a:rPr lang="de-DE" dirty="0" err="1"/>
              <a:t>datronic</a:t>
            </a:r>
            <a:r>
              <a:rPr lang="de-DE" dirty="0"/>
              <a:t>] (Sicherheitsaspekte), Findus (</a:t>
            </a:r>
            <a:r>
              <a:rPr lang="de-DE" dirty="0" err="1"/>
              <a:t>Consent</a:t>
            </a:r>
            <a:r>
              <a:rPr lang="de-DE" dirty="0"/>
              <a:t>-Abfrage/ Kosten)</a:t>
            </a:r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570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Zählung von bestimmten Bereichen mit mutmaßlich hohem Besuchsaufkommen ggf. nicht möglich:</a:t>
            </a:r>
            <a:endParaRPr lang="de-DE" dirty="0"/>
          </a:p>
          <a:p>
            <a:r>
              <a:rPr lang="de-DE" dirty="0"/>
              <a:t>-https://www.bibnet.de/    Katalog der Bibliotheken im Kreis Mettmann (Fa. </a:t>
            </a:r>
            <a:r>
              <a:rPr lang="de-DE" dirty="0" err="1"/>
              <a:t>Subkom</a:t>
            </a:r>
            <a:r>
              <a:rPr lang="de-DE" dirty="0"/>
              <a:t>)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-Onleihe der STB Neuss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-Fehlende Bereitschaft der kooperierenden Dienstleister</a:t>
            </a:r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Datenschutz /Sicherheit des Verfahrens: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Verwendung CNAMES</a:t>
            </a:r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060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887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D1D9-7E82-4065-8241-8FF8C4279668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81DF5-7429-44F8-AEA4-618D65495E42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D1D9-7E82-4065-8241-8FF8C4279668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56DD-9912-4A22-9800-F8BC880E3343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C0CB-849F-4E80-9F8E-66832F7734FC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5D87-7E9A-42BC-8B93-482F30F508F4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0999-A8FB-4EE1-B4B9-10B73CEF42F3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AB69-6B92-4679-A385-84DB841E463E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62C5-1797-41CD-B349-BDA70732B47B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1EE2-8BA8-40A7-A2F5-F86E6D584E67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5486400" cy="4947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0648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611362"/>
            <a:ext cx="5486400" cy="7294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6F23-6A87-42F7-B82B-70B7A7175615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Tx/>
              <a:buFont typeface="Arial" pitchFamily="34" charset="0"/>
              <a:buChar char="•"/>
              <a:defRPr/>
            </a:lvl1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56DD-9912-4A22-9800-F8BC880E3343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81DF5-7429-44F8-AEA4-618D65495E42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46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C0CB-849F-4E80-9F8E-66832F7734FC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5D87-7E9A-42BC-8B93-482F30F508F4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0999-A8FB-4EE1-B4B9-10B73CEF42F3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AB69-6B92-4679-A385-84DB841E463E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62C5-1797-41CD-B349-BDA70732B47B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1EE2-8BA8-40A7-A2F5-F86E6D584E67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5486400" cy="4947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0648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611362"/>
            <a:ext cx="5486400" cy="7294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6F23-6A87-42F7-B82B-70B7A7175615}" type="datetime1">
              <a:rPr lang="de-DE" smtClean="0"/>
              <a:pPr/>
              <a:t>04.04.2022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6361544"/>
            <a:ext cx="2133600" cy="312902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F60565F-B400-4B5C-B53F-0D75C9A27623}" type="datetime1">
              <a:rPr lang="de-DE" smtClean="0"/>
              <a:pPr/>
              <a:t>04.04.2022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6363308"/>
            <a:ext cx="4824536" cy="310420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6359194"/>
            <a:ext cx="539552" cy="310166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1484784"/>
            <a:ext cx="1403648" cy="72008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1484784"/>
            <a:ext cx="7596336" cy="72008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6296" y="6309320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6361544"/>
            <a:ext cx="2133600" cy="312902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F60565F-B400-4B5C-B53F-0D75C9A27623}" type="datetime1">
              <a:rPr lang="de-DE" smtClean="0"/>
              <a:pPr/>
              <a:t>04.04.2022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6363308"/>
            <a:ext cx="4824536" cy="310420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6359194"/>
            <a:ext cx="539552" cy="310166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116632"/>
            <a:ext cx="1403648" cy="72008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116632"/>
            <a:ext cx="7596336" cy="72008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6296" y="6309320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6074BCB-8CA5-4762-96F4-4E9867F7B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2738734"/>
          </a:xfrm>
        </p:spPr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TOP 2a: Bericht aus der DBS</a:t>
            </a:r>
            <a:br>
              <a:rPr lang="de-DE" dirty="0"/>
            </a:br>
            <a:r>
              <a:rPr lang="de-DE" sz="2400" dirty="0"/>
              <a:t>Volker Heydegger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8127943-3664-4671-8C6C-1322D6921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3CD1733-3350-422B-BEC3-13F5631A1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Heydegger, Heugen-Ecker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E34F8A2-0AA5-493C-ABB6-DD542BBF6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566AB076-5AD2-4452-927E-F9A95FDA2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046" y="70176"/>
            <a:ext cx="2170731" cy="347317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xmlns="" id="{A70FFF4C-3974-47F1-8E2D-D2AE0682238E}"/>
              </a:ext>
            </a:extLst>
          </p:cNvPr>
          <p:cNvSpPr txBox="1">
            <a:spLocks/>
          </p:cNvSpPr>
          <p:nvPr/>
        </p:nvSpPr>
        <p:spPr>
          <a:xfrm>
            <a:off x="2267744" y="6359194"/>
            <a:ext cx="4896544" cy="310166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35. Sitzung der DBS-Steuerungsgruppe ÖB</a:t>
            </a:r>
          </a:p>
        </p:txBody>
      </p:sp>
    </p:spTree>
    <p:extLst>
      <p:ext uri="{BB962C8B-B14F-4D97-AF65-F5344CB8AC3E}">
        <p14:creationId xmlns:p14="http://schemas.microsoft.com/office/powerpoint/2010/main" val="521724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Zählung der virtuellen Besuche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717415"/>
            <a:ext cx="85072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Optionen??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Zählung von PIs statt Visits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Keine </a:t>
            </a:r>
            <a:r>
              <a:rPr lang="de-DE" sz="2800" dirty="0" err="1"/>
              <a:t>Consent</a:t>
            </a:r>
            <a:r>
              <a:rPr lang="de-DE" sz="2800" dirty="0"/>
              <a:t>-Abfrage notwendig, technischer Aufwand reduziert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Vollerhebung möglich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Aber: Aussagekraft?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Vorgabe für Art und Umfang der zu zählenden Webseiten z.B.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Vorgabe für Anzahl der zu zählenden Seiten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Ausklammern von Bereichen (z.B. OPAC)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0D0A33E-FFCF-42A8-B4D5-FAA470D3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84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Zählung der virtuellen Besuche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717415"/>
            <a:ext cx="85072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endParaRPr lang="de-DE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Auftrag aus der </a:t>
            </a:r>
            <a:r>
              <a:rPr lang="de-DE" sz="2800" dirty="0" err="1"/>
              <a:t>knb</a:t>
            </a:r>
            <a:r>
              <a:rPr lang="de-DE" sz="2800"/>
              <a:t>-Sitzung 09/2021 an </a:t>
            </a:r>
            <a:r>
              <a:rPr lang="de-DE" sz="2800" dirty="0"/>
              <a:t>die zuständigen Steuerungsgruppen: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Alternativen für eine Kennzahl zur Abbildung der virtuellen Nutzung von Bibliotheken finden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0D0A33E-FFCF-42A8-B4D5-FAA470D3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Zählung der virtuellen Besuche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717415"/>
            <a:ext cx="8507288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Meldung der Visits für BJ 2021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Insgesamt nur knapp 60 zählende Bibliotheken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Zählung mit verschiedenen Verfahren (SZM u. </a:t>
            </a:r>
            <a:r>
              <a:rPr lang="de-DE" sz="2400" dirty="0" err="1"/>
              <a:t>IOMa</a:t>
            </a:r>
            <a:r>
              <a:rPr lang="de-DE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Oft keine durchgehende Erhebung der Visits</a:t>
            </a:r>
          </a:p>
          <a:p>
            <a:r>
              <a:rPr lang="de-DE" sz="2400" dirty="0"/>
              <a:t>Daher: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Keine Aufnahme der kumulierten Visits in die Gesamtauswertung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Keine Leerspalte in der Gesamtauswertung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Hochrechnung der Visits bei Teilerhebung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Teilnehmer können Eintragung Ihrer </a:t>
            </a:r>
            <a:r>
              <a:rPr lang="de-DE" sz="2400" dirty="0" err="1"/>
              <a:t>Visitzahl</a:t>
            </a:r>
            <a:r>
              <a:rPr lang="de-DE" sz="2400" dirty="0"/>
              <a:t> im Fragebogen widersprechen</a:t>
            </a:r>
          </a:p>
          <a:p>
            <a:pPr marL="457200" indent="-457200">
              <a:buFontTx/>
              <a:buChar char="-"/>
            </a:pPr>
            <a:endParaRPr lang="de-DE" sz="2800" dirty="0"/>
          </a:p>
          <a:p>
            <a:pPr marL="457200" indent="-457200">
              <a:buFontTx/>
              <a:buChar char="-"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0D0A33E-FFCF-42A8-B4D5-FAA470D3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2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Weiterentwicklungen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717415"/>
            <a:ext cx="85072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Neuer Fragenkatalog für wissenschaftliche Spezialbibliotheken</a:t>
            </a:r>
          </a:p>
          <a:p>
            <a:endParaRPr lang="de-DE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Entwurf durch eine Arbeitsgruppe der </a:t>
            </a:r>
            <a:r>
              <a:rPr lang="de-DE" sz="2800" dirty="0" err="1"/>
              <a:t>dbv</a:t>
            </a:r>
            <a:r>
              <a:rPr lang="de-DE" sz="2800" dirty="0"/>
              <a:t>-Sektion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Ab Ende 2021 inhaltliche Abstimmung mit der DBS-Redaktion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Seit März Veröffentlichung der finalen Version im DBS-Wiki  (https://service-wiki.hbz-nrw.de/x/IgAKBQ)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Technische Umsetzung durch DBS folgt</a:t>
            </a:r>
          </a:p>
          <a:p>
            <a:pPr marL="457200" indent="-457200">
              <a:buFontTx/>
              <a:buChar char="-"/>
            </a:pPr>
            <a:endParaRPr lang="de-DE" dirty="0"/>
          </a:p>
          <a:p>
            <a:pPr marL="457200" indent="-457200">
              <a:buFontTx/>
              <a:buChar char="-"/>
            </a:pPr>
            <a:endParaRPr lang="de-DE" sz="2400" dirty="0"/>
          </a:p>
          <a:p>
            <a:pPr marL="457200" indent="-457200">
              <a:buFontTx/>
              <a:buChar char="-"/>
            </a:pPr>
            <a:endParaRPr lang="de-DE" sz="2800" dirty="0"/>
          </a:p>
          <a:p>
            <a:pPr marL="457200" indent="-457200">
              <a:buFontTx/>
              <a:buChar char="-"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0D0A33E-FFCF-42A8-B4D5-FAA470D3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1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Weiterentwicklungen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717415"/>
            <a:ext cx="85072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Neuer Fragenkatalog für wissenschaftliche Spezialbibliotheken</a:t>
            </a:r>
          </a:p>
          <a:p>
            <a:endParaRPr lang="de-DE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ca. 60 neue Fragen, viele Erläuterungen ergänzt, 11 Abschnitte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Z.T. auch Ergänzungen in Stammdatenverwaltung (Unterhaltsträger, Bibliothekstyp, Fachgebiet)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„berücksichtigt aktuelle Trends und Entwicklungen im Bereich der Digitalisierung und Forschungsdaten“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„Angebote der Spezialbibliotheken untereinander, aber auch im Vergleich zu wissenschaftlichen Universalbibliotheken sichtbar machen“</a:t>
            </a:r>
          </a:p>
          <a:p>
            <a:pPr marL="457200" indent="-457200">
              <a:buFontTx/>
              <a:buChar char="-"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0D0A33E-FFCF-42A8-B4D5-FAA470D3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41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Weiterentwicklungen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717415"/>
            <a:ext cx="850728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Überarbeitung der Gesamtauswertungstabellen</a:t>
            </a:r>
          </a:p>
          <a:p>
            <a:endParaRPr lang="de-DE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Neues optisches Erscheinungsbild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 dirty="0"/>
              <a:t>Farbgestaltung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 dirty="0"/>
              <a:t>Anordnung der Spalten und Zeilen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 dirty="0"/>
              <a:t>Bezug zum Fragebogen über Fragenummern</a:t>
            </a:r>
          </a:p>
          <a:p>
            <a:pPr lvl="1"/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Keine Rundungen der Kennzahlen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Beispiel GA gesamt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0D0A33E-FFCF-42A8-B4D5-FAA470D3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9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4FAF069-2DF8-4C3B-A170-103B625E7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A7F807F4-3A2E-420C-B555-9DB43DA8C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sz="6600" dirty="0"/>
              <a:t>Vielen Dank!</a:t>
            </a:r>
          </a:p>
          <a:p>
            <a:pPr marL="0" indent="0" algn="ctr">
              <a:buNone/>
            </a:pPr>
            <a:r>
              <a:rPr lang="de-DE" sz="6600" dirty="0"/>
              <a:t>Fragen?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58D11BC-2A3C-45E4-A8E6-A2E983CA1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56DD-9912-4A22-9800-F8BC880E3343}" type="datetime1">
              <a:rPr lang="de-DE"/>
              <a:pPr/>
              <a:t>04.04.2022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43B83D12-E43C-4DF3-997C-348A2A9F1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63308"/>
            <a:ext cx="4896544" cy="306052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D588D0C8-1264-440E-991D-04742D650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454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6074BCB-8CA5-4762-96F4-4E9867F7B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344154"/>
          </a:xfrm>
        </p:spPr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8127943-3664-4671-8C6C-1322D6921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3CD1733-3350-422B-BEC3-13F5631A1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Heydegger, Heugen-Ecker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E34F8A2-0AA5-493C-ABB6-DD542BBF6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566AB076-5AD2-4452-927E-F9A95FDA2C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726" y="407756"/>
            <a:ext cx="2170731" cy="347317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xmlns="" id="{A70FFF4C-3974-47F1-8E2D-D2AE0682238E}"/>
              </a:ext>
            </a:extLst>
          </p:cNvPr>
          <p:cNvSpPr txBox="1">
            <a:spLocks/>
          </p:cNvSpPr>
          <p:nvPr/>
        </p:nvSpPr>
        <p:spPr>
          <a:xfrm>
            <a:off x="2267744" y="6359194"/>
            <a:ext cx="4896544" cy="310166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35. Sitzung der DBS-Steuerungsgruppe ÖB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xmlns="" id="{9D4051B1-55DF-46A0-B8B5-0E6ECB252BF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00467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/>
              <a:t>Überblick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xmlns="" id="{A7DB9A50-07BA-4797-80F1-0171BE2BA792}"/>
              </a:ext>
            </a:extLst>
          </p:cNvPr>
          <p:cNvSpPr/>
          <p:nvPr/>
        </p:nvSpPr>
        <p:spPr>
          <a:xfrm>
            <a:off x="631539" y="1690580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sz="2400" b="1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sz="4000" b="1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altLang="de-DE" sz="4000" b="1" dirty="0"/>
              <a:t>Datenerhebung BJ 2020 u. 2021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altLang="de-DE" sz="4000" b="1" dirty="0"/>
              <a:t>Zählung der virtuellen Besuche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altLang="de-DE" sz="4000" b="1" dirty="0"/>
              <a:t>Weiterentwicklungen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sz="2400" b="1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sz="2400" b="1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sz="2400" b="1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3516444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Datenerhebung BJ 2020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481139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xmlns="" id="{5C1DFEEF-8F9E-4860-B0B7-A66086956396}"/>
              </a:ext>
            </a:extLst>
          </p:cNvPr>
          <p:cNvSpPr/>
          <p:nvPr/>
        </p:nvSpPr>
        <p:spPr>
          <a:xfrm rot="10800000" flipV="1">
            <a:off x="539552" y="5913386"/>
            <a:ext cx="2630224" cy="34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inkl. Zweigstellen:  8245</a:t>
            </a:r>
          </a:p>
        </p:txBody>
      </p:sp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xmlns="" id="{24694E05-CAEE-447E-A807-54A856DD9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349566"/>
              </p:ext>
            </p:extLst>
          </p:nvPr>
        </p:nvGraphicFramePr>
        <p:xfrm>
          <a:off x="457200" y="1943649"/>
          <a:ext cx="8147247" cy="3625666"/>
        </p:xfrm>
        <a:graphic>
          <a:graphicData uri="http://schemas.openxmlformats.org/drawingml/2006/table">
            <a:tbl>
              <a:tblPr firstRow="1" firstCol="1" bandRow="1"/>
              <a:tblGrid>
                <a:gridCol w="3830521">
                  <a:extLst>
                    <a:ext uri="{9D8B030D-6E8A-4147-A177-3AD203B41FA5}">
                      <a16:colId xmlns:a16="http://schemas.microsoft.com/office/drawing/2014/main" xmlns="" val="1330650650"/>
                    </a:ext>
                  </a:extLst>
                </a:gridCol>
                <a:gridCol w="2419555">
                  <a:extLst>
                    <a:ext uri="{9D8B030D-6E8A-4147-A177-3AD203B41FA5}">
                      <a16:colId xmlns:a16="http://schemas.microsoft.com/office/drawing/2014/main" xmlns="" val="3229739846"/>
                    </a:ext>
                  </a:extLst>
                </a:gridCol>
                <a:gridCol w="1897171">
                  <a:extLst>
                    <a:ext uri="{9D8B030D-6E8A-4147-A177-3AD203B41FA5}">
                      <a16:colId xmlns:a16="http://schemas.microsoft.com/office/drawing/2014/main" xmlns="" val="1988445626"/>
                    </a:ext>
                  </a:extLst>
                </a:gridCol>
              </a:tblGrid>
              <a:tr h="1023559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-Bold"/>
                        </a:rPr>
                        <a:t>Teilnahme 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-Bold"/>
                        </a:rPr>
                        <a:t>Deutsche Bibliotheksstatistik 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Meldenden Institutionen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46522375"/>
                  </a:ext>
                </a:extLst>
              </a:tr>
              <a:tr h="42795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Berichtsjahr 2020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Berichtsjahr 2019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88256417"/>
                  </a:ext>
                </a:extLst>
              </a:tr>
              <a:tr h="72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Öffentliche Bibliotheken insgesamt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6.859* (88,4 %)   </a:t>
                      </a:r>
                      <a:r>
                        <a:rPr lang="de-DE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-3,0 %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7.148 (91,4 %)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53130167"/>
                  </a:ext>
                </a:extLst>
              </a:tr>
              <a:tr h="72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davon </a:t>
                      </a: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hauptamtlich </a:t>
                      </a: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geleitet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1.932   (96,4 %)   </a:t>
                      </a:r>
                      <a:r>
                        <a:rPr lang="de-DE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-1,2 %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1.975 (97,6 %)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7934786"/>
                  </a:ext>
                </a:extLst>
              </a:tr>
              <a:tr h="72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davon </a:t>
                      </a:r>
                      <a:r>
                        <a:rPr lang="de-DE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neben- u. ehrenamtlich</a:t>
                      </a:r>
                      <a:r>
                        <a:rPr lang="de-DE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geleitet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4.927   (85,6 %)   </a:t>
                      </a:r>
                      <a:r>
                        <a:rPr lang="de-DE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-3,7 %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5.173 (89,3 %)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570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02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Datenerhebung BJ 2021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>
          <a:xfrm>
            <a:off x="631539" y="1690580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alt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47E3BF2B-62D8-4F2A-82FC-CDB4CD98F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  <p:sp>
        <p:nvSpPr>
          <p:cNvPr id="10" name="Inhaltsplatzhalter 2">
            <a:extLst>
              <a:ext uri="{FF2B5EF4-FFF2-40B4-BE49-F238E27FC236}">
                <a16:creationId xmlns:a16="http://schemas.microsoft.com/office/drawing/2014/main" xmlns="" id="{4E1BB15E-8990-40DF-9C62-4AF454FB9317}"/>
              </a:ext>
            </a:extLst>
          </p:cNvPr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dirty="0"/>
          </a:p>
          <a:p>
            <a:r>
              <a:rPr lang="de-DE" dirty="0"/>
              <a:t>Öffentliche Bibliotheken</a:t>
            </a:r>
          </a:p>
          <a:p>
            <a:pPr lvl="1"/>
            <a:r>
              <a:rPr lang="de-DE" dirty="0"/>
              <a:t>Frist für Eingabe der Fachstellen endet erst Ende März (derzeit u.a. Datenprüfungen)</a:t>
            </a:r>
          </a:p>
          <a:p>
            <a:pPr lvl="1"/>
            <a:r>
              <a:rPr lang="de-DE" dirty="0"/>
              <a:t>Derzeit noch 9 Fachstellen mit Fristverlängerung</a:t>
            </a:r>
          </a:p>
          <a:p>
            <a:r>
              <a:rPr lang="de-DE" dirty="0"/>
              <a:t>Schulbibliotheken</a:t>
            </a:r>
          </a:p>
          <a:p>
            <a:pPr lvl="1"/>
            <a:r>
              <a:rPr lang="de-DE" dirty="0"/>
              <a:t>Teilnahmequote ca. 73% (bezogen auf 443 aktive u. 322 teilnehmende Verbund- u. selbständige SB)</a:t>
            </a:r>
          </a:p>
          <a:p>
            <a:pPr lvl="1"/>
            <a:r>
              <a:rPr lang="de-DE" dirty="0"/>
              <a:t>Auswertung der Daten durch Kommission Bibliothek und Schule geplant</a:t>
            </a:r>
          </a:p>
          <a:p>
            <a:endParaRPr lang="de-DE" dirty="0"/>
          </a:p>
          <a:p>
            <a:pPr marL="457200" lvl="1" indent="0">
              <a:buFont typeface="Arial" pitchFamily="34" charset="0"/>
              <a:buNone/>
            </a:pP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819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Zählung der virtuellen Besuche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r>
              <a:rPr lang="de-DE" dirty="0"/>
              <a:t>Hintergrund Verfahrensänderung</a:t>
            </a:r>
          </a:p>
          <a:p>
            <a:r>
              <a:rPr lang="de-DE" dirty="0"/>
              <a:t>Stand Teilnehmerakquise</a:t>
            </a:r>
          </a:p>
          <a:p>
            <a:r>
              <a:rPr lang="de-DE" dirty="0"/>
              <a:t>Mögliche Hürden für die Teilnahme </a:t>
            </a:r>
          </a:p>
          <a:p>
            <a:r>
              <a:rPr lang="de-DE" dirty="0"/>
              <a:t>Meldung der Zahlen für BJ 2021</a:t>
            </a:r>
          </a:p>
          <a:p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DEE9215-6F8A-4925-BE81-1376C09C47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72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2531"/>
          </a:xfrm>
        </p:spPr>
        <p:txBody>
          <a:bodyPr/>
          <a:lstStyle/>
          <a:p>
            <a:r>
              <a:rPr lang="de-DE" dirty="0"/>
              <a:t>Zählung der virtuellen Besuche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179512" y="1495871"/>
            <a:ext cx="86947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/>
              <a:t>Hintergrund zur Umstellung auf „</a:t>
            </a:r>
            <a:r>
              <a:rPr lang="de-DE" sz="2400" b="1" dirty="0" err="1"/>
              <a:t>INFOnline</a:t>
            </a:r>
            <a:r>
              <a:rPr lang="de-DE" sz="2400" b="1" dirty="0"/>
              <a:t> Measurement“ (IOM) ab Oktober 2021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Erneute Änderung im Datenschutzrecht (TTDSG, am 1.12. vollständig in Kraft getreten)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§25 TTDSG: Explizite Einwilligung der Nutzer*innen bei Zugriff auf Endgerät notwendig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Folge: Erhebung der DBS-Kennzahl „Visits“ nur noch bei Einwilligung der Nutzer*innen möglich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IOM berücksichtigt die neuen datenschutzrechtlichen Gegebenheiten des TTDSG (die bisher eingesetzten Verfahren ab 1.12.21  hingegen nicht mehr)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Folge: bisherige Messverfahren SZM und </a:t>
            </a:r>
            <a:r>
              <a:rPr lang="de-DE" sz="2400" dirty="0" err="1"/>
              <a:t>IOMa</a:t>
            </a:r>
            <a:r>
              <a:rPr lang="de-DE" sz="2400" dirty="0"/>
              <a:t> </a:t>
            </a:r>
            <a:r>
              <a:rPr lang="de-DE" sz="2400"/>
              <a:t>werden nicht </a:t>
            </a:r>
            <a:r>
              <a:rPr lang="de-DE" sz="2400" dirty="0"/>
              <a:t>mehr zur Messung verwendet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2994620C-A3ED-4FC3-8F61-D8EFE23D8D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8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Zählung der virtuellen Besuche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600200"/>
            <a:ext cx="850728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Stand Teilnehmerakquise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Überarbeitung der Informationsseiten der DBS:</a:t>
            </a:r>
          </a:p>
          <a:p>
            <a:r>
              <a:rPr lang="de-DE" sz="2400" dirty="0"/>
              <a:t>https://service-wiki.hbz-nrw.de/x/FoA7Fg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Neue Online-Dokumentation von </a:t>
            </a:r>
            <a:r>
              <a:rPr lang="de-DE" sz="2400" dirty="0" err="1"/>
              <a:t>INFOnline</a:t>
            </a:r>
            <a:r>
              <a:rPr lang="de-DE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Gezielte Adressierung der bisherigen teilnehmenden Bibliotheken, bisher nicht teilnehmender Bibliotheken und Systemanbieter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Aber: Bisher noch verhaltene Teilnahmezahl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Geplant: Online-Veranstaltung  zus. mit </a:t>
            </a:r>
            <a:r>
              <a:rPr lang="de-DE" sz="2400" dirty="0" err="1"/>
              <a:t>INFOnline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E6C87873-F407-4D89-B0D8-1BCDEAB806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Zählung der virtuellen Besuche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717415"/>
            <a:ext cx="85072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Mögliche Hürden für Teilnahme (1)</a:t>
            </a:r>
          </a:p>
          <a:p>
            <a:endParaRPr lang="de-DE" sz="2800" b="1" dirty="0"/>
          </a:p>
          <a:p>
            <a:r>
              <a:rPr lang="de-DE" sz="2800" b="1" dirty="0"/>
              <a:t>- </a:t>
            </a:r>
            <a:r>
              <a:rPr lang="de-DE" sz="2800" dirty="0"/>
              <a:t>Technisch/Organisatorisch: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Technische Einrichtung des Messverfahrens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Neu: Notwendigkeit der </a:t>
            </a:r>
            <a:r>
              <a:rPr lang="de-DE" sz="2400" dirty="0" err="1"/>
              <a:t>Consent</a:t>
            </a:r>
            <a:r>
              <a:rPr lang="de-DE" sz="2400" dirty="0"/>
              <a:t>-Abfrage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Kosten für die Bibliothek durch Inanspruchnahme eines zusätzlichen Dienstleisters für die Einrichtung des Verfahrens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Keine Bereitschaft des externen Dienstleisters zur Einrichtung des Verfahrens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Allgemeine Aufwandsgründe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0D0A33E-FFCF-42A8-B4D5-FAA470D3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6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Zählung der virtuellen Besuche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28.03.2022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35.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xmlns="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717415"/>
            <a:ext cx="85072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Mögliche Hürden für Teilnahme (2)</a:t>
            </a:r>
          </a:p>
          <a:p>
            <a:endParaRPr lang="de-DE" sz="2800" b="1" dirty="0"/>
          </a:p>
          <a:p>
            <a:r>
              <a:rPr lang="de-DE" sz="2800" b="1" dirty="0"/>
              <a:t>- </a:t>
            </a:r>
            <a:r>
              <a:rPr lang="de-DE" sz="2800" dirty="0"/>
              <a:t>Verfahrensbedingt: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Bedenken hinsichtlich der Vergleichbarkeit der ermittelten Zahlen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Keine Vorgabe hinsichtlich Art und Umfang der zu zählenden Webseiten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Zählung von bestimmten Bereichen mit mutmaßlich hohem Besuchsaufkommen ggf. nicht möglich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Datenschutz /Sicherheit des Verfahrens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50D0A33E-FFCF-42A8-B4D5-FAA470D3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7193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95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1095</Words>
  <Application>Microsoft Office PowerPoint</Application>
  <PresentationFormat>Bildschirmpräsentation (4:3)</PresentationFormat>
  <Paragraphs>254</Paragraphs>
  <Slides>16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Calibri-Bold</vt:lpstr>
      <vt:lpstr>Courier New</vt:lpstr>
      <vt:lpstr>Times New Roman</vt:lpstr>
      <vt:lpstr>Larissa-Design</vt:lpstr>
      <vt:lpstr>1_Larissa-Design</vt:lpstr>
      <vt:lpstr> TOP 2a: Bericht aus der DBS Volker Heydegger</vt:lpstr>
      <vt:lpstr>  </vt:lpstr>
      <vt:lpstr>Datenerhebung BJ 2020</vt:lpstr>
      <vt:lpstr>Datenerhebung BJ 2021</vt:lpstr>
      <vt:lpstr>Zählung der virtuellen Besuche</vt:lpstr>
      <vt:lpstr>Zählung der virtuellen Besuche </vt:lpstr>
      <vt:lpstr>Zählung der virtuellen Besuche </vt:lpstr>
      <vt:lpstr>Zählung der virtuellen Besuche </vt:lpstr>
      <vt:lpstr>Zählung der virtuellen Besuche </vt:lpstr>
      <vt:lpstr>Zählung der virtuellen Besuche </vt:lpstr>
      <vt:lpstr>Zählung der virtuellen Besuche </vt:lpstr>
      <vt:lpstr>Zählung der virtuellen Besuche </vt:lpstr>
      <vt:lpstr>Weiterentwicklungen</vt:lpstr>
      <vt:lpstr>Weiterentwicklungen</vt:lpstr>
      <vt:lpstr>Weiterentwicklungen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Heydegger</dc:creator>
  <cp:lastModifiedBy>heugen-ecker</cp:lastModifiedBy>
  <cp:revision>406</cp:revision>
  <cp:lastPrinted>2021-06-17T08:07:54Z</cp:lastPrinted>
  <dcterms:created xsi:type="dcterms:W3CDTF">2013-10-15T07:51:32Z</dcterms:created>
  <dcterms:modified xsi:type="dcterms:W3CDTF">2022-04-04T10:38:47Z</dcterms:modified>
</cp:coreProperties>
</file>