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Lst>
  <p:notesMasterIdLst>
    <p:notesMasterId r:id="rId16"/>
  </p:notesMasterIdLst>
  <p:handoutMasterIdLst>
    <p:handoutMasterId r:id="rId17"/>
  </p:handoutMasterIdLst>
  <p:sldIdLst>
    <p:sldId id="348" r:id="rId3"/>
    <p:sldId id="343" r:id="rId4"/>
    <p:sldId id="347" r:id="rId5"/>
    <p:sldId id="351" r:id="rId6"/>
    <p:sldId id="357" r:id="rId7"/>
    <p:sldId id="344" r:id="rId8"/>
    <p:sldId id="349" r:id="rId9"/>
    <p:sldId id="353" r:id="rId10"/>
    <p:sldId id="354" r:id="rId11"/>
    <p:sldId id="355" r:id="rId12"/>
    <p:sldId id="356" r:id="rId13"/>
    <p:sldId id="358" r:id="rId14"/>
    <p:sldId id="352" r:id="rId15"/>
  </p:sldIdLst>
  <p:sldSz cx="9144000" cy="5143500" type="screen16x9"/>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2">
          <p15:clr>
            <a:srgbClr val="A4A3A4"/>
          </p15:clr>
        </p15:guide>
        <p15:guide id="2" pos="4558">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20A"/>
    <a:srgbClr val="0046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1" autoAdjust="0"/>
    <p:restoredTop sz="96796" autoAdjust="0"/>
  </p:normalViewPr>
  <p:slideViewPr>
    <p:cSldViewPr>
      <p:cViewPr varScale="1">
        <p:scale>
          <a:sx n="142" d="100"/>
          <a:sy n="142" d="100"/>
        </p:scale>
        <p:origin x="136" y="261"/>
      </p:cViewPr>
      <p:guideLst>
        <p:guide orient="horz" pos="3162"/>
        <p:guide pos="4558"/>
      </p:guideLst>
    </p:cSldViewPr>
  </p:slideViewPr>
  <p:outlineViewPr>
    <p:cViewPr>
      <p:scale>
        <a:sx n="33" d="100"/>
        <a:sy n="33" d="100"/>
      </p:scale>
      <p:origin x="0" y="-227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83" d="100"/>
          <a:sy n="83" d="100"/>
        </p:scale>
        <p:origin x="3407" y="98"/>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4" y="1"/>
            <a:ext cx="2945659" cy="496411"/>
          </a:xfrm>
          <a:prstGeom prst="rect">
            <a:avLst/>
          </a:prstGeom>
        </p:spPr>
        <p:txBody>
          <a:bodyPr vert="horz" lIns="91440" tIns="45720" rIns="91440" bIns="45720" rtlCol="0"/>
          <a:lstStyle>
            <a:lvl1pPr algn="r">
              <a:defRPr sz="1200"/>
            </a:lvl1pPr>
          </a:lstStyle>
          <a:p>
            <a:fld id="{6DF8AD3C-546A-4CB6-B512-19CC47D5CFC5}" type="datetimeFigureOut">
              <a:rPr lang="de-DE" smtClean="0"/>
              <a:pPr/>
              <a:t>03.04.2018</a:t>
            </a:fld>
            <a:endParaRPr lang="de-DE"/>
          </a:p>
        </p:txBody>
      </p:sp>
      <p:sp>
        <p:nvSpPr>
          <p:cNvPr id="4" name="Fußzeilenplatzhalter 3"/>
          <p:cNvSpPr>
            <a:spLocks noGrp="1"/>
          </p:cNvSpPr>
          <p:nvPr>
            <p:ph type="ftr" sz="quarter" idx="2"/>
          </p:nvPr>
        </p:nvSpPr>
        <p:spPr>
          <a:xfrm>
            <a:off x="1" y="9430093"/>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4" y="9430093"/>
            <a:ext cx="2945659" cy="496411"/>
          </a:xfrm>
          <a:prstGeom prst="rect">
            <a:avLst/>
          </a:prstGeom>
        </p:spPr>
        <p:txBody>
          <a:bodyPr vert="horz" lIns="91440" tIns="45720" rIns="91440" bIns="45720" rtlCol="0" anchor="b"/>
          <a:lstStyle>
            <a:lvl1pPr algn="r">
              <a:defRPr sz="1200"/>
            </a:lvl1pPr>
          </a:lstStyle>
          <a:p>
            <a:fld id="{6E307EBC-DB9B-4262-B4A7-C882CDF02821}" type="slidenum">
              <a:rPr lang="de-DE" smtClean="0"/>
              <a:pPr/>
              <a:t>‹Nr.›</a:t>
            </a:fld>
            <a:endParaRPr lang="de-DE"/>
          </a:p>
        </p:txBody>
      </p:sp>
    </p:spTree>
    <p:extLst>
      <p:ext uri="{BB962C8B-B14F-4D97-AF65-F5344CB8AC3E}">
        <p14:creationId xmlns:p14="http://schemas.microsoft.com/office/powerpoint/2010/main" val="38498100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1"/>
            <a:ext cx="2945659" cy="496411"/>
          </a:xfrm>
          <a:prstGeom prst="rect">
            <a:avLst/>
          </a:prstGeom>
        </p:spPr>
        <p:txBody>
          <a:bodyPr vert="horz" lIns="91440" tIns="45720" rIns="91440" bIns="45720" rtlCol="0"/>
          <a:lstStyle>
            <a:lvl1pPr algn="r">
              <a:defRPr sz="1200"/>
            </a:lvl1pPr>
          </a:lstStyle>
          <a:p>
            <a:fld id="{61BD2722-F12E-4DCE-B36D-196AC47CC75D}" type="datetimeFigureOut">
              <a:rPr lang="de-DE" smtClean="0"/>
              <a:pPr/>
              <a:t>03.04.2018</a:t>
            </a:fld>
            <a:endParaRPr lang="de-DE"/>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8"/>
            <a:ext cx="5438140" cy="4467701"/>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30093"/>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430093"/>
            <a:ext cx="2945659" cy="496411"/>
          </a:xfrm>
          <a:prstGeom prst="rect">
            <a:avLst/>
          </a:prstGeom>
        </p:spPr>
        <p:txBody>
          <a:bodyPr vert="horz" lIns="91440" tIns="45720" rIns="91440" bIns="45720" rtlCol="0" anchor="b"/>
          <a:lstStyle>
            <a:lvl1pPr algn="r">
              <a:defRPr sz="1200"/>
            </a:lvl1pPr>
          </a:lstStyle>
          <a:p>
            <a:fld id="{B095AAC3-033D-4541-A59C-D96FD32BD23B}" type="slidenum">
              <a:rPr lang="de-DE" smtClean="0"/>
              <a:pPr/>
              <a:t>‹Nr.›</a:t>
            </a:fld>
            <a:endParaRPr lang="de-DE"/>
          </a:p>
        </p:txBody>
      </p:sp>
    </p:spTree>
    <p:extLst>
      <p:ext uri="{BB962C8B-B14F-4D97-AF65-F5344CB8AC3E}">
        <p14:creationId xmlns:p14="http://schemas.microsoft.com/office/powerpoint/2010/main" val="3638374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1</a:t>
            </a:fld>
            <a:endParaRPr lang="de-DE"/>
          </a:p>
        </p:txBody>
      </p:sp>
    </p:spTree>
    <p:extLst>
      <p:ext uri="{BB962C8B-B14F-4D97-AF65-F5344CB8AC3E}">
        <p14:creationId xmlns:p14="http://schemas.microsoft.com/office/powerpoint/2010/main" val="2141883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10</a:t>
            </a:fld>
            <a:endParaRPr lang="de-DE"/>
          </a:p>
        </p:txBody>
      </p:sp>
    </p:spTree>
    <p:extLst>
      <p:ext uri="{BB962C8B-B14F-4D97-AF65-F5344CB8AC3E}">
        <p14:creationId xmlns:p14="http://schemas.microsoft.com/office/powerpoint/2010/main" val="2414841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11</a:t>
            </a:fld>
            <a:endParaRPr lang="de-DE"/>
          </a:p>
        </p:txBody>
      </p:sp>
    </p:spTree>
    <p:extLst>
      <p:ext uri="{BB962C8B-B14F-4D97-AF65-F5344CB8AC3E}">
        <p14:creationId xmlns:p14="http://schemas.microsoft.com/office/powerpoint/2010/main" val="3974007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12</a:t>
            </a:fld>
            <a:endParaRPr lang="de-DE"/>
          </a:p>
        </p:txBody>
      </p:sp>
    </p:spTree>
    <p:extLst>
      <p:ext uri="{BB962C8B-B14F-4D97-AF65-F5344CB8AC3E}">
        <p14:creationId xmlns:p14="http://schemas.microsoft.com/office/powerpoint/2010/main" val="1965061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13</a:t>
            </a:fld>
            <a:endParaRPr lang="de-DE"/>
          </a:p>
        </p:txBody>
      </p:sp>
    </p:spTree>
    <p:extLst>
      <p:ext uri="{BB962C8B-B14F-4D97-AF65-F5344CB8AC3E}">
        <p14:creationId xmlns:p14="http://schemas.microsoft.com/office/powerpoint/2010/main" val="3800085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2</a:t>
            </a:fld>
            <a:endParaRPr lang="de-DE"/>
          </a:p>
        </p:txBody>
      </p:sp>
    </p:spTree>
    <p:extLst>
      <p:ext uri="{BB962C8B-B14F-4D97-AF65-F5344CB8AC3E}">
        <p14:creationId xmlns:p14="http://schemas.microsoft.com/office/powerpoint/2010/main" val="326411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3</a:t>
            </a:fld>
            <a:endParaRPr lang="de-DE"/>
          </a:p>
        </p:txBody>
      </p:sp>
    </p:spTree>
    <p:extLst>
      <p:ext uri="{BB962C8B-B14F-4D97-AF65-F5344CB8AC3E}">
        <p14:creationId xmlns:p14="http://schemas.microsoft.com/office/powerpoint/2010/main" val="3146388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4</a:t>
            </a:fld>
            <a:endParaRPr lang="de-DE" dirty="0"/>
          </a:p>
        </p:txBody>
      </p:sp>
    </p:spTree>
    <p:extLst>
      <p:ext uri="{BB962C8B-B14F-4D97-AF65-F5344CB8AC3E}">
        <p14:creationId xmlns:p14="http://schemas.microsoft.com/office/powerpoint/2010/main" val="3975842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71450" lvl="0" indent="-171450">
              <a:buFontTx/>
              <a:buChar char="-"/>
              <a:defRPr/>
            </a:pPr>
            <a:endParaRPr lang="de-DE" sz="3200" dirty="0"/>
          </a:p>
          <a:p>
            <a:pPr marL="171450" lvl="0" indent="-171450">
              <a:buFontTx/>
              <a:buChar char="-"/>
              <a:defRPr/>
            </a:pPr>
            <a:endParaRPr lang="de-DE" sz="3200" dirty="0" smtClean="0"/>
          </a:p>
          <a:p>
            <a:pPr marL="171450" lvl="0" indent="-171450">
              <a:buFontTx/>
              <a:buChar char="-"/>
              <a:defRPr/>
            </a:pPr>
            <a:endParaRPr lang="de-DE" sz="3200" dirty="0"/>
          </a:p>
          <a:p>
            <a:endParaRPr lang="de-DE" sz="3200" dirty="0"/>
          </a:p>
          <a:p>
            <a:pPr lvl="0"/>
            <a:endParaRPr lang="de-DE" sz="320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de-DE" sz="3200" kern="120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de-DE" sz="3200" kern="1200" dirty="0" smtClean="0">
              <a:solidFill>
                <a:schemeClr val="tx1"/>
              </a:solidFill>
            </a:endParaRPr>
          </a:p>
          <a:p>
            <a:pPr marL="171450" indent="-171450">
              <a:buFontTx/>
              <a:buChar char="-"/>
            </a:pPr>
            <a:endParaRPr lang="de-DE" sz="3200" kern="1200" dirty="0" smtClean="0">
              <a:solidFill>
                <a:schemeClr val="tx1"/>
              </a:solidFill>
            </a:endParaRPr>
          </a:p>
          <a:p>
            <a:endParaRPr lang="de-DE" sz="3200" kern="12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3200" kern="12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5</a:t>
            </a:fld>
            <a:endParaRPr lang="de-DE" dirty="0"/>
          </a:p>
        </p:txBody>
      </p:sp>
    </p:spTree>
    <p:extLst>
      <p:ext uri="{BB962C8B-B14F-4D97-AF65-F5344CB8AC3E}">
        <p14:creationId xmlns:p14="http://schemas.microsoft.com/office/powerpoint/2010/main" val="485210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6</a:t>
            </a:fld>
            <a:endParaRPr lang="de-DE"/>
          </a:p>
        </p:txBody>
      </p:sp>
    </p:spTree>
    <p:extLst>
      <p:ext uri="{BB962C8B-B14F-4D97-AF65-F5344CB8AC3E}">
        <p14:creationId xmlns:p14="http://schemas.microsoft.com/office/powerpoint/2010/main" val="2108490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a:p>
            <a:endParaRPr lang="de-DE" i="1" dirty="0" smtClean="0"/>
          </a:p>
          <a:p>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7</a:t>
            </a:fld>
            <a:endParaRPr lang="de-DE"/>
          </a:p>
        </p:txBody>
      </p:sp>
    </p:spTree>
    <p:extLst>
      <p:ext uri="{BB962C8B-B14F-4D97-AF65-F5344CB8AC3E}">
        <p14:creationId xmlns:p14="http://schemas.microsoft.com/office/powerpoint/2010/main" val="1899887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8</a:t>
            </a:fld>
            <a:endParaRPr lang="de-DE"/>
          </a:p>
        </p:txBody>
      </p:sp>
    </p:spTree>
    <p:extLst>
      <p:ext uri="{BB962C8B-B14F-4D97-AF65-F5344CB8AC3E}">
        <p14:creationId xmlns:p14="http://schemas.microsoft.com/office/powerpoint/2010/main" val="441960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lvl="3"/>
            <a:endParaRPr lang="de-DE" dirty="0"/>
          </a:p>
        </p:txBody>
      </p:sp>
      <p:sp>
        <p:nvSpPr>
          <p:cNvPr id="4" name="Foliennummernplatzhalter 3"/>
          <p:cNvSpPr>
            <a:spLocks noGrp="1"/>
          </p:cNvSpPr>
          <p:nvPr>
            <p:ph type="sldNum" sz="quarter" idx="10"/>
          </p:nvPr>
        </p:nvSpPr>
        <p:spPr/>
        <p:txBody>
          <a:bodyPr/>
          <a:lstStyle/>
          <a:p>
            <a:fld id="{B095AAC3-033D-4541-A59C-D96FD32BD23B}" type="slidenum">
              <a:rPr lang="de-DE" smtClean="0"/>
              <a:pPr/>
              <a:t>9</a:t>
            </a:fld>
            <a:endParaRPr lang="de-DE"/>
          </a:p>
        </p:txBody>
      </p:sp>
    </p:spTree>
    <p:extLst>
      <p:ext uri="{BB962C8B-B14F-4D97-AF65-F5344CB8AC3E}">
        <p14:creationId xmlns:p14="http://schemas.microsoft.com/office/powerpoint/2010/main" val="2950295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597823"/>
            <a:ext cx="7772400" cy="1102519"/>
          </a:xfrm>
        </p:spPr>
        <p:txBody>
          <a:bodyPr/>
          <a:lstStyle>
            <a:lvl1pPr>
              <a:defRPr b="1">
                <a:solidFill>
                  <a:srgbClr val="004678"/>
                </a:solidFill>
              </a:defRPr>
            </a:lvl1pPr>
          </a:lstStyle>
          <a:p>
            <a:r>
              <a:rPr lang="de-DE" dirty="0" smtClean="0"/>
              <a:t>Titelmasterformat durch Klicken bearbeiten</a:t>
            </a:r>
            <a:endParaRPr lang="de-DE" dirty="0"/>
          </a:p>
        </p:txBody>
      </p:sp>
      <p:sp>
        <p:nvSpPr>
          <p:cNvPr id="3" name="Untertitel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r>
              <a:rPr lang="de-DE" smtClean="0"/>
              <a:t>07.02. 2018</a:t>
            </a:r>
            <a:endParaRPr lang="de-DE"/>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07.02. 2018</a:t>
            </a:r>
            <a:endParaRPr lang="de-DE"/>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597823"/>
            <a:ext cx="7772400" cy="1102519"/>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de-DE" dirty="0"/>
          </a:p>
        </p:txBody>
      </p:sp>
      <p:sp>
        <p:nvSpPr>
          <p:cNvPr id="4" name="Datumsplatzhalter 3"/>
          <p:cNvSpPr>
            <a:spLocks noGrp="1"/>
          </p:cNvSpPr>
          <p:nvPr>
            <p:ph type="dt" sz="half" idx="10"/>
          </p:nvPr>
        </p:nvSpPr>
        <p:spPr/>
        <p:txBody>
          <a:bodyPr/>
          <a:lstStyle/>
          <a:p>
            <a:r>
              <a:rPr lang="de-DE" smtClean="0"/>
              <a:t>07.02. 2018</a:t>
            </a:r>
            <a:endParaRPr lang="de-DE"/>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07.02. 2018</a:t>
            </a:r>
            <a:endParaRPr lang="de-DE"/>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3305176"/>
            <a:ext cx="7772400" cy="1021556"/>
          </a:xfrm>
        </p:spPr>
        <p:txBody>
          <a:bodyPr anchor="t"/>
          <a:lstStyle>
            <a:lvl1pPr algn="l">
              <a:defRPr sz="4000" b="1" cap="all"/>
            </a:lvl1pPr>
          </a:lstStyle>
          <a:p>
            <a:r>
              <a:rPr lang="de-DE" dirty="0" smtClean="0"/>
              <a:t>Titelmasterformat durch Klicken bearbeiten</a:t>
            </a:r>
            <a:endParaRPr lang="de-DE" dirty="0"/>
          </a:p>
        </p:txBody>
      </p:sp>
      <p:sp>
        <p:nvSpPr>
          <p:cNvPr id="3" name="Textplatzhalt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r>
              <a:rPr lang="de-DE" smtClean="0"/>
              <a:t>07.02. 2018</a:t>
            </a:r>
            <a:endParaRPr lang="de-DE"/>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r>
              <a:rPr lang="de-DE" smtClean="0"/>
              <a:t>07.02. 2018</a:t>
            </a:r>
            <a:endParaRPr lang="de-DE"/>
          </a:p>
        </p:txBody>
      </p:sp>
      <p:sp>
        <p:nvSpPr>
          <p:cNvPr id="6" name="Fußzeilenplatzhalter 5"/>
          <p:cNvSpPr>
            <a:spLocks noGrp="1"/>
          </p:cNvSpPr>
          <p:nvPr>
            <p:ph type="ftr" sz="quarter" idx="11"/>
          </p:nvPr>
        </p:nvSpPr>
        <p:spPr/>
        <p:txBody>
          <a:bodyPr/>
          <a:lstStyle/>
          <a:p>
            <a:r>
              <a:rPr lang="de-DE" smtClean="0"/>
              <a:t>dbs@hbz-nrw.de | Ira Foltin</a:t>
            </a:r>
            <a:endParaRPr lang="de-DE" dirty="0" smtClean="0"/>
          </a:p>
        </p:txBody>
      </p:sp>
      <p:sp>
        <p:nvSpPr>
          <p:cNvPr id="7" name="Foliennummernplatzhalter 6"/>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r>
              <a:rPr lang="de-DE" smtClean="0"/>
              <a:t>07.02. 2018</a:t>
            </a:r>
            <a:endParaRPr lang="de-DE"/>
          </a:p>
        </p:txBody>
      </p:sp>
      <p:sp>
        <p:nvSpPr>
          <p:cNvPr id="8" name="Fußzeilenplatzhalter 7"/>
          <p:cNvSpPr>
            <a:spLocks noGrp="1"/>
          </p:cNvSpPr>
          <p:nvPr>
            <p:ph type="ftr" sz="quarter" idx="11"/>
          </p:nvPr>
        </p:nvSpPr>
        <p:spPr/>
        <p:txBody>
          <a:bodyPr/>
          <a:lstStyle/>
          <a:p>
            <a:r>
              <a:rPr lang="de-DE" smtClean="0"/>
              <a:t>dbs@hbz-nrw.de | Ira Foltin</a:t>
            </a:r>
            <a:endParaRPr lang="de-DE" dirty="0" smtClean="0"/>
          </a:p>
        </p:txBody>
      </p:sp>
      <p:sp>
        <p:nvSpPr>
          <p:cNvPr id="9" name="Foliennummernplatzhalter 8"/>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r>
              <a:rPr lang="de-DE" smtClean="0"/>
              <a:t>07.02. 2018</a:t>
            </a:r>
            <a:endParaRPr lang="de-DE"/>
          </a:p>
        </p:txBody>
      </p:sp>
      <p:sp>
        <p:nvSpPr>
          <p:cNvPr id="4" name="Fußzeilenplatzhalter 3"/>
          <p:cNvSpPr>
            <a:spLocks noGrp="1"/>
          </p:cNvSpPr>
          <p:nvPr>
            <p:ph type="ftr" sz="quarter" idx="11"/>
          </p:nvPr>
        </p:nvSpPr>
        <p:spPr/>
        <p:txBody>
          <a:bodyPr/>
          <a:lstStyle/>
          <a:p>
            <a:r>
              <a:rPr lang="de-DE" smtClean="0"/>
              <a:t>dbs@hbz-nrw.de | Ira Foltin</a:t>
            </a:r>
            <a:endParaRPr lang="de-DE" dirty="0" smtClean="0"/>
          </a:p>
        </p:txBody>
      </p:sp>
      <p:sp>
        <p:nvSpPr>
          <p:cNvPr id="5" name="Foliennummernplatzhalter 4"/>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07.02. 2018</a:t>
            </a:r>
            <a:endParaRPr lang="de-DE"/>
          </a:p>
        </p:txBody>
      </p:sp>
      <p:sp>
        <p:nvSpPr>
          <p:cNvPr id="3" name="Fußzeilenplatzhalter 2"/>
          <p:cNvSpPr>
            <a:spLocks noGrp="1"/>
          </p:cNvSpPr>
          <p:nvPr>
            <p:ph type="ftr" sz="quarter" idx="11"/>
          </p:nvPr>
        </p:nvSpPr>
        <p:spPr/>
        <p:txBody>
          <a:bodyPr/>
          <a:lstStyle/>
          <a:p>
            <a:r>
              <a:rPr lang="de-DE" smtClean="0"/>
              <a:t>dbs@hbz-nrw.de | Ira Foltin</a:t>
            </a:r>
            <a:endParaRPr lang="de-DE" dirty="0" smtClean="0"/>
          </a:p>
        </p:txBody>
      </p:sp>
      <p:sp>
        <p:nvSpPr>
          <p:cNvPr id="4" name="Foliennummernplatzhalter 3"/>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9" y="204787"/>
            <a:ext cx="3008313" cy="871538"/>
          </a:xfrm>
        </p:spPr>
        <p:txBody>
          <a:bodyPr anchor="b"/>
          <a:lstStyle>
            <a:lvl1pPr algn="l">
              <a:defRPr sz="2000" b="1"/>
            </a:lvl1pPr>
          </a:lstStyle>
          <a:p>
            <a:r>
              <a:rPr lang="de-DE" dirty="0" smtClean="0"/>
              <a:t>Titelmasterformat durch Klicken bearbeiten</a:t>
            </a:r>
            <a:endParaRPr lang="de-DE" dirty="0"/>
          </a:p>
        </p:txBody>
      </p:sp>
      <p:sp>
        <p:nvSpPr>
          <p:cNvPr id="3" name="Inhaltsplatzhalter 2"/>
          <p:cNvSpPr>
            <a:spLocks noGrp="1"/>
          </p:cNvSpPr>
          <p:nvPr>
            <p:ph idx="1"/>
          </p:nvPr>
        </p:nvSpPr>
        <p:spPr>
          <a:xfrm>
            <a:off x="3575050" y="204792"/>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9"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Textmasterformate durch Klicken bearbeiten</a:t>
            </a:r>
          </a:p>
        </p:txBody>
      </p:sp>
      <p:sp>
        <p:nvSpPr>
          <p:cNvPr id="5" name="Datumsplatzhalter 4"/>
          <p:cNvSpPr>
            <a:spLocks noGrp="1"/>
          </p:cNvSpPr>
          <p:nvPr>
            <p:ph type="dt" sz="half" idx="10"/>
          </p:nvPr>
        </p:nvSpPr>
        <p:spPr/>
        <p:txBody>
          <a:bodyPr/>
          <a:lstStyle/>
          <a:p>
            <a:r>
              <a:rPr lang="de-DE" smtClean="0"/>
              <a:t>07.02. 2018</a:t>
            </a:r>
            <a:endParaRPr lang="de-DE"/>
          </a:p>
        </p:txBody>
      </p:sp>
      <p:sp>
        <p:nvSpPr>
          <p:cNvPr id="6" name="Fußzeilenplatzhalter 5"/>
          <p:cNvSpPr>
            <a:spLocks noGrp="1"/>
          </p:cNvSpPr>
          <p:nvPr>
            <p:ph type="ftr" sz="quarter" idx="11"/>
          </p:nvPr>
        </p:nvSpPr>
        <p:spPr/>
        <p:txBody>
          <a:bodyPr/>
          <a:lstStyle/>
          <a:p>
            <a:r>
              <a:rPr lang="de-DE" smtClean="0"/>
              <a:t>dbs@hbz-nrw.de | Ira Foltin</a:t>
            </a:r>
            <a:endParaRPr lang="de-DE" dirty="0" smtClean="0"/>
          </a:p>
        </p:txBody>
      </p:sp>
      <p:sp>
        <p:nvSpPr>
          <p:cNvPr id="7" name="Foliennummernplatzhalter 6"/>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63688" y="87475"/>
            <a:ext cx="5486400" cy="37104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1429866"/>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63688" y="458525"/>
            <a:ext cx="5486400" cy="54705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r>
              <a:rPr lang="de-DE" smtClean="0"/>
              <a:t>07.02. 2018</a:t>
            </a:r>
            <a:endParaRPr lang="de-DE"/>
          </a:p>
        </p:txBody>
      </p:sp>
      <p:sp>
        <p:nvSpPr>
          <p:cNvPr id="6" name="Fußzeilenplatzhalter 5"/>
          <p:cNvSpPr>
            <a:spLocks noGrp="1"/>
          </p:cNvSpPr>
          <p:nvPr>
            <p:ph type="ftr" sz="quarter" idx="11"/>
          </p:nvPr>
        </p:nvSpPr>
        <p:spPr/>
        <p:txBody>
          <a:bodyPr/>
          <a:lstStyle/>
          <a:p>
            <a:r>
              <a:rPr lang="de-DE" smtClean="0"/>
              <a:t>dbs@hbz-nrw.de | Ira Foltin</a:t>
            </a:r>
            <a:endParaRPr lang="de-DE" dirty="0" smtClean="0"/>
          </a:p>
        </p:txBody>
      </p:sp>
      <p:sp>
        <p:nvSpPr>
          <p:cNvPr id="7" name="Foliennummernplatzhalter 6"/>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1">
                <a:solidFill>
                  <a:srgbClr val="004678"/>
                </a:solidFill>
              </a:defRPr>
            </a:lvl1p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marL="514350" indent="-514350">
              <a:buClrTx/>
              <a:buFont typeface="Arial" pitchFamily="34" charset="0"/>
              <a:buChar char="•"/>
              <a:defRPr/>
            </a:lvl1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07.02. 2018</a:t>
            </a:r>
            <a:endParaRPr lang="de-DE"/>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3305176"/>
            <a:ext cx="7772400" cy="1021556"/>
          </a:xfrm>
        </p:spPr>
        <p:txBody>
          <a:bodyPr anchor="t"/>
          <a:lstStyle>
            <a:lvl1pPr algn="l">
              <a:defRPr sz="4000" b="1" cap="all">
                <a:solidFill>
                  <a:srgbClr val="004678"/>
                </a:solidFill>
              </a:defRPr>
            </a:lvl1pPr>
          </a:lstStyle>
          <a:p>
            <a:r>
              <a:rPr lang="de-DE" dirty="0" smtClean="0"/>
              <a:t>Titelmasterformat durch Klicken bearbeiten</a:t>
            </a:r>
            <a:endParaRPr lang="de-DE" dirty="0"/>
          </a:p>
        </p:txBody>
      </p:sp>
      <p:sp>
        <p:nvSpPr>
          <p:cNvPr id="3" name="Textplatzhalt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r>
              <a:rPr lang="de-DE" smtClean="0"/>
              <a:t>07.02. 2018</a:t>
            </a:r>
            <a:endParaRPr lang="de-DE"/>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1">
                <a:solidFill>
                  <a:srgbClr val="004678"/>
                </a:solidFill>
              </a:defRPr>
            </a:lvl1pPr>
          </a:lstStyle>
          <a:p>
            <a:r>
              <a:rPr lang="de-DE" dirty="0" smtClean="0"/>
              <a:t>Titelmasterformat durch Klicken bearbeiten</a:t>
            </a:r>
            <a:endParaRPr lang="de-DE" dirty="0"/>
          </a:p>
        </p:txBody>
      </p:sp>
      <p:sp>
        <p:nvSpPr>
          <p:cNvPr id="3" name="Inhaltsplatzhalt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r>
              <a:rPr lang="de-DE" smtClean="0"/>
              <a:t>07.02. 2018</a:t>
            </a:r>
            <a:endParaRPr lang="de-DE"/>
          </a:p>
        </p:txBody>
      </p:sp>
      <p:sp>
        <p:nvSpPr>
          <p:cNvPr id="6" name="Fußzeilenplatzhalter 5"/>
          <p:cNvSpPr>
            <a:spLocks noGrp="1"/>
          </p:cNvSpPr>
          <p:nvPr>
            <p:ph type="ftr" sz="quarter" idx="11"/>
          </p:nvPr>
        </p:nvSpPr>
        <p:spPr/>
        <p:txBody>
          <a:bodyPr/>
          <a:lstStyle/>
          <a:p>
            <a:r>
              <a:rPr lang="de-DE" smtClean="0"/>
              <a:t>dbs@hbz-nrw.de | Ira Foltin</a:t>
            </a:r>
            <a:endParaRPr lang="de-DE" dirty="0" smtClean="0"/>
          </a:p>
        </p:txBody>
      </p:sp>
      <p:sp>
        <p:nvSpPr>
          <p:cNvPr id="7" name="Foliennummernplatzhalter 6"/>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r>
              <a:rPr lang="de-DE" smtClean="0"/>
              <a:t>07.02. 2018</a:t>
            </a:r>
            <a:endParaRPr lang="de-DE"/>
          </a:p>
        </p:txBody>
      </p:sp>
      <p:sp>
        <p:nvSpPr>
          <p:cNvPr id="8" name="Fußzeilenplatzhalter 7"/>
          <p:cNvSpPr>
            <a:spLocks noGrp="1"/>
          </p:cNvSpPr>
          <p:nvPr>
            <p:ph type="ftr" sz="quarter" idx="11"/>
          </p:nvPr>
        </p:nvSpPr>
        <p:spPr/>
        <p:txBody>
          <a:bodyPr/>
          <a:lstStyle/>
          <a:p>
            <a:r>
              <a:rPr lang="de-DE" smtClean="0"/>
              <a:t>dbs@hbz-nrw.de | Ira Foltin</a:t>
            </a:r>
            <a:endParaRPr lang="de-DE" dirty="0" smtClean="0"/>
          </a:p>
        </p:txBody>
      </p:sp>
      <p:sp>
        <p:nvSpPr>
          <p:cNvPr id="9" name="Foliennummernplatzhalter 8"/>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r>
              <a:rPr lang="de-DE" smtClean="0"/>
              <a:t>07.02. 2018</a:t>
            </a:r>
            <a:endParaRPr lang="de-DE"/>
          </a:p>
        </p:txBody>
      </p:sp>
      <p:sp>
        <p:nvSpPr>
          <p:cNvPr id="4" name="Fußzeilenplatzhalter 3"/>
          <p:cNvSpPr>
            <a:spLocks noGrp="1"/>
          </p:cNvSpPr>
          <p:nvPr>
            <p:ph type="ftr" sz="quarter" idx="11"/>
          </p:nvPr>
        </p:nvSpPr>
        <p:spPr/>
        <p:txBody>
          <a:bodyPr/>
          <a:lstStyle/>
          <a:p>
            <a:r>
              <a:rPr lang="de-DE" smtClean="0"/>
              <a:t>dbs@hbz-nrw.de | Ira Foltin</a:t>
            </a:r>
            <a:endParaRPr lang="de-DE" dirty="0" smtClean="0"/>
          </a:p>
        </p:txBody>
      </p:sp>
      <p:sp>
        <p:nvSpPr>
          <p:cNvPr id="5" name="Foliennummernplatzhalter 4"/>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07.02. 2018</a:t>
            </a:r>
            <a:endParaRPr lang="de-DE"/>
          </a:p>
        </p:txBody>
      </p:sp>
      <p:sp>
        <p:nvSpPr>
          <p:cNvPr id="3" name="Fußzeilenplatzhalter 2"/>
          <p:cNvSpPr>
            <a:spLocks noGrp="1"/>
          </p:cNvSpPr>
          <p:nvPr>
            <p:ph type="ftr" sz="quarter" idx="11"/>
          </p:nvPr>
        </p:nvSpPr>
        <p:spPr/>
        <p:txBody>
          <a:bodyPr/>
          <a:lstStyle/>
          <a:p>
            <a:r>
              <a:rPr lang="de-DE" smtClean="0"/>
              <a:t>dbs@hbz-nrw.de | Ira Foltin</a:t>
            </a:r>
            <a:endParaRPr lang="de-DE" dirty="0" smtClean="0"/>
          </a:p>
        </p:txBody>
      </p:sp>
      <p:sp>
        <p:nvSpPr>
          <p:cNvPr id="4" name="Foliennummernplatzhalter 3"/>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9" y="204787"/>
            <a:ext cx="3008313" cy="871538"/>
          </a:xfrm>
        </p:spPr>
        <p:txBody>
          <a:bodyPr anchor="b"/>
          <a:lstStyle>
            <a:lvl1pPr algn="l">
              <a:defRPr sz="2000" b="1"/>
            </a:lvl1pPr>
          </a:lstStyle>
          <a:p>
            <a:r>
              <a:rPr lang="de-DE" dirty="0" smtClean="0"/>
              <a:t>Titelmasterformat durch Klicken bearbeiten</a:t>
            </a:r>
            <a:endParaRPr lang="de-DE" dirty="0"/>
          </a:p>
        </p:txBody>
      </p:sp>
      <p:sp>
        <p:nvSpPr>
          <p:cNvPr id="3" name="Inhaltsplatzhalter 2"/>
          <p:cNvSpPr>
            <a:spLocks noGrp="1"/>
          </p:cNvSpPr>
          <p:nvPr>
            <p:ph idx="1"/>
          </p:nvPr>
        </p:nvSpPr>
        <p:spPr>
          <a:xfrm>
            <a:off x="3575050" y="204792"/>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9"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Textmasterformate durch Klicken bearbeiten</a:t>
            </a:r>
          </a:p>
        </p:txBody>
      </p:sp>
      <p:sp>
        <p:nvSpPr>
          <p:cNvPr id="5" name="Datumsplatzhalter 4"/>
          <p:cNvSpPr>
            <a:spLocks noGrp="1"/>
          </p:cNvSpPr>
          <p:nvPr>
            <p:ph type="dt" sz="half" idx="10"/>
          </p:nvPr>
        </p:nvSpPr>
        <p:spPr/>
        <p:txBody>
          <a:bodyPr/>
          <a:lstStyle/>
          <a:p>
            <a:r>
              <a:rPr lang="de-DE" smtClean="0"/>
              <a:t>07.02. 2018</a:t>
            </a:r>
            <a:endParaRPr lang="de-DE"/>
          </a:p>
        </p:txBody>
      </p:sp>
      <p:sp>
        <p:nvSpPr>
          <p:cNvPr id="6" name="Fußzeilenplatzhalter 5"/>
          <p:cNvSpPr>
            <a:spLocks noGrp="1"/>
          </p:cNvSpPr>
          <p:nvPr>
            <p:ph type="ftr" sz="quarter" idx="11"/>
          </p:nvPr>
        </p:nvSpPr>
        <p:spPr/>
        <p:txBody>
          <a:bodyPr/>
          <a:lstStyle/>
          <a:p>
            <a:r>
              <a:rPr lang="de-DE" smtClean="0"/>
              <a:t>dbs@hbz-nrw.de | Ira Foltin</a:t>
            </a:r>
            <a:endParaRPr lang="de-DE" dirty="0" smtClean="0"/>
          </a:p>
        </p:txBody>
      </p:sp>
      <p:sp>
        <p:nvSpPr>
          <p:cNvPr id="7" name="Foliennummernplatzhalter 6"/>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63688" y="87475"/>
            <a:ext cx="5486400" cy="37104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1429866"/>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63688" y="458525"/>
            <a:ext cx="5486400" cy="54705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r>
              <a:rPr lang="de-DE" smtClean="0"/>
              <a:t>07.02. 2018</a:t>
            </a:r>
            <a:endParaRPr lang="de-DE"/>
          </a:p>
        </p:txBody>
      </p:sp>
      <p:sp>
        <p:nvSpPr>
          <p:cNvPr id="6" name="Fußzeilenplatzhalter 5"/>
          <p:cNvSpPr>
            <a:spLocks noGrp="1"/>
          </p:cNvSpPr>
          <p:nvPr>
            <p:ph type="ftr" sz="quarter" idx="11"/>
          </p:nvPr>
        </p:nvSpPr>
        <p:spPr/>
        <p:txBody>
          <a:bodyPr/>
          <a:lstStyle/>
          <a:p>
            <a:r>
              <a:rPr lang="de-DE" smtClean="0"/>
              <a:t>dbs@hbz-nrw.de | Ira Foltin</a:t>
            </a:r>
            <a:endParaRPr lang="de-DE" dirty="0" smtClean="0"/>
          </a:p>
        </p:txBody>
      </p:sp>
      <p:sp>
        <p:nvSpPr>
          <p:cNvPr id="7" name="Foliennummernplatzhalter 6"/>
          <p:cNvSpPr>
            <a:spLocks noGrp="1"/>
          </p:cNvSpPr>
          <p:nvPr>
            <p:ph type="sldNum" sz="quarter" idx="12"/>
          </p:nvPr>
        </p:nvSpPr>
        <p:spPr/>
        <p:txBody>
          <a:bodyPr/>
          <a:lstStyle/>
          <a:p>
            <a:fld id="{7016A011-D848-45BE-B269-5B7192B2723A}"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gif"/><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05979"/>
            <a:ext cx="8229600" cy="85725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9872" y="4771162"/>
            <a:ext cx="2133600" cy="234677"/>
          </a:xfrm>
          <a:prstGeom prst="rect">
            <a:avLst/>
          </a:prstGeom>
          <a:solidFill>
            <a:srgbClr val="004678"/>
          </a:solidFill>
        </p:spPr>
        <p:txBody>
          <a:bodyPr vert="horz" lIns="450000" tIns="36000" rIns="91440" bIns="45720" rtlCol="0" anchor="ctr"/>
          <a:lstStyle>
            <a:lvl1pPr algn="l">
              <a:defRPr sz="1400" b="1">
                <a:solidFill>
                  <a:schemeClr val="bg1"/>
                </a:solidFill>
                <a:latin typeface="Arial" pitchFamily="34" charset="0"/>
                <a:cs typeface="Arial" pitchFamily="34" charset="0"/>
              </a:defRPr>
            </a:lvl1pPr>
          </a:lstStyle>
          <a:p>
            <a:r>
              <a:rPr lang="de-DE" smtClean="0"/>
              <a:t>07.02. 2018</a:t>
            </a:r>
            <a:endParaRPr lang="de-DE" dirty="0"/>
          </a:p>
        </p:txBody>
      </p:sp>
      <p:sp>
        <p:nvSpPr>
          <p:cNvPr id="5" name="Fußzeilenplatzhalter 4"/>
          <p:cNvSpPr>
            <a:spLocks noGrp="1"/>
          </p:cNvSpPr>
          <p:nvPr>
            <p:ph type="ftr" sz="quarter" idx="3"/>
          </p:nvPr>
        </p:nvSpPr>
        <p:spPr>
          <a:xfrm>
            <a:off x="2267744" y="4772483"/>
            <a:ext cx="4824536" cy="232815"/>
          </a:xfrm>
          <a:prstGeom prst="rect">
            <a:avLst/>
          </a:prstGeom>
          <a:solidFill>
            <a:srgbClr val="004678"/>
          </a:solidFill>
        </p:spPr>
        <p:txBody>
          <a:bodyPr vert="horz" lIns="91440" tIns="45720" rIns="91440" bIns="45720" rtlCol="0" anchor="ctr"/>
          <a:lstStyle>
            <a:lvl1pPr algn="ctr">
              <a:defRPr sz="1400" b="1">
                <a:solidFill>
                  <a:schemeClr val="bg1"/>
                </a:solidFill>
                <a:latin typeface="Arial" pitchFamily="34" charset="0"/>
                <a:cs typeface="Arial" pitchFamily="34" charset="0"/>
              </a:defRPr>
            </a:lvl1pPr>
          </a:lstStyle>
          <a:p>
            <a:r>
              <a:rPr lang="de-DE" smtClean="0"/>
              <a:t>dbs@hbz-nrw.de | Ira Foltin</a:t>
            </a:r>
            <a:endParaRPr lang="de-DE" dirty="0"/>
          </a:p>
        </p:txBody>
      </p:sp>
      <p:sp>
        <p:nvSpPr>
          <p:cNvPr id="6" name="Foliennummernplatzhalter 5"/>
          <p:cNvSpPr>
            <a:spLocks noGrp="1"/>
          </p:cNvSpPr>
          <p:nvPr>
            <p:ph type="sldNum" sz="quarter" idx="4"/>
          </p:nvPr>
        </p:nvSpPr>
        <p:spPr>
          <a:xfrm>
            <a:off x="8604448" y="4769399"/>
            <a:ext cx="539552" cy="232625"/>
          </a:xfrm>
          <a:prstGeom prst="rect">
            <a:avLst/>
          </a:prstGeom>
          <a:solidFill>
            <a:srgbClr val="FA820A"/>
          </a:solidFill>
        </p:spPr>
        <p:txBody>
          <a:bodyPr vert="horz" lIns="91440" tIns="45720" rIns="91440" bIns="45720" rtlCol="0" anchor="ctr" anchorCtr="1"/>
          <a:lstStyle>
            <a:lvl1pPr algn="r">
              <a:defRPr sz="1400" b="1">
                <a:solidFill>
                  <a:schemeClr val="bg1"/>
                </a:solidFill>
                <a:latin typeface="Arial" pitchFamily="34" charset="0"/>
                <a:cs typeface="Arial" pitchFamily="34" charset="0"/>
              </a:defRPr>
            </a:lvl1pPr>
          </a:lstStyle>
          <a:p>
            <a:endParaRPr lang="de-DE" dirty="0"/>
          </a:p>
        </p:txBody>
      </p:sp>
      <p:sp>
        <p:nvSpPr>
          <p:cNvPr id="7" name="Rechteck 6"/>
          <p:cNvSpPr/>
          <p:nvPr userDrawn="1"/>
        </p:nvSpPr>
        <p:spPr>
          <a:xfrm>
            <a:off x="7740352" y="1113588"/>
            <a:ext cx="1403648" cy="54006"/>
          </a:xfrm>
          <a:prstGeom prst="rect">
            <a:avLst/>
          </a:prstGeom>
          <a:solidFill>
            <a:srgbClr val="FA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userDrawn="1"/>
        </p:nvSpPr>
        <p:spPr>
          <a:xfrm>
            <a:off x="0" y="1113588"/>
            <a:ext cx="7596336" cy="54006"/>
          </a:xfrm>
          <a:prstGeom prst="rect">
            <a:avLst/>
          </a:prstGeom>
          <a:solidFill>
            <a:srgbClr val="0046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hbz_logo_gross.gif"/>
          <p:cNvPicPr>
            <a:picLocks noChangeAspect="1"/>
          </p:cNvPicPr>
          <p:nvPr userDrawn="1"/>
        </p:nvPicPr>
        <p:blipFill>
          <a:blip r:embed="rId12" cstate="print"/>
          <a:stretch>
            <a:fillRect/>
          </a:stretch>
        </p:blipFill>
        <p:spPr>
          <a:xfrm>
            <a:off x="7235825" y="4659981"/>
            <a:ext cx="1213494" cy="43204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hf hdr="0"/>
  <p:txStyles>
    <p:titleStyle>
      <a:lvl1pPr algn="ctr" defTabSz="914400" rtl="0" eaLnBrk="1" latinLnBrk="0" hangingPunct="1">
        <a:spcBef>
          <a:spcPct val="0"/>
        </a:spcBef>
        <a:buNone/>
        <a:defRPr sz="4000" b="1" kern="1200">
          <a:solidFill>
            <a:srgbClr val="004678"/>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2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05979"/>
            <a:ext cx="8229600" cy="85725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9872" y="4771162"/>
            <a:ext cx="2133600" cy="234677"/>
          </a:xfrm>
          <a:prstGeom prst="rect">
            <a:avLst/>
          </a:prstGeom>
          <a:solidFill>
            <a:srgbClr val="004678"/>
          </a:solidFill>
        </p:spPr>
        <p:txBody>
          <a:bodyPr vert="horz" lIns="450000" tIns="36000" rIns="91440" bIns="45720" rtlCol="0" anchor="ctr"/>
          <a:lstStyle>
            <a:lvl1pPr algn="l">
              <a:defRPr sz="1400" b="1">
                <a:solidFill>
                  <a:schemeClr val="bg1"/>
                </a:solidFill>
                <a:latin typeface="Arial" pitchFamily="34" charset="0"/>
                <a:cs typeface="Arial" pitchFamily="34" charset="0"/>
              </a:defRPr>
            </a:lvl1pPr>
          </a:lstStyle>
          <a:p>
            <a:r>
              <a:rPr lang="de-DE" smtClean="0"/>
              <a:t>07.02. 2018</a:t>
            </a:r>
            <a:endParaRPr lang="de-DE" dirty="0"/>
          </a:p>
        </p:txBody>
      </p:sp>
      <p:sp>
        <p:nvSpPr>
          <p:cNvPr id="5" name="Fußzeilenplatzhalter 4"/>
          <p:cNvSpPr>
            <a:spLocks noGrp="1"/>
          </p:cNvSpPr>
          <p:nvPr>
            <p:ph type="ftr" sz="quarter" idx="3"/>
          </p:nvPr>
        </p:nvSpPr>
        <p:spPr>
          <a:xfrm>
            <a:off x="2267744" y="4772483"/>
            <a:ext cx="4824536" cy="232815"/>
          </a:xfrm>
          <a:prstGeom prst="rect">
            <a:avLst/>
          </a:prstGeom>
          <a:solidFill>
            <a:srgbClr val="004678"/>
          </a:solidFill>
        </p:spPr>
        <p:txBody>
          <a:bodyPr vert="horz" lIns="91440" tIns="46800" rIns="91440" bIns="46800" rtlCol="0" anchor="ctr"/>
          <a:lstStyle>
            <a:lvl1pPr algn="ctr">
              <a:defRPr sz="1400" b="1">
                <a:solidFill>
                  <a:schemeClr val="bg1"/>
                </a:solidFill>
                <a:latin typeface="Arial" pitchFamily="34" charset="0"/>
                <a:cs typeface="Arial" pitchFamily="34" charset="0"/>
              </a:defRPr>
            </a:lvl1pPr>
          </a:lstStyle>
          <a:p>
            <a:r>
              <a:rPr lang="de-DE" smtClean="0"/>
              <a:t>dbs@hbz-nrw.de | Ira Foltin</a:t>
            </a:r>
            <a:endParaRPr lang="de-DE" dirty="0"/>
          </a:p>
        </p:txBody>
      </p:sp>
      <p:sp>
        <p:nvSpPr>
          <p:cNvPr id="6" name="Foliennummernplatzhalter 5"/>
          <p:cNvSpPr>
            <a:spLocks noGrp="1"/>
          </p:cNvSpPr>
          <p:nvPr>
            <p:ph type="sldNum" sz="quarter" idx="4"/>
          </p:nvPr>
        </p:nvSpPr>
        <p:spPr>
          <a:xfrm>
            <a:off x="8604448" y="4769399"/>
            <a:ext cx="539552" cy="232625"/>
          </a:xfrm>
          <a:prstGeom prst="rect">
            <a:avLst/>
          </a:prstGeom>
          <a:solidFill>
            <a:srgbClr val="FA820A"/>
          </a:solidFill>
        </p:spPr>
        <p:txBody>
          <a:bodyPr vert="horz" lIns="91440" tIns="45720" rIns="91440" bIns="45720" rtlCol="0" anchor="ctr" anchorCtr="1"/>
          <a:lstStyle>
            <a:lvl1pPr algn="r">
              <a:defRPr sz="1400" b="1">
                <a:solidFill>
                  <a:schemeClr val="bg1"/>
                </a:solidFill>
                <a:latin typeface="Arial" pitchFamily="34" charset="0"/>
                <a:cs typeface="Arial" pitchFamily="34" charset="0"/>
              </a:defRPr>
            </a:lvl1pPr>
          </a:lstStyle>
          <a:p>
            <a:endParaRPr lang="de-DE" dirty="0"/>
          </a:p>
        </p:txBody>
      </p:sp>
      <p:sp>
        <p:nvSpPr>
          <p:cNvPr id="7" name="Rechteck 6"/>
          <p:cNvSpPr/>
          <p:nvPr userDrawn="1"/>
        </p:nvSpPr>
        <p:spPr>
          <a:xfrm>
            <a:off x="7740352" y="87474"/>
            <a:ext cx="1403648" cy="54006"/>
          </a:xfrm>
          <a:prstGeom prst="rect">
            <a:avLst/>
          </a:prstGeom>
          <a:solidFill>
            <a:srgbClr val="FA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userDrawn="1"/>
        </p:nvSpPr>
        <p:spPr>
          <a:xfrm>
            <a:off x="0" y="87474"/>
            <a:ext cx="7596336" cy="54006"/>
          </a:xfrm>
          <a:prstGeom prst="rect">
            <a:avLst/>
          </a:prstGeom>
          <a:solidFill>
            <a:srgbClr val="0046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hbz_logo_gross.gif"/>
          <p:cNvPicPr>
            <a:picLocks noChangeAspect="1"/>
          </p:cNvPicPr>
          <p:nvPr userDrawn="1"/>
        </p:nvPicPr>
        <p:blipFill>
          <a:blip r:embed="rId12" cstate="print"/>
          <a:stretch>
            <a:fillRect/>
          </a:stretch>
        </p:blipFill>
        <p:spPr>
          <a:xfrm>
            <a:off x="7235825" y="4659981"/>
            <a:ext cx="1213494" cy="432049"/>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hdr="0"/>
  <p:txStyles>
    <p:titleStyle>
      <a:lvl1pPr algn="ctr" defTabSz="914400" rtl="0" eaLnBrk="1" latinLnBrk="0" hangingPunct="1">
        <a:spcBef>
          <a:spcPct val="0"/>
        </a:spcBef>
        <a:buNone/>
        <a:defRPr sz="4000" b="1" kern="1200">
          <a:solidFill>
            <a:srgbClr val="004678"/>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2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file:///\\Zappa\data\alle\Gruppen\DBS\Frageboegen\&#214;B\arbeitsdateien_2018\FB_OeB_2018_vorab_Vorschlag.doc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626" y="1707654"/>
            <a:ext cx="7934797" cy="2827065"/>
          </a:xfrm>
          <a:prstGeom prst="rect">
            <a:avLst/>
          </a:prstGeom>
        </p:spPr>
      </p:pic>
      <p:sp>
        <p:nvSpPr>
          <p:cNvPr id="2" name="Titel 1"/>
          <p:cNvSpPr>
            <a:spLocks noGrp="1"/>
          </p:cNvSpPr>
          <p:nvPr>
            <p:ph type="title"/>
          </p:nvPr>
        </p:nvSpPr>
        <p:spPr/>
        <p:txBody>
          <a:bodyPr/>
          <a:lstStyle/>
          <a:p>
            <a:r>
              <a:rPr lang="de-DE" sz="2800" dirty="0" smtClean="0">
                <a:solidFill>
                  <a:schemeClr val="tx1"/>
                </a:solidFill>
              </a:rPr>
              <a:t>Herzlich Willkommen zur </a:t>
            </a:r>
            <a:endParaRPr lang="de-DE" sz="2800" dirty="0">
              <a:solidFill>
                <a:schemeClr val="tx1"/>
              </a:solidFill>
            </a:endParaRPr>
          </a:p>
        </p:txBody>
      </p:sp>
      <p:sp>
        <p:nvSpPr>
          <p:cNvPr id="3" name="Inhaltsplatzhalter 2"/>
          <p:cNvSpPr>
            <a:spLocks noGrp="1"/>
          </p:cNvSpPr>
          <p:nvPr>
            <p:ph idx="1"/>
          </p:nvPr>
        </p:nvSpPr>
        <p:spPr/>
        <p:txBody>
          <a:bodyPr/>
          <a:lstStyle/>
          <a:p>
            <a:pPr marL="0" indent="0" algn="ctr">
              <a:buNone/>
            </a:pPr>
            <a:r>
              <a:rPr lang="de-DE" dirty="0" smtClean="0"/>
              <a:t>24. Sitzung der DBS-Steuerungsgruppe ÖB</a:t>
            </a:r>
            <a:endParaRPr lang="de-DE" dirty="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1</a:t>
            </a:fld>
            <a:endParaRPr lang="de-DE"/>
          </a:p>
        </p:txBody>
      </p:sp>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391779"/>
            <a:ext cx="2160240" cy="345638"/>
          </a:xfrm>
          <a:prstGeom prst="rect">
            <a:avLst/>
          </a:prstGeom>
        </p:spPr>
      </p:pic>
    </p:spTree>
    <p:extLst>
      <p:ext uri="{BB962C8B-B14F-4D97-AF65-F5344CB8AC3E}">
        <p14:creationId xmlns:p14="http://schemas.microsoft.com/office/powerpoint/2010/main" val="25472779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TOP 5 Anträge  </a:t>
            </a:r>
          </a:p>
        </p:txBody>
      </p:sp>
      <p:sp>
        <p:nvSpPr>
          <p:cNvPr id="3" name="Inhaltsplatzhalter 2"/>
          <p:cNvSpPr>
            <a:spLocks noGrp="1"/>
          </p:cNvSpPr>
          <p:nvPr>
            <p:ph idx="1"/>
          </p:nvPr>
        </p:nvSpPr>
        <p:spPr/>
        <p:txBody>
          <a:bodyPr>
            <a:normAutofit/>
          </a:bodyPr>
          <a:lstStyle/>
          <a:p>
            <a:pPr marL="0" indent="0">
              <a:buClr>
                <a:srgbClr val="FA820A"/>
              </a:buClr>
              <a:buNone/>
            </a:pPr>
            <a:r>
              <a:rPr lang="de-DE" sz="1600" dirty="0" smtClean="0">
                <a:solidFill>
                  <a:srgbClr val="FA820A"/>
                </a:solidFill>
              </a:rPr>
              <a:t>d) </a:t>
            </a:r>
            <a:r>
              <a:rPr lang="de-DE" sz="1600" dirty="0" smtClean="0"/>
              <a:t>Service, Dienstleistungen: DBS-Fragen 79, 94ff</a:t>
            </a:r>
            <a:br>
              <a:rPr lang="de-DE" sz="1600" dirty="0" smtClean="0"/>
            </a:br>
            <a:r>
              <a:rPr lang="de-DE" sz="1600" dirty="0" smtClean="0"/>
              <a:t/>
            </a:r>
            <a:br>
              <a:rPr lang="de-DE" sz="1600" dirty="0" smtClean="0"/>
            </a:br>
            <a:r>
              <a:rPr lang="de-DE" sz="1600" b="1" dirty="0" smtClean="0"/>
              <a:t>DBS 79:</a:t>
            </a:r>
            <a:r>
              <a:rPr lang="de-DE" sz="1600" dirty="0" smtClean="0"/>
              <a:t> Recherchen streichen?</a:t>
            </a:r>
          </a:p>
          <a:p>
            <a:pPr marL="0" indent="0">
              <a:buClr>
                <a:srgbClr val="FA820A"/>
              </a:buClr>
              <a:buNone/>
            </a:pPr>
            <a:r>
              <a:rPr lang="de-DE" sz="1700" b="1" dirty="0" smtClean="0"/>
              <a:t>DBS 94 ff: </a:t>
            </a:r>
            <a:r>
              <a:rPr lang="de-DE" sz="1700" dirty="0" smtClean="0"/>
              <a:t>Veranstaltungen differenzieren? Beschluss der Steuerungsgruppe: keine Differenzierung wg. Zuordnungsproblemen s. Protokoll der 23. Sitzung </a:t>
            </a:r>
            <a:endParaRPr lang="de-DE" sz="1700" dirty="0"/>
          </a:p>
          <a:p>
            <a:pPr marL="457200" lvl="1" inden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de-DE" sz="1700" dirty="0"/>
          </a:p>
          <a:p>
            <a:endParaRPr lang="de-DE" dirty="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10</a:t>
            </a:fld>
            <a:endParaRPr lang="de-DE"/>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39502"/>
            <a:ext cx="2381250" cy="381000"/>
          </a:xfrm>
          <a:prstGeom prst="rect">
            <a:avLst/>
          </a:prstGeom>
        </p:spPr>
      </p:pic>
    </p:spTree>
    <p:extLst>
      <p:ext uri="{BB962C8B-B14F-4D97-AF65-F5344CB8AC3E}">
        <p14:creationId xmlns:p14="http://schemas.microsoft.com/office/powerpoint/2010/main" val="4769644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TOP 5 Anträge  </a:t>
            </a:r>
          </a:p>
        </p:txBody>
      </p:sp>
      <p:sp>
        <p:nvSpPr>
          <p:cNvPr id="3" name="Inhaltsplatzhalter 2"/>
          <p:cNvSpPr>
            <a:spLocks noGrp="1"/>
          </p:cNvSpPr>
          <p:nvPr>
            <p:ph idx="1"/>
          </p:nvPr>
        </p:nvSpPr>
        <p:spPr/>
        <p:txBody>
          <a:bodyPr>
            <a:normAutofit/>
          </a:bodyPr>
          <a:lstStyle/>
          <a:p>
            <a:pPr marL="0" indent="0">
              <a:buClr>
                <a:srgbClr val="FA820A"/>
              </a:buClr>
              <a:buNone/>
            </a:pPr>
            <a:r>
              <a:rPr lang="de-DE" sz="1600" dirty="0" smtClean="0">
                <a:solidFill>
                  <a:srgbClr val="FA820A"/>
                </a:solidFill>
              </a:rPr>
              <a:t/>
            </a:r>
            <a:br>
              <a:rPr lang="de-DE" sz="1600" dirty="0" smtClean="0">
                <a:solidFill>
                  <a:srgbClr val="FA820A"/>
                </a:solidFill>
              </a:rPr>
            </a:br>
            <a:r>
              <a:rPr lang="de-DE" sz="1600" dirty="0" smtClean="0">
                <a:solidFill>
                  <a:srgbClr val="FA820A"/>
                </a:solidFill>
              </a:rPr>
              <a:t>e)</a:t>
            </a:r>
            <a:r>
              <a:rPr lang="de-DE" sz="1600" dirty="0" smtClean="0"/>
              <a:t> Patientenbibliotheken</a:t>
            </a:r>
            <a:endParaRPr lang="de-DE" sz="1600" dirty="0"/>
          </a:p>
          <a:p>
            <a:pPr marL="0" indent="0">
              <a:buClr>
                <a:srgbClr val="FA820A"/>
              </a:buClr>
              <a:buNone/>
            </a:pPr>
            <a:r>
              <a:rPr lang="de-DE" sz="1600" b="1" dirty="0" smtClean="0"/>
              <a:t>DBS 208: </a:t>
            </a:r>
            <a:r>
              <a:rPr lang="de-DE" sz="1600" dirty="0" smtClean="0"/>
              <a:t>Ausleihe von Abspielgeräten</a:t>
            </a:r>
          </a:p>
          <a:p>
            <a:pPr marL="0" indent="0">
              <a:buClr>
                <a:srgbClr val="FA820A"/>
              </a:buClr>
              <a:buNone/>
            </a:pPr>
            <a:r>
              <a:rPr lang="de-DE" sz="1600" dirty="0" smtClean="0"/>
              <a:t>Definition: Mit </a:t>
            </a:r>
            <a:r>
              <a:rPr lang="de-DE" sz="1600" dirty="0"/>
              <a:t>JA ist zu antworten, wenn in der Patientenbibliothek elektronische Abspielgeräte (z.B. Walkman, </a:t>
            </a:r>
            <a:r>
              <a:rPr lang="de-DE" sz="1600" dirty="0" err="1"/>
              <a:t>Diskman</a:t>
            </a:r>
            <a:r>
              <a:rPr lang="de-DE" sz="1600" dirty="0"/>
              <a:t>, MP3-Stick, Laptop u.a.) entleihbar sind bzw. in den Stationen am Bücherwagen entliehen werden </a:t>
            </a:r>
            <a:r>
              <a:rPr lang="de-DE" sz="1600" dirty="0" smtClean="0"/>
              <a:t>können</a:t>
            </a:r>
            <a:br>
              <a:rPr lang="de-DE" sz="1600" dirty="0" smtClean="0"/>
            </a:br>
            <a:r>
              <a:rPr lang="de-DE" sz="1600" dirty="0" smtClean="0"/>
              <a:t/>
            </a:r>
            <a:br>
              <a:rPr lang="de-DE" sz="1600" dirty="0" smtClean="0"/>
            </a:br>
            <a:r>
              <a:rPr lang="de-DE" sz="1600" dirty="0" smtClean="0">
                <a:solidFill>
                  <a:srgbClr val="FA820A"/>
                </a:solidFill>
              </a:rPr>
              <a:t>Kann die Definition aktualisiert werden?</a:t>
            </a:r>
            <a:endParaRPr lang="de-DE" sz="1600" dirty="0">
              <a:solidFill>
                <a:srgbClr val="FA820A"/>
              </a:solidFill>
            </a:endParaRPr>
          </a:p>
          <a:p>
            <a:pPr marL="0" indent="0">
              <a:buClr>
                <a:srgbClr val="FA820A"/>
              </a:buClr>
              <a:buNone/>
            </a:pPr>
            <a:r>
              <a:rPr lang="de-DE" sz="1600" dirty="0" smtClean="0"/>
              <a:t/>
            </a:r>
            <a:br>
              <a:rPr lang="de-DE" sz="1600" dirty="0" smtClean="0"/>
            </a:br>
            <a:endParaRPr lang="de-DE" sz="1600" dirty="0"/>
          </a:p>
          <a:p>
            <a:pPr marL="457200" lvl="1" inden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de-DE" sz="1700" dirty="0"/>
          </a:p>
          <a:p>
            <a:endParaRPr lang="de-DE" dirty="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11</a:t>
            </a:fld>
            <a:endParaRPr lang="de-DE"/>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39502"/>
            <a:ext cx="2381250" cy="381000"/>
          </a:xfrm>
          <a:prstGeom prst="rect">
            <a:avLst/>
          </a:prstGeom>
        </p:spPr>
      </p:pic>
    </p:spTree>
    <p:extLst>
      <p:ext uri="{BB962C8B-B14F-4D97-AF65-F5344CB8AC3E}">
        <p14:creationId xmlns:p14="http://schemas.microsoft.com/office/powerpoint/2010/main" val="28061418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sz="2800" dirty="0"/>
          </a:p>
        </p:txBody>
      </p:sp>
      <p:sp>
        <p:nvSpPr>
          <p:cNvPr id="3" name="Inhaltsplatzhalter 2"/>
          <p:cNvSpPr>
            <a:spLocks noGrp="1"/>
          </p:cNvSpPr>
          <p:nvPr>
            <p:ph idx="1"/>
          </p:nvPr>
        </p:nvSpPr>
        <p:spPr/>
        <p:txBody>
          <a:bodyPr/>
          <a:lstStyle/>
          <a:p>
            <a:pPr>
              <a:buBlip>
                <a:blip r:embed="rId3"/>
              </a:buBlip>
            </a:pPr>
            <a:endParaRPr lang="de-DE" dirty="0" smtClean="0"/>
          </a:p>
          <a:p>
            <a:pPr>
              <a:buBlip>
                <a:blip r:embed="rId3"/>
              </a:buBlip>
            </a:pPr>
            <a:r>
              <a:rPr lang="de-DE" dirty="0" smtClean="0"/>
              <a:t>TOP 6: Allgemeines </a:t>
            </a:r>
            <a:r>
              <a:rPr lang="de-DE" dirty="0"/>
              <a:t>und offene Fragen aus den letzten </a:t>
            </a:r>
            <a:r>
              <a:rPr lang="de-DE" dirty="0" smtClean="0"/>
              <a:t>Sitzungen</a:t>
            </a:r>
          </a:p>
          <a:p>
            <a:pPr>
              <a:buBlip>
                <a:blip r:embed="rId3"/>
              </a:buBlip>
            </a:pPr>
            <a:r>
              <a:rPr lang="de-DE" dirty="0" smtClean="0"/>
              <a:t>TOP 7: Berichte</a:t>
            </a:r>
          </a:p>
          <a:p>
            <a:pPr>
              <a:buBlip>
                <a:blip r:embed="rId3"/>
              </a:buBlip>
            </a:pPr>
            <a:r>
              <a:rPr lang="de-DE" dirty="0" smtClean="0"/>
              <a:t>TOP 8: Verschiedenes</a:t>
            </a:r>
            <a:endParaRPr lang="de-DE" dirty="0"/>
          </a:p>
          <a:p>
            <a:endParaRPr lang="de-DE" dirty="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12</a:t>
            </a:fld>
            <a:endParaRPr lang="de-DE"/>
          </a:p>
        </p:txBody>
      </p:sp>
    </p:spTree>
    <p:extLst>
      <p:ext uri="{BB962C8B-B14F-4D97-AF65-F5344CB8AC3E}">
        <p14:creationId xmlns:p14="http://schemas.microsoft.com/office/powerpoint/2010/main" val="11761209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277937"/>
            <a:ext cx="6192687" cy="3238500"/>
          </a:xfrm>
          <a:prstGeom prst="rect">
            <a:avLst/>
          </a:prstGeom>
        </p:spPr>
      </p:pic>
      <p:sp>
        <p:nvSpPr>
          <p:cNvPr id="2" name="Titel 1"/>
          <p:cNvSpPr>
            <a:spLocks noGrp="1"/>
          </p:cNvSpPr>
          <p:nvPr>
            <p:ph type="title"/>
          </p:nvPr>
        </p:nvSpPr>
        <p:spPr/>
        <p:txBody>
          <a:bodyPr/>
          <a:lstStyle/>
          <a:p>
            <a:r>
              <a:rPr lang="de-DE" dirty="0" smtClean="0"/>
              <a:t>Vielen Dank und gute Heimfahrt</a:t>
            </a:r>
            <a:endParaRPr lang="de-DE" dirty="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13</a:t>
            </a:fld>
            <a:endParaRPr lang="de-DE"/>
          </a:p>
        </p:txBody>
      </p:sp>
      <p:pic>
        <p:nvPicPr>
          <p:cNvPr id="7" name="Inhaltsplatzhalter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843808" y="1851670"/>
            <a:ext cx="2543175" cy="1800225"/>
          </a:xfrm>
        </p:spPr>
      </p:pic>
    </p:spTree>
    <p:extLst>
      <p:ext uri="{BB962C8B-B14F-4D97-AF65-F5344CB8AC3E}">
        <p14:creationId xmlns:p14="http://schemas.microsoft.com/office/powerpoint/2010/main" val="30080995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Rückblick</a:t>
            </a:r>
            <a:endParaRPr lang="de-DE" dirty="0"/>
          </a:p>
        </p:txBody>
      </p:sp>
      <p:sp>
        <p:nvSpPr>
          <p:cNvPr id="3" name="Inhaltsplatzhalter 2"/>
          <p:cNvSpPr>
            <a:spLocks noGrp="1"/>
          </p:cNvSpPr>
          <p:nvPr>
            <p:ph idx="1"/>
          </p:nvPr>
        </p:nvSpPr>
        <p:spPr/>
        <p:txBody>
          <a:bodyPr>
            <a:normAutofit/>
          </a:bodyPr>
          <a:lstStyle/>
          <a:p>
            <a:pPr>
              <a:buClr>
                <a:srgbClr val="FA820A"/>
              </a:buClr>
              <a:buFont typeface="Wingdings" panose="05000000000000000000" pitchFamily="2" charset="2"/>
              <a:buChar char="ü"/>
            </a:pPr>
            <a:r>
              <a:rPr lang="de-DE" dirty="0" smtClean="0"/>
              <a:t>Kernaufgaben der DBS wurden erfüllt</a:t>
            </a:r>
          </a:p>
          <a:p>
            <a:pPr>
              <a:buClr>
                <a:srgbClr val="FA820A"/>
              </a:buClr>
              <a:buFont typeface="Wingdings" panose="05000000000000000000" pitchFamily="2" charset="2"/>
              <a:buChar char="ü"/>
            </a:pPr>
            <a:r>
              <a:rPr lang="de-DE" dirty="0" smtClean="0"/>
              <a:t>Arbeitsschwerpunkte 2017:</a:t>
            </a:r>
          </a:p>
          <a:p>
            <a:pPr lvl="1">
              <a:buClr>
                <a:srgbClr val="FA820A"/>
              </a:buClr>
              <a:buBlip>
                <a:blip r:embed="rId3"/>
              </a:buBlip>
            </a:pPr>
            <a:r>
              <a:rPr lang="de-DE" dirty="0" smtClean="0"/>
              <a:t>WB: neuer Fragebogen BJ 2018</a:t>
            </a:r>
          </a:p>
          <a:p>
            <a:pPr lvl="1">
              <a:buClr>
                <a:srgbClr val="FA820A"/>
              </a:buClr>
              <a:buBlip>
                <a:blip r:embed="rId3"/>
              </a:buBlip>
            </a:pPr>
            <a:r>
              <a:rPr lang="de-DE" dirty="0" smtClean="0"/>
              <a:t>Antrag auf Mittelerhöhung für DBS</a:t>
            </a:r>
          </a:p>
          <a:p>
            <a:pPr lvl="1">
              <a:buClr>
                <a:srgbClr val="FA820A"/>
              </a:buClr>
              <a:buBlip>
                <a:blip r:embed="rId3"/>
              </a:buBlip>
            </a:pPr>
            <a:r>
              <a:rPr lang="de-DE" dirty="0" smtClean="0"/>
              <a:t>Spartenbericht Museen, Bibliotheken, Archive</a:t>
            </a:r>
          </a:p>
          <a:p>
            <a:pPr lvl="1">
              <a:buClr>
                <a:srgbClr val="FA820A"/>
              </a:buClr>
              <a:buBlip>
                <a:blip r:embed="rId3"/>
              </a:buBlip>
            </a:pPr>
            <a:r>
              <a:rPr lang="de-DE" dirty="0" smtClean="0"/>
              <a:t>Systematische Datenbereinigungen</a:t>
            </a:r>
          </a:p>
          <a:p>
            <a:pPr>
              <a:buClr>
                <a:srgbClr val="FA820A"/>
              </a:buClr>
              <a:buFont typeface="Wingdings" panose="05000000000000000000" pitchFamily="2" charset="2"/>
              <a:buChar char="ü"/>
            </a:pPr>
            <a:r>
              <a:rPr lang="de-DE" dirty="0"/>
              <a:t>Ihre Fragen zum </a:t>
            </a:r>
            <a:r>
              <a:rPr lang="de-DE" dirty="0" smtClean="0"/>
              <a:t>Rückblick?</a:t>
            </a:r>
            <a:endParaRPr lang="de-DE" dirty="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2</a:t>
            </a:fld>
            <a:endParaRPr lang="de-DE"/>
          </a:p>
        </p:txBody>
      </p:sp>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444104"/>
            <a:ext cx="2381250" cy="381000"/>
          </a:xfrm>
          <a:prstGeom prst="rect">
            <a:avLst/>
          </a:prstGeom>
        </p:spPr>
      </p:pic>
    </p:spTree>
    <p:extLst>
      <p:ext uri="{BB962C8B-B14F-4D97-AF65-F5344CB8AC3E}">
        <p14:creationId xmlns:p14="http://schemas.microsoft.com/office/powerpoint/2010/main" val="27505498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smtClean="0"/>
              <a:t>Aktuelles aus der DBS</a:t>
            </a:r>
            <a:br>
              <a:rPr lang="de-DE" sz="2800" dirty="0" smtClean="0"/>
            </a:br>
            <a:r>
              <a:rPr lang="de-DE" sz="1800" dirty="0" smtClean="0"/>
              <a:t>Ausfüllquote  BJ 2017 am 06.02.18</a:t>
            </a:r>
            <a:endParaRPr lang="de-DE" sz="1800" dirty="0"/>
          </a:p>
        </p:txBody>
      </p:sp>
      <p:graphicFrame>
        <p:nvGraphicFramePr>
          <p:cNvPr id="8" name="Inhaltsplatzhalter 7"/>
          <p:cNvGraphicFramePr>
            <a:graphicFrameLocks noGrp="1"/>
          </p:cNvGraphicFramePr>
          <p:nvPr>
            <p:ph idx="1"/>
            <p:extLst>
              <p:ext uri="{D42A27DB-BD31-4B8C-83A1-F6EECF244321}">
                <p14:modId xmlns:p14="http://schemas.microsoft.com/office/powerpoint/2010/main" val="3122352387"/>
              </p:ext>
            </p:extLst>
          </p:nvPr>
        </p:nvGraphicFramePr>
        <p:xfrm>
          <a:off x="457200" y="1200150"/>
          <a:ext cx="8229600" cy="2831592"/>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de-DE" dirty="0" smtClean="0"/>
                        <a:t>Fragebögen</a:t>
                      </a:r>
                      <a:endParaRPr lang="de-DE" dirty="0"/>
                    </a:p>
                  </a:txBody>
                  <a:tcPr/>
                </a:tc>
                <a:tc>
                  <a:txBody>
                    <a:bodyPr/>
                    <a:lstStyle/>
                    <a:p>
                      <a:r>
                        <a:rPr lang="de-DE" dirty="0" smtClean="0"/>
                        <a:t>Anzahl</a:t>
                      </a:r>
                      <a:endParaRPr lang="de-DE" dirty="0"/>
                    </a:p>
                  </a:txBody>
                  <a:tcPr/>
                </a:tc>
                <a:tc>
                  <a:txBody>
                    <a:bodyPr/>
                    <a:lstStyle/>
                    <a:p>
                      <a:r>
                        <a:rPr lang="de-DE" dirty="0" smtClean="0"/>
                        <a:t>%</a:t>
                      </a:r>
                      <a:endParaRPr lang="de-DE" dirty="0"/>
                    </a:p>
                  </a:txBody>
                  <a:tcPr/>
                </a:tc>
              </a:tr>
              <a:tr h="370840">
                <a:tc>
                  <a:txBody>
                    <a:bodyPr/>
                    <a:lstStyle/>
                    <a:p>
                      <a:r>
                        <a:rPr lang="de-DE" sz="1690" baseline="0" dirty="0"/>
                        <a:t>Öffentliche </a:t>
                      </a:r>
                      <a:r>
                        <a:rPr lang="de-DE" sz="1690" baseline="0" dirty="0" smtClean="0"/>
                        <a:t>Bibliotheken insg.</a:t>
                      </a:r>
                      <a:endParaRPr lang="de-DE" sz="1690" baseline="0" dirty="0"/>
                    </a:p>
                  </a:txBody>
                  <a:tcPr anchor="ctr"/>
                </a:tc>
                <a:tc>
                  <a:txBody>
                    <a:bodyPr/>
                    <a:lstStyle/>
                    <a:p>
                      <a:pPr algn="ctr"/>
                      <a:r>
                        <a:rPr lang="de-DE" sz="1690" baseline="0" dirty="0" smtClean="0"/>
                        <a:t>1.356</a:t>
                      </a:r>
                      <a:endParaRPr lang="de-DE" sz="1690" baseline="0" dirty="0"/>
                    </a:p>
                  </a:txBody>
                  <a:tcPr anchor="ctr"/>
                </a:tc>
                <a:tc>
                  <a:txBody>
                    <a:bodyPr/>
                    <a:lstStyle/>
                    <a:p>
                      <a:pPr algn="ctr"/>
                      <a:r>
                        <a:rPr lang="de-DE" sz="1690" baseline="0" dirty="0" smtClean="0"/>
                        <a:t>16,9</a:t>
                      </a:r>
                      <a:endParaRPr lang="de-DE" sz="1690" baseline="0" dirty="0"/>
                    </a:p>
                  </a:txBody>
                  <a:tcPr anchor="ctr"/>
                </a:tc>
              </a:tr>
              <a:tr h="370840">
                <a:tc>
                  <a:txBody>
                    <a:bodyPr/>
                    <a:lstStyle/>
                    <a:p>
                      <a:r>
                        <a:rPr lang="de-DE" sz="1690" baseline="0" dirty="0"/>
                        <a:t>ÖB hauptamtlich</a:t>
                      </a:r>
                    </a:p>
                  </a:txBody>
                  <a:tcPr anchor="ctr"/>
                </a:tc>
                <a:tc>
                  <a:txBody>
                    <a:bodyPr/>
                    <a:lstStyle/>
                    <a:p>
                      <a:pPr algn="ctr"/>
                      <a:r>
                        <a:rPr lang="de-DE" sz="1690" baseline="0" dirty="0" smtClean="0"/>
                        <a:t>977</a:t>
                      </a:r>
                      <a:endParaRPr lang="de-DE" sz="1690" baseline="0" dirty="0"/>
                    </a:p>
                  </a:txBody>
                  <a:tcPr anchor="ctr"/>
                </a:tc>
                <a:tc>
                  <a:txBody>
                    <a:bodyPr/>
                    <a:lstStyle/>
                    <a:p>
                      <a:pPr algn="ctr"/>
                      <a:r>
                        <a:rPr lang="de-DE" sz="1690" baseline="0" dirty="0" smtClean="0"/>
                        <a:t>47,5</a:t>
                      </a:r>
                      <a:endParaRPr lang="de-DE" sz="1690" baseline="0" dirty="0"/>
                    </a:p>
                  </a:txBody>
                  <a:tcPr anchor="ctr"/>
                </a:tc>
              </a:tr>
              <a:tr h="370840">
                <a:tc>
                  <a:txBody>
                    <a:bodyPr/>
                    <a:lstStyle/>
                    <a:p>
                      <a:r>
                        <a:rPr lang="de-DE" sz="1690" baseline="0" dirty="0"/>
                        <a:t>ÖB neben-/</a:t>
                      </a:r>
                      <a:r>
                        <a:rPr lang="de-DE" sz="1690" baseline="0" dirty="0" smtClean="0"/>
                        <a:t>ehrenamtlich</a:t>
                      </a:r>
                      <a:endParaRPr lang="de-DE" sz="1690" baseline="0" dirty="0"/>
                    </a:p>
                  </a:txBody>
                  <a:tcPr anchor="ctr"/>
                </a:tc>
                <a:tc>
                  <a:txBody>
                    <a:bodyPr/>
                    <a:lstStyle/>
                    <a:p>
                      <a:pPr algn="ctr"/>
                      <a:r>
                        <a:rPr lang="de-DE" sz="1690" baseline="0" dirty="0" smtClean="0"/>
                        <a:t>379</a:t>
                      </a:r>
                      <a:endParaRPr lang="de-DE" sz="1690" baseline="0" dirty="0"/>
                    </a:p>
                  </a:txBody>
                  <a:tcPr anchor="ctr"/>
                </a:tc>
                <a:tc>
                  <a:txBody>
                    <a:bodyPr/>
                    <a:lstStyle/>
                    <a:p>
                      <a:pPr algn="ctr"/>
                      <a:r>
                        <a:rPr lang="de-DE" sz="1690" baseline="0" dirty="0" smtClean="0"/>
                        <a:t>6,35</a:t>
                      </a:r>
                      <a:endParaRPr lang="de-DE" sz="1690" baseline="0" dirty="0"/>
                    </a:p>
                  </a:txBody>
                  <a:tcPr anchor="ctr"/>
                </a:tc>
              </a:tr>
              <a:tr h="370840">
                <a:tc>
                  <a:txBody>
                    <a:bodyPr/>
                    <a:lstStyle/>
                    <a:p>
                      <a:r>
                        <a:rPr lang="de-DE" sz="1690" baseline="0" dirty="0" smtClean="0"/>
                        <a:t>Wiss. Bibliotheken</a:t>
                      </a:r>
                      <a:endParaRPr lang="de-DE" sz="1690" baseline="0" dirty="0"/>
                    </a:p>
                  </a:txBody>
                  <a:tcPr anchor="ctr"/>
                </a:tc>
                <a:tc>
                  <a:txBody>
                    <a:bodyPr/>
                    <a:lstStyle/>
                    <a:p>
                      <a:pPr algn="ctr"/>
                      <a:r>
                        <a:rPr lang="de-DE" sz="1690" baseline="0" dirty="0" smtClean="0"/>
                        <a:t>63</a:t>
                      </a:r>
                      <a:endParaRPr lang="de-DE" sz="1690" baseline="0" dirty="0"/>
                    </a:p>
                  </a:txBody>
                  <a:tcPr anchor="ctr"/>
                </a:tc>
                <a:tc>
                  <a:txBody>
                    <a:bodyPr/>
                    <a:lstStyle/>
                    <a:p>
                      <a:pPr algn="ctr"/>
                      <a:r>
                        <a:rPr lang="de-DE" sz="1690" baseline="0" dirty="0" smtClean="0"/>
                        <a:t>19</a:t>
                      </a:r>
                      <a:endParaRPr lang="de-DE" sz="1690" baseline="0" dirty="0"/>
                    </a:p>
                  </a:txBody>
                  <a:tcPr anchor="ctr"/>
                </a:tc>
              </a:tr>
              <a:tr h="370840">
                <a:tc>
                  <a:txBody>
                    <a:bodyPr/>
                    <a:lstStyle/>
                    <a:p>
                      <a:r>
                        <a:rPr lang="de-DE" sz="1690" baseline="0" dirty="0"/>
                        <a:t>Wiss. </a:t>
                      </a:r>
                      <a:r>
                        <a:rPr lang="de-DE" sz="1690" baseline="0" dirty="0" smtClean="0"/>
                        <a:t>Spezialbibliotheken</a:t>
                      </a:r>
                      <a:endParaRPr lang="de-DE" sz="1690" baseline="0" dirty="0"/>
                    </a:p>
                  </a:txBody>
                  <a:tcPr anchor="ctr"/>
                </a:tc>
                <a:tc>
                  <a:txBody>
                    <a:bodyPr/>
                    <a:lstStyle/>
                    <a:p>
                      <a:pPr algn="ctr"/>
                      <a:r>
                        <a:rPr lang="de-DE" sz="1690" baseline="0" dirty="0" smtClean="0"/>
                        <a:t>41</a:t>
                      </a:r>
                      <a:endParaRPr lang="de-DE" sz="1690" baseline="0" dirty="0"/>
                    </a:p>
                  </a:txBody>
                  <a:tcPr anchor="ctr"/>
                </a:tc>
                <a:tc>
                  <a:txBody>
                    <a:bodyPr/>
                    <a:lstStyle/>
                    <a:p>
                      <a:pPr algn="ctr"/>
                      <a:r>
                        <a:rPr lang="de-DE" sz="1690" baseline="0" dirty="0" smtClean="0"/>
                        <a:t>8</a:t>
                      </a:r>
                      <a:endParaRPr lang="de-DE" sz="1690" baseline="0" dirty="0"/>
                    </a:p>
                  </a:txBody>
                  <a:tcPr anchor="ctr"/>
                </a:tc>
              </a:tr>
              <a:tr h="370840">
                <a:tc>
                  <a:txBody>
                    <a:bodyPr/>
                    <a:lstStyle/>
                    <a:p>
                      <a:r>
                        <a:rPr lang="de-DE" sz="1690" baseline="0" dirty="0"/>
                        <a:t>Insgesamt: (ÖB+WB, ohne </a:t>
                      </a:r>
                      <a:r>
                        <a:rPr lang="de-DE" sz="1690" baseline="0" dirty="0" err="1"/>
                        <a:t>WSpB</a:t>
                      </a:r>
                      <a:r>
                        <a:rPr lang="de-DE" sz="1690" baseline="0" dirty="0"/>
                        <a:t>)</a:t>
                      </a:r>
                    </a:p>
                  </a:txBody>
                  <a:tcPr anchor="ctr"/>
                </a:tc>
                <a:tc>
                  <a:txBody>
                    <a:bodyPr/>
                    <a:lstStyle/>
                    <a:p>
                      <a:pPr algn="ctr"/>
                      <a:r>
                        <a:rPr lang="de-DE" sz="1690" baseline="0" dirty="0" smtClean="0"/>
                        <a:t>1.419</a:t>
                      </a:r>
                      <a:endParaRPr lang="de-DE" sz="1690" baseline="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690" baseline="0" dirty="0" smtClean="0"/>
                        <a:t>16,9</a:t>
                      </a:r>
                    </a:p>
                    <a:p>
                      <a:pPr algn="ctr"/>
                      <a:endParaRPr lang="de-DE" sz="1690" baseline="0" dirty="0"/>
                    </a:p>
                  </a:txBody>
                  <a:tcPr anchor="ctr"/>
                </a:tc>
              </a:tr>
            </a:tbl>
          </a:graphicData>
        </a:graphic>
      </p:graphicFrame>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3</a:t>
            </a:fld>
            <a:endParaRPr lang="de-DE"/>
          </a:p>
        </p:txBody>
      </p:sp>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444104"/>
            <a:ext cx="2381250" cy="381000"/>
          </a:xfrm>
          <a:prstGeom prst="rect">
            <a:avLst/>
          </a:prstGeom>
        </p:spPr>
      </p:pic>
    </p:spTree>
    <p:extLst>
      <p:ext uri="{BB962C8B-B14F-4D97-AF65-F5344CB8AC3E}">
        <p14:creationId xmlns:p14="http://schemas.microsoft.com/office/powerpoint/2010/main" val="443203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Aktuelles aus der DBS</a:t>
            </a:r>
            <a:endParaRPr lang="de-DE" dirty="0"/>
          </a:p>
        </p:txBody>
      </p:sp>
      <p:sp>
        <p:nvSpPr>
          <p:cNvPr id="3" name="Inhaltsplatzhalter 2"/>
          <p:cNvSpPr>
            <a:spLocks noGrp="1"/>
          </p:cNvSpPr>
          <p:nvPr>
            <p:ph idx="1"/>
          </p:nvPr>
        </p:nvSpPr>
        <p:spPr/>
        <p:txBody>
          <a:bodyPr>
            <a:normAutofit/>
          </a:bodyPr>
          <a:lstStyle/>
          <a:p>
            <a:pPr>
              <a:buBlip>
                <a:blip r:embed="rId3"/>
              </a:buBlip>
            </a:pPr>
            <a:endParaRPr lang="de-DE" dirty="0" smtClean="0"/>
          </a:p>
          <a:p>
            <a:pPr>
              <a:buBlip>
                <a:blip r:embed="rId3"/>
              </a:buBlip>
            </a:pPr>
            <a:r>
              <a:rPr lang="de-DE" dirty="0" smtClean="0"/>
              <a:t>Ergänzter </a:t>
            </a:r>
            <a:r>
              <a:rPr lang="de-DE" dirty="0" smtClean="0">
                <a:hlinkClick r:id="rId4" action="ppaction://hlinkfile"/>
              </a:rPr>
              <a:t>ÖB-Fragebogen</a:t>
            </a:r>
            <a:r>
              <a:rPr lang="de-DE" dirty="0" smtClean="0"/>
              <a:t>?</a:t>
            </a:r>
          </a:p>
          <a:p>
            <a:pPr>
              <a:buBlip>
                <a:blip r:embed="rId3"/>
              </a:buBlip>
            </a:pPr>
            <a:r>
              <a:rPr lang="de-DE" dirty="0" smtClean="0"/>
              <a:t>Recherche der Fahrbibliotheken in der VA?</a:t>
            </a:r>
          </a:p>
          <a:p>
            <a:pPr>
              <a:buBlip>
                <a:blip r:embed="rId3"/>
              </a:buBlip>
            </a:pPr>
            <a:r>
              <a:rPr lang="de-DE" dirty="0" smtClean="0"/>
              <a:t>Systematische Änderung von Haupt- bzw. </a:t>
            </a:r>
            <a:r>
              <a:rPr lang="de-DE" dirty="0" err="1" smtClean="0"/>
              <a:t>Nebenamtlichkeit</a:t>
            </a:r>
            <a:r>
              <a:rPr lang="de-DE" dirty="0" smtClean="0"/>
              <a:t>?</a:t>
            </a:r>
          </a:p>
          <a:p>
            <a:pPr marL="0" indent="0">
              <a:buNone/>
            </a:pPr>
            <a:endParaRPr lang="de-DE" dirty="0" smtClean="0"/>
          </a:p>
          <a:p>
            <a:pPr>
              <a:buBlip>
                <a:blip r:embed="rId3"/>
              </a:buBlip>
            </a:pPr>
            <a:endParaRPr lang="de-DE" dirty="0" smtClean="0"/>
          </a:p>
          <a:p>
            <a:endParaRPr lang="de-DE" dirty="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4</a:t>
            </a:fld>
            <a:endParaRPr lang="de-DE"/>
          </a:p>
        </p:txBody>
      </p:sp>
    </p:spTree>
    <p:extLst>
      <p:ext uri="{BB962C8B-B14F-4D97-AF65-F5344CB8AC3E}">
        <p14:creationId xmlns:p14="http://schemas.microsoft.com/office/powerpoint/2010/main" val="30480359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Aktuelles aus der DBS</a:t>
            </a:r>
            <a:endParaRPr lang="de-DE" dirty="0"/>
          </a:p>
        </p:txBody>
      </p:sp>
      <p:sp>
        <p:nvSpPr>
          <p:cNvPr id="3" name="Inhaltsplatzhalter 2"/>
          <p:cNvSpPr>
            <a:spLocks noGrp="1"/>
          </p:cNvSpPr>
          <p:nvPr>
            <p:ph idx="1"/>
          </p:nvPr>
        </p:nvSpPr>
        <p:spPr/>
        <p:txBody>
          <a:bodyPr>
            <a:normAutofit fontScale="77500" lnSpcReduction="20000"/>
          </a:bodyPr>
          <a:lstStyle/>
          <a:p>
            <a:pPr>
              <a:buBlip>
                <a:blip r:embed="rId3"/>
              </a:buBlip>
            </a:pPr>
            <a:endParaRPr lang="de-DE" dirty="0" smtClean="0"/>
          </a:p>
          <a:p>
            <a:pPr>
              <a:buBlip>
                <a:blip r:embed="rId3"/>
              </a:buBlip>
            </a:pPr>
            <a:r>
              <a:rPr lang="de-DE" dirty="0" smtClean="0">
                <a:solidFill>
                  <a:srgbClr val="FA820A"/>
                </a:solidFill>
              </a:rPr>
              <a:t>Neue Frage 54.1:</a:t>
            </a:r>
            <a:r>
              <a:rPr lang="de-DE" dirty="0" smtClean="0"/>
              <a:t> Höhe des Gesamthaushalts des Hauptträgers</a:t>
            </a:r>
            <a:br>
              <a:rPr lang="de-DE" dirty="0" smtClean="0"/>
            </a:br>
            <a:endParaRPr lang="de-DE" dirty="0" smtClean="0"/>
          </a:p>
          <a:p>
            <a:pPr marL="0" indent="0">
              <a:buNone/>
            </a:pPr>
            <a:r>
              <a:rPr lang="de-DE" sz="2600" dirty="0" smtClean="0"/>
              <a:t>bisher: Hier ist die Summe des Gesamthaushalts des Hauptträgers anzugeben.</a:t>
            </a:r>
            <a:br>
              <a:rPr lang="de-DE" sz="2600" dirty="0" smtClean="0"/>
            </a:br>
            <a:endParaRPr lang="de-DE" sz="2600" dirty="0" smtClean="0"/>
          </a:p>
          <a:p>
            <a:pPr marL="0" indent="0">
              <a:buNone/>
            </a:pPr>
            <a:r>
              <a:rPr lang="de-DE" sz="2600" dirty="0"/>
              <a:t>Vorschlag einer </a:t>
            </a:r>
            <a:r>
              <a:rPr lang="de-DE" sz="2600" dirty="0" smtClean="0"/>
              <a:t>weiteren Definition (fachlich geprüft):</a:t>
            </a:r>
            <a:endParaRPr lang="de-DE" sz="2600" dirty="0"/>
          </a:p>
          <a:p>
            <a:pPr marL="228600" lvl="1" indent="0">
              <a:buNone/>
            </a:pPr>
            <a:r>
              <a:rPr lang="de-DE" sz="1400" i="1" dirty="0">
                <a:solidFill>
                  <a:schemeClr val="bg1">
                    <a:lumMod val="65000"/>
                  </a:schemeClr>
                </a:solidFill>
              </a:rPr>
              <a:t>Hier soll der Wert aller ordentlichen und außerordentlichen Auszahlungen nebst den Auszahlungen für Investitionstätigkeit und Tilgungsleistung angegeben werden. Mit Gesamthaushalt ist der aktuelle und genehmigte Haushaltsplan mit den dazugehörigen Tochterorganisationen des Hauptträgers gemeint. Hintergrund ist, dass eine Kennzahl berechnet werden soll aus der Relation von Gesamtauszahlungen der Bibliothek zu dem Gesamthaushalt des Trägers. Hauptträger ist der Träger, der die Bibliothek hauptsächlich finanziert. Bei mehreren Trägern, die zu je 50% die Bibliothek finanzieren, werden die Gesamthaushalte (Auszahlungen) nach Haushaltsplan addiert</a:t>
            </a:r>
            <a:r>
              <a:rPr lang="de-DE" sz="1400" i="1" dirty="0" smtClean="0">
                <a:solidFill>
                  <a:schemeClr val="bg1">
                    <a:lumMod val="65000"/>
                  </a:schemeClr>
                </a:solidFill>
              </a:rPr>
              <a:t>.</a:t>
            </a:r>
            <a:br>
              <a:rPr lang="de-DE" sz="1400" i="1" dirty="0" smtClean="0">
                <a:solidFill>
                  <a:schemeClr val="bg1">
                    <a:lumMod val="65000"/>
                  </a:schemeClr>
                </a:solidFill>
              </a:rPr>
            </a:br>
            <a:r>
              <a:rPr lang="de-DE" sz="1400" i="1" dirty="0" smtClean="0">
                <a:solidFill>
                  <a:schemeClr val="bg1">
                    <a:lumMod val="65000"/>
                  </a:schemeClr>
                </a:solidFill>
              </a:rPr>
              <a:t>Bitte geben Sie diese Definition an die Kämmerei weiter, um den Wert zu erfragen. </a:t>
            </a:r>
            <a:endParaRPr lang="de-DE" sz="1400" i="1" dirty="0">
              <a:solidFill>
                <a:schemeClr val="bg1">
                  <a:lumMod val="65000"/>
                </a:schemeClr>
              </a:solidFill>
            </a:endParaRPr>
          </a:p>
          <a:p>
            <a:pPr marL="0" indent="0">
              <a:buNone/>
            </a:pPr>
            <a:endParaRPr lang="de-DE" dirty="0" smtClean="0"/>
          </a:p>
          <a:p>
            <a:pPr marL="0" indent="0">
              <a:buNone/>
            </a:pPr>
            <a:endParaRPr lang="de-DE" dirty="0" smtClean="0"/>
          </a:p>
          <a:p>
            <a:pPr>
              <a:buBlip>
                <a:blip r:embed="rId3"/>
              </a:buBlip>
            </a:pPr>
            <a:endParaRPr lang="de-DE" dirty="0" smtClean="0"/>
          </a:p>
          <a:p>
            <a:endParaRPr lang="de-DE" dirty="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5</a:t>
            </a:fld>
            <a:endParaRPr lang="de-DE"/>
          </a:p>
        </p:txBody>
      </p:sp>
    </p:spTree>
    <p:extLst>
      <p:ext uri="{BB962C8B-B14F-4D97-AF65-F5344CB8AC3E}">
        <p14:creationId xmlns:p14="http://schemas.microsoft.com/office/powerpoint/2010/main" val="8268075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smtClean="0"/>
              <a:t>Aktuelles aus der DBS</a:t>
            </a:r>
            <a:endParaRPr lang="de-DE" sz="2800" dirty="0"/>
          </a:p>
        </p:txBody>
      </p:sp>
      <p:sp>
        <p:nvSpPr>
          <p:cNvPr id="3" name="Inhaltsplatzhalter 2"/>
          <p:cNvSpPr>
            <a:spLocks noGrp="1"/>
          </p:cNvSpPr>
          <p:nvPr>
            <p:ph idx="1"/>
          </p:nvPr>
        </p:nvSpPr>
        <p:spPr/>
        <p:txBody>
          <a:bodyPr>
            <a:normAutofit/>
          </a:bodyPr>
          <a:lstStyle/>
          <a:p>
            <a:pPr marL="878850" indent="-457200">
              <a:buClr>
                <a:srgbClr val="FA820A"/>
              </a:buClr>
              <a:buFont typeface="Wingdings" panose="05000000000000000000" pitchFamily="2" charset="2"/>
              <a:buChar char="ü"/>
            </a:pPr>
            <a:r>
              <a:rPr lang="de-DE" dirty="0" smtClean="0"/>
              <a:t>Projekt Zählpixel in der DBS nach Bewilligung des KMK-Antrags</a:t>
            </a:r>
          </a:p>
          <a:p>
            <a:pPr marL="1221750" lvl="1" indent="-342900">
              <a:buClr>
                <a:srgbClr val="FA820A"/>
              </a:buClr>
              <a:buBlip>
                <a:blip r:embed="rId3"/>
              </a:buBlip>
            </a:pPr>
            <a:r>
              <a:rPr lang="de-DE" dirty="0" smtClean="0"/>
              <a:t>WB-Fragebogen implementieren</a:t>
            </a:r>
          </a:p>
          <a:p>
            <a:pPr marL="1164600" lvl="1">
              <a:buClr>
                <a:srgbClr val="FA820A"/>
              </a:buClr>
              <a:buBlip>
                <a:blip r:embed="rId3"/>
              </a:buBlip>
            </a:pPr>
            <a:r>
              <a:rPr lang="de-DE" dirty="0" smtClean="0"/>
              <a:t>Modalitäten der Auftragsvergabe </a:t>
            </a:r>
          </a:p>
          <a:p>
            <a:pPr marL="1164600" lvl="1">
              <a:buClr>
                <a:srgbClr val="FA820A"/>
              </a:buClr>
              <a:buBlip>
                <a:blip r:embed="rId3"/>
              </a:buBlip>
            </a:pPr>
            <a:r>
              <a:rPr lang="de-DE" dirty="0" smtClean="0"/>
              <a:t>Alleinstellungsmerkmale der Anbieter?</a:t>
            </a:r>
          </a:p>
          <a:p>
            <a:pPr marL="1164600" lvl="1">
              <a:buClr>
                <a:srgbClr val="FA820A"/>
              </a:buClr>
              <a:buBlip>
                <a:blip r:embed="rId3"/>
              </a:buBlip>
            </a:pPr>
            <a:r>
              <a:rPr lang="de-DE" dirty="0" smtClean="0"/>
              <a:t>Erste Schritte mit dem ausgewählten Anbieter</a:t>
            </a:r>
          </a:p>
          <a:p>
            <a:pPr marL="1164600" lvl="1">
              <a:buClr>
                <a:srgbClr val="FA820A"/>
              </a:buClr>
              <a:buBlip>
                <a:blip r:embed="rId3"/>
              </a:buBlip>
            </a:pPr>
            <a:r>
              <a:rPr lang="de-DE" dirty="0" smtClean="0"/>
              <a:t>Zeitplan für diese Aufgaben: bis März 2018</a:t>
            </a:r>
          </a:p>
          <a:p>
            <a:pPr marL="1164600" lvl="1">
              <a:buClr>
                <a:srgbClr val="FA820A"/>
              </a:buClr>
              <a:buBlip>
                <a:blip r:embed="rId3"/>
              </a:buBlip>
            </a:pPr>
            <a:endParaRPr lang="de-DE" dirty="0" smtClean="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6</a:t>
            </a:fld>
            <a:endParaRPr lang="de-DE"/>
          </a:p>
        </p:txBody>
      </p:sp>
      <p:pic>
        <p:nvPicPr>
          <p:cNvPr id="9" name="Grafik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4" y="444104"/>
            <a:ext cx="2381250" cy="381000"/>
          </a:xfrm>
          <a:prstGeom prst="rect">
            <a:avLst/>
          </a:prstGeom>
        </p:spPr>
      </p:pic>
    </p:spTree>
    <p:extLst>
      <p:ext uri="{BB962C8B-B14F-4D97-AF65-F5344CB8AC3E}">
        <p14:creationId xmlns:p14="http://schemas.microsoft.com/office/powerpoint/2010/main" val="3512812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smtClean="0"/>
              <a:t>TOP 5 Anträge</a:t>
            </a:r>
            <a:endParaRPr lang="de-DE" sz="2800" dirty="0"/>
          </a:p>
        </p:txBody>
      </p:sp>
      <p:sp>
        <p:nvSpPr>
          <p:cNvPr id="3" name="Inhaltsplatzhalter 2"/>
          <p:cNvSpPr>
            <a:spLocks noGrp="1"/>
          </p:cNvSpPr>
          <p:nvPr>
            <p:ph idx="1"/>
          </p:nvPr>
        </p:nvSpPr>
        <p:spPr/>
        <p:txBody>
          <a:bodyPr>
            <a:normAutofit fontScale="25000" lnSpcReduction="20000"/>
          </a:bodyPr>
          <a:lstStyle/>
          <a:p>
            <a:pPr>
              <a:buClr>
                <a:srgbClr val="FA820A"/>
              </a:buClr>
              <a:buAutoNum type="alphaLcParenR"/>
            </a:pPr>
            <a:r>
              <a:rPr lang="de-DE" sz="6000" dirty="0" smtClean="0"/>
              <a:t>Benutzer, Besuche: </a:t>
            </a:r>
            <a:r>
              <a:rPr lang="de-DE" sz="6000" b="1" dirty="0" smtClean="0"/>
              <a:t>DBS-Fragen 9. 10.1, 10.2</a:t>
            </a:r>
            <a:r>
              <a:rPr lang="de-DE" b="1" dirty="0" smtClean="0"/>
              <a:t/>
            </a:r>
            <a:br>
              <a:rPr lang="de-DE" b="1" dirty="0" smtClean="0"/>
            </a:br>
            <a:r>
              <a:rPr lang="de-DE" dirty="0" smtClean="0"/>
              <a:t/>
            </a:r>
            <a:br>
              <a:rPr lang="de-DE" dirty="0" smtClean="0"/>
            </a:br>
            <a:r>
              <a:rPr lang="de-DE" sz="4800" dirty="0" smtClean="0"/>
              <a:t>Zählung Aktive Benutzer: die Daten sind wertlos, weil nicht vergleichbar („kreatives Potential“ der Erhebung bei den B.)</a:t>
            </a:r>
            <a:br>
              <a:rPr lang="de-DE" sz="4800" dirty="0" smtClean="0"/>
            </a:br>
            <a:endParaRPr lang="de-DE" sz="4800" dirty="0" smtClean="0"/>
          </a:p>
          <a:p>
            <a:pPr marL="0" indent="0">
              <a:buClr>
                <a:srgbClr val="FA820A"/>
              </a:buClr>
              <a:buNone/>
            </a:pPr>
            <a:r>
              <a:rPr lang="de-DE" sz="4800" dirty="0" smtClean="0"/>
              <a:t>Vorschlag (</a:t>
            </a:r>
            <a:r>
              <a:rPr lang="de-DE" sz="4800" dirty="0" err="1" smtClean="0"/>
              <a:t>StB</a:t>
            </a:r>
            <a:r>
              <a:rPr lang="de-DE" sz="4800" dirty="0" smtClean="0"/>
              <a:t> Nürtingen)</a:t>
            </a:r>
            <a:br>
              <a:rPr lang="de-DE" sz="4800" dirty="0" smtClean="0"/>
            </a:br>
            <a:endParaRPr lang="de-DE" sz="4800" dirty="0" smtClean="0"/>
          </a:p>
          <a:p>
            <a:pPr marL="0" indent="0">
              <a:spcBef>
                <a:spcPts val="0"/>
              </a:spcBef>
              <a:buClr>
                <a:srgbClr val="FA820A"/>
              </a:buClr>
              <a:buNone/>
            </a:pPr>
            <a:r>
              <a:rPr lang="de-DE" sz="4800" dirty="0" smtClean="0">
                <a:solidFill>
                  <a:srgbClr val="FA820A"/>
                </a:solidFill>
              </a:rPr>
              <a:t>DBS 9: Aktive Mediennutzer insgesamt</a:t>
            </a:r>
          </a:p>
          <a:p>
            <a:pPr marL="0" indent="0">
              <a:spcBef>
                <a:spcPts val="0"/>
              </a:spcBef>
              <a:buClr>
                <a:srgbClr val="FA820A"/>
              </a:buClr>
              <a:buNone/>
            </a:pPr>
            <a:r>
              <a:rPr lang="de-DE" sz="4800" dirty="0" smtClean="0">
                <a:solidFill>
                  <a:srgbClr val="FA820A"/>
                </a:solidFill>
              </a:rPr>
              <a:t>DBS 9.1 aktive Nutzer physischer Medien (</a:t>
            </a:r>
            <a:r>
              <a:rPr lang="de-DE" sz="4800" dirty="0" err="1" smtClean="0">
                <a:solidFill>
                  <a:srgbClr val="FA820A"/>
                </a:solidFill>
              </a:rPr>
              <a:t>mind</a:t>
            </a:r>
            <a:r>
              <a:rPr lang="de-DE" sz="4800" dirty="0" smtClean="0">
                <a:solidFill>
                  <a:srgbClr val="FA820A"/>
                </a:solidFill>
              </a:rPr>
              <a:t> 1. </a:t>
            </a:r>
            <a:r>
              <a:rPr lang="de-DE" sz="4800" dirty="0" err="1" smtClean="0">
                <a:solidFill>
                  <a:srgbClr val="FA820A"/>
                </a:solidFill>
              </a:rPr>
              <a:t>Entl</a:t>
            </a:r>
            <a:r>
              <a:rPr lang="de-DE" sz="4800" dirty="0" smtClean="0">
                <a:solidFill>
                  <a:srgbClr val="FA820A"/>
                </a:solidFill>
              </a:rPr>
              <a:t>./Jahr)</a:t>
            </a:r>
          </a:p>
          <a:p>
            <a:pPr marL="0" indent="0">
              <a:spcBef>
                <a:spcPts val="0"/>
              </a:spcBef>
              <a:buClr>
                <a:srgbClr val="FA820A"/>
              </a:buClr>
              <a:buNone/>
            </a:pPr>
            <a:r>
              <a:rPr lang="de-DE" sz="4800" dirty="0" smtClean="0">
                <a:solidFill>
                  <a:srgbClr val="FA820A"/>
                </a:solidFill>
              </a:rPr>
              <a:t>DBS 9.2 aktive Nutzer virtueller Medien (mind. 1 Login /Jahr)</a:t>
            </a:r>
            <a:br>
              <a:rPr lang="de-DE" sz="4800" dirty="0" smtClean="0">
                <a:solidFill>
                  <a:srgbClr val="FA820A"/>
                </a:solidFill>
              </a:rPr>
            </a:br>
            <a:endParaRPr lang="de-DE" sz="4800" dirty="0" smtClean="0">
              <a:solidFill>
                <a:srgbClr val="FA820A"/>
              </a:solidFill>
            </a:endParaRPr>
          </a:p>
          <a:p>
            <a:pPr marL="0" indent="0">
              <a:buClr>
                <a:srgbClr val="FA820A"/>
              </a:buClr>
              <a:buNone/>
            </a:pPr>
            <a:r>
              <a:rPr lang="de-DE" sz="4800" dirty="0" smtClean="0"/>
              <a:t>Vorschlag (Hr. </a:t>
            </a:r>
            <a:r>
              <a:rPr lang="de-DE" sz="4800" dirty="0" err="1" smtClean="0"/>
              <a:t>Raumel</a:t>
            </a:r>
            <a:r>
              <a:rPr lang="de-DE" sz="4800" dirty="0" smtClean="0"/>
              <a:t>)</a:t>
            </a:r>
            <a:br>
              <a:rPr lang="de-DE" sz="4800" dirty="0" smtClean="0"/>
            </a:br>
            <a:r>
              <a:rPr lang="de-DE" sz="4800" dirty="0" smtClean="0"/>
              <a:t/>
            </a:r>
            <a:br>
              <a:rPr lang="de-DE" sz="4800" dirty="0" smtClean="0"/>
            </a:br>
            <a:r>
              <a:rPr lang="de-DE" sz="4800" dirty="0" smtClean="0">
                <a:solidFill>
                  <a:srgbClr val="FA820A"/>
                </a:solidFill>
              </a:rPr>
              <a:t>DBS 9: aktive Nutzer heißt  „Kundenkontakte“</a:t>
            </a:r>
            <a:br>
              <a:rPr lang="de-DE" sz="4800" dirty="0" smtClean="0">
                <a:solidFill>
                  <a:srgbClr val="FA820A"/>
                </a:solidFill>
              </a:rPr>
            </a:br>
            <a:r>
              <a:rPr lang="de-DE" sz="4800" dirty="0" smtClean="0">
                <a:solidFill>
                  <a:srgbClr val="FA820A"/>
                </a:solidFill>
              </a:rPr>
              <a:t>DBS 9.1: aktive Leser (lt. </a:t>
            </a:r>
            <a:r>
              <a:rPr lang="de-DE" sz="4800" dirty="0" err="1" smtClean="0">
                <a:solidFill>
                  <a:srgbClr val="FA820A"/>
                </a:solidFill>
              </a:rPr>
              <a:t>Def</a:t>
            </a:r>
            <a:r>
              <a:rPr lang="de-DE" sz="4800" dirty="0" smtClean="0">
                <a:solidFill>
                  <a:srgbClr val="FA820A"/>
                </a:solidFill>
              </a:rPr>
              <a:t>. bis 2015 d.h. BJ 2014: </a:t>
            </a:r>
            <a:r>
              <a:rPr lang="de-DE" sz="4800" dirty="0">
                <a:solidFill>
                  <a:srgbClr val="FA820A"/>
                </a:solidFill>
              </a:rPr>
              <a:t>Entleiher sind die Benutzer, die im Berichtsjahr mindestens einmal (physische oder virtuelle) Medien entliehen haben.</a:t>
            </a:r>
            <a:r>
              <a:rPr lang="de-DE" sz="4800" dirty="0" smtClean="0">
                <a:solidFill>
                  <a:srgbClr val="FA820A"/>
                </a:solidFill>
              </a:rPr>
              <a:t>)</a:t>
            </a:r>
            <a:br>
              <a:rPr lang="de-DE" sz="4800" dirty="0" smtClean="0">
                <a:solidFill>
                  <a:srgbClr val="FA820A"/>
                </a:solidFill>
              </a:rPr>
            </a:br>
            <a:r>
              <a:rPr lang="de-DE" sz="4800" dirty="0" smtClean="0">
                <a:solidFill>
                  <a:srgbClr val="FA820A"/>
                </a:solidFill>
              </a:rPr>
              <a:t>DBS 9.2: Besucher (Besucher + Nutzer Außenrückgabe+ Besucher von Veranstaltungen + virtuelle Besuche (Zählpixel)+</a:t>
            </a:r>
            <a:r>
              <a:rPr lang="de-DE" sz="4800" dirty="0" err="1" smtClean="0">
                <a:solidFill>
                  <a:srgbClr val="FA820A"/>
                </a:solidFill>
              </a:rPr>
              <a:t>sessions</a:t>
            </a:r>
            <a:r>
              <a:rPr lang="de-DE" sz="4800" dirty="0" smtClean="0">
                <a:solidFill>
                  <a:srgbClr val="FA820A"/>
                </a:solidFill>
              </a:rPr>
              <a:t> in Datenbanken, </a:t>
            </a:r>
            <a:r>
              <a:rPr lang="de-DE" sz="4800" dirty="0" err="1" smtClean="0">
                <a:solidFill>
                  <a:srgbClr val="FA820A"/>
                </a:solidFill>
              </a:rPr>
              <a:t>Munzinger</a:t>
            </a:r>
            <a:r>
              <a:rPr lang="de-DE" sz="4800" dirty="0" smtClean="0">
                <a:solidFill>
                  <a:srgbClr val="FA820A"/>
                </a:solidFill>
              </a:rPr>
              <a:t>, </a:t>
            </a:r>
            <a:r>
              <a:rPr lang="de-DE" sz="4800" dirty="0" err="1" smtClean="0">
                <a:solidFill>
                  <a:srgbClr val="FA820A"/>
                </a:solidFill>
              </a:rPr>
              <a:t>Onleihe</a:t>
            </a:r>
            <a:r>
              <a:rPr lang="de-DE" sz="4800" dirty="0" smtClean="0">
                <a:solidFill>
                  <a:srgbClr val="FA820A"/>
                </a:solidFill>
              </a:rPr>
              <a:t>, </a:t>
            </a:r>
            <a:r>
              <a:rPr lang="de-DE" sz="4800" dirty="0" err="1" smtClean="0">
                <a:solidFill>
                  <a:srgbClr val="FA820A"/>
                </a:solidFill>
              </a:rPr>
              <a:t>Genios</a:t>
            </a:r>
            <a:r>
              <a:rPr lang="de-DE" sz="4800" dirty="0" smtClean="0">
                <a:solidFill>
                  <a:srgbClr val="FA820A"/>
                </a:solidFill>
              </a:rPr>
              <a:t>, </a:t>
            </a:r>
            <a:r>
              <a:rPr lang="de-DE" sz="4800" dirty="0" err="1" smtClean="0">
                <a:solidFill>
                  <a:srgbClr val="FA820A"/>
                </a:solidFill>
              </a:rPr>
              <a:t>Freegal</a:t>
            </a:r>
            <a:r>
              <a:rPr lang="de-DE" sz="4800" dirty="0" smtClean="0">
                <a:solidFill>
                  <a:srgbClr val="FA820A"/>
                </a:solidFill>
              </a:rPr>
              <a:t> …. + Zukünftiges</a:t>
            </a:r>
            <a:br>
              <a:rPr lang="de-DE" sz="4800" dirty="0" smtClean="0">
                <a:solidFill>
                  <a:srgbClr val="FA820A"/>
                </a:solidFill>
              </a:rPr>
            </a:br>
            <a:r>
              <a:rPr lang="de-DE" sz="4800" dirty="0" smtClean="0"/>
              <a:t/>
            </a:r>
            <a:br>
              <a:rPr lang="de-DE" sz="4800" dirty="0" smtClean="0"/>
            </a:br>
            <a:r>
              <a:rPr lang="de-DE" sz="4800" dirty="0" smtClean="0"/>
              <a:t>Vorschlag (Fr. Kaper, </a:t>
            </a:r>
            <a:r>
              <a:rPr lang="de-DE" sz="4800" dirty="0" err="1" smtClean="0"/>
              <a:t>Fst</a:t>
            </a:r>
            <a:r>
              <a:rPr lang="de-DE" sz="4800" dirty="0" smtClean="0"/>
              <a:t>. Düsseldorf)</a:t>
            </a:r>
            <a:br>
              <a:rPr lang="de-DE" sz="4800" dirty="0" smtClean="0"/>
            </a:br>
            <a:endParaRPr lang="de-DE" sz="4800" dirty="0" smtClean="0"/>
          </a:p>
          <a:p>
            <a:pPr marL="0" indent="0">
              <a:spcBef>
                <a:spcPts val="0"/>
              </a:spcBef>
              <a:buClr>
                <a:srgbClr val="FA820A"/>
              </a:buClr>
              <a:buNone/>
            </a:pPr>
            <a:r>
              <a:rPr lang="de-DE" sz="4800" dirty="0" smtClean="0">
                <a:solidFill>
                  <a:srgbClr val="FA820A"/>
                </a:solidFill>
              </a:rPr>
              <a:t>DBS 9.1 ausgegebene Familienausweise (Hauptkarte) </a:t>
            </a:r>
            <a:r>
              <a:rPr lang="de-DE" sz="4800" i="1" dirty="0" smtClean="0">
                <a:solidFill>
                  <a:schemeClr val="bg1">
                    <a:lumMod val="65000"/>
                  </a:schemeClr>
                </a:solidFill>
              </a:rPr>
              <a:t>oder Bürgerausweise</a:t>
            </a:r>
            <a:br>
              <a:rPr lang="de-DE" sz="4800" i="1" dirty="0" smtClean="0">
                <a:solidFill>
                  <a:schemeClr val="bg1">
                    <a:lumMod val="65000"/>
                  </a:schemeClr>
                </a:solidFill>
              </a:rPr>
            </a:br>
            <a:endParaRPr lang="de-DE" sz="4800" i="1" dirty="0" smtClean="0">
              <a:solidFill>
                <a:schemeClr val="bg1">
                  <a:lumMod val="65000"/>
                </a:schemeClr>
              </a:solidFill>
            </a:endParaRPr>
          </a:p>
          <a:p>
            <a:pPr marL="0" indent="0">
              <a:buClr>
                <a:srgbClr val="FA820A"/>
              </a:buClr>
              <a:buNone/>
            </a:pPr>
            <a:r>
              <a:rPr lang="de-DE" dirty="0" smtClean="0"/>
              <a:t/>
            </a:r>
            <a:br>
              <a:rPr lang="de-DE" dirty="0" smtClean="0"/>
            </a:br>
            <a:endParaRPr lang="de-DE" sz="1700" dirty="0"/>
          </a:p>
          <a:p>
            <a:pPr marL="457200" lvl="1" inden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de-DE" sz="1700" dirty="0"/>
          </a:p>
          <a:p>
            <a:endParaRPr lang="de-DE" dirty="0"/>
          </a:p>
        </p:txBody>
      </p:sp>
      <p:sp>
        <p:nvSpPr>
          <p:cNvPr id="4" name="Datumsplatzhalter 3"/>
          <p:cNvSpPr>
            <a:spLocks noGrp="1"/>
          </p:cNvSpPr>
          <p:nvPr>
            <p:ph type="dt" sz="half" idx="10"/>
          </p:nvPr>
        </p:nvSpPr>
        <p:spPr/>
        <p:txBody>
          <a:bodyPr/>
          <a:lstStyle/>
          <a:p>
            <a:r>
              <a:rPr lang="de-DE" dirty="0" smtClean="0"/>
              <a:t>07.02. 2018</a:t>
            </a:r>
            <a:endParaRPr lang="de-DE" dirty="0"/>
          </a:p>
        </p:txBody>
      </p:sp>
      <p:sp>
        <p:nvSpPr>
          <p:cNvPr id="5" name="Fußzeilenplatzhalter 4"/>
          <p:cNvSpPr>
            <a:spLocks noGrp="1"/>
          </p:cNvSpPr>
          <p:nvPr>
            <p:ph type="ftr" sz="quarter" idx="11"/>
          </p:nvPr>
        </p:nvSpPr>
        <p:spPr/>
        <p:txBody>
          <a:bodyPr/>
          <a:lstStyle/>
          <a:p>
            <a:r>
              <a:rPr lang="de-DE" dirty="0" smtClean="0"/>
              <a:t>dbs@hbz-nrw.de | Ira Foltin</a:t>
            </a:r>
          </a:p>
        </p:txBody>
      </p:sp>
      <p:sp>
        <p:nvSpPr>
          <p:cNvPr id="6" name="Foliennummernplatzhalter 5"/>
          <p:cNvSpPr>
            <a:spLocks noGrp="1"/>
          </p:cNvSpPr>
          <p:nvPr>
            <p:ph type="sldNum" sz="quarter" idx="12"/>
          </p:nvPr>
        </p:nvSpPr>
        <p:spPr/>
        <p:txBody>
          <a:bodyPr/>
          <a:lstStyle/>
          <a:p>
            <a:fld id="{7016A011-D848-45BE-B269-5B7192B2723A}" type="slidenum">
              <a:rPr lang="de-DE" smtClean="0"/>
              <a:pPr/>
              <a:t>7</a:t>
            </a:fld>
            <a:endParaRPr lang="de-DE"/>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39502"/>
            <a:ext cx="2381250" cy="381000"/>
          </a:xfrm>
          <a:prstGeom prst="rect">
            <a:avLst/>
          </a:prstGeom>
        </p:spPr>
      </p:pic>
    </p:spTree>
    <p:extLst>
      <p:ext uri="{BB962C8B-B14F-4D97-AF65-F5344CB8AC3E}">
        <p14:creationId xmlns:p14="http://schemas.microsoft.com/office/powerpoint/2010/main" val="810601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smtClean="0"/>
              <a:t>TOP 5 Anträge </a:t>
            </a:r>
            <a:endParaRPr lang="de-DE" sz="2800" dirty="0"/>
          </a:p>
        </p:txBody>
      </p:sp>
      <p:sp>
        <p:nvSpPr>
          <p:cNvPr id="3" name="Inhaltsplatzhalter 2"/>
          <p:cNvSpPr>
            <a:spLocks noGrp="1"/>
          </p:cNvSpPr>
          <p:nvPr>
            <p:ph idx="1"/>
          </p:nvPr>
        </p:nvSpPr>
        <p:spPr/>
        <p:txBody>
          <a:bodyPr>
            <a:normAutofit/>
          </a:bodyPr>
          <a:lstStyle/>
          <a:p>
            <a:pPr marL="0" indent="0">
              <a:buClr>
                <a:srgbClr val="FA820A"/>
              </a:buClr>
              <a:buNone/>
            </a:pPr>
            <a:r>
              <a:rPr lang="de-DE" sz="1600" dirty="0" smtClean="0">
                <a:solidFill>
                  <a:srgbClr val="FA820A"/>
                </a:solidFill>
              </a:rPr>
              <a:t>b) </a:t>
            </a:r>
            <a:r>
              <a:rPr lang="de-DE" sz="1600" dirty="0" smtClean="0"/>
              <a:t>Medienangebot, Mediennutzung : DBS-Fragen 13ff, 30, 31, 38, 40</a:t>
            </a:r>
            <a:br>
              <a:rPr lang="de-DE" sz="1600" dirty="0" smtClean="0"/>
            </a:br>
            <a:endParaRPr lang="de-DE" sz="1600" dirty="0" smtClean="0"/>
          </a:p>
          <a:p>
            <a:pPr marL="0" indent="0">
              <a:buClr>
                <a:srgbClr val="FA820A"/>
              </a:buClr>
              <a:buNone/>
            </a:pPr>
            <a:r>
              <a:rPr lang="de-DE" sz="1800" b="1" dirty="0"/>
              <a:t>DBS </a:t>
            </a:r>
            <a:r>
              <a:rPr lang="de-DE" sz="1800" b="1" dirty="0" smtClean="0"/>
              <a:t>13 ff. </a:t>
            </a:r>
            <a:r>
              <a:rPr lang="de-DE" sz="1800" dirty="0" smtClean="0"/>
              <a:t>Medienangebot / Mediennutzung statt Bestand und Entleihungen</a:t>
            </a:r>
            <a:br>
              <a:rPr lang="de-DE" sz="1800" dirty="0" smtClean="0"/>
            </a:br>
            <a:r>
              <a:rPr lang="de-DE" sz="1800" dirty="0" smtClean="0">
                <a:solidFill>
                  <a:srgbClr val="FA820A"/>
                </a:solidFill>
              </a:rPr>
              <a:t>Mediennutzung = </a:t>
            </a:r>
            <a:r>
              <a:rPr lang="de-DE" sz="1800" dirty="0">
                <a:solidFill>
                  <a:srgbClr val="FA820A"/>
                </a:solidFill>
              </a:rPr>
              <a:t>physische Medien + </a:t>
            </a:r>
            <a:r>
              <a:rPr lang="de-DE" sz="1800" dirty="0" err="1" smtClean="0">
                <a:solidFill>
                  <a:srgbClr val="FA820A"/>
                </a:solidFill>
              </a:rPr>
              <a:t>E-Medien+Datenbanknutzungen</a:t>
            </a:r>
            <a:r>
              <a:rPr lang="de-DE" sz="1800" dirty="0" smtClean="0">
                <a:solidFill>
                  <a:srgbClr val="FA820A"/>
                </a:solidFill>
              </a:rPr>
              <a:t>+ </a:t>
            </a:r>
            <a:r>
              <a:rPr lang="de-DE" sz="1800" dirty="0" err="1" smtClean="0">
                <a:solidFill>
                  <a:srgbClr val="FA820A"/>
                </a:solidFill>
              </a:rPr>
              <a:t>Streamings+Downloads+E-Learning+Zukünftiges</a:t>
            </a:r>
            <a:endParaRPr lang="de-DE" sz="1800" dirty="0"/>
          </a:p>
          <a:p>
            <a:pPr marL="0" indent="0">
              <a:buClr>
                <a:srgbClr val="FA820A"/>
              </a:buClr>
              <a:buNone/>
            </a:pPr>
            <a:r>
              <a:rPr lang="de-DE" sz="1800" dirty="0" smtClean="0"/>
              <a:t>Neue Frage: Medienangebot gesamt</a:t>
            </a:r>
            <a:r>
              <a:rPr lang="de-DE" sz="1800" dirty="0"/>
              <a:t> </a:t>
            </a:r>
            <a:r>
              <a:rPr lang="de-DE" sz="1800" dirty="0" smtClean="0"/>
              <a:t> </a:t>
            </a:r>
            <a:r>
              <a:rPr lang="de-DE" sz="1800" dirty="0"/>
              <a:t>= physische Medien + eigne virtuelle Medien + Gesamt-Verbund-Bestand </a:t>
            </a:r>
            <a:r>
              <a:rPr lang="de-DE" sz="1800" dirty="0" smtClean="0"/>
              <a:t/>
            </a:r>
            <a:br>
              <a:rPr lang="de-DE" sz="1800" dirty="0" smtClean="0"/>
            </a:br>
            <a:r>
              <a:rPr lang="de-DE" sz="1800" b="1" dirty="0" smtClean="0"/>
              <a:t>DBS 30: </a:t>
            </a:r>
            <a:r>
              <a:rPr lang="de-DE" sz="1800" dirty="0" smtClean="0"/>
              <a:t>Definition von analogen und digitalen Medien allgemeiner fassen</a:t>
            </a:r>
          </a:p>
          <a:p>
            <a:pPr marL="0" indent="0">
              <a:buClr>
                <a:srgbClr val="FA820A"/>
              </a:buClr>
              <a:buNone/>
            </a:pPr>
            <a:r>
              <a:rPr lang="de-DE" sz="1800" b="1" dirty="0"/>
              <a:t>DBS 38</a:t>
            </a:r>
            <a:r>
              <a:rPr lang="de-DE" sz="1800" b="1" dirty="0" smtClean="0"/>
              <a:t>: </a:t>
            </a:r>
            <a:r>
              <a:rPr lang="de-DE" sz="1800" dirty="0"/>
              <a:t>Z</a:t>
            </a:r>
            <a:r>
              <a:rPr lang="de-DE" sz="1800" dirty="0" smtClean="0"/>
              <a:t>ählung von Streamings und Downloads – Arbeitsunterlage Hr. Deifel</a:t>
            </a:r>
          </a:p>
          <a:p>
            <a:pPr marL="0" indent="0">
              <a:buClr>
                <a:srgbClr val="FA820A"/>
              </a:buClr>
              <a:buNone/>
            </a:pPr>
            <a:r>
              <a:rPr lang="de-DE" sz="1800" b="1" dirty="0"/>
              <a:t>DBS </a:t>
            </a:r>
            <a:r>
              <a:rPr lang="de-DE" sz="1800" b="1" dirty="0" smtClean="0"/>
              <a:t>40: </a:t>
            </a:r>
            <a:r>
              <a:rPr lang="de-DE" sz="1800" dirty="0" smtClean="0"/>
              <a:t>E-Zeitungen in Datenbanken wie Zeitungen in der </a:t>
            </a:r>
            <a:r>
              <a:rPr lang="de-DE" sz="1800" dirty="0" err="1" smtClean="0"/>
              <a:t>Onleihe</a:t>
            </a:r>
            <a:r>
              <a:rPr lang="de-DE" sz="1800" dirty="0" smtClean="0"/>
              <a:t> zählen; Kurse in Rosetta </a:t>
            </a:r>
            <a:r>
              <a:rPr lang="de-DE" sz="1800" dirty="0"/>
              <a:t>S</a:t>
            </a:r>
            <a:r>
              <a:rPr lang="de-DE" sz="1800" dirty="0" smtClean="0"/>
              <a:t>tone einzeln zählen</a:t>
            </a:r>
            <a:endParaRPr lang="de-DE" sz="1800" dirty="0"/>
          </a:p>
          <a:p>
            <a:pPr marL="457200" lvl="1" inden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de-DE" sz="1700" dirty="0"/>
          </a:p>
          <a:p>
            <a:endParaRPr lang="de-DE" dirty="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8</a:t>
            </a:fld>
            <a:endParaRPr lang="de-DE"/>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39502"/>
            <a:ext cx="2381250" cy="381000"/>
          </a:xfrm>
          <a:prstGeom prst="rect">
            <a:avLst/>
          </a:prstGeom>
        </p:spPr>
      </p:pic>
    </p:spTree>
    <p:extLst>
      <p:ext uri="{BB962C8B-B14F-4D97-AF65-F5344CB8AC3E}">
        <p14:creationId xmlns:p14="http://schemas.microsoft.com/office/powerpoint/2010/main" val="656291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smtClean="0"/>
              <a:t>TOP </a:t>
            </a:r>
            <a:r>
              <a:rPr lang="de-DE" sz="2800" dirty="0"/>
              <a:t>5 Anträge</a:t>
            </a:r>
          </a:p>
        </p:txBody>
      </p:sp>
      <p:sp>
        <p:nvSpPr>
          <p:cNvPr id="3" name="Inhaltsplatzhalter 2"/>
          <p:cNvSpPr>
            <a:spLocks noGrp="1"/>
          </p:cNvSpPr>
          <p:nvPr>
            <p:ph idx="1"/>
          </p:nvPr>
        </p:nvSpPr>
        <p:spPr/>
        <p:txBody>
          <a:bodyPr>
            <a:normAutofit/>
          </a:bodyPr>
          <a:lstStyle/>
          <a:p>
            <a:pPr marL="0" indent="0">
              <a:buClr>
                <a:srgbClr val="FA820A"/>
              </a:buClr>
              <a:buNone/>
            </a:pPr>
            <a:r>
              <a:rPr lang="de-DE" sz="1600" dirty="0" smtClean="0">
                <a:solidFill>
                  <a:srgbClr val="FA820A"/>
                </a:solidFill>
              </a:rPr>
              <a:t>c) </a:t>
            </a:r>
            <a:r>
              <a:rPr lang="de-DE" sz="1600" dirty="0" smtClean="0"/>
              <a:t>Ausgaben, Finanzen: DBS-Fragen 50, 50.1</a:t>
            </a:r>
            <a:br>
              <a:rPr lang="de-DE" sz="1600" dirty="0" smtClean="0"/>
            </a:br>
            <a:endParaRPr lang="de-DE" sz="1600" dirty="0" smtClean="0"/>
          </a:p>
          <a:p>
            <a:pPr marL="0" indent="0">
              <a:buClr>
                <a:srgbClr val="FA820A"/>
              </a:buClr>
              <a:buNone/>
            </a:pPr>
            <a:r>
              <a:rPr lang="de-DE" sz="1600" b="1" dirty="0" smtClean="0"/>
              <a:t>DBS 50: </a:t>
            </a:r>
            <a:r>
              <a:rPr lang="de-DE" sz="1600" dirty="0" smtClean="0"/>
              <a:t>Ausgaben für Erwerbung</a:t>
            </a:r>
            <a:br>
              <a:rPr lang="de-DE" sz="1600" dirty="0" smtClean="0"/>
            </a:br>
            <a:r>
              <a:rPr lang="de-DE" sz="1600" b="1" dirty="0"/>
              <a:t>DBS 51: </a:t>
            </a:r>
            <a:r>
              <a:rPr lang="de-DE" sz="1600" dirty="0" smtClean="0"/>
              <a:t>darunter …. Ausgaben für virtuelle Medien (Lizenzen und Portalkosten)</a:t>
            </a:r>
            <a:br>
              <a:rPr lang="de-DE" sz="1600" dirty="0" smtClean="0"/>
            </a:br>
            <a:r>
              <a:rPr lang="de-DE" sz="1600" dirty="0" smtClean="0"/>
              <a:t>Sachstand: Begriff Portalkosten genauer fassen</a:t>
            </a:r>
            <a:br>
              <a:rPr lang="de-DE" sz="1600" dirty="0" smtClean="0"/>
            </a:br>
            <a:r>
              <a:rPr lang="de-DE" sz="1600" dirty="0" smtClean="0"/>
              <a:t>z.B. differenzieren in Lizenzkosten, lfd. Betriebskosten, Portalkosten</a:t>
            </a:r>
          </a:p>
          <a:p>
            <a:pPr marL="628650" lvl="2" indent="0">
              <a:buClr>
                <a:srgbClr val="FA820A"/>
              </a:buClr>
              <a:buNone/>
            </a:pPr>
            <a:r>
              <a:rPr lang="de-DE" dirty="0" smtClean="0"/>
              <a:t/>
            </a:r>
            <a:br>
              <a:rPr lang="de-DE" dirty="0" smtClean="0"/>
            </a:br>
            <a:endParaRPr lang="de-DE" sz="1100" dirty="0"/>
          </a:p>
          <a:p>
            <a:pPr marL="457200" lvl="1" inden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de-DE" sz="1700" dirty="0"/>
          </a:p>
          <a:p>
            <a:endParaRPr lang="de-DE" dirty="0"/>
          </a:p>
        </p:txBody>
      </p:sp>
      <p:sp>
        <p:nvSpPr>
          <p:cNvPr id="4" name="Datumsplatzhalter 3"/>
          <p:cNvSpPr>
            <a:spLocks noGrp="1"/>
          </p:cNvSpPr>
          <p:nvPr>
            <p:ph type="dt" sz="half" idx="10"/>
          </p:nvPr>
        </p:nvSpPr>
        <p:spPr/>
        <p:txBody>
          <a:bodyPr/>
          <a:lstStyle/>
          <a:p>
            <a:r>
              <a:rPr lang="de-DE" smtClean="0"/>
              <a:t>07.02. 2018</a:t>
            </a:r>
            <a:endParaRPr lang="de-DE" dirty="0"/>
          </a:p>
        </p:txBody>
      </p:sp>
      <p:sp>
        <p:nvSpPr>
          <p:cNvPr id="5" name="Fußzeilenplatzhalter 4"/>
          <p:cNvSpPr>
            <a:spLocks noGrp="1"/>
          </p:cNvSpPr>
          <p:nvPr>
            <p:ph type="ftr" sz="quarter" idx="11"/>
          </p:nvPr>
        </p:nvSpPr>
        <p:spPr/>
        <p:txBody>
          <a:bodyPr/>
          <a:lstStyle/>
          <a:p>
            <a:r>
              <a:rPr lang="de-DE" smtClean="0"/>
              <a:t>dbs@hbz-nrw.de | Ira Foltin</a:t>
            </a:r>
            <a:endParaRPr lang="de-DE" dirty="0" smtClean="0"/>
          </a:p>
        </p:txBody>
      </p:sp>
      <p:sp>
        <p:nvSpPr>
          <p:cNvPr id="6" name="Foliennummernplatzhalter 5"/>
          <p:cNvSpPr>
            <a:spLocks noGrp="1"/>
          </p:cNvSpPr>
          <p:nvPr>
            <p:ph type="sldNum" sz="quarter" idx="12"/>
          </p:nvPr>
        </p:nvSpPr>
        <p:spPr/>
        <p:txBody>
          <a:bodyPr/>
          <a:lstStyle/>
          <a:p>
            <a:fld id="{7016A011-D848-45BE-B269-5B7192B2723A}" type="slidenum">
              <a:rPr lang="de-DE" smtClean="0"/>
              <a:pPr/>
              <a:t>9</a:t>
            </a:fld>
            <a:endParaRPr lang="de-DE"/>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39502"/>
            <a:ext cx="2381250" cy="381000"/>
          </a:xfrm>
          <a:prstGeom prst="rect">
            <a:avLst/>
          </a:prstGeom>
        </p:spPr>
      </p:pic>
    </p:spTree>
    <p:extLst>
      <p:ext uri="{BB962C8B-B14F-4D97-AF65-F5344CB8AC3E}">
        <p14:creationId xmlns:p14="http://schemas.microsoft.com/office/powerpoint/2010/main" val="3347022583"/>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358</Words>
  <Application>Microsoft Office PowerPoint</Application>
  <PresentationFormat>Bildschirmpräsentation (16:9)</PresentationFormat>
  <Paragraphs>148</Paragraphs>
  <Slides>13</Slides>
  <Notes>13</Notes>
  <HiddenSlides>0</HiddenSlides>
  <MMClips>0</MMClips>
  <ScaleCrop>false</ScaleCrop>
  <HeadingPairs>
    <vt:vector size="6" baseType="variant">
      <vt:variant>
        <vt:lpstr>Verwendete Schriftarten</vt:lpstr>
      </vt:variant>
      <vt:variant>
        <vt:i4>3</vt:i4>
      </vt:variant>
      <vt:variant>
        <vt:lpstr>Design</vt:lpstr>
      </vt:variant>
      <vt:variant>
        <vt:i4>2</vt:i4>
      </vt:variant>
      <vt:variant>
        <vt:lpstr>Folientitel</vt:lpstr>
      </vt:variant>
      <vt:variant>
        <vt:i4>13</vt:i4>
      </vt:variant>
    </vt:vector>
  </HeadingPairs>
  <TitlesOfParts>
    <vt:vector size="18" baseType="lpstr">
      <vt:lpstr>Arial</vt:lpstr>
      <vt:lpstr>Calibri</vt:lpstr>
      <vt:lpstr>Wingdings</vt:lpstr>
      <vt:lpstr>Larissa-Design</vt:lpstr>
      <vt:lpstr>1_Larissa-Design</vt:lpstr>
      <vt:lpstr>Herzlich Willkommen zur </vt:lpstr>
      <vt:lpstr>Rückblick</vt:lpstr>
      <vt:lpstr>Aktuelles aus der DBS Ausfüllquote  BJ 2017 am 06.02.18</vt:lpstr>
      <vt:lpstr>Aktuelles aus der DBS</vt:lpstr>
      <vt:lpstr>Aktuelles aus der DBS</vt:lpstr>
      <vt:lpstr>Aktuelles aus der DBS</vt:lpstr>
      <vt:lpstr>TOP 5 Anträge</vt:lpstr>
      <vt:lpstr>TOP 5 Anträge </vt:lpstr>
      <vt:lpstr>TOP 5 Anträge</vt:lpstr>
      <vt:lpstr>TOP 5 Anträge  </vt:lpstr>
      <vt:lpstr>TOP 5 Anträge  </vt:lpstr>
      <vt:lpstr>PowerPoint-Präsentation</vt:lpstr>
      <vt:lpstr>Vielen Dank und gute Heimfahrt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schnitzer</dc:creator>
  <cp:lastModifiedBy>Gaby Heugen-Ecker</cp:lastModifiedBy>
  <cp:revision>387</cp:revision>
  <cp:lastPrinted>2018-02-06T10:40:39Z</cp:lastPrinted>
  <dcterms:created xsi:type="dcterms:W3CDTF">2013-10-15T07:51:32Z</dcterms:created>
  <dcterms:modified xsi:type="dcterms:W3CDTF">2018-04-03T10:02:30Z</dcterms:modified>
</cp:coreProperties>
</file>