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21"/>
  </p:notesMasterIdLst>
  <p:handoutMasterIdLst>
    <p:handoutMasterId r:id="rId22"/>
  </p:handoutMasterIdLst>
  <p:sldIdLst>
    <p:sldId id="348" r:id="rId3"/>
    <p:sldId id="359" r:id="rId4"/>
    <p:sldId id="343" r:id="rId5"/>
    <p:sldId id="365" r:id="rId6"/>
    <p:sldId id="361" r:id="rId7"/>
    <p:sldId id="363" r:id="rId8"/>
    <p:sldId id="366" r:id="rId9"/>
    <p:sldId id="364" r:id="rId10"/>
    <p:sldId id="367" r:id="rId11"/>
    <p:sldId id="362" r:id="rId12"/>
    <p:sldId id="368" r:id="rId13"/>
    <p:sldId id="372" r:id="rId14"/>
    <p:sldId id="373" r:id="rId15"/>
    <p:sldId id="370" r:id="rId16"/>
    <p:sldId id="371" r:id="rId17"/>
    <p:sldId id="369" r:id="rId18"/>
    <p:sldId id="374" r:id="rId19"/>
    <p:sldId id="377" r:id="rId20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45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20A"/>
    <a:srgbClr val="004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8011" autoAdjust="0"/>
    <p:restoredTop sz="96796" autoAdjust="0"/>
  </p:normalViewPr>
  <p:slideViewPr>
    <p:cSldViewPr>
      <p:cViewPr varScale="1">
        <p:scale>
          <a:sx n="87" d="100"/>
          <a:sy n="87" d="100"/>
        </p:scale>
        <p:origin x="590" y="62"/>
      </p:cViewPr>
      <p:guideLst>
        <p:guide orient="horz" pos="3162"/>
        <p:guide pos="4558"/>
      </p:guideLst>
    </p:cSldViewPr>
  </p:slideViewPr>
  <p:outlineViewPr>
    <p:cViewPr>
      <p:scale>
        <a:sx n="33" d="100"/>
        <a:sy n="33" d="100"/>
      </p:scale>
      <p:origin x="0" y="-22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755" y="5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14.06.2018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858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810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14.06.2018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37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883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48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657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518517" y="4718413"/>
            <a:ext cx="5438140" cy="446698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19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537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19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632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589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561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4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528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aseline="0" dirty="0" smtClean="0"/>
              <a:t/>
            </a:r>
            <a:br>
              <a:rPr lang="de-DE" baseline="0" dirty="0" smtClean="0"/>
            </a:b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11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383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48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997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965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449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218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dbs@hbz-nrw.de | Ira Foltin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13588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13588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6800" rIns="91440" bIns="4680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dbs@hbz-nrw.de | Ira Foltin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87474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87474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75606"/>
            <a:ext cx="8744571" cy="33103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23678"/>
            <a:ext cx="8229600" cy="2016224"/>
          </a:xfrm>
        </p:spPr>
        <p:txBody>
          <a:bodyPr/>
          <a:lstStyle/>
          <a:p>
            <a:r>
              <a:rPr lang="de-DE" sz="2800" dirty="0" smtClean="0">
                <a:solidFill>
                  <a:srgbClr val="FA820A"/>
                </a:solidFill>
              </a:rPr>
              <a:t>Herzlich Willkommen zur 25. Sitzung der DBS-Steuerungsgruppe ÖB /</a:t>
            </a:r>
            <a:br>
              <a:rPr lang="de-DE" sz="2800" dirty="0" smtClean="0">
                <a:solidFill>
                  <a:srgbClr val="FA820A"/>
                </a:solidFill>
              </a:rPr>
            </a:br>
            <a:r>
              <a:rPr lang="de-DE" sz="2800" dirty="0" smtClean="0">
                <a:solidFill>
                  <a:srgbClr val="FA820A"/>
                </a:solidFill>
              </a:rPr>
              <a:t>AG Revision </a:t>
            </a:r>
            <a:br>
              <a:rPr lang="de-DE" sz="2800" dirty="0" smtClean="0">
                <a:solidFill>
                  <a:srgbClr val="FA820A"/>
                </a:solidFill>
              </a:rPr>
            </a:br>
            <a:r>
              <a:rPr lang="de-DE" sz="2800" dirty="0"/>
              <a:t/>
            </a:r>
            <a:br>
              <a:rPr lang="de-DE" sz="2800" dirty="0"/>
            </a:b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1779"/>
            <a:ext cx="2160240" cy="34563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383445" y="1779662"/>
            <a:ext cx="6336704" cy="201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72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de-DE" dirty="0" smtClean="0"/>
              <a:t>Themenkomplex </a:t>
            </a:r>
            <a:r>
              <a:rPr lang="de-DE" dirty="0"/>
              <a:t>„ virtueller Bestand “</a:t>
            </a:r>
            <a:endParaRPr lang="de-DE" dirty="0" smtClean="0"/>
          </a:p>
          <a:p>
            <a:pPr marL="1314450" lvl="2" indent="-457200">
              <a:buFont typeface="+mj-lt"/>
              <a:buAutoNum type="alphaLcPeriod"/>
            </a:pPr>
            <a:r>
              <a:rPr lang="de-DE" dirty="0"/>
              <a:t>DBS Frage </a:t>
            </a:r>
            <a:r>
              <a:rPr lang="de-DE" dirty="0" smtClean="0"/>
              <a:t>34 </a:t>
            </a:r>
            <a:r>
              <a:rPr lang="de-DE" dirty="0"/>
              <a:t>ff</a:t>
            </a:r>
            <a:r>
              <a:rPr lang="de-DE" dirty="0" smtClean="0"/>
              <a:t>. : Rückblick und Stand der Diskussion </a:t>
            </a:r>
          </a:p>
          <a:p>
            <a:pPr>
              <a:buFont typeface="+mj-lt"/>
              <a:buAutoNum type="arabicPeriod"/>
            </a:pPr>
            <a:endParaRPr lang="de-DE" sz="3000" dirty="0" smtClean="0"/>
          </a:p>
          <a:p>
            <a:pPr marL="0" indent="0">
              <a:buNone/>
            </a:pPr>
            <a:endParaRPr lang="de-DE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dbs@hbz-nrw.de | Ira Foltin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 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BJ 2009:   </a:t>
            </a:r>
            <a:r>
              <a:rPr lang="de-DE" dirty="0" smtClean="0"/>
              <a:t>Virtueller </a:t>
            </a:r>
            <a:r>
              <a:rPr lang="de-DE" dirty="0"/>
              <a:t>Bestand ist Bestand, für den dem Benutzer zeitlich befristeter Zugriff auf E-Books oder andere elektronische Einzelmedien gewährt wird, für welche die Bibliothek eine zeitlich befristete Benutzung außer Haus ermöglicht (</a:t>
            </a:r>
            <a:r>
              <a:rPr lang="de-DE" dirty="0" err="1"/>
              <a:t>DiViBib</a:t>
            </a:r>
            <a:r>
              <a:rPr lang="de-DE" dirty="0"/>
              <a:t> oder ähnliche Geschäftsmodelle), jedoch nicht die unter (38) </a:t>
            </a:r>
            <a:r>
              <a:rPr lang="de-DE" dirty="0" err="1"/>
              <a:t>erfassten</a:t>
            </a:r>
            <a:r>
              <a:rPr lang="de-DE" dirty="0"/>
              <a:t> Datenbanken und damit auch nicht deren einzelne Datensätze (z.B. </a:t>
            </a:r>
            <a:r>
              <a:rPr lang="de-DE" dirty="0" err="1"/>
              <a:t>Munzinger</a:t>
            </a:r>
            <a:r>
              <a:rPr lang="de-DE" dirty="0"/>
              <a:t>).Elektronische Zeitschriftenhefte werden hier einzeln gezählt. Gemeinsam erworbene Bestände werden nach einem vom </a:t>
            </a:r>
            <a:r>
              <a:rPr lang="de-DE" dirty="0">
                <a:solidFill>
                  <a:srgbClr val="FA820A"/>
                </a:solidFill>
              </a:rPr>
              <a:t>Verbund gefundenen Schlüssel </a:t>
            </a:r>
            <a:r>
              <a:rPr lang="de-DE" dirty="0"/>
              <a:t>aufgeteilt.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00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 smtClean="0"/>
              <a:t>Die Zählung virtueller Medien erfolgt analog zu den physischen Medien (Vorbild: Austauschbestände).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Problem:</a:t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 smtClean="0"/>
              <a:t>Wie </a:t>
            </a:r>
            <a:r>
              <a:rPr lang="de-DE" dirty="0"/>
              <a:t>werden künftig virtueller Bestand/virtuelle Entleihungen und Zugang/Abgang an Medieneinheiten in </a:t>
            </a:r>
            <a:r>
              <a:rPr lang="de-DE" dirty="0" smtClean="0"/>
              <a:t>E-Medien-Verbünden </a:t>
            </a:r>
            <a:r>
              <a:rPr lang="de-DE" dirty="0" err="1" smtClean="0">
                <a:solidFill>
                  <a:srgbClr val="FA820A"/>
                </a:solidFill>
              </a:rPr>
              <a:t>passgenauer</a:t>
            </a:r>
            <a:r>
              <a:rPr lang="de-DE" dirty="0" smtClean="0"/>
              <a:t> </a:t>
            </a:r>
            <a:r>
              <a:rPr lang="de-DE" dirty="0" err="1" smtClean="0"/>
              <a:t>erfasst</a:t>
            </a:r>
            <a:r>
              <a:rPr lang="de-DE" dirty="0" smtClean="0"/>
              <a:t>? 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Was ist hier bei </a:t>
            </a:r>
            <a:r>
              <a:rPr lang="de-DE" dirty="0" err="1"/>
              <a:t>DiViBib</a:t>
            </a:r>
            <a:r>
              <a:rPr lang="de-DE" dirty="0"/>
              <a:t>-, </a:t>
            </a:r>
            <a:r>
              <a:rPr lang="de-DE" dirty="0" err="1"/>
              <a:t>Ciando</a:t>
            </a:r>
            <a:r>
              <a:rPr lang="de-DE" dirty="0"/>
              <a:t>- oder sonstigen Geschäftsmodellen technisch möglich bzw. zu berücksichtigen.</a:t>
            </a:r>
          </a:p>
          <a:p>
            <a:pPr marL="0" indent="0">
              <a:buNone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53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Die Steuerungsgruppe formuliert:</a:t>
            </a:r>
          </a:p>
          <a:p>
            <a:pPr marL="0" indent="0">
              <a:buNone/>
            </a:pPr>
            <a:r>
              <a:rPr lang="de-DE" dirty="0"/>
              <a:t>E</a:t>
            </a:r>
            <a:r>
              <a:rPr lang="de-DE" dirty="0" smtClean="0"/>
              <a:t>s </a:t>
            </a:r>
            <a:r>
              <a:rPr lang="de-DE" dirty="0"/>
              <a:t>kann nicht „alles für alle“ gezählt werden, aber die Zählung nach einem Schlüssel soll realitätsnäher erfolgen</a:t>
            </a:r>
            <a:r>
              <a:rPr lang="de-DE" dirty="0" smtClean="0"/>
              <a:t>.</a:t>
            </a:r>
          </a:p>
          <a:p>
            <a:pPr marL="0" indent="0">
              <a:buClr>
                <a:srgbClr val="FA820A"/>
              </a:buClr>
              <a:buNone/>
            </a:pPr>
            <a:r>
              <a:rPr lang="de-DE" dirty="0" smtClean="0"/>
              <a:t>Folgende Schlüsselungen werden verworfen: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dirty="0" smtClean="0"/>
              <a:t>nach Anzahl der Bibliotheken des Verbundes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dirty="0"/>
              <a:t>n</a:t>
            </a:r>
            <a:r>
              <a:rPr lang="de-DE" dirty="0" smtClean="0"/>
              <a:t>ach Anteil an Einwohnern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97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 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BJ 2014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de-DE" dirty="0" smtClean="0"/>
              <a:t>Virtueller </a:t>
            </a:r>
            <a:r>
              <a:rPr lang="de-DE" dirty="0"/>
              <a:t>Bestand ist Bestand, für den dem Benutzer zeitlich befristeter Zugriff auf E-Books oder andere elektronische Einzelmedien gewährt wird, für welche die Bibliothek eine zeitlich befristete Benutzung außer Haus ermöglicht (</a:t>
            </a:r>
            <a:r>
              <a:rPr lang="de-DE" dirty="0" err="1"/>
              <a:t>DiViBib</a:t>
            </a:r>
            <a:r>
              <a:rPr lang="de-DE" dirty="0"/>
              <a:t>, </a:t>
            </a:r>
            <a:r>
              <a:rPr lang="de-DE" dirty="0" err="1"/>
              <a:t>Ciando</a:t>
            </a:r>
            <a:r>
              <a:rPr lang="de-DE" dirty="0"/>
              <a:t> oder ähnliche Geschäftsmodelle), jedoch nicht die unter (38) </a:t>
            </a:r>
            <a:r>
              <a:rPr lang="de-DE" dirty="0" err="1"/>
              <a:t>erfassten</a:t>
            </a:r>
            <a:r>
              <a:rPr lang="de-DE" dirty="0"/>
              <a:t> Datenbanken und damit auch nicht deren einzelne Datensätze (z.B. </a:t>
            </a:r>
            <a:r>
              <a:rPr lang="de-DE" dirty="0" err="1"/>
              <a:t>Munzinger</a:t>
            </a:r>
            <a:r>
              <a:rPr lang="de-DE" dirty="0"/>
              <a:t>). Erhoben wird die Zahl der Lizenzen. Elektronische Zeitschriftenhefte werden hier einzeln gezählt. </a:t>
            </a:r>
            <a:r>
              <a:rPr lang="de-DE" dirty="0" smtClean="0"/>
              <a:t>Bestände</a:t>
            </a:r>
            <a:r>
              <a:rPr lang="de-DE" dirty="0"/>
              <a:t>, die im Rahmen eines Verbundes gemeinsam erworben wurden, werden nach einem Schlüssel auf die Verbundbibliotheken aufgeteilt. Zu- und Abgänge von virtuellen Verbundmedien werden ebenfalls geschlüsselt. </a:t>
            </a:r>
            <a:r>
              <a:rPr lang="de-DE" dirty="0">
                <a:solidFill>
                  <a:srgbClr val="FA820A"/>
                </a:solidFill>
              </a:rPr>
              <a:t>Es stehen zwei Schlüssel zur Auswahl: </a:t>
            </a:r>
            <a:r>
              <a:rPr lang="de-DE" dirty="0" smtClean="0">
                <a:solidFill>
                  <a:srgbClr val="FA820A"/>
                </a:solidFill>
              </a:rPr>
              <a:t/>
            </a:r>
            <a:br>
              <a:rPr lang="de-DE" dirty="0" smtClean="0">
                <a:solidFill>
                  <a:srgbClr val="FA820A"/>
                </a:solidFill>
              </a:rPr>
            </a:br>
            <a:r>
              <a:rPr lang="de-DE" dirty="0" smtClean="0">
                <a:solidFill>
                  <a:srgbClr val="FA820A"/>
                </a:solidFill>
              </a:rPr>
              <a:t/>
            </a:r>
            <a:br>
              <a:rPr lang="de-DE" dirty="0" smtClean="0">
                <a:solidFill>
                  <a:srgbClr val="FA820A"/>
                </a:solidFill>
              </a:rPr>
            </a:br>
            <a:r>
              <a:rPr lang="de-DE" dirty="0" smtClean="0">
                <a:solidFill>
                  <a:srgbClr val="FA820A"/>
                </a:solidFill>
              </a:rPr>
              <a:t>Schlüssel </a:t>
            </a:r>
            <a:r>
              <a:rPr lang="de-DE" dirty="0">
                <a:solidFill>
                  <a:srgbClr val="FA820A"/>
                </a:solidFill>
              </a:rPr>
              <a:t>A: </a:t>
            </a:r>
            <a:r>
              <a:rPr lang="de-DE" dirty="0" smtClean="0">
                <a:solidFill>
                  <a:srgbClr val="FA820A"/>
                </a:solidFill>
              </a:rPr>
              <a:t>Ausleihen </a:t>
            </a:r>
            <a:r>
              <a:rPr lang="de-DE" dirty="0"/>
              <a:t>Der anteilige Bestand einer Bibliothek am Gesamtbestand (Lizenzen) eines </a:t>
            </a:r>
            <a:r>
              <a:rPr lang="de-DE" dirty="0" err="1"/>
              <a:t>Onleihe</a:t>
            </a:r>
            <a:r>
              <a:rPr lang="de-DE" dirty="0"/>
              <a:t>-Verbundes berechnet sich nach dem Anteil der </a:t>
            </a:r>
            <a:r>
              <a:rPr lang="de-DE" dirty="0" err="1"/>
              <a:t>Onleihe</a:t>
            </a:r>
            <a:r>
              <a:rPr lang="de-DE" dirty="0"/>
              <a:t>-Ausleihen dieser Bibliothek an der Gesamtausleihe des Verbundes im Berichtsjahr. (Beispiel: einer Bibliothek, die 20% der Ausleihen eines Verbundes erzielt, werden bei diesem Schlüssel 20% der Lizenzen als Bestand zugeordnet.) </a:t>
            </a:r>
            <a:r>
              <a:rPr lang="de-DE" dirty="0" smtClean="0"/>
              <a:t>Berechnungsformel</a:t>
            </a:r>
            <a:r>
              <a:rPr lang="de-DE" dirty="0"/>
              <a:t>: </a:t>
            </a:r>
            <a:r>
              <a:rPr lang="de-DE" dirty="0" smtClean="0"/>
              <a:t>Bestand </a:t>
            </a:r>
            <a:r>
              <a:rPr lang="de-DE" dirty="0"/>
              <a:t>(Bibliothek) = Bestand (Verbund) mal virtuelle Ausleihen (Bibliothek) / virtuelle Ausleihen (Verbund) Stichtag für die Ermittlung von Lizenzen und Ausleihzahlen ist der 31.12.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FA820A"/>
                </a:solidFill>
              </a:rPr>
              <a:t>Schlüssel </a:t>
            </a:r>
            <a:r>
              <a:rPr lang="de-DE" dirty="0">
                <a:solidFill>
                  <a:srgbClr val="FA820A"/>
                </a:solidFill>
              </a:rPr>
              <a:t>B: </a:t>
            </a:r>
            <a:r>
              <a:rPr lang="de-DE" dirty="0" smtClean="0">
                <a:solidFill>
                  <a:srgbClr val="FA820A"/>
                </a:solidFill>
              </a:rPr>
              <a:t>Medienetat </a:t>
            </a:r>
            <a:r>
              <a:rPr lang="de-DE" dirty="0"/>
              <a:t>Der anteilige Bestand einer Bibliothek an dem Gesamtbestand (Lizenzen) eines </a:t>
            </a:r>
            <a:r>
              <a:rPr lang="de-DE" dirty="0" err="1"/>
              <a:t>Onleihe</a:t>
            </a:r>
            <a:r>
              <a:rPr lang="de-DE" dirty="0"/>
              <a:t>-Verbundes berechnet sich nach dem Medienetat-Anteil dieser Bibliothek im Verhältnis zum Gesamtmedienetat des Verbundes für das jeweilige Haushaltsjahr. (Beispiel: einer Bibliothek, deren Medienetat 20% des Gesamt-Medienetats eines Verbundes beträgt, werden bei diesem Schlüssel 20% der Lizenzen als Bestand zugeordnet.) </a:t>
            </a:r>
            <a:r>
              <a:rPr lang="de-DE" dirty="0" smtClean="0"/>
              <a:t>Bestand </a:t>
            </a:r>
            <a:r>
              <a:rPr lang="de-DE" dirty="0"/>
              <a:t>(Bibliothek) = Bestand (Verbund) mal Medienetat (Bibliothek) / Medienetat (Verbund) Stichtag für die Ermittlung von Lizenzen und Medienetat ist der 31.12.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38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 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Argumente: </a:t>
            </a:r>
            <a:r>
              <a:rPr lang="de-DE" dirty="0" smtClean="0"/>
              <a:t>die </a:t>
            </a:r>
            <a:r>
              <a:rPr lang="de-DE" dirty="0" err="1" smtClean="0"/>
              <a:t>Def</a:t>
            </a:r>
            <a:r>
              <a:rPr lang="de-DE" dirty="0" smtClean="0"/>
              <a:t>. greift nicht, weil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000" dirty="0"/>
              <a:t>f</a:t>
            </a:r>
            <a:r>
              <a:rPr lang="de-DE" sz="2000" dirty="0" smtClean="0"/>
              <a:t>ür neu eingestiegene B. nicht der exakte Bestand ermittelt werden kann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000" dirty="0"/>
              <a:t>d</a:t>
            </a:r>
            <a:r>
              <a:rPr lang="de-DE" sz="2000" dirty="0" smtClean="0"/>
              <a:t>er Medienetat z.T. durch Landesmittel </a:t>
            </a:r>
            <a:r>
              <a:rPr lang="de-DE" sz="2000" dirty="0" err="1" smtClean="0"/>
              <a:t>bezuschusst</a:t>
            </a:r>
            <a:r>
              <a:rPr lang="de-DE" sz="2000" dirty="0" smtClean="0"/>
              <a:t> wird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000" dirty="0"/>
              <a:t>d</a:t>
            </a:r>
            <a:r>
              <a:rPr lang="de-DE" sz="2000" dirty="0" smtClean="0"/>
              <a:t>ie errechneten Werte politisch nicht zu vermitteln sind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000" dirty="0"/>
              <a:t>n</a:t>
            </a:r>
            <a:r>
              <a:rPr lang="de-DE" sz="2000" dirty="0" smtClean="0"/>
              <a:t>icht alle Bibliothekssysteme den </a:t>
            </a:r>
            <a:r>
              <a:rPr lang="de-DE" sz="2000" dirty="0" err="1" smtClean="0"/>
              <a:t>Onleihe</a:t>
            </a:r>
            <a:r>
              <a:rPr lang="de-DE" sz="2000" dirty="0" smtClean="0"/>
              <a:t>-Bestand exakt ermitteln können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000" dirty="0"/>
              <a:t>u</a:t>
            </a:r>
            <a:r>
              <a:rPr lang="de-DE" sz="2000" dirty="0" smtClean="0"/>
              <a:t>nterschiedliche Lizenzmodelle existieren (L- oder XL-Lizenzen) und keine Vorgabe der Zählung gemacht wird 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8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 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2015</a:t>
            </a:r>
          </a:p>
          <a:p>
            <a:pPr marL="0" indent="0">
              <a:buNone/>
            </a:pPr>
            <a:r>
              <a:rPr lang="de-DE" sz="4500" b="1" dirty="0" smtClean="0"/>
              <a:t>Die analoge Zählung von physischen bzw. virtuellen Medien wird aufgegeben.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dirty="0"/>
              <a:t>Virtueller Bestand ist Bestand, für den dem Benutzer zeitlich befristeter Zugriff auf E-Books oder andere virtuelle Einzelmedien gewährt wird, für welche die Bibliothek eine zeitlich befristete Benutzung außer Haus ermöglicht (</a:t>
            </a:r>
            <a:r>
              <a:rPr lang="de-DE" dirty="0" err="1"/>
              <a:t>DiViBib</a:t>
            </a:r>
            <a:r>
              <a:rPr lang="de-DE" dirty="0"/>
              <a:t>, </a:t>
            </a:r>
            <a:r>
              <a:rPr lang="de-DE" dirty="0" err="1"/>
              <a:t>Ciando</a:t>
            </a:r>
            <a:r>
              <a:rPr lang="de-DE" dirty="0"/>
              <a:t> oder ähnliche Geschäftsmodelle), jedoch nicht die unter (38) </a:t>
            </a:r>
            <a:r>
              <a:rPr lang="de-DE" dirty="0" err="1"/>
              <a:t>erfassten</a:t>
            </a:r>
            <a:r>
              <a:rPr lang="de-DE" dirty="0"/>
              <a:t> Datenbanken und damit auch nicht deren einzelne Datensätze (z.B. </a:t>
            </a:r>
            <a:r>
              <a:rPr lang="de-DE" dirty="0" err="1"/>
              <a:t>Munzinger</a:t>
            </a:r>
            <a:r>
              <a:rPr lang="de-DE" dirty="0"/>
              <a:t>). Erhoben wird die Zahl der Lizenzen. Elektronische Zeitschriftenhefte werden hier einzeln gezählt.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HIER TRAGEN NUR DIE BIBLIOTHEKEN EINEN WERT EIN</a:t>
            </a:r>
            <a:r>
              <a:rPr lang="de-DE" dirty="0" smtClean="0"/>
              <a:t>, DIE </a:t>
            </a:r>
            <a:r>
              <a:rPr lang="de-DE" dirty="0"/>
              <a:t>KEINEM E-MEDIEN-VERBUND ANGEHÖREN.</a:t>
            </a:r>
            <a:br>
              <a:rPr lang="de-DE" dirty="0"/>
            </a:br>
            <a:r>
              <a:rPr lang="de-DE" dirty="0"/>
              <a:t>Diese Zahl geht NICHT in die Gesamtsummen unter (13) und (15) ein.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Stichtag für die Ermittlung von Lizenzen und Ausleihzahlen ist der 31.12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4500" b="1" dirty="0" smtClean="0"/>
              <a:t>Neu eingeführt wird DBS-Frage 34.1 Virtueller Bestand im Verbund</a:t>
            </a:r>
            <a:br>
              <a:rPr lang="de-DE" sz="4500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dirty="0"/>
              <a:t>Anzahl der über einen Verbund zur Verfügung stehenden virtuellen Bestände (Lizenzen). Diese Zahl geht NICHT in die Gesamtsummen unter (13) und (15) ein.</a:t>
            </a:r>
            <a:br>
              <a:rPr lang="de-DE" dirty="0"/>
            </a:br>
            <a:r>
              <a:rPr lang="de-DE" dirty="0"/>
              <a:t>Stichtag für die Ermittlung von Lizenzen und Ausleihzahlen ist der 31.12.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50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Argumente sind wiederum:</a:t>
            </a:r>
          </a:p>
          <a:p>
            <a:pPr marL="0" indent="0">
              <a:buNone/>
            </a:pPr>
            <a:endParaRPr lang="de-DE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de-DE" dirty="0"/>
              <a:t>2018</a:t>
            </a:r>
          </a:p>
          <a:p>
            <a:pPr marL="0" indent="0">
              <a:buNone/>
            </a:pPr>
            <a:r>
              <a:rPr lang="de-DE" dirty="0" smtClean="0"/>
              <a:t>Ist </a:t>
            </a:r>
            <a:r>
              <a:rPr lang="de-DE" dirty="0"/>
              <a:t>die Zählung von Nutzern oder Nutzungsfällen / Besuchen  aussagekräftiger?</a:t>
            </a:r>
          </a:p>
          <a:p>
            <a:pPr marL="0" indent="0">
              <a:buNone/>
            </a:pPr>
            <a:r>
              <a:rPr lang="de-DE" dirty="0"/>
              <a:t>Welche Kennzahlen können überhaupt standardisiert erhoben werden?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de-DE" dirty="0"/>
              <a:t>Welche Kennzahlen entsprechen der bibliothekarischen Wirklichkeit und welche Zielrichtung der DBS soll mit den Kennzahlen verfolgt werden?</a:t>
            </a:r>
          </a:p>
          <a:p>
            <a:pPr marL="0" indent="0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Offen bleiben Einzelfragen</a:t>
            </a:r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400" dirty="0" smtClean="0"/>
              <a:t>Streaming </a:t>
            </a:r>
            <a:r>
              <a:rPr lang="de-DE" sz="2400" dirty="0"/>
              <a:t>und e-</a:t>
            </a:r>
            <a:r>
              <a:rPr lang="de-DE" sz="2400" dirty="0" err="1"/>
              <a:t>learning</a:t>
            </a:r>
            <a:r>
              <a:rPr lang="de-DE" sz="2400" dirty="0"/>
              <a:t> werden nicht adäquat </a:t>
            </a:r>
            <a:r>
              <a:rPr lang="de-DE" sz="2400" dirty="0" err="1" smtClean="0"/>
              <a:t>erfasst</a:t>
            </a:r>
            <a:endParaRPr lang="de-DE" sz="2400" dirty="0" smtClean="0"/>
          </a:p>
          <a:p>
            <a:pPr>
              <a:buClr>
                <a:srgbClr val="FA820A"/>
              </a:buClr>
              <a:buFont typeface="Symbol" panose="05050102010706020507" pitchFamily="18" charset="2"/>
              <a:buChar char="-"/>
            </a:pPr>
            <a:r>
              <a:rPr lang="de-DE" sz="2400" dirty="0" smtClean="0"/>
              <a:t>….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5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217023" cy="465998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267744" y="149163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A820A"/>
                </a:solidFill>
              </a:rPr>
              <a:t>Das Ende ist ein neuer Anfang</a:t>
            </a:r>
            <a:endParaRPr lang="de-DE" sz="2800" dirty="0">
              <a:solidFill>
                <a:srgbClr val="FA82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53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de-DE" dirty="0" smtClean="0"/>
              <a:t>Themenkomplex „aktive Benutzer“</a:t>
            </a:r>
          </a:p>
          <a:p>
            <a:pPr marL="228600" indent="0">
              <a:buNone/>
            </a:pPr>
            <a:r>
              <a:rPr lang="de-DE" sz="2400" dirty="0"/>
              <a:t>DBS Frage 9 </a:t>
            </a:r>
            <a:r>
              <a:rPr lang="de-DE" sz="2400" dirty="0" smtClean="0"/>
              <a:t>: Rückblick und Stand der Diskussion</a:t>
            </a:r>
          </a:p>
          <a:p>
            <a:pPr marL="228600" indent="0">
              <a:buNone/>
            </a:pP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Definition des BJ 2013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sz="2400" dirty="0"/>
              <a:t>Entleiher (aktive Benutzer) sind die Benutzer, die im Berichtsjahr mindestens einmal Medien entliehen haben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Argument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sz="2400" dirty="0"/>
              <a:t>Nutzer, die E-Medien entleihen, werden in der DBS nicht explizit gezählt.</a:t>
            </a:r>
          </a:p>
          <a:p>
            <a:pPr marL="228600" indent="0">
              <a:buNone/>
            </a:pPr>
            <a:endParaRPr lang="de-DE" sz="2000" dirty="0"/>
          </a:p>
          <a:p>
            <a:pPr marL="22860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3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 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Clr>
                <a:srgbClr val="FA820A"/>
              </a:buClr>
              <a:buNone/>
            </a:pPr>
            <a:r>
              <a:rPr lang="de-DE" sz="2400" dirty="0"/>
              <a:t>Definition des BJ </a:t>
            </a:r>
            <a:r>
              <a:rPr lang="de-DE" sz="2400" dirty="0" smtClean="0"/>
              <a:t>2014: </a:t>
            </a:r>
            <a:br>
              <a:rPr lang="de-DE" sz="2400" dirty="0" smtClean="0"/>
            </a:br>
            <a:r>
              <a:rPr lang="de-DE" sz="2400" dirty="0" smtClean="0"/>
              <a:t>Entleiher (aktive Nutzer) </a:t>
            </a:r>
            <a:r>
              <a:rPr lang="de-DE" sz="2400" dirty="0"/>
              <a:t>sind die Benutzer, die im Berichtsjahr mindestens einmal </a:t>
            </a:r>
            <a:r>
              <a:rPr lang="de-DE" sz="2400" dirty="0">
                <a:solidFill>
                  <a:srgbClr val="FA820A"/>
                </a:solidFill>
              </a:rPr>
              <a:t>(physische oder virtuelle) </a:t>
            </a:r>
            <a:r>
              <a:rPr lang="de-DE" sz="2400" dirty="0"/>
              <a:t>Medien entliehen haben</a:t>
            </a:r>
            <a:r>
              <a:rPr lang="de-DE" sz="2400" dirty="0" smtClean="0"/>
              <a:t>.</a:t>
            </a:r>
            <a:endParaRPr lang="de-DE" sz="2400" dirty="0"/>
          </a:p>
          <a:p>
            <a:pPr marL="0" indent="0">
              <a:buClr>
                <a:srgbClr val="FA820A"/>
              </a:buClr>
              <a:buNone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Argumente: </a:t>
            </a:r>
            <a:r>
              <a:rPr lang="de-DE" sz="2400" dirty="0" smtClean="0"/>
              <a:t>Definition </a:t>
            </a:r>
            <a:r>
              <a:rPr lang="de-DE" sz="2400" dirty="0"/>
              <a:t>ist nicht ausreichend, </a:t>
            </a:r>
            <a:r>
              <a:rPr lang="de-DE" sz="2400" dirty="0" smtClean="0"/>
              <a:t>weil</a:t>
            </a: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sz="24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rgbClr val="FA820A"/>
              </a:buClr>
              <a:buFontTx/>
              <a:buChar char="-"/>
            </a:pPr>
            <a:r>
              <a:rPr lang="de-DE" sz="2400" dirty="0"/>
              <a:t>Nutzer, die ausschließlich E-Medien ausleihen nicht im </a:t>
            </a:r>
            <a:r>
              <a:rPr lang="de-DE" sz="2400" dirty="0" smtClean="0"/>
              <a:t>System </a:t>
            </a:r>
            <a:r>
              <a:rPr lang="de-DE" sz="2400" dirty="0"/>
              <a:t>der </a:t>
            </a:r>
            <a:r>
              <a:rPr lang="de-DE" sz="2400" dirty="0" smtClean="0"/>
              <a:t>Bibliothek </a:t>
            </a:r>
            <a:r>
              <a:rPr lang="de-DE" sz="2400" dirty="0" err="1"/>
              <a:t>erfasst</a:t>
            </a:r>
            <a:r>
              <a:rPr lang="de-DE" sz="2400" dirty="0"/>
              <a:t> </a:t>
            </a:r>
            <a:r>
              <a:rPr lang="de-DE" sz="2400" dirty="0" smtClean="0"/>
              <a:t>werden (können)			und/oder</a:t>
            </a:r>
            <a:endParaRPr lang="de-DE" sz="2400" dirty="0"/>
          </a:p>
          <a:p>
            <a:pPr>
              <a:buClr>
                <a:srgbClr val="FA820A"/>
              </a:buClr>
              <a:buFontTx/>
              <a:buChar char="-"/>
            </a:pPr>
            <a:r>
              <a:rPr lang="de-DE" sz="2400" dirty="0" smtClean="0"/>
              <a:t>die Systeme </a:t>
            </a:r>
            <a:r>
              <a:rPr lang="de-DE" sz="2400" dirty="0"/>
              <a:t>der E-Medien-Verbünde nicht bzw. nicht vergleichbar </a:t>
            </a:r>
            <a:r>
              <a:rPr lang="de-DE" sz="2400" dirty="0" smtClean="0"/>
              <a:t>zählen						und/oder</a:t>
            </a:r>
            <a:endParaRPr lang="de-DE" sz="2400" dirty="0"/>
          </a:p>
          <a:p>
            <a:pPr>
              <a:buClr>
                <a:srgbClr val="FA820A"/>
              </a:buClr>
              <a:buFontTx/>
              <a:buChar char="-"/>
            </a:pPr>
            <a:r>
              <a:rPr lang="de-DE" sz="2400" dirty="0" smtClean="0"/>
              <a:t>die </a:t>
            </a:r>
            <a:r>
              <a:rPr lang="de-DE" sz="2400" dirty="0"/>
              <a:t>Schnittmenge der Personen, die sowohl konventionell als auch virtuell ausleihen, nicht bestimmt werden kann.</a:t>
            </a:r>
            <a:br>
              <a:rPr lang="de-DE" sz="2400" dirty="0"/>
            </a:br>
            <a:endParaRPr lang="de-DE" sz="2400" dirty="0"/>
          </a:p>
          <a:p>
            <a:pPr marL="0" indent="0">
              <a:buClr>
                <a:srgbClr val="FA820A"/>
              </a:buClr>
              <a:buNone/>
            </a:pPr>
            <a:endParaRPr lang="de-DE" sz="2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54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2014</a:t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Steuerungsgruppe stellt fest: Wenn keine virtuellen </a:t>
            </a:r>
            <a:r>
              <a:rPr lang="de-DE" sz="2000" dirty="0" err="1"/>
              <a:t>EntleiherInnen</a:t>
            </a:r>
            <a:r>
              <a:rPr lang="de-DE" sz="2000" dirty="0"/>
              <a:t> </a:t>
            </a:r>
          </a:p>
          <a:p>
            <a:pPr marL="0" indent="0">
              <a:buNone/>
            </a:pPr>
            <a:r>
              <a:rPr lang="de-DE" sz="2000" dirty="0"/>
              <a:t>für das BJ 2014 </a:t>
            </a:r>
            <a:r>
              <a:rPr lang="de-DE" sz="2000" dirty="0" err="1" smtClean="0"/>
              <a:t>erfasst</a:t>
            </a:r>
            <a:r>
              <a:rPr lang="de-DE" sz="2000" dirty="0" smtClean="0"/>
              <a:t> </a:t>
            </a:r>
            <a:r>
              <a:rPr lang="de-DE" sz="2000" dirty="0"/>
              <a:t>werden können, sollen wie bisher die </a:t>
            </a:r>
          </a:p>
          <a:p>
            <a:pPr marL="0" indent="0">
              <a:buNone/>
            </a:pPr>
            <a:r>
              <a:rPr lang="de-DE" sz="2000" dirty="0"/>
              <a:t>physischen </a:t>
            </a:r>
            <a:r>
              <a:rPr lang="de-DE" sz="2000" dirty="0" err="1" smtClean="0"/>
              <a:t>EntleiherInnen</a:t>
            </a:r>
            <a:r>
              <a:rPr lang="de-DE" sz="2000" dirty="0" smtClean="0"/>
              <a:t> gezählt </a:t>
            </a:r>
            <a:r>
              <a:rPr lang="de-DE" sz="2000" dirty="0"/>
              <a:t>werden.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83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BJ 2015: </a:t>
            </a:r>
            <a:r>
              <a:rPr lang="de-DE" sz="2400" dirty="0"/>
              <a:t>Aktive Benutzer sind alle Benutzer, die einen </a:t>
            </a:r>
            <a:r>
              <a:rPr lang="de-DE" sz="2400" dirty="0">
                <a:solidFill>
                  <a:srgbClr val="FA820A"/>
                </a:solidFill>
              </a:rPr>
              <a:t>aktuell gültigen Bibliotheksausweis </a:t>
            </a:r>
            <a:r>
              <a:rPr lang="de-DE" sz="2400" dirty="0"/>
              <a:t>besitzen. </a:t>
            </a:r>
          </a:p>
          <a:p>
            <a:pPr marL="0" indent="0">
              <a:buNone/>
            </a:pPr>
            <a:r>
              <a:rPr lang="de-DE" sz="2400" dirty="0"/>
              <a:t>Bibliotheken, in denen Bibliotheksausweise nicht regelmäßig (z.B. jährlich) aktualisiert/verlängert werden, zählen </a:t>
            </a:r>
            <a:r>
              <a:rPr lang="de-DE" sz="2400" dirty="0">
                <a:solidFill>
                  <a:srgbClr val="FA820A"/>
                </a:solidFill>
              </a:rPr>
              <a:t>ersatzweise alle Benutzer</a:t>
            </a:r>
            <a:r>
              <a:rPr lang="de-DE" sz="2400" dirty="0"/>
              <a:t>, die im Berichtsjahr mindestens einmal (</a:t>
            </a:r>
            <a:r>
              <a:rPr lang="de-DE" sz="2400" dirty="0">
                <a:solidFill>
                  <a:srgbClr val="FA820A"/>
                </a:solidFill>
              </a:rPr>
              <a:t>physische oder virtuelle Medien</a:t>
            </a:r>
            <a:r>
              <a:rPr lang="de-DE" sz="2400" dirty="0"/>
              <a:t>) entliehen haben</a:t>
            </a:r>
            <a:r>
              <a:rPr lang="de-DE" sz="2400" dirty="0" smtClean="0"/>
              <a:t>.</a:t>
            </a:r>
          </a:p>
          <a:p>
            <a:pPr marL="0" indent="0">
              <a:buNone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91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Argumente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dirty="0" smtClean="0"/>
              <a:t>Definition nicht ausreichend, weil</a:t>
            </a:r>
          </a:p>
          <a:p>
            <a:pPr>
              <a:lnSpc>
                <a:spcPct val="90000"/>
              </a:lnSpc>
              <a:buClr>
                <a:srgbClr val="FA820A"/>
              </a:buClr>
              <a:buFontTx/>
              <a:buChar char="-"/>
            </a:pPr>
            <a:r>
              <a:rPr lang="de-DE" sz="2000" dirty="0" smtClean="0"/>
              <a:t>unklar </a:t>
            </a:r>
            <a:r>
              <a:rPr lang="de-DE" sz="2000" dirty="0"/>
              <a:t>ist, was mit „aktuell“ gemeint </a:t>
            </a:r>
            <a:r>
              <a:rPr lang="de-DE" sz="2000" dirty="0" smtClean="0"/>
              <a:t>ist (alle gültigen Ausweise des BJ oder am Stichtag 31.12.)</a:t>
            </a:r>
            <a:endParaRPr lang="de-DE" sz="2000" dirty="0"/>
          </a:p>
          <a:p>
            <a:pPr>
              <a:lnSpc>
                <a:spcPct val="90000"/>
              </a:lnSpc>
              <a:buClr>
                <a:srgbClr val="FA820A"/>
              </a:buClr>
              <a:buFontTx/>
              <a:buChar char="-"/>
            </a:pPr>
            <a:r>
              <a:rPr lang="de-DE" sz="2000" dirty="0" smtClean="0"/>
              <a:t>kein Vergleich </a:t>
            </a:r>
            <a:r>
              <a:rPr lang="de-DE" sz="2000" dirty="0"/>
              <a:t>möglich ist, wenn </a:t>
            </a:r>
            <a:r>
              <a:rPr lang="de-DE" sz="2000" dirty="0" smtClean="0"/>
              <a:t>sowohl </a:t>
            </a:r>
            <a:r>
              <a:rPr lang="de-DE" sz="2000" dirty="0"/>
              <a:t>Bibliotheksausweise als </a:t>
            </a:r>
            <a:r>
              <a:rPr lang="de-DE" sz="2000" dirty="0" smtClean="0"/>
              <a:t>auch Entleiher gezählt werden können</a:t>
            </a:r>
          </a:p>
          <a:p>
            <a:pPr>
              <a:lnSpc>
                <a:spcPct val="90000"/>
              </a:lnSpc>
              <a:buClr>
                <a:srgbClr val="FA820A"/>
              </a:buClr>
              <a:buFontTx/>
              <a:buChar char="-"/>
            </a:pPr>
            <a:r>
              <a:rPr lang="de-DE" sz="2000" dirty="0" smtClean="0"/>
              <a:t>unklar </a:t>
            </a:r>
            <a:r>
              <a:rPr lang="de-DE" sz="2000" dirty="0"/>
              <a:t>ist, ob ein N eingetragen werden soll, wenn </a:t>
            </a:r>
            <a:r>
              <a:rPr lang="de-DE" sz="2000" dirty="0" smtClean="0"/>
              <a:t>nur physische Nutzer </a:t>
            </a:r>
            <a:r>
              <a:rPr lang="de-DE" sz="2000" dirty="0" err="1" smtClean="0"/>
              <a:t>erfasst</a:t>
            </a:r>
            <a:r>
              <a:rPr lang="de-DE" sz="2000" dirty="0" smtClean="0"/>
              <a:t> werden können</a:t>
            </a:r>
          </a:p>
          <a:p>
            <a:pPr>
              <a:lnSpc>
                <a:spcPct val="90000"/>
              </a:lnSpc>
              <a:buClr>
                <a:srgbClr val="FA820A"/>
              </a:buClr>
              <a:buFontTx/>
              <a:buChar char="-"/>
            </a:pPr>
            <a:r>
              <a:rPr lang="de-DE" sz="2000" dirty="0" smtClean="0"/>
              <a:t>Doppelzählungen nicht ausgeschlossen werden können</a:t>
            </a:r>
          </a:p>
          <a:p>
            <a:pPr>
              <a:lnSpc>
                <a:spcPct val="90000"/>
              </a:lnSpc>
              <a:buClr>
                <a:srgbClr val="FA820A"/>
              </a:buClr>
              <a:buFontTx/>
              <a:buChar char="-"/>
            </a:pPr>
            <a:r>
              <a:rPr lang="de-DE" sz="2000" dirty="0" smtClean="0"/>
              <a:t>Ausweise für Kinder und Jugendliche durchgehend bis zum 18. Lebensjahr aktiv sein können, die von Erwachsenen nicht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3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>BJ 2016: </a:t>
            </a:r>
            <a:r>
              <a:rPr lang="de-DE" sz="2400" dirty="0"/>
              <a:t>Aktive Benutzer sind alle Benutzer, die einen </a:t>
            </a:r>
            <a:r>
              <a:rPr lang="de-DE" sz="24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de-DE" sz="2400" strike="sngStrike" dirty="0" smtClean="0">
                <a:solidFill>
                  <a:schemeClr val="bg1">
                    <a:lumMod val="65000"/>
                  </a:schemeClr>
                </a:solidFill>
              </a:rPr>
              <a:t>aktuell) </a:t>
            </a:r>
            <a:r>
              <a:rPr lang="de-DE" sz="2400" dirty="0" smtClean="0">
                <a:solidFill>
                  <a:srgbClr val="FA820A"/>
                </a:solidFill>
              </a:rPr>
              <a:t>gültigen </a:t>
            </a:r>
            <a:r>
              <a:rPr lang="de-DE" sz="2400" dirty="0">
                <a:solidFill>
                  <a:srgbClr val="FA820A"/>
                </a:solidFill>
              </a:rPr>
              <a:t>Bibliotheksausweis </a:t>
            </a:r>
            <a:r>
              <a:rPr lang="de-DE" sz="2400" dirty="0"/>
              <a:t>besitzen. </a:t>
            </a:r>
          </a:p>
          <a:p>
            <a:pPr marL="0" indent="0">
              <a:buNone/>
            </a:pPr>
            <a:r>
              <a:rPr lang="de-DE" sz="2400" dirty="0"/>
              <a:t>Bibliotheken, in denen Bibliotheksausweise nicht regelmäßig (z.B. jährlich) aktualisiert/verlängert werden, zählen </a:t>
            </a:r>
            <a:r>
              <a:rPr lang="de-DE" sz="2400" dirty="0">
                <a:solidFill>
                  <a:srgbClr val="FA820A"/>
                </a:solidFill>
              </a:rPr>
              <a:t>ersatzweise alle Benutzer</a:t>
            </a:r>
            <a:r>
              <a:rPr lang="de-DE" sz="2400" dirty="0"/>
              <a:t>, die im Berichtsjahr mindestens einmal (</a:t>
            </a:r>
            <a:r>
              <a:rPr lang="de-DE" sz="2400" dirty="0">
                <a:solidFill>
                  <a:srgbClr val="FA820A"/>
                </a:solidFill>
              </a:rPr>
              <a:t>physische oder virtuelle Medien</a:t>
            </a:r>
            <a:r>
              <a:rPr lang="de-DE" sz="2400" dirty="0"/>
              <a:t>) entliehen haben</a:t>
            </a:r>
            <a:r>
              <a:rPr lang="de-DE" sz="2400" dirty="0" smtClean="0"/>
              <a:t>.</a:t>
            </a:r>
          </a:p>
          <a:p>
            <a:pPr marL="0" indent="0">
              <a:buNone/>
            </a:pPr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43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 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sz="2000" dirty="0" smtClean="0"/>
              <a:t>2016 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Die </a:t>
            </a:r>
            <a:r>
              <a:rPr lang="de-DE" sz="2000" dirty="0"/>
              <a:t>Steuerungsgruppe stellt fest, </a:t>
            </a:r>
            <a:r>
              <a:rPr lang="de-DE" sz="2000" dirty="0" err="1"/>
              <a:t>dass</a:t>
            </a:r>
            <a:r>
              <a:rPr lang="de-DE" sz="2000" dirty="0"/>
              <a:t> die Ausleihe eines Mediums nicht mehr </a:t>
            </a:r>
            <a:r>
              <a:rPr lang="de-DE" sz="2000" dirty="0" smtClean="0"/>
              <a:t>als Kriterium </a:t>
            </a:r>
            <a:r>
              <a:rPr lang="de-DE" sz="2000" dirty="0"/>
              <a:t>eines aktiven Nutzers gelten kann, da sich die Nutzungsbedingungen </a:t>
            </a:r>
            <a:r>
              <a:rPr lang="de-DE" sz="2000" dirty="0" smtClean="0"/>
              <a:t>in Bibliotheken </a:t>
            </a:r>
            <a:r>
              <a:rPr lang="de-DE" sz="2000" dirty="0"/>
              <a:t>grundlegend geändert haben</a:t>
            </a:r>
            <a:r>
              <a:rPr lang="de-DE" sz="2000" dirty="0" smtClean="0"/>
              <a:t>.</a:t>
            </a:r>
          </a:p>
          <a:p>
            <a:pPr marL="0" indent="0">
              <a:buNone/>
            </a:pPr>
            <a:r>
              <a:rPr lang="de-DE" sz="2000" dirty="0" smtClean="0"/>
              <a:t>2018</a:t>
            </a:r>
          </a:p>
          <a:p>
            <a:pPr marL="0" indent="0">
              <a:buNone/>
            </a:pPr>
            <a:r>
              <a:rPr lang="de-DE" sz="2000" dirty="0" smtClean="0"/>
              <a:t>Die Steuerungsgruppe problematisiert Folgendes :</a:t>
            </a:r>
          </a:p>
          <a:p>
            <a:pPr marL="0" indent="0">
              <a:buNone/>
            </a:pPr>
            <a:r>
              <a:rPr lang="de-DE" sz="2000" dirty="0" smtClean="0"/>
              <a:t>Ist die Zählung von Nutzern oder Nutzungsfällen / Besuchen  aussagekräftiger?</a:t>
            </a:r>
          </a:p>
          <a:p>
            <a:pPr marL="0" indent="0">
              <a:buNone/>
            </a:pPr>
            <a:r>
              <a:rPr lang="de-DE" sz="2000" dirty="0" smtClean="0"/>
              <a:t>Welche Kennzahlen können überhaupt standardisiert erhoben werden?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de-DE" sz="2000" dirty="0"/>
              <a:t>Welche Kennzahlen entsprechen der bibliothekarischen </a:t>
            </a:r>
            <a:r>
              <a:rPr lang="de-DE" sz="2000" dirty="0" smtClean="0"/>
              <a:t>Wirklichkeit und welche Zielrichtung der DBS soll mit den Kennzahlen verfolgt werden?</a:t>
            </a:r>
            <a:endParaRPr lang="de-DE" sz="2000" dirty="0"/>
          </a:p>
          <a:p>
            <a:pPr marL="0" indent="0">
              <a:spcBef>
                <a:spcPts val="1200"/>
              </a:spcBef>
              <a:buNone/>
            </a:pPr>
            <a:r>
              <a:rPr lang="de-DE" sz="2000" dirty="0" smtClean="0"/>
              <a:t>	diese </a:t>
            </a:r>
            <a:r>
              <a:rPr lang="de-DE" sz="2000" dirty="0"/>
              <a:t>Fragen sollen mit Hilfe der AG Revision beantwortet </a:t>
            </a:r>
            <a:r>
              <a:rPr lang="de-DE" sz="2000" dirty="0" smtClean="0"/>
              <a:t>werden</a:t>
            </a:r>
            <a:br>
              <a:rPr lang="de-DE" sz="2000" dirty="0" smtClean="0"/>
            </a:br>
            <a:r>
              <a:rPr lang="de-DE" sz="2000" dirty="0" smtClean="0"/>
              <a:t>	</a:t>
            </a: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Anregung:</a:t>
            </a:r>
            <a:r>
              <a:rPr lang="de-DE" sz="2000" dirty="0" smtClean="0"/>
              <a:t> 	DIN ISO 2789 - 2013</a:t>
            </a:r>
          </a:p>
          <a:p>
            <a:pPr marL="0" indent="0">
              <a:buNone/>
            </a:pPr>
            <a:r>
              <a:rPr lang="de-DE" sz="2000" dirty="0" smtClean="0"/>
              <a:t> 	</a:t>
            </a:r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Pfeil nach rechts 6"/>
          <p:cNvSpPr/>
          <p:nvPr/>
        </p:nvSpPr>
        <p:spPr>
          <a:xfrm>
            <a:off x="611560" y="3723878"/>
            <a:ext cx="288032" cy="432048"/>
          </a:xfrm>
          <a:prstGeom prst="rightArrow">
            <a:avLst/>
          </a:prstGeom>
          <a:solidFill>
            <a:srgbClr val="FA82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A82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2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DIN-ISO 2789_ 2013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2.2 Library services and use</a:t>
            </a:r>
          </a:p>
          <a:p>
            <a:r>
              <a:rPr lang="en-US" dirty="0"/>
              <a:t>2.2.1</a:t>
            </a:r>
          </a:p>
          <a:p>
            <a:r>
              <a:rPr lang="en-US" b="1" dirty="0"/>
              <a:t>access</a:t>
            </a:r>
          </a:p>
          <a:p>
            <a:r>
              <a:rPr lang="en-US" dirty="0"/>
              <a:t>successful request of a library-provided online service</a:t>
            </a:r>
          </a:p>
          <a:p>
            <a:r>
              <a:rPr lang="en-US" dirty="0"/>
              <a:t>Note 1 to entry: An access is one cycle of user activities that typically starts when a user connects to a </a:t>
            </a:r>
            <a:r>
              <a:rPr lang="en-US" dirty="0" smtClean="0"/>
              <a:t>library provided</a:t>
            </a:r>
            <a:endParaRPr lang="en-US" dirty="0"/>
          </a:p>
          <a:p>
            <a:r>
              <a:rPr lang="en-US" dirty="0"/>
              <a:t>online service and ends by a terminating activity that is either explicit (by leaving the database through</a:t>
            </a:r>
          </a:p>
          <a:p>
            <a:r>
              <a:rPr lang="en-US" dirty="0"/>
              <a:t>log-out or exit) or implicit (timeout due to user inactivity).</a:t>
            </a:r>
          </a:p>
          <a:p>
            <a:r>
              <a:rPr lang="en-US" dirty="0"/>
              <a:t>Note 2 to entry: Accesses to the library website are counted as virtual visits.</a:t>
            </a:r>
          </a:p>
          <a:p>
            <a:r>
              <a:rPr lang="en-US" dirty="0"/>
              <a:t>Note 3 to entry: Requests of a general entrance or gateway page should be excluded.</a:t>
            </a:r>
          </a:p>
          <a:p>
            <a:r>
              <a:rPr lang="en-US" dirty="0"/>
              <a:t>Note 4 to entry: If possible, requests by search engines should be excluded.</a:t>
            </a:r>
          </a:p>
          <a:p>
            <a:r>
              <a:rPr lang="en-US" dirty="0"/>
              <a:t>2.2.2</a:t>
            </a:r>
          </a:p>
          <a:p>
            <a:r>
              <a:rPr lang="en-US" b="1" dirty="0"/>
              <a:t>active borrower</a:t>
            </a:r>
          </a:p>
          <a:p>
            <a:r>
              <a:rPr lang="en-US" dirty="0"/>
              <a:t>registered user who has borrowed at least one item during the reporting period</a:t>
            </a:r>
          </a:p>
          <a:p>
            <a:r>
              <a:rPr lang="en-US" dirty="0"/>
              <a:t>Note 1 to entry: This count underrates the number of active users, but is still for many libraries the only</a:t>
            </a:r>
          </a:p>
          <a:p>
            <a:r>
              <a:rPr lang="en-US" dirty="0"/>
              <a:t>manageable measure.</a:t>
            </a:r>
          </a:p>
          <a:p>
            <a:r>
              <a:rPr lang="en-US" dirty="0"/>
              <a:t>2.2.3</a:t>
            </a:r>
          </a:p>
          <a:p>
            <a:r>
              <a:rPr lang="en-US" b="1" dirty="0"/>
              <a:t>active user</a:t>
            </a:r>
          </a:p>
          <a:p>
            <a:r>
              <a:rPr lang="en-US" dirty="0"/>
              <a:t>registered user who has visited or made use of library facilities or services during the reporting period</a:t>
            </a:r>
          </a:p>
          <a:p>
            <a:r>
              <a:rPr lang="en-US" dirty="0"/>
              <a:t>Note 1 to entry: This includes active borrowers.</a:t>
            </a:r>
          </a:p>
          <a:p>
            <a:r>
              <a:rPr lang="en-US" dirty="0"/>
              <a:t>Note 2 to entry: This may include the use of electronic library services, if it is possible to identify electronic use</a:t>
            </a:r>
          </a:p>
          <a:p>
            <a:r>
              <a:rPr lang="en-US" dirty="0"/>
              <a:t>and virtual visits of the individual user, or if data can be obtained by means of surveys.</a:t>
            </a:r>
          </a:p>
          <a:p>
            <a:r>
              <a:rPr lang="en-US" dirty="0"/>
              <a:t>Note 3 to entry: If a library identifies non-registered active users, e. g. by surveys, these should be counted separately.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11.06. / 12.06.2018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dbs@hbz-nrw.de | Ira Foltin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1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1158</Words>
  <Application>Microsoft Office PowerPoint</Application>
  <PresentationFormat>Bildschirmpräsentation (16:9)</PresentationFormat>
  <Paragraphs>182</Paragraphs>
  <Slides>18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Larissa-Design</vt:lpstr>
      <vt:lpstr>1_Larissa-Design</vt:lpstr>
      <vt:lpstr>Herzlich Willkommen zur 25. Sitzung der DBS-Steuerungsgruppe ÖB / AG Revision   </vt:lpstr>
      <vt:lpstr>Top 6</vt:lpstr>
      <vt:lpstr>Top 6</vt:lpstr>
      <vt:lpstr>Top 6</vt:lpstr>
      <vt:lpstr>Top 6</vt:lpstr>
      <vt:lpstr>Top 6</vt:lpstr>
      <vt:lpstr>Top 6</vt:lpstr>
      <vt:lpstr>Top 6</vt:lpstr>
      <vt:lpstr>DIN-ISO 2789_ 2013</vt:lpstr>
      <vt:lpstr>Top 7</vt:lpstr>
      <vt:lpstr>Top 7</vt:lpstr>
      <vt:lpstr>Top 7</vt:lpstr>
      <vt:lpstr>Top 7</vt:lpstr>
      <vt:lpstr>Top 7</vt:lpstr>
      <vt:lpstr>Top 7</vt:lpstr>
      <vt:lpstr>Top 7</vt:lpstr>
      <vt:lpstr>Top 7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foltin</cp:lastModifiedBy>
  <cp:revision>464</cp:revision>
  <cp:lastPrinted>2018-05-25T07:23:39Z</cp:lastPrinted>
  <dcterms:created xsi:type="dcterms:W3CDTF">2013-10-15T07:51:32Z</dcterms:created>
  <dcterms:modified xsi:type="dcterms:W3CDTF">2018-06-14T05:37:55Z</dcterms:modified>
</cp:coreProperties>
</file>