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298" r:id="rId3"/>
    <p:sldId id="299" r:id="rId4"/>
    <p:sldId id="437" r:id="rId5"/>
    <p:sldId id="436" r:id="rId6"/>
    <p:sldId id="438" r:id="rId7"/>
    <p:sldId id="435" r:id="rId8"/>
    <p:sldId id="433" r:id="rId9"/>
    <p:sldId id="434" r:id="rId10"/>
    <p:sldId id="439" r:id="rId11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45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78"/>
    <a:srgbClr val="FA82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822" autoAdjust="0"/>
  </p:normalViewPr>
  <p:slideViewPr>
    <p:cSldViewPr>
      <p:cViewPr varScale="1">
        <p:scale>
          <a:sx n="146" d="100"/>
          <a:sy n="146" d="100"/>
        </p:scale>
        <p:origin x="216" y="108"/>
      </p:cViewPr>
      <p:guideLst>
        <p:guide orient="horz" pos="3162"/>
        <p:guide pos="4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4205" y="101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18.12.2019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282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18.12.2019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863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02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425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591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454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085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036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533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Tx/>
              <a:buFont typeface="Arial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www.bibliotheksstatistik.de | dbs@hbz-nrw.de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113588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13588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6800" rIns="91440" bIns="4680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www.bibliotheksstatistik.de | dbs@hbz-nrw.de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87474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87474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 flipH="1">
            <a:off x="611558" y="987575"/>
            <a:ext cx="6696743" cy="2936100"/>
          </a:xfrm>
        </p:spPr>
        <p:txBody>
          <a:bodyPr/>
          <a:lstStyle/>
          <a:p>
            <a:r>
              <a:rPr lang="de-DE" dirty="0" smtClean="0"/>
              <a:t>Herzlich Willkommen zur 28. Sitzung der DBS-Steuerungsgruppe ÖB</a:t>
            </a:r>
            <a:endParaRPr lang="de-DE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711200" y="475121"/>
            <a:ext cx="7772400" cy="30989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467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de-DE" sz="5400" dirty="0" smtClean="0">
              <a:latin typeface="Cabin" panose="020B0803050202020004" pitchFamily="34" charset="0"/>
            </a:endParaRPr>
          </a:p>
        </p:txBody>
      </p:sp>
      <p:pic>
        <p:nvPicPr>
          <p:cNvPr id="1028" name="Picture 4" descr="https://www.hbz-nrw.de/ueberuns/logos/dbs_logo/dbs_logo_kl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974" y="428157"/>
            <a:ext cx="238125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539553" y="4160329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004678"/>
                </a:solidFill>
              </a:rPr>
              <a:t>                                                                           </a:t>
            </a:r>
            <a:endParaRPr lang="de-DE" dirty="0">
              <a:solidFill>
                <a:srgbClr val="004678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www.bibliotheksstatistik.de | dbs@hbz-nrw.de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DBS-Kurzbericht: Stand DBS-Visits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7615"/>
            <a:ext cx="8229600" cy="3247008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r>
              <a:rPr lang="de-DE" altLang="de-DE" sz="6400" dirty="0">
                <a:solidFill>
                  <a:srgbClr val="004678"/>
                </a:solidFill>
              </a:rPr>
              <a:t>l</a:t>
            </a:r>
            <a:r>
              <a:rPr lang="de-DE" altLang="de-DE" sz="6400" dirty="0" smtClean="0">
                <a:solidFill>
                  <a:srgbClr val="004678"/>
                </a:solidFill>
              </a:rPr>
              <a:t>äuft seit Juni 2019, Anmelde-Frontend bei INFOnline freigeschaltet seit Juli 2019</a:t>
            </a:r>
          </a:p>
          <a:p>
            <a:pPr>
              <a:defRPr/>
            </a:pPr>
            <a:r>
              <a:rPr lang="de-DE" altLang="de-DE" sz="6400" dirty="0" smtClean="0">
                <a:solidFill>
                  <a:srgbClr val="004678"/>
                </a:solidFill>
              </a:rPr>
              <a:t>Anzahl der Teilnehmer; Oktober 2019</a:t>
            </a:r>
          </a:p>
          <a:p>
            <a:pPr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endParaRPr lang="de-DE" altLang="de-DE" sz="6400" dirty="0">
              <a:solidFill>
                <a:srgbClr val="004678"/>
              </a:solidFill>
            </a:endParaRPr>
          </a:p>
          <a:p>
            <a:pPr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 marL="0" indent="0">
              <a:buNone/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/>
            </a:r>
            <a:br>
              <a:rPr lang="de-DE" altLang="de-DE" dirty="0" smtClean="0">
                <a:solidFill>
                  <a:srgbClr val="004678"/>
                </a:solidFill>
              </a:rPr>
            </a:br>
            <a:endParaRPr lang="de-DE" altLang="de-DE" dirty="0">
              <a:solidFill>
                <a:srgbClr val="004678"/>
              </a:solidFill>
            </a:endParaRPr>
          </a:p>
          <a:p>
            <a:pPr>
              <a:defRPr/>
            </a:pPr>
            <a:endParaRPr lang="de-DE" altLang="de-DE" dirty="0" smtClean="0">
              <a:solidFill>
                <a:srgbClr val="004678"/>
              </a:solidFill>
            </a:endParaRPr>
          </a:p>
          <a:p>
            <a:pPr marL="0" indent="0">
              <a:buNone/>
              <a:defRPr/>
            </a:pPr>
            <a:r>
              <a:rPr lang="de-DE" altLang="de-DE" dirty="0"/>
              <a:t/>
            </a:r>
            <a:br>
              <a:rPr lang="de-DE" altLang="de-DE" dirty="0"/>
            </a:br>
            <a:endParaRPr lang="de-DE" alt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18.11.2019</a:t>
            </a:r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73324"/>
              </p:ext>
            </p:extLst>
          </p:nvPr>
        </p:nvGraphicFramePr>
        <p:xfrm>
          <a:off x="1259631" y="2427734"/>
          <a:ext cx="6360369" cy="1934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123"/>
                <a:gridCol w="2120123"/>
                <a:gridCol w="2120123"/>
              </a:tblGrid>
              <a:tr h="505955">
                <a:tc>
                  <a:txBody>
                    <a:bodyPr/>
                    <a:lstStyle/>
                    <a:p>
                      <a:r>
                        <a:rPr lang="de-DE" dirty="0" smtClean="0"/>
                        <a:t>Anmeldungen bei DBS-Redaktion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Geschlossene Verträge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Aktive Zählung der Visits</a:t>
                      </a:r>
                      <a:endParaRPr lang="de-DE" dirty="0"/>
                    </a:p>
                  </a:txBody>
                  <a:tcPr/>
                </a:tc>
              </a:tr>
              <a:tr h="431415">
                <a:tc>
                  <a:txBody>
                    <a:bodyPr/>
                    <a:lstStyle/>
                    <a:p>
                      <a:r>
                        <a:rPr lang="de-DE" dirty="0" smtClean="0"/>
                        <a:t>insgesamt: 217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insgesamt: 77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insgesamt: 26</a:t>
                      </a:r>
                      <a:endParaRPr lang="de-DE" dirty="0"/>
                    </a:p>
                  </a:txBody>
                  <a:tcPr/>
                </a:tc>
              </a:tr>
              <a:tr h="431415">
                <a:tc>
                  <a:txBody>
                    <a:bodyPr/>
                    <a:lstStyle/>
                    <a:p>
                      <a:r>
                        <a:rPr lang="de-DE" dirty="0" smtClean="0"/>
                        <a:t>davon WB: 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davon WB: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davon WB: 9</a:t>
                      </a:r>
                    </a:p>
                  </a:txBody>
                  <a:tcPr/>
                </a:tc>
              </a:tr>
              <a:tr h="431415">
                <a:tc>
                  <a:txBody>
                    <a:bodyPr/>
                    <a:lstStyle/>
                    <a:p>
                      <a:r>
                        <a:rPr lang="de-DE" dirty="0" smtClean="0"/>
                        <a:t>davon ÖB:</a:t>
                      </a:r>
                      <a:r>
                        <a:rPr lang="de-DE" baseline="0" dirty="0" smtClean="0"/>
                        <a:t> 156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davon ÖB: 57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davon ÖB: 17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DBS-Kurzbericht</a:t>
            </a:r>
            <a:r>
              <a:rPr lang="de-DE" sz="2400" dirty="0"/>
              <a:t>: Stand </a:t>
            </a:r>
            <a:r>
              <a:rPr lang="de-DE" sz="2400" dirty="0" smtClean="0"/>
              <a:t>DBS-Visits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7615"/>
            <a:ext cx="8229600" cy="3247008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r>
              <a:rPr lang="de-DE" altLang="de-DE" sz="6400" dirty="0" smtClean="0">
                <a:solidFill>
                  <a:srgbClr val="004678"/>
                </a:solidFill>
              </a:rPr>
              <a:t>DBS-Redaktion: Sicht auf Kundencenter und IDAS der teilnehmenden Bibliotheken</a:t>
            </a:r>
          </a:p>
          <a:p>
            <a:pPr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r>
              <a:rPr lang="de-DE" altLang="de-DE" sz="6400" dirty="0">
                <a:solidFill>
                  <a:srgbClr val="004678"/>
                </a:solidFill>
              </a:rPr>
              <a:t>Übernahme 1. Level-Support </a:t>
            </a:r>
            <a:r>
              <a:rPr lang="de-DE" altLang="de-DE" sz="6400" dirty="0" smtClean="0">
                <a:solidFill>
                  <a:srgbClr val="004678"/>
                </a:solidFill>
              </a:rPr>
              <a:t>für das </a:t>
            </a:r>
            <a:r>
              <a:rPr lang="de-DE" altLang="de-DE" sz="6400" dirty="0" err="1" smtClean="0">
                <a:solidFill>
                  <a:srgbClr val="004678"/>
                </a:solidFill>
              </a:rPr>
              <a:t>Visit</a:t>
            </a:r>
            <a:r>
              <a:rPr lang="de-DE" altLang="de-DE" sz="6400" dirty="0" smtClean="0">
                <a:solidFill>
                  <a:srgbClr val="004678"/>
                </a:solidFill>
              </a:rPr>
              <a:t>-Verfahren ab Januar</a:t>
            </a:r>
            <a:br>
              <a:rPr lang="de-DE" altLang="de-DE" sz="6400" dirty="0" smtClean="0">
                <a:solidFill>
                  <a:srgbClr val="004678"/>
                </a:solidFill>
              </a:rPr>
            </a:b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r>
              <a:rPr lang="de-DE" altLang="de-DE" sz="6400" dirty="0" smtClean="0">
                <a:solidFill>
                  <a:srgbClr val="004678"/>
                </a:solidFill>
              </a:rPr>
              <a:t>Evaluierung steht aus</a:t>
            </a:r>
            <a:br>
              <a:rPr lang="de-DE" altLang="de-DE" sz="6400" dirty="0" smtClean="0">
                <a:solidFill>
                  <a:srgbClr val="004678"/>
                </a:solidFill>
              </a:rPr>
            </a:br>
            <a:endParaRPr lang="de-DE" altLang="de-DE" sz="6400" dirty="0" smtClean="0">
              <a:solidFill>
                <a:srgbClr val="004678"/>
              </a:solidFill>
            </a:endParaRPr>
          </a:p>
          <a:p>
            <a:pPr>
              <a:defRPr/>
            </a:pPr>
            <a:r>
              <a:rPr lang="de-DE" altLang="de-DE" sz="6400" dirty="0" smtClean="0">
                <a:solidFill>
                  <a:srgbClr val="004678"/>
                </a:solidFill>
              </a:rPr>
              <a:t>Offene Fragen bleiben:</a:t>
            </a:r>
            <a:endParaRPr lang="de-DE" altLang="de-DE" sz="6400" dirty="0">
              <a:solidFill>
                <a:srgbClr val="004678"/>
              </a:solidFill>
            </a:endParaRPr>
          </a:p>
          <a:p>
            <a:pPr lvl="1">
              <a:defRPr/>
            </a:pPr>
            <a:r>
              <a:rPr lang="de-DE" altLang="de-DE" sz="6000" dirty="0" smtClean="0">
                <a:solidFill>
                  <a:srgbClr val="004678"/>
                </a:solidFill>
              </a:rPr>
              <a:t>Umgang mit dem EuGH-Urteil zu planet 49 und  </a:t>
            </a:r>
          </a:p>
          <a:p>
            <a:pPr lvl="1">
              <a:defRPr/>
            </a:pPr>
            <a:r>
              <a:rPr lang="de-DE" altLang="de-DE" sz="6000" dirty="0" smtClean="0">
                <a:solidFill>
                  <a:srgbClr val="004678"/>
                </a:solidFill>
              </a:rPr>
              <a:t>weiteren datenschutzrechtlichen Fragen</a:t>
            </a:r>
          </a:p>
          <a:p>
            <a:pPr lvl="1">
              <a:defRPr/>
            </a:pPr>
            <a:r>
              <a:rPr lang="de-DE" altLang="de-DE" sz="6000" dirty="0" smtClean="0">
                <a:solidFill>
                  <a:srgbClr val="004678"/>
                </a:solidFill>
              </a:rPr>
              <a:t>technischen Sonderlösungen z.B. zentrale IT-Verwaltung von Bibliotheksgruppen</a:t>
            </a:r>
          </a:p>
          <a:p>
            <a:pPr lvl="1">
              <a:defRPr/>
            </a:pPr>
            <a:r>
              <a:rPr lang="de-DE" altLang="de-DE" sz="6000" dirty="0" smtClean="0">
                <a:solidFill>
                  <a:srgbClr val="004678"/>
                </a:solidFill>
              </a:rPr>
              <a:t>Laden eines dezentralen </a:t>
            </a:r>
            <a:r>
              <a:rPr lang="de-DE" altLang="de-DE" sz="6000" dirty="0" err="1">
                <a:solidFill>
                  <a:srgbClr val="004678"/>
                </a:solidFill>
              </a:rPr>
              <a:t>J</a:t>
            </a:r>
            <a:r>
              <a:rPr lang="de-DE" altLang="de-DE" sz="6000" dirty="0" err="1" smtClean="0">
                <a:solidFill>
                  <a:srgbClr val="004678"/>
                </a:solidFill>
              </a:rPr>
              <a:t>avascript</a:t>
            </a:r>
            <a:r>
              <a:rPr lang="de-DE" altLang="de-DE" sz="6000" dirty="0" smtClean="0">
                <a:solidFill>
                  <a:srgbClr val="004678"/>
                </a:solidFill>
              </a:rPr>
              <a:t>-Codes</a:t>
            </a:r>
          </a:p>
          <a:p>
            <a:pPr marL="0" indent="0">
              <a:buNone/>
              <a:defRPr/>
            </a:pPr>
            <a:r>
              <a:rPr lang="de-DE" altLang="de-DE" sz="6400" dirty="0" smtClean="0">
                <a:solidFill>
                  <a:srgbClr val="004678"/>
                </a:solidFill>
              </a:rPr>
              <a:t/>
            </a:r>
            <a:br>
              <a:rPr lang="de-DE" altLang="de-DE" sz="6400" dirty="0" smtClean="0">
                <a:solidFill>
                  <a:srgbClr val="004678"/>
                </a:solidFill>
              </a:rPr>
            </a:br>
            <a:r>
              <a:rPr lang="de-DE" altLang="de-DE" sz="6400" dirty="0" smtClean="0">
                <a:solidFill>
                  <a:srgbClr val="004678"/>
                </a:solidFill>
              </a:rPr>
              <a:t/>
            </a:r>
            <a:br>
              <a:rPr lang="de-DE" altLang="de-DE" sz="6400" dirty="0" smtClean="0">
                <a:solidFill>
                  <a:srgbClr val="004678"/>
                </a:solidFill>
              </a:rPr>
            </a:br>
            <a:endParaRPr lang="de-DE" altLang="de-DE" sz="6400" dirty="0" smtClean="0">
              <a:solidFill>
                <a:srgbClr val="004678"/>
              </a:solidFill>
            </a:endParaRPr>
          </a:p>
          <a:p>
            <a:pPr marL="0" indent="0">
              <a:buNone/>
              <a:defRPr/>
            </a:pPr>
            <a:r>
              <a:rPr lang="de-DE" altLang="de-DE" sz="6400" dirty="0" smtClean="0">
                <a:solidFill>
                  <a:srgbClr val="004678"/>
                </a:solidFill>
              </a:rPr>
              <a:t> </a:t>
            </a:r>
          </a:p>
          <a:p>
            <a:pPr marL="0" indent="0">
              <a:buNone/>
              <a:defRPr/>
            </a:pPr>
            <a:endParaRPr lang="de-DE" altLang="de-DE" sz="6400" dirty="0" smtClean="0">
              <a:solidFill>
                <a:srgbClr val="004678"/>
              </a:solidFill>
            </a:endParaRPr>
          </a:p>
          <a:p>
            <a:pPr marL="0" indent="0">
              <a:buNone/>
              <a:defRPr/>
            </a:pPr>
            <a:r>
              <a:rPr lang="de-DE" altLang="de-DE" sz="6400" dirty="0">
                <a:solidFill>
                  <a:srgbClr val="004678"/>
                </a:solidFill>
              </a:rPr>
              <a:t/>
            </a:r>
            <a:br>
              <a:rPr lang="de-DE" altLang="de-DE" sz="6400" dirty="0">
                <a:solidFill>
                  <a:srgbClr val="004678"/>
                </a:solidFill>
              </a:rPr>
            </a:br>
            <a:r>
              <a:rPr lang="de-DE" altLang="de-DE" dirty="0" smtClean="0">
                <a:solidFill>
                  <a:srgbClr val="004678"/>
                </a:solidFill>
              </a:rPr>
              <a:t/>
            </a:r>
            <a:br>
              <a:rPr lang="de-DE" altLang="de-DE" dirty="0" smtClean="0">
                <a:solidFill>
                  <a:srgbClr val="004678"/>
                </a:solidFill>
              </a:rPr>
            </a:br>
            <a:endParaRPr lang="de-DE" altLang="de-DE" dirty="0">
              <a:solidFill>
                <a:srgbClr val="004678"/>
              </a:solidFill>
            </a:endParaRPr>
          </a:p>
          <a:p>
            <a:pPr>
              <a:defRPr/>
            </a:pPr>
            <a:endParaRPr lang="de-DE" altLang="de-DE" dirty="0" smtClean="0">
              <a:solidFill>
                <a:srgbClr val="004678"/>
              </a:solidFill>
            </a:endParaRPr>
          </a:p>
          <a:p>
            <a:pPr marL="0" indent="0">
              <a:buNone/>
              <a:defRPr/>
            </a:pPr>
            <a:r>
              <a:rPr lang="de-DE" altLang="de-DE" dirty="0"/>
              <a:t/>
            </a:r>
            <a:br>
              <a:rPr lang="de-DE" altLang="de-DE" dirty="0"/>
            </a:br>
            <a:endParaRPr lang="de-DE" alt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18.11.2019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721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7"/>
            <a:ext cx="9144000" cy="501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38970"/>
            <a:ext cx="8892480" cy="434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22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1333500"/>
            <a:ext cx="7353300" cy="24765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71017"/>
            <a:ext cx="6192688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5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sz="2400" dirty="0" smtClean="0"/>
              <a:t>DBS-Kurzbericht Fachstellen-Schulung 17.09.19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rgbClr val="004678"/>
                </a:solidFill>
              </a:rPr>
              <a:t>Gemeinsam mit der Hess. Fachstelle Wiesbaden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Positive Rückmeldungen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Soll künftig alle zwei Jahre stattfinden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Schulung für Fachstelle Thüringen im Januar 2020</a:t>
            </a:r>
            <a:endParaRPr lang="de-DE" dirty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0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es noch zu sagen gibt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2306" y="1904579"/>
            <a:ext cx="8229600" cy="3413571"/>
          </a:xfrm>
        </p:spPr>
        <p:txBody>
          <a:bodyPr>
            <a:normAutofit/>
          </a:bodyPr>
          <a:lstStyle/>
          <a:p>
            <a:r>
              <a:rPr lang="de-DE" sz="2000" dirty="0" smtClean="0">
                <a:solidFill>
                  <a:srgbClr val="004678"/>
                </a:solidFill>
              </a:rPr>
              <a:t>Automatisierte Summenbildung ist implementiert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427510"/>
            <a:ext cx="8507114" cy="202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es noch zu sagen gibt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2306" y="1904579"/>
            <a:ext cx="8229600" cy="3413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>
                <a:solidFill>
                  <a:srgbClr val="004678"/>
                </a:solidFill>
              </a:rPr>
              <a:t/>
            </a:r>
            <a:br>
              <a:rPr lang="de-DE" sz="2000" dirty="0" smtClean="0">
                <a:solidFill>
                  <a:srgbClr val="004678"/>
                </a:solidFill>
              </a:rPr>
            </a:br>
            <a:endParaRPr lang="de-DE" sz="2000" dirty="0" smtClean="0">
              <a:solidFill>
                <a:srgbClr val="004678"/>
              </a:solidFill>
            </a:endParaRPr>
          </a:p>
          <a:p>
            <a:r>
              <a:rPr lang="de-DE" sz="2000" dirty="0">
                <a:solidFill>
                  <a:srgbClr val="004678"/>
                </a:solidFill>
              </a:rPr>
              <a:t>Alle Anleitungen zu den DBS-Angeboten im Wiki und die Vorab-Fragebögen liegen als </a:t>
            </a:r>
            <a:r>
              <a:rPr lang="de-DE" sz="2000" dirty="0" err="1">
                <a:solidFill>
                  <a:srgbClr val="004678"/>
                </a:solidFill>
              </a:rPr>
              <a:t>barrierearme</a:t>
            </a:r>
            <a:r>
              <a:rPr lang="de-DE" sz="2000" dirty="0">
                <a:solidFill>
                  <a:srgbClr val="004678"/>
                </a:solidFill>
              </a:rPr>
              <a:t> Dokumente vor</a:t>
            </a:r>
          </a:p>
          <a:p>
            <a:r>
              <a:rPr lang="de-DE" sz="2000" dirty="0" smtClean="0">
                <a:solidFill>
                  <a:srgbClr val="004678"/>
                </a:solidFill>
              </a:rPr>
              <a:t/>
            </a:r>
            <a:br>
              <a:rPr lang="de-DE" sz="2000" dirty="0" smtClean="0">
                <a:solidFill>
                  <a:srgbClr val="004678"/>
                </a:solidFill>
              </a:rPr>
            </a:br>
            <a:r>
              <a:rPr lang="de-DE" sz="2000" dirty="0" smtClean="0">
                <a:solidFill>
                  <a:srgbClr val="004678"/>
                </a:solidFill>
              </a:rPr>
              <a:t>Die DBS-Webseiten ist ebenfalls weitgehend </a:t>
            </a:r>
            <a:r>
              <a:rPr lang="de-DE" sz="2000" dirty="0" err="1" smtClean="0">
                <a:solidFill>
                  <a:srgbClr val="004678"/>
                </a:solidFill>
              </a:rPr>
              <a:t>barrierearm</a:t>
            </a:r>
            <a:r>
              <a:rPr lang="de-DE" sz="2000" dirty="0" smtClean="0">
                <a:solidFill>
                  <a:srgbClr val="004678"/>
                </a:solidFill>
              </a:rPr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9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Bildschirmpräsentation (16:9)</PresentationFormat>
  <Paragraphs>89</Paragraphs>
  <Slides>9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Cabin</vt:lpstr>
      <vt:lpstr>Calibri</vt:lpstr>
      <vt:lpstr>Larissa-Design</vt:lpstr>
      <vt:lpstr>1_Larissa-Design</vt:lpstr>
      <vt:lpstr>Herzlich Willkommen zur 28. Sitzung der DBS-Steuerungsgruppe ÖB</vt:lpstr>
      <vt:lpstr>DBS-Kurzbericht: Stand DBS-Visits</vt:lpstr>
      <vt:lpstr>DBS-Kurzbericht: Stand DBS-Visits</vt:lpstr>
      <vt:lpstr>PowerPoint-Präsentation</vt:lpstr>
      <vt:lpstr>PowerPoint-Präsentation</vt:lpstr>
      <vt:lpstr>PowerPoint-Präsentation</vt:lpstr>
      <vt:lpstr> DBS-Kurzbericht Fachstellen-Schulung 17.09.19</vt:lpstr>
      <vt:lpstr>Was es noch zu sagen gibt</vt:lpstr>
      <vt:lpstr>Was es noch zu sagen gibt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schnitzer</dc:creator>
  <cp:lastModifiedBy>Gaby Heugen-Ecker</cp:lastModifiedBy>
  <cp:revision>440</cp:revision>
  <cp:lastPrinted>2019-06-28T10:16:49Z</cp:lastPrinted>
  <dcterms:created xsi:type="dcterms:W3CDTF">2013-10-15T07:51:32Z</dcterms:created>
  <dcterms:modified xsi:type="dcterms:W3CDTF">2019-12-18T15:22:55Z</dcterms:modified>
</cp:coreProperties>
</file>