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7"/>
  </p:notesMasterIdLst>
  <p:handoutMasterIdLst>
    <p:handoutMasterId r:id="rId8"/>
  </p:handoutMasterIdLst>
  <p:sldIdLst>
    <p:sldId id="328" r:id="rId3"/>
    <p:sldId id="324" r:id="rId4"/>
    <p:sldId id="352" r:id="rId5"/>
    <p:sldId id="351" r:id="rId6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20A"/>
    <a:srgbClr val="0046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5430" autoAdjust="0"/>
  </p:normalViewPr>
  <p:slideViewPr>
    <p:cSldViewPr>
      <p:cViewPr varScale="1">
        <p:scale>
          <a:sx n="70" d="100"/>
          <a:sy n="70" d="100"/>
        </p:scale>
        <p:origin x="1229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2760" y="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8AD3C-546A-4CB6-B512-19CC47D5CFC5}" type="datetimeFigureOut">
              <a:rPr lang="de-DE" smtClean="0"/>
              <a:pPr/>
              <a:t>29.05.2024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07EBC-DB9B-4262-B4A7-C882CDF0282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5058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D2722-F12E-4DCE-B36D-196AC47CC75D}" type="datetimeFigureOut">
              <a:rPr lang="de-DE" smtClean="0"/>
              <a:pPr/>
              <a:t>29.05.2024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5AAC3-033D-4541-A59C-D96FD32BD23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9265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3656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7370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8517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D1D9-7E82-4065-8241-8FF8C4279668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81DF5-7429-44F8-AEA4-618D65495E42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D1D9-7E82-4065-8241-8FF8C4279668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56DD-9912-4A22-9800-F8BC880E3343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C0CB-849F-4E80-9F8E-66832F7734FC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5D87-7E9A-42BC-8B93-482F30F508F4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0999-A8FB-4EE1-B4B9-10B73CEF42F3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AB69-6B92-4679-A385-84DB841E463E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62C5-1797-41CD-B349-BDA70732B47B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1EE2-8BA8-40A7-A2F5-F86E6D584E67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5486400" cy="4947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90648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3688" y="611362"/>
            <a:ext cx="5486400" cy="7294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C6F23-6A87-42F7-B82B-70B7A7175615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Tx/>
              <a:buFont typeface="Arial" pitchFamily="34" charset="0"/>
              <a:buChar char="•"/>
              <a:defRPr/>
            </a:lvl1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56DD-9912-4A22-9800-F8BC880E3343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81DF5-7429-44F8-AEA4-618D65495E42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4678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5C0CB-849F-4E80-9F8E-66832F7734FC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5D87-7E9A-42BC-8B93-482F30F508F4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0999-A8FB-4EE1-B4B9-10B73CEF42F3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AB69-6B92-4679-A385-84DB841E463E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62C5-1797-41CD-B349-BDA70732B47B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91EE2-8BA8-40A7-A2F5-F86E6D584E67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5486400" cy="4947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90648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3688" y="611362"/>
            <a:ext cx="5486400" cy="7294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C6F23-6A87-42F7-B82B-70B7A7175615}" type="datetime1">
              <a:rPr lang="de-DE" smtClean="0"/>
              <a:pPr/>
              <a:t>29.05.2024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9872" y="6361544"/>
            <a:ext cx="2133600" cy="312902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lvl1pPr algn="l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F60565F-B400-4B5C-B53F-0D75C9A27623}" type="datetime1">
              <a:rPr lang="de-DE" smtClean="0"/>
              <a:pPr/>
              <a:t>29.05.2024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67744" y="6363308"/>
            <a:ext cx="4824536" cy="310420"/>
          </a:xfrm>
          <a:prstGeom prst="rect">
            <a:avLst/>
          </a:prstGeom>
          <a:solidFill>
            <a:srgbClr val="004678"/>
          </a:solidFill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04448" y="6359194"/>
            <a:ext cx="539552" cy="310166"/>
          </a:xfrm>
          <a:prstGeom prst="rect">
            <a:avLst/>
          </a:prstGeom>
          <a:solidFill>
            <a:srgbClr val="FA820A"/>
          </a:solidFill>
        </p:spPr>
        <p:txBody>
          <a:bodyPr vert="horz" lIns="91440" tIns="45720" rIns="91440" bIns="45720" rtlCol="0" anchor="ctr" anchorCtr="1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7740352" y="1484784"/>
            <a:ext cx="1403648" cy="72008"/>
          </a:xfrm>
          <a:prstGeom prst="rect">
            <a:avLst/>
          </a:prstGeom>
          <a:solidFill>
            <a:srgbClr val="FA8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1484784"/>
            <a:ext cx="7596336" cy="72008"/>
          </a:xfrm>
          <a:prstGeom prst="rect">
            <a:avLst/>
          </a:prstGeom>
          <a:solidFill>
            <a:srgbClr val="004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 descr="hbz_logo_gross.gif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236296" y="6309320"/>
            <a:ext cx="1213494" cy="4320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00467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9872" y="6361544"/>
            <a:ext cx="2133600" cy="312902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lvl1pPr algn="l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F60565F-B400-4B5C-B53F-0D75C9A27623}" type="datetime1">
              <a:rPr lang="de-DE" smtClean="0"/>
              <a:pPr/>
              <a:t>29.05.2024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67744" y="6363308"/>
            <a:ext cx="4824536" cy="310420"/>
          </a:xfrm>
          <a:prstGeom prst="rect">
            <a:avLst/>
          </a:prstGeom>
          <a:solidFill>
            <a:srgbClr val="004678"/>
          </a:solidFill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www.hbz-nrw.de | </a:t>
            </a:r>
            <a:r>
              <a:rPr lang="de-DE" dirty="0" err="1"/>
              <a:t>info-hbz</a:t>
            </a:r>
            <a:r>
              <a:rPr lang="de-DE" dirty="0"/>
              <a:t>@</a:t>
            </a:r>
            <a:r>
              <a:rPr lang="de-DE" dirty="0" err="1"/>
              <a:t>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04448" y="6359194"/>
            <a:ext cx="539552" cy="310166"/>
          </a:xfrm>
          <a:prstGeom prst="rect">
            <a:avLst/>
          </a:prstGeom>
          <a:solidFill>
            <a:srgbClr val="FA820A"/>
          </a:solidFill>
        </p:spPr>
        <p:txBody>
          <a:bodyPr vert="horz" lIns="91440" tIns="45720" rIns="91440" bIns="45720" rtlCol="0" anchor="ctr" anchorCtr="1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7740352" y="116632"/>
            <a:ext cx="1403648" cy="72008"/>
          </a:xfrm>
          <a:prstGeom prst="rect">
            <a:avLst/>
          </a:prstGeom>
          <a:solidFill>
            <a:srgbClr val="FA8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116632"/>
            <a:ext cx="7596336" cy="72008"/>
          </a:xfrm>
          <a:prstGeom prst="rect">
            <a:avLst/>
          </a:prstGeom>
          <a:solidFill>
            <a:srgbClr val="004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 descr="hbz_logo_gross.gif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236296" y="6309320"/>
            <a:ext cx="1213494" cy="4320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00467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074BCB-8CA5-4762-96F4-4E9867F7BF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2738734"/>
          </a:xfrm>
        </p:spPr>
        <p:txBody>
          <a:bodyPr/>
          <a:lstStyle/>
          <a:p>
            <a:r>
              <a:rPr lang="de-DE" dirty="0"/>
              <a:t>TOP 2: Kurzbericht der DBS-Redaktion zur Datenerhebung BJ 2023</a:t>
            </a:r>
            <a:br>
              <a:rPr lang="de-DE" dirty="0"/>
            </a:br>
            <a:endParaRPr lang="de-DE" sz="24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127943-3664-4671-8C6C-1322D6921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22.04.2024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CD1733-3350-422B-BEC3-13F5631A1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www.hbz-nrw.de | Heydegger, Heugen-Ecker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34F8A2-0AA5-493C-ABB6-DD542BBF6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66AB076-5AD2-4452-927E-F9A95FDA2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046" y="70176"/>
            <a:ext cx="2170731" cy="347317"/>
          </a:xfrm>
          <a:prstGeom prst="rect">
            <a:avLst/>
          </a:prstGeom>
        </p:spPr>
      </p:pic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A70FFF4C-3974-47F1-8E2D-D2AE0682238E}"/>
              </a:ext>
            </a:extLst>
          </p:cNvPr>
          <p:cNvSpPr txBox="1">
            <a:spLocks/>
          </p:cNvSpPr>
          <p:nvPr/>
        </p:nvSpPr>
        <p:spPr>
          <a:xfrm>
            <a:off x="2267744" y="6359194"/>
            <a:ext cx="4896544" cy="310166"/>
          </a:xfrm>
          <a:prstGeom prst="rect">
            <a:avLst/>
          </a:prstGeom>
          <a:solidFill>
            <a:srgbClr val="004678"/>
          </a:solidFill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4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39. Sitzung der DBS-Steuerungsgruppe ÖB</a:t>
            </a:r>
          </a:p>
        </p:txBody>
      </p:sp>
    </p:spTree>
    <p:extLst>
      <p:ext uri="{BB962C8B-B14F-4D97-AF65-F5344CB8AC3E}">
        <p14:creationId xmlns:p14="http://schemas.microsoft.com/office/powerpoint/2010/main" val="521724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9AF406-2A94-41BC-9ACD-027F68FA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Datenerhebung BJ 2023 –Stand Teilnahme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00F0BBB-E952-4A9A-8DB8-0C643CDF0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661" y="3406697"/>
            <a:ext cx="8229600" cy="2201608"/>
          </a:xfrm>
        </p:spPr>
        <p:txBody>
          <a:bodyPr/>
          <a:lstStyle/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E35564-54A1-410E-9DD5-56107762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22.04.2024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4A2CA98-A7F9-4E9B-B7FC-D7FAEA06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9194"/>
            <a:ext cx="4896544" cy="310166"/>
          </a:xfrm>
        </p:spPr>
        <p:txBody>
          <a:bodyPr/>
          <a:lstStyle/>
          <a:p>
            <a:r>
              <a:rPr lang="de-DE" dirty="0"/>
              <a:t>39.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FB7640-9A22-4C00-920E-8CD9277B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1026" name="Picture 2" descr="Logo des DBV">
            <a:extLst>
              <a:ext uri="{FF2B5EF4-FFF2-40B4-BE49-F238E27FC236}">
                <a16:creationId xmlns:a16="http://schemas.microsoft.com/office/drawing/2014/main" id="{18D9ED6A-4910-4752-9BE1-967912D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1371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190" y="21718"/>
            <a:ext cx="2170731" cy="347317"/>
          </a:xfrm>
          <a:prstGeom prst="rect">
            <a:avLst/>
          </a:prstGeom>
        </p:spPr>
      </p:pic>
      <p:graphicFrame>
        <p:nvGraphicFramePr>
          <p:cNvPr id="18" name="Tabelle 17">
            <a:extLst>
              <a:ext uri="{FF2B5EF4-FFF2-40B4-BE49-F238E27FC236}">
                <a16:creationId xmlns:a16="http://schemas.microsoft.com/office/drawing/2014/main" id="{24694E05-CAEE-447E-A807-54A856DD9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98844"/>
              </p:ext>
            </p:extLst>
          </p:nvPr>
        </p:nvGraphicFramePr>
        <p:xfrm>
          <a:off x="318356" y="1982638"/>
          <a:ext cx="8286092" cy="3625666"/>
        </p:xfrm>
        <a:graphic>
          <a:graphicData uri="http://schemas.openxmlformats.org/drawingml/2006/table">
            <a:tbl>
              <a:tblPr firstRow="1" firstCol="1" bandRow="1"/>
              <a:tblGrid>
                <a:gridCol w="3159631">
                  <a:extLst>
                    <a:ext uri="{9D8B030D-6E8A-4147-A177-3AD203B41FA5}">
                      <a16:colId xmlns:a16="http://schemas.microsoft.com/office/drawing/2014/main" val="1330650650"/>
                    </a:ext>
                  </a:extLst>
                </a:gridCol>
                <a:gridCol w="1848235">
                  <a:extLst>
                    <a:ext uri="{9D8B030D-6E8A-4147-A177-3AD203B41FA5}">
                      <a16:colId xmlns:a16="http://schemas.microsoft.com/office/drawing/2014/main" val="3229739846"/>
                    </a:ext>
                  </a:extLst>
                </a:gridCol>
                <a:gridCol w="1667553">
                  <a:extLst>
                    <a:ext uri="{9D8B030D-6E8A-4147-A177-3AD203B41FA5}">
                      <a16:colId xmlns:a16="http://schemas.microsoft.com/office/drawing/2014/main" val="1988445626"/>
                    </a:ext>
                  </a:extLst>
                </a:gridCol>
                <a:gridCol w="1610673">
                  <a:extLst>
                    <a:ext uri="{9D8B030D-6E8A-4147-A177-3AD203B41FA5}">
                      <a16:colId xmlns:a16="http://schemas.microsoft.com/office/drawing/2014/main" val="479543906"/>
                    </a:ext>
                  </a:extLst>
                </a:gridCol>
              </a:tblGrid>
              <a:tr h="1023559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-Bold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-Bold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-Bold"/>
                        </a:rPr>
                        <a:t>DBS – Teilnahme 2023 im Vergleich zu den Vorjahren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Meldenden Institutionen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522375"/>
                  </a:ext>
                </a:extLst>
              </a:tr>
              <a:tr h="42795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</a:t>
                      </a:r>
                      <a:r>
                        <a:rPr lang="de-DE" sz="1600" b="1" dirty="0">
                          <a:solidFill>
                            <a:srgbClr val="FA820A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de-DE" sz="1600" dirty="0">
                        <a:solidFill>
                          <a:srgbClr val="FA82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2022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2019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8256417"/>
                  </a:ext>
                </a:extLst>
              </a:tr>
              <a:tr h="72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Öffentliche Bibliotheken insgesamt*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de-DE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de-DE" sz="1600" b="1" dirty="0">
                          <a:solidFill>
                            <a:srgbClr val="FA82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6.766 ( 89,8 %)   </a:t>
                      </a:r>
                      <a:endParaRPr lang="de-DE" sz="1600" b="1" dirty="0">
                        <a:solidFill>
                          <a:srgbClr val="FA82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de-DE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  6.748 (89,3 %)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de-DE" sz="16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6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7.148 (91,4 %)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3130167"/>
                  </a:ext>
                </a:extLst>
              </a:tr>
              <a:tr h="72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davon </a:t>
                      </a:r>
                      <a:r>
                        <a:rPr lang="de-DE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hauptamtlich </a:t>
                      </a: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geleitet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de-DE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de-DE" sz="1600" b="1" dirty="0">
                          <a:solidFill>
                            <a:srgbClr val="FA82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1.924 (96,0 %)**</a:t>
                      </a:r>
                      <a:endParaRPr lang="de-DE" sz="1600" b="1" dirty="0">
                        <a:solidFill>
                          <a:srgbClr val="FA82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de-DE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  1.937 (96,5 %)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1.975 (97,6 %)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7934786"/>
                  </a:ext>
                </a:extLst>
              </a:tr>
              <a:tr h="72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davon </a:t>
                      </a:r>
                      <a:r>
                        <a:rPr lang="de-DE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neben- u. ehrenamtlich</a:t>
                      </a: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geleitet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de-DE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600" dirty="0">
                          <a:solidFill>
                            <a:srgbClr val="FA82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de-DE" sz="1600" b="1" dirty="0">
                          <a:solidFill>
                            <a:srgbClr val="FA82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4.838 ( </a:t>
                      </a:r>
                      <a:r>
                        <a:rPr lang="de-DE" sz="1600" b="1">
                          <a:solidFill>
                            <a:srgbClr val="FA82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87,5 %)**   </a:t>
                      </a:r>
                      <a:endParaRPr lang="de-DE" sz="1600" b="1" dirty="0">
                        <a:solidFill>
                          <a:srgbClr val="FA82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de-DE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  4.811 (86,6 %)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5.173 (89,3 %)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708419"/>
                  </a:ext>
                </a:extLst>
              </a:tr>
            </a:tbl>
          </a:graphicData>
        </a:graphic>
      </p:graphicFrame>
      <p:sp>
        <p:nvSpPr>
          <p:cNvPr id="7" name="Rechteck 6">
            <a:extLst>
              <a:ext uri="{FF2B5EF4-FFF2-40B4-BE49-F238E27FC236}">
                <a16:creationId xmlns:a16="http://schemas.microsoft.com/office/drawing/2014/main" id="{F3C8DDFC-147E-4CA2-9596-C008623B41ED}"/>
              </a:ext>
            </a:extLst>
          </p:cNvPr>
          <p:cNvSpPr/>
          <p:nvPr/>
        </p:nvSpPr>
        <p:spPr>
          <a:xfrm>
            <a:off x="371803" y="5828686"/>
            <a:ext cx="41703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*Angabe ohne Zweigstellen</a:t>
            </a:r>
          </a:p>
          <a:p>
            <a:r>
              <a:rPr lang="de-DE" sz="1400" dirty="0"/>
              <a:t>**Cyberangriff auf die Südwestfalen-IT im Herbst 2023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9EA305E-6970-4C1B-A9A7-240A79BB126A}"/>
              </a:ext>
            </a:extLst>
          </p:cNvPr>
          <p:cNvSpPr/>
          <p:nvPr/>
        </p:nvSpPr>
        <p:spPr>
          <a:xfrm>
            <a:off x="5994653" y="5782335"/>
            <a:ext cx="2692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Stand BJ 2023: 18.04.2024 </a:t>
            </a:r>
          </a:p>
        </p:txBody>
      </p:sp>
    </p:spTree>
    <p:extLst>
      <p:ext uri="{BB962C8B-B14F-4D97-AF65-F5344CB8AC3E}">
        <p14:creationId xmlns:p14="http://schemas.microsoft.com/office/powerpoint/2010/main" val="213002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9AF406-2A94-41BC-9ACD-027F68FA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Blitzlicht BJ 2023 – Stand Teilnahme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00F0BBB-E952-4A9A-8DB8-0C643CDF0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661" y="3406697"/>
            <a:ext cx="8229600" cy="2201608"/>
          </a:xfrm>
        </p:spPr>
        <p:txBody>
          <a:bodyPr/>
          <a:lstStyle/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E35564-54A1-410E-9DD5-56107762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22.04.2024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4A2CA98-A7F9-4E9B-B7FC-D7FAEA06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9194"/>
            <a:ext cx="4896544" cy="310166"/>
          </a:xfrm>
        </p:spPr>
        <p:txBody>
          <a:bodyPr/>
          <a:lstStyle/>
          <a:p>
            <a:r>
              <a:rPr lang="de-DE" dirty="0"/>
              <a:t>39.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FB7640-9A22-4C00-920E-8CD9277B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1026" name="Picture 2" descr="Logo des DBV">
            <a:extLst>
              <a:ext uri="{FF2B5EF4-FFF2-40B4-BE49-F238E27FC236}">
                <a16:creationId xmlns:a16="http://schemas.microsoft.com/office/drawing/2014/main" id="{18D9ED6A-4910-4752-9BE1-967912D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1371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190" y="21718"/>
            <a:ext cx="2170731" cy="347317"/>
          </a:xfrm>
          <a:prstGeom prst="rect">
            <a:avLst/>
          </a:prstGeom>
        </p:spPr>
      </p:pic>
      <p:graphicFrame>
        <p:nvGraphicFramePr>
          <p:cNvPr id="18" name="Tabelle 17">
            <a:extLst>
              <a:ext uri="{FF2B5EF4-FFF2-40B4-BE49-F238E27FC236}">
                <a16:creationId xmlns:a16="http://schemas.microsoft.com/office/drawing/2014/main" id="{24694E05-CAEE-447E-A807-54A856DD9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131638"/>
              </p:ext>
            </p:extLst>
          </p:nvPr>
        </p:nvGraphicFramePr>
        <p:xfrm>
          <a:off x="318356" y="1982638"/>
          <a:ext cx="8286092" cy="3625666"/>
        </p:xfrm>
        <a:graphic>
          <a:graphicData uri="http://schemas.openxmlformats.org/drawingml/2006/table">
            <a:tbl>
              <a:tblPr firstRow="1" firstCol="1" bandRow="1"/>
              <a:tblGrid>
                <a:gridCol w="3159631">
                  <a:extLst>
                    <a:ext uri="{9D8B030D-6E8A-4147-A177-3AD203B41FA5}">
                      <a16:colId xmlns:a16="http://schemas.microsoft.com/office/drawing/2014/main" val="1330650650"/>
                    </a:ext>
                  </a:extLst>
                </a:gridCol>
                <a:gridCol w="2606181">
                  <a:extLst>
                    <a:ext uri="{9D8B030D-6E8A-4147-A177-3AD203B41FA5}">
                      <a16:colId xmlns:a16="http://schemas.microsoft.com/office/drawing/2014/main" val="3229739846"/>
                    </a:ext>
                  </a:extLst>
                </a:gridCol>
                <a:gridCol w="2357720">
                  <a:extLst>
                    <a:ext uri="{9D8B030D-6E8A-4147-A177-3AD203B41FA5}">
                      <a16:colId xmlns:a16="http://schemas.microsoft.com/office/drawing/2014/main" val="1988445626"/>
                    </a:ext>
                  </a:extLst>
                </a:gridCol>
                <a:gridCol w="162560">
                  <a:extLst>
                    <a:ext uri="{9D8B030D-6E8A-4147-A177-3AD203B41FA5}">
                      <a16:colId xmlns:a16="http://schemas.microsoft.com/office/drawing/2014/main" val="479543906"/>
                    </a:ext>
                  </a:extLst>
                </a:gridCol>
              </a:tblGrid>
              <a:tr h="1023559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-Bold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-Bold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-Bold"/>
                        </a:rPr>
                        <a:t>DBS – Teilnahme 2023 im Vergleich zu den Vorjahren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Meldenden Institutionen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522375"/>
                  </a:ext>
                </a:extLst>
              </a:tr>
              <a:tr h="42795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</a:t>
                      </a:r>
                      <a:r>
                        <a:rPr lang="de-DE" sz="1600" b="1" dirty="0">
                          <a:solidFill>
                            <a:srgbClr val="FA820A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de-DE" sz="1600" dirty="0">
                        <a:solidFill>
                          <a:srgbClr val="FA82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2022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8256417"/>
                  </a:ext>
                </a:extLst>
              </a:tr>
              <a:tr h="72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Öffentliche Bibliotheken insgesamt*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de-DE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de-DE" sz="1600" b="1" dirty="0">
                          <a:solidFill>
                            <a:srgbClr val="FA82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5.917 ( 78,5 %)   </a:t>
                      </a:r>
                      <a:endParaRPr lang="de-DE" sz="1600" b="1" dirty="0">
                        <a:solidFill>
                          <a:srgbClr val="FA82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de-DE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  4.085 (54,2 %)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3130167"/>
                  </a:ext>
                </a:extLst>
              </a:tr>
              <a:tr h="72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davon </a:t>
                      </a:r>
                      <a:r>
                        <a:rPr lang="de-DE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hauptamtlich </a:t>
                      </a: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geleitet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de-DE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de-DE" sz="1600" b="1" dirty="0">
                          <a:solidFill>
                            <a:srgbClr val="FA82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1.818 (90,7 %)  </a:t>
                      </a:r>
                      <a:endParaRPr lang="de-DE" sz="1600" b="1" dirty="0">
                        <a:solidFill>
                          <a:srgbClr val="FA82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de-DE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  1.705 (85,1 %)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7934786"/>
                  </a:ext>
                </a:extLst>
              </a:tr>
              <a:tr h="72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davon </a:t>
                      </a:r>
                      <a:r>
                        <a:rPr lang="de-DE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neben- u. ehrenamtlich</a:t>
                      </a: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geleitet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de-DE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600" dirty="0">
                          <a:solidFill>
                            <a:srgbClr val="FA82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de-DE" sz="1600" b="1" dirty="0">
                          <a:solidFill>
                            <a:srgbClr val="FA82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4.099 ( 74,1 %)   </a:t>
                      </a:r>
                      <a:endParaRPr lang="de-DE" sz="1600" b="1" dirty="0">
                        <a:solidFill>
                          <a:srgbClr val="FA82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de-DE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urier New" panose="02070309020205020404" pitchFamily="49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  2.380 (43,0 %)</a:t>
                      </a:r>
                      <a:endParaRPr lang="de-D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708419"/>
                  </a:ext>
                </a:extLst>
              </a:tr>
            </a:tbl>
          </a:graphicData>
        </a:graphic>
      </p:graphicFrame>
      <p:sp>
        <p:nvSpPr>
          <p:cNvPr id="7" name="Rechteck 6">
            <a:extLst>
              <a:ext uri="{FF2B5EF4-FFF2-40B4-BE49-F238E27FC236}">
                <a16:creationId xmlns:a16="http://schemas.microsoft.com/office/drawing/2014/main" id="{F3C8DDFC-147E-4CA2-9596-C008623B41ED}"/>
              </a:ext>
            </a:extLst>
          </p:cNvPr>
          <p:cNvSpPr/>
          <p:nvPr/>
        </p:nvSpPr>
        <p:spPr>
          <a:xfrm>
            <a:off x="6001316" y="5817364"/>
            <a:ext cx="2692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Stand BJ 2023: 18.04.2024 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D8589E7-9625-49A8-8461-1882498BA83A}"/>
              </a:ext>
            </a:extLst>
          </p:cNvPr>
          <p:cNvSpPr/>
          <p:nvPr/>
        </p:nvSpPr>
        <p:spPr>
          <a:xfrm>
            <a:off x="371803" y="5828686"/>
            <a:ext cx="21874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*Angabe ohne Zweigstellen</a:t>
            </a:r>
          </a:p>
          <a:p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281503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9AF406-2A94-41BC-9ACD-027F68FA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Blitzlicht 2023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00F0BBB-E952-4A9A-8DB8-0C643CDF0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E35564-54A1-410E-9DD5-561077625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22.04.2024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4A2CA98-A7F9-4E9B-B7FC-D7FAEA067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7744" y="6359194"/>
            <a:ext cx="4896544" cy="310166"/>
          </a:xfrm>
        </p:spPr>
        <p:txBody>
          <a:bodyPr/>
          <a:lstStyle/>
          <a:p>
            <a:r>
              <a:rPr lang="de-DE" dirty="0"/>
              <a:t>39. Sitzung der DBS-Steuerungsgruppe ÖB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FB7640-9A22-4C00-920E-8CD9277B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1026" name="Picture 2" descr="Logo des DBV">
            <a:extLst>
              <a:ext uri="{FF2B5EF4-FFF2-40B4-BE49-F238E27FC236}">
                <a16:creationId xmlns:a16="http://schemas.microsoft.com/office/drawing/2014/main" id="{18D9ED6A-4910-4752-9BE1-967912D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1371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457200" y="1717415"/>
            <a:ext cx="850728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cs typeface="Arial" panose="020B0604020202020204" pitchFamily="34" charset="0"/>
              </a:rPr>
              <a:t>Teilnahme auf Bundeslandebene</a:t>
            </a:r>
            <a:endParaRPr lang="de-DE" sz="2400" dirty="0"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>
                <a:cs typeface="Arial" panose="020B0604020202020204" pitchFamily="34" charset="0"/>
              </a:rPr>
              <a:t>Max: 94,2 % (Bayern)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>
                <a:cs typeface="Arial" panose="020B0604020202020204" pitchFamily="34" charset="0"/>
              </a:rPr>
              <a:t>Min: 47,1 % (Schleswig-Holstein)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400" dirty="0">
              <a:cs typeface="Arial" panose="020B0604020202020204" pitchFamily="34" charset="0"/>
            </a:endParaRPr>
          </a:p>
          <a:p>
            <a:r>
              <a:rPr lang="de-DE" sz="2400" b="1" dirty="0">
                <a:cs typeface="Arial" panose="020B0604020202020204" pitchFamily="34" charset="0"/>
              </a:rPr>
              <a:t>keine Angabe / unbeantwortet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cs typeface="Arial" panose="020B0604020202020204" pitchFamily="34" charset="0"/>
              </a:rPr>
              <a:t>Frage 1.1: </a:t>
            </a:r>
            <a:r>
              <a:rPr lang="de-DE" dirty="0"/>
              <a:t>Hat die Leitung eine bibliotheksbezogene Ausbildung oder ein bibliotheksbezogenes Studium?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de-DE" dirty="0"/>
              <a:t>14,1  % „keine Angabe möglich“,  2,6 % unbeantwortet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Frage 1.2: Gibt es in ihrer Bibliothek Personal aus anderen Fachrichtungen?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de-DE" dirty="0">
                <a:cs typeface="Arial" panose="020B0604020202020204" pitchFamily="34" charset="0"/>
              </a:rPr>
              <a:t>10,9 % „keine Angabe“ / unbeantwortet</a:t>
            </a:r>
            <a:endParaRPr lang="de-DE" sz="2400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cs typeface="Arial" panose="020B0604020202020204" pitchFamily="34" charset="0"/>
              </a:rPr>
              <a:t>Frage 2.1: Wer sind Ihre Kooperationspartner?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de-DE" dirty="0">
                <a:cs typeface="Arial" panose="020B0604020202020204" pitchFamily="34" charset="0"/>
              </a:rPr>
              <a:t>14,5 % unbeantwortet</a:t>
            </a:r>
          </a:p>
          <a:p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0D0A33E-FFCF-42A8-B4D5-FAA470D36E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269" y="56980"/>
            <a:ext cx="2170731" cy="34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87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"/>
    </mc:Choice>
    <mc:Fallback xmlns="">
      <p:transition spd="slow" advTm="434"/>
    </mc:Fallback>
  </mc:AlternateContent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</Words>
  <Application>Microsoft Office PowerPoint</Application>
  <PresentationFormat>Bildschirmpräsentation (4:3)</PresentationFormat>
  <Paragraphs>94</Paragraphs>
  <Slides>4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Calibri-Bold</vt:lpstr>
      <vt:lpstr>Courier New</vt:lpstr>
      <vt:lpstr>Times New Roman</vt:lpstr>
      <vt:lpstr>Wingdings</vt:lpstr>
      <vt:lpstr>Larissa-Design</vt:lpstr>
      <vt:lpstr>1_Larissa-Design</vt:lpstr>
      <vt:lpstr>TOP 2: Kurzbericht der DBS-Redaktion zur Datenerhebung BJ 2023 </vt:lpstr>
      <vt:lpstr>Datenerhebung BJ 2023 –Stand Teilnahme</vt:lpstr>
      <vt:lpstr>Blitzlicht BJ 2023 – Stand Teilnahme</vt:lpstr>
      <vt:lpstr>Blitzlicht 2023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Heydegger</dc:creator>
  <cp:lastModifiedBy>Heydegger</cp:lastModifiedBy>
  <cp:revision>506</cp:revision>
  <cp:lastPrinted>2021-06-17T08:07:54Z</cp:lastPrinted>
  <dcterms:created xsi:type="dcterms:W3CDTF">2013-10-15T07:51:32Z</dcterms:created>
  <dcterms:modified xsi:type="dcterms:W3CDTF">2024-05-29T06:35:44Z</dcterms:modified>
</cp:coreProperties>
</file>