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5"/>
  </p:notesMasterIdLst>
  <p:handoutMasterIdLst>
    <p:handoutMasterId r:id="rId16"/>
  </p:handoutMasterIdLst>
  <p:sldIdLst>
    <p:sldId id="348" r:id="rId3"/>
    <p:sldId id="359" r:id="rId4"/>
    <p:sldId id="343" r:id="rId5"/>
    <p:sldId id="360" r:id="rId6"/>
    <p:sldId id="347" r:id="rId7"/>
    <p:sldId id="365" r:id="rId8"/>
    <p:sldId id="363" r:id="rId9"/>
    <p:sldId id="364" r:id="rId10"/>
    <p:sldId id="362" r:id="rId11"/>
    <p:sldId id="367" r:id="rId12"/>
    <p:sldId id="344" r:id="rId13"/>
    <p:sldId id="366" r:id="rId14"/>
  </p:sldIdLst>
  <p:sldSz cx="9144000" cy="5143500" type="screen16x9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45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20A"/>
    <a:srgbClr val="004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96796" autoAdjust="0"/>
  </p:normalViewPr>
  <p:slideViewPr>
    <p:cSldViewPr>
      <p:cViewPr varScale="1">
        <p:scale>
          <a:sx n="142" d="100"/>
          <a:sy n="142" d="100"/>
        </p:scale>
        <p:origin x="136" y="261"/>
      </p:cViewPr>
      <p:guideLst>
        <p:guide orient="horz" pos="3162"/>
        <p:guide pos="4558"/>
      </p:guideLst>
    </p:cSldViewPr>
  </p:slideViewPr>
  <p:outlineViewPr>
    <p:cViewPr>
      <p:scale>
        <a:sx n="33" d="100"/>
        <a:sy n="33" d="100"/>
      </p:scale>
      <p:origin x="0" y="-22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2203" y="53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8AD3C-546A-4CB6-B512-19CC47D5CFC5}" type="datetimeFigureOut">
              <a:rPr lang="de-DE" smtClean="0"/>
              <a:pPr/>
              <a:t>18.06.2018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07EBC-DB9B-4262-B4A7-C882CDF028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810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D2722-F12E-4DCE-B36D-196AC47CC75D}" type="datetimeFigureOut">
              <a:rPr lang="de-DE" smtClean="0"/>
              <a:pPr/>
              <a:t>18.06.2018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5AAC3-033D-4541-A59C-D96FD32BD23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374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883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8490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1755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528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11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814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388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96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187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6085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12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87475"/>
            <a:ext cx="5486400" cy="371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429866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458525"/>
            <a:ext cx="5486400" cy="5470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Tx/>
              <a:buFont typeface="Arial" pitchFamily="34" charset="0"/>
              <a:buChar char="•"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87475"/>
            <a:ext cx="5486400" cy="371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429866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458525"/>
            <a:ext cx="5486400" cy="5470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4771162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4772483"/>
            <a:ext cx="4824536" cy="232815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dbs@hbz-nrw.de | Ira Foltin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4769399"/>
            <a:ext cx="539552" cy="232625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1113588"/>
            <a:ext cx="1403648" cy="54006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1113588"/>
            <a:ext cx="7596336" cy="54006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5825" y="4659981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4771162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4772483"/>
            <a:ext cx="4824536" cy="232815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6800" rIns="91440" bIns="4680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dbs@hbz-nrw.de | Ira Foltin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4769399"/>
            <a:ext cx="539552" cy="232625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87474"/>
            <a:ext cx="1403648" cy="54006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87474"/>
            <a:ext cx="7596336" cy="54006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5825" y="4659981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statis.de/DE/Publikationen/Thematisch/BildungForschungKultur/Kultur/SpartenberichtMuseen.html;jsessionid=A2D896B6F30A4831E8607A21DAEE752D.InternetLive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26" y="1707654"/>
            <a:ext cx="7934797" cy="282706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tx1"/>
                </a:solidFill>
              </a:rPr>
              <a:t>Herzlich Willkommen zur 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dirty="0" smtClean="0"/>
              <a:t>17. Sitzung der DBS-Steuerungsgruppe WB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1779"/>
            <a:ext cx="2160240" cy="34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DB-Anpassungen für zusätzliche Personalkennzahlen 215.1ff.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Keine der 215.1er–Fragen darf in der VA erscheinen</a:t>
            </a:r>
          </a:p>
          <a:p>
            <a:r>
              <a:rPr lang="de-DE" dirty="0" smtClean="0"/>
              <a:t>Keine der 215.1 er–Fragen darf in der </a:t>
            </a:r>
            <a:r>
              <a:rPr lang="de-DE" dirty="0" err="1" smtClean="0"/>
              <a:t>BiBS</a:t>
            </a:r>
            <a:r>
              <a:rPr lang="de-DE" dirty="0" smtClean="0"/>
              <a:t> erscheinen</a:t>
            </a:r>
          </a:p>
          <a:p>
            <a:r>
              <a:rPr lang="de-DE" dirty="0" smtClean="0"/>
              <a:t>Bei der Anlage eines neuen Fragebogens lässt sich die Anzeige der 215.1er-Fragen sperren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18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Arbeitsschwerpunkte </a:t>
            </a:r>
            <a:r>
              <a:rPr lang="de-DE" sz="2800" dirty="0" smtClean="0"/>
              <a:t>1./2. Quartal 2018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A820A"/>
              </a:buClr>
              <a:buFont typeface="Arial" panose="020B0604020202020204" pitchFamily="34" charset="0"/>
              <a:buChar char="?"/>
            </a:pPr>
            <a:r>
              <a:rPr lang="de-DE" dirty="0" smtClean="0"/>
              <a:t>Projekt </a:t>
            </a:r>
            <a:r>
              <a:rPr lang="de-DE" dirty="0"/>
              <a:t>Implementierung eines Verfahrens zur Zählung virtueller Besuche in der </a:t>
            </a:r>
            <a:r>
              <a:rPr lang="de-DE" dirty="0" smtClean="0"/>
              <a:t>DBS</a:t>
            </a:r>
          </a:p>
          <a:p>
            <a:pPr marL="1221750" lvl="1" indent="-342900">
              <a:buClr>
                <a:srgbClr val="FA820A"/>
              </a:buClr>
              <a:buFont typeface="Arial" panose="020B0604020202020204" pitchFamily="34" charset="0"/>
              <a:buChar char="?"/>
            </a:pPr>
            <a:r>
              <a:rPr lang="de-DE" sz="2500" dirty="0" smtClean="0"/>
              <a:t>Vergabeverfahren:  Prüfung der </a:t>
            </a:r>
            <a:r>
              <a:rPr lang="de-DE" dirty="0" smtClean="0"/>
              <a:t>rechtlichen Grundlagen nach </a:t>
            </a:r>
            <a:r>
              <a:rPr lang="de-DE" dirty="0" err="1" smtClean="0"/>
              <a:t>VgV</a:t>
            </a:r>
            <a:r>
              <a:rPr lang="de-DE" dirty="0" smtClean="0"/>
              <a:t> </a:t>
            </a:r>
            <a:r>
              <a:rPr lang="de-DE" sz="2500" dirty="0"/>
              <a:t>(Verordnung über die Vergabe öffentlicher Aufträge)</a:t>
            </a:r>
          </a:p>
          <a:p>
            <a:pPr marL="1221750" lvl="1" indent="-342900">
              <a:buClr>
                <a:srgbClr val="FA820A"/>
              </a:buClr>
              <a:buFont typeface="Arial" panose="020B0604020202020204" pitchFamily="34" charset="0"/>
              <a:buChar char="?"/>
            </a:pPr>
            <a:r>
              <a:rPr lang="de-DE" dirty="0" smtClean="0"/>
              <a:t>Datenschutz: Auftragsdatenverwaltung nach DSGVO</a:t>
            </a:r>
          </a:p>
          <a:p>
            <a:pPr lvl="2">
              <a:buClr>
                <a:srgbClr val="FA820A"/>
              </a:buClr>
              <a:buFont typeface="Arial" panose="020B0604020202020204" pitchFamily="34" charset="0"/>
              <a:buChar char="?"/>
            </a:pPr>
            <a:r>
              <a:rPr lang="de-DE" dirty="0"/>
              <a:t>= Prüfung durch </a:t>
            </a:r>
            <a:r>
              <a:rPr lang="de-DE" dirty="0" err="1"/>
              <a:t>hbz</a:t>
            </a:r>
            <a:r>
              <a:rPr lang="de-DE" dirty="0"/>
              <a:t>-Rechtsbeistand (extern)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81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Tagesordnung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de-DE" dirty="0"/>
              <a:t>1.	</a:t>
            </a:r>
            <a:r>
              <a:rPr lang="de-DE" sz="3000" dirty="0"/>
              <a:t>Begrüßung, Genehmigung der TO</a:t>
            </a:r>
          </a:p>
          <a:p>
            <a:pPr marL="0" indent="0">
              <a:buNone/>
            </a:pPr>
            <a:r>
              <a:rPr lang="de-DE" sz="3000" dirty="0"/>
              <a:t>2.	Bericht aus der DBS (Frau Foltin / Frau Heugen-Ecker)</a:t>
            </a:r>
          </a:p>
          <a:p>
            <a:pPr marL="0" indent="0">
              <a:buNone/>
            </a:pPr>
            <a:r>
              <a:rPr lang="de-DE" sz="3000" dirty="0"/>
              <a:t>3.	Bericht aus der Sektion IV des </a:t>
            </a:r>
            <a:r>
              <a:rPr lang="de-DE" sz="3000" dirty="0" err="1"/>
              <a:t>dbv</a:t>
            </a:r>
            <a:r>
              <a:rPr lang="de-DE" sz="3000" dirty="0"/>
              <a:t> (Herr </a:t>
            </a:r>
            <a:r>
              <a:rPr lang="de-DE" sz="3000" dirty="0" smtClean="0"/>
              <a:t>Kreische)</a:t>
            </a:r>
            <a:endParaRPr lang="de-DE" sz="3000" dirty="0"/>
          </a:p>
          <a:p>
            <a:pPr marL="0" indent="0">
              <a:buNone/>
            </a:pPr>
            <a:r>
              <a:rPr lang="de-DE" sz="3000" dirty="0"/>
              <a:t>4.	Rückmeldung der Bibliotheken zum neuen FB und offene Fragen aus dem 16. Protokoll </a:t>
            </a:r>
            <a:r>
              <a:rPr lang="de-DE" sz="3000" dirty="0" smtClean="0"/>
              <a:t>	(</a:t>
            </a:r>
            <a:r>
              <a:rPr lang="de-DE" sz="3000" dirty="0"/>
              <a:t>Frau Foltin) </a:t>
            </a:r>
          </a:p>
          <a:p>
            <a:pPr marL="228600" lvl="1" indent="0">
              <a:buNone/>
            </a:pPr>
            <a:r>
              <a:rPr lang="de-DE" sz="2600" dirty="0"/>
              <a:t>a.	Diverse Änderungsvorschläge zum neuen FB (Badische LB), s. Unterlagen</a:t>
            </a:r>
          </a:p>
          <a:p>
            <a:pPr marL="228600" lvl="1" indent="0">
              <a:buNone/>
            </a:pPr>
            <a:r>
              <a:rPr lang="de-DE" sz="2600" dirty="0"/>
              <a:t>b.	DBS-Frage 178.1, Aufrufe von E-Learning-Angeboten der Bibliothek (UB Kaiserslautern)</a:t>
            </a:r>
          </a:p>
          <a:p>
            <a:pPr marL="628650" lvl="2" indent="0">
              <a:buNone/>
            </a:pPr>
            <a:r>
              <a:rPr lang="de-DE" dirty="0"/>
              <a:t>i.	Zählen hier auch E-Learning-Angebote, die in Kooperation mit Fachbereichen betrieben werden?</a:t>
            </a:r>
          </a:p>
          <a:p>
            <a:pPr marL="228600" lvl="1" indent="0">
              <a:buNone/>
            </a:pPr>
            <a:r>
              <a:rPr lang="de-DE" sz="2600" dirty="0"/>
              <a:t>c.	Definitionen und Zählungen: </a:t>
            </a:r>
          </a:p>
          <a:p>
            <a:pPr marL="628650" lvl="2" indent="0">
              <a:buNone/>
            </a:pPr>
            <a:r>
              <a:rPr lang="de-DE" dirty="0"/>
              <a:t>i.	Vorschlag zu Definition Discovery-Systeme und evtl. damit verbundene Fragen zu DBS-Adressdaten</a:t>
            </a:r>
          </a:p>
          <a:p>
            <a:pPr marL="628650" lvl="2" indent="0">
              <a:buNone/>
            </a:pPr>
            <a:r>
              <a:rPr lang="de-DE" dirty="0"/>
              <a:t>ii.	Vorschlag zu Zählung von digitalen Werken mit Anhängen (KER; Mail von Fr. Balz v. 29.08.207)</a:t>
            </a:r>
          </a:p>
          <a:p>
            <a:pPr marL="228600" lvl="1" indent="0">
              <a:buNone/>
            </a:pPr>
            <a:r>
              <a:rPr lang="de-DE" sz="2600" dirty="0"/>
              <a:t>d.	Ergänzungen zum Fragebogen BJ 2019</a:t>
            </a:r>
          </a:p>
          <a:p>
            <a:pPr marL="628650" lvl="2" indent="0">
              <a:buNone/>
            </a:pPr>
            <a:r>
              <a:rPr lang="de-DE" dirty="0"/>
              <a:t>i.	Zählung von Werken für e- Leseplätze nach §52b </a:t>
            </a:r>
            <a:r>
              <a:rPr lang="de-DE" dirty="0" err="1"/>
              <a:t>Urhg</a:t>
            </a:r>
            <a:r>
              <a:rPr lang="de-DE" dirty="0" smtClean="0"/>
              <a:t>. (bzw. §60e); </a:t>
            </a:r>
            <a:br>
              <a:rPr lang="de-DE" dirty="0" smtClean="0"/>
            </a:br>
            <a:r>
              <a:rPr lang="de-DE" dirty="0" smtClean="0"/>
              <a:t>	Zählung </a:t>
            </a:r>
            <a:r>
              <a:rPr lang="de-DE" dirty="0"/>
              <a:t>von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media</a:t>
            </a:r>
            <a:r>
              <a:rPr lang="de-DE" dirty="0"/>
              <a:t> Angeboten – aus Prot. </a:t>
            </a:r>
            <a:r>
              <a:rPr lang="de-DE" dirty="0" smtClean="0"/>
              <a:t>der </a:t>
            </a:r>
            <a:r>
              <a:rPr lang="de-DE" dirty="0"/>
              <a:t>15./16. </a:t>
            </a:r>
            <a:r>
              <a:rPr lang="de-DE" dirty="0" smtClean="0"/>
              <a:t>Sitzung</a:t>
            </a:r>
            <a:endParaRPr lang="de-DE" dirty="0"/>
          </a:p>
          <a:p>
            <a:pPr marL="0" indent="0">
              <a:buNone/>
            </a:pPr>
            <a:r>
              <a:rPr lang="de-DE" sz="3000" dirty="0"/>
              <a:t>5.	Berichte der Mitglieder (nach Bedarf)</a:t>
            </a:r>
          </a:p>
          <a:p>
            <a:pPr marL="0" indent="0">
              <a:buNone/>
            </a:pPr>
            <a:r>
              <a:rPr lang="de-DE" sz="3000" dirty="0"/>
              <a:t>6.	Verschiedenes (nach Bedarf)</a:t>
            </a:r>
          </a:p>
          <a:p>
            <a:pPr marL="0" indent="0">
              <a:buNone/>
            </a:pPr>
            <a:r>
              <a:rPr lang="de-DE" sz="3000" dirty="0"/>
              <a:t>7.	Termin der nächsten Sitzung</a:t>
            </a:r>
          </a:p>
          <a:p>
            <a:pPr marL="0" indent="0">
              <a:buNone/>
            </a:pPr>
            <a:endParaRPr lang="de-DE" sz="3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403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Tagesordnung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de-DE" dirty="0"/>
              <a:t>1.	</a:t>
            </a:r>
            <a:r>
              <a:rPr lang="de-DE" sz="3000" dirty="0"/>
              <a:t>Begrüßung, Genehmigung der TO</a:t>
            </a:r>
          </a:p>
          <a:p>
            <a:pPr marL="0" indent="0">
              <a:buNone/>
            </a:pPr>
            <a:r>
              <a:rPr lang="de-DE" sz="3000" dirty="0"/>
              <a:t>2.	Bericht aus der DBS (Frau Foltin / Frau Heugen-Ecker)</a:t>
            </a:r>
          </a:p>
          <a:p>
            <a:pPr marL="0" indent="0">
              <a:buNone/>
            </a:pPr>
            <a:r>
              <a:rPr lang="de-DE" sz="3000" dirty="0"/>
              <a:t>3.	Bericht aus der Sektion IV des </a:t>
            </a:r>
            <a:r>
              <a:rPr lang="de-DE" sz="3000" dirty="0" err="1"/>
              <a:t>dbv</a:t>
            </a:r>
            <a:r>
              <a:rPr lang="de-DE" sz="3000" dirty="0"/>
              <a:t> (Herr </a:t>
            </a:r>
            <a:r>
              <a:rPr lang="de-DE" sz="3000" dirty="0" smtClean="0"/>
              <a:t>Kreische)</a:t>
            </a:r>
            <a:endParaRPr lang="de-DE" sz="3000" dirty="0"/>
          </a:p>
          <a:p>
            <a:pPr marL="0" indent="0">
              <a:buNone/>
            </a:pPr>
            <a:r>
              <a:rPr lang="de-DE" sz="3000" dirty="0"/>
              <a:t>4.	Rückmeldung der Bibliotheken zum neuen FB und offene Fragen aus dem 16. Protokoll </a:t>
            </a:r>
            <a:r>
              <a:rPr lang="de-DE" sz="3000" dirty="0" smtClean="0"/>
              <a:t>	(</a:t>
            </a:r>
            <a:r>
              <a:rPr lang="de-DE" sz="3000" dirty="0"/>
              <a:t>Frau Foltin) </a:t>
            </a:r>
          </a:p>
          <a:p>
            <a:pPr marL="228600" lvl="1" indent="0">
              <a:buNone/>
            </a:pPr>
            <a:r>
              <a:rPr lang="de-DE" sz="2600" dirty="0"/>
              <a:t>a.	Diverse Änderungsvorschläge zum neuen FB (Badische LB), s. Unterlagen</a:t>
            </a:r>
          </a:p>
          <a:p>
            <a:pPr marL="228600" lvl="1" indent="0">
              <a:buNone/>
            </a:pPr>
            <a:r>
              <a:rPr lang="de-DE" sz="2600" dirty="0"/>
              <a:t>b.	DBS-Frage 178.1, Aufrufe von E-Learning-Angeboten der Bibliothek (UB Kaiserslautern)</a:t>
            </a:r>
          </a:p>
          <a:p>
            <a:pPr marL="628650" lvl="2" indent="0">
              <a:buNone/>
            </a:pPr>
            <a:r>
              <a:rPr lang="de-DE" dirty="0"/>
              <a:t>i.	Zählen hier auch E-Learning-Angebote, die in Kooperation mit Fachbereichen betrieben werden?</a:t>
            </a:r>
          </a:p>
          <a:p>
            <a:pPr marL="228600" lvl="1" indent="0">
              <a:buNone/>
            </a:pPr>
            <a:r>
              <a:rPr lang="de-DE" sz="2600" dirty="0"/>
              <a:t>c.	Definitionen und Zählungen: </a:t>
            </a:r>
          </a:p>
          <a:p>
            <a:pPr marL="628650" lvl="2" indent="0">
              <a:buNone/>
            </a:pPr>
            <a:r>
              <a:rPr lang="de-DE" dirty="0"/>
              <a:t>i.	Vorschlag zu Definition Discovery-Systeme und evtl. damit verbundene Fragen zu DBS-Adressdaten</a:t>
            </a:r>
          </a:p>
          <a:p>
            <a:pPr marL="628650" lvl="2" indent="0">
              <a:buNone/>
            </a:pPr>
            <a:r>
              <a:rPr lang="de-DE" dirty="0"/>
              <a:t>ii.	Vorschlag zu Zählung von digitalen Werken mit Anhängen (KER; Mail von Fr. Balz v. 29.08.207)</a:t>
            </a:r>
          </a:p>
          <a:p>
            <a:pPr marL="228600" lvl="1" indent="0">
              <a:buNone/>
            </a:pPr>
            <a:r>
              <a:rPr lang="de-DE" sz="2600" dirty="0"/>
              <a:t>d.	Ergänzungen zum Fragebogen BJ 2019</a:t>
            </a:r>
          </a:p>
          <a:p>
            <a:pPr marL="628650" lvl="2" indent="0">
              <a:buNone/>
            </a:pPr>
            <a:r>
              <a:rPr lang="de-DE" dirty="0"/>
              <a:t>i.	Zählung von Werken für e- Leseplätze nach §52b </a:t>
            </a:r>
            <a:r>
              <a:rPr lang="de-DE" dirty="0" err="1"/>
              <a:t>Urhg</a:t>
            </a:r>
            <a:r>
              <a:rPr lang="de-DE" dirty="0" smtClean="0"/>
              <a:t>. (bzw. §60e); </a:t>
            </a:r>
            <a:br>
              <a:rPr lang="de-DE" dirty="0" smtClean="0"/>
            </a:br>
            <a:r>
              <a:rPr lang="de-DE" dirty="0" smtClean="0"/>
              <a:t>	Zählung </a:t>
            </a:r>
            <a:r>
              <a:rPr lang="de-DE" dirty="0"/>
              <a:t>von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media</a:t>
            </a:r>
            <a:r>
              <a:rPr lang="de-DE" dirty="0"/>
              <a:t> Angeboten – aus Prot. </a:t>
            </a:r>
            <a:r>
              <a:rPr lang="de-DE" dirty="0" smtClean="0"/>
              <a:t>der </a:t>
            </a:r>
            <a:r>
              <a:rPr lang="de-DE" dirty="0"/>
              <a:t>15./16. </a:t>
            </a:r>
            <a:r>
              <a:rPr lang="de-DE" dirty="0" smtClean="0"/>
              <a:t>Sitzung</a:t>
            </a:r>
            <a:endParaRPr lang="de-DE" dirty="0"/>
          </a:p>
          <a:p>
            <a:pPr marL="0" indent="0">
              <a:buNone/>
            </a:pPr>
            <a:r>
              <a:rPr lang="de-DE" sz="3000" dirty="0"/>
              <a:t>5.	Berichte der Mitglieder (nach Bedarf)</a:t>
            </a:r>
          </a:p>
          <a:p>
            <a:pPr marL="0" indent="0">
              <a:buNone/>
            </a:pPr>
            <a:r>
              <a:rPr lang="de-DE" sz="3000" dirty="0"/>
              <a:t>6.	Verschiedenes (nach Bedarf)</a:t>
            </a:r>
          </a:p>
          <a:p>
            <a:pPr marL="0" indent="0">
              <a:buNone/>
            </a:pPr>
            <a:r>
              <a:rPr lang="de-DE" sz="3000" dirty="0"/>
              <a:t>7.	Termin der nächsten Sitzung</a:t>
            </a:r>
          </a:p>
          <a:p>
            <a:pPr marL="0" indent="0">
              <a:buNone/>
            </a:pPr>
            <a:endParaRPr lang="de-DE" sz="3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2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Arbeitsschwerpunkte 2017/1. Quartal 2018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A820A"/>
              </a:buClr>
              <a:buFont typeface="Wingdings" panose="05000000000000000000" pitchFamily="2" charset="2"/>
              <a:buChar char="ü"/>
            </a:pPr>
            <a:r>
              <a:rPr lang="de-DE" sz="2400" dirty="0" smtClean="0"/>
              <a:t>DBS Berichtsjahr 2016 – abgeschlossen</a:t>
            </a:r>
          </a:p>
          <a:p>
            <a:pPr>
              <a:buClr>
                <a:srgbClr val="FA820A"/>
              </a:buClr>
              <a:buFont typeface="Wingdings" panose="05000000000000000000" pitchFamily="2" charset="2"/>
              <a:buChar char="ü"/>
            </a:pPr>
            <a:r>
              <a:rPr lang="de-DE" sz="2400" dirty="0" err="1" smtClean="0"/>
              <a:t>Destatis</a:t>
            </a:r>
            <a:r>
              <a:rPr lang="de-DE" sz="2400" dirty="0" smtClean="0"/>
              <a:t> Spartenbericht </a:t>
            </a:r>
            <a:br>
              <a:rPr lang="de-DE" sz="2400" dirty="0" smtClean="0"/>
            </a:br>
            <a:r>
              <a:rPr lang="de-DE" sz="2400" dirty="0" smtClean="0"/>
              <a:t>Museen</a:t>
            </a:r>
            <a:r>
              <a:rPr lang="de-DE" sz="2400" dirty="0"/>
              <a:t>, Bibliotheken, Archive – </a:t>
            </a:r>
            <a:r>
              <a:rPr lang="de-DE" sz="2400" dirty="0" smtClean="0"/>
              <a:t>veröffentlicht</a:t>
            </a:r>
            <a:br>
              <a:rPr lang="de-DE" sz="2400" dirty="0" smtClean="0"/>
            </a:br>
            <a:r>
              <a:rPr lang="de-DE" sz="2400" dirty="0"/>
              <a:t/>
            </a:r>
            <a:br>
              <a:rPr lang="de-DE" sz="2400" dirty="0"/>
            </a:br>
            <a:r>
              <a:rPr lang="de-DE" sz="1300" dirty="0">
                <a:hlinkClick r:id="rId3"/>
              </a:rPr>
              <a:t>https://</a:t>
            </a:r>
            <a:r>
              <a:rPr lang="de-DE" sz="1300" dirty="0" smtClean="0">
                <a:hlinkClick r:id="rId3"/>
              </a:rPr>
              <a:t>www.destatis.de/DE/Publikationen/Thematisch/BildungForschungKultur/Kultur/SpartenberichtMuseen.html;jsessionid=A2D896B6F30A4831E8607A21DAEE752D.InternetLive2</a:t>
            </a:r>
            <a:endParaRPr lang="de-DE" sz="1300" dirty="0" smtClean="0"/>
          </a:p>
          <a:p>
            <a:pPr>
              <a:buClr>
                <a:srgbClr val="FA820A"/>
              </a:buClr>
              <a:buFont typeface="Wingdings" panose="05000000000000000000" pitchFamily="2" charset="2"/>
              <a:buChar char="ü"/>
            </a:pPr>
            <a:endParaRPr lang="de-DE" sz="1300" dirty="0"/>
          </a:p>
          <a:p>
            <a:pPr marL="0" indent="0">
              <a:buClr>
                <a:srgbClr val="FA820A"/>
              </a:buClr>
              <a:buNone/>
            </a:pPr>
            <a:r>
              <a:rPr lang="de-DE" sz="1300" dirty="0" smtClean="0"/>
              <a:t>           als Download und Print-Ausgabe</a:t>
            </a:r>
            <a:br>
              <a:rPr lang="de-DE" sz="1300" dirty="0" smtClean="0"/>
            </a:br>
            <a:r>
              <a:rPr lang="de-DE" sz="1300" dirty="0" smtClean="0"/>
              <a:t/>
            </a:r>
            <a:br>
              <a:rPr lang="de-DE" sz="1300" dirty="0" smtClean="0"/>
            </a:br>
            <a:endParaRPr lang="de-DE" sz="1300" dirty="0"/>
          </a:p>
          <a:p>
            <a:pPr>
              <a:buClr>
                <a:srgbClr val="FA820A"/>
              </a:buClr>
              <a:buFont typeface="Wingdings" panose="05000000000000000000" pitchFamily="2" charset="2"/>
              <a:buChar char="ü"/>
            </a:pPr>
            <a:endParaRPr lang="de-DE" sz="24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54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Arbeitsschwerpunkte 2017/1. Quartal 2018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FA820A"/>
              </a:buClr>
              <a:buNone/>
            </a:pPr>
            <a:r>
              <a:rPr lang="de-DE" sz="1300" dirty="0" smtClean="0"/>
              <a:t/>
            </a:r>
            <a:br>
              <a:rPr lang="de-DE" sz="1300" dirty="0" smtClean="0"/>
            </a:br>
            <a:endParaRPr lang="de-DE" sz="1300" dirty="0"/>
          </a:p>
          <a:p>
            <a:pPr>
              <a:buClr>
                <a:srgbClr val="FA820A"/>
              </a:buClr>
              <a:buFont typeface="Wingdings" panose="05000000000000000000" pitchFamily="2" charset="2"/>
              <a:buChar char="ü"/>
            </a:pPr>
            <a:r>
              <a:rPr lang="de-DE" sz="2400" dirty="0" smtClean="0"/>
              <a:t>DBS Berichtsjahr 2017 – </a:t>
            </a:r>
            <a:r>
              <a:rPr lang="de-DE" sz="2400" dirty="0" smtClean="0">
                <a:hlinkClick r:id="rId3" action="ppaction://hlinksldjump"/>
              </a:rPr>
              <a:t>Datenerhebung </a:t>
            </a:r>
            <a:r>
              <a:rPr lang="de-DE" sz="2400" dirty="0" smtClean="0"/>
              <a:t>abgeschlossen,</a:t>
            </a:r>
          </a:p>
          <a:p>
            <a:pPr>
              <a:buClr>
                <a:srgbClr val="FA820A"/>
              </a:buClr>
              <a:buFont typeface="Wingdings" panose="05000000000000000000" pitchFamily="2" charset="2"/>
              <a:buChar char="ü"/>
            </a:pPr>
            <a:endParaRPr lang="de-DE" sz="2400" dirty="0" smtClean="0"/>
          </a:p>
          <a:p>
            <a:pPr marL="457200" lvl="1" indent="0">
              <a:buClr>
                <a:srgbClr val="FA820A"/>
              </a:buClr>
              <a:buNone/>
            </a:pPr>
            <a:r>
              <a:rPr lang="de-DE" sz="2000" dirty="0" smtClean="0"/>
              <a:t>	jetzt Datenprüfungen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84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800" dirty="0" smtClean="0"/>
              <a:t>Ausfüllquote  BJ 2017 am 11.04.18</a:t>
            </a:r>
            <a:endParaRPr lang="de-DE" sz="1800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6787466"/>
              </p:ext>
            </p:extLst>
          </p:nvPr>
        </p:nvGraphicFramePr>
        <p:xfrm>
          <a:off x="457200" y="1200150"/>
          <a:ext cx="8229600" cy="3240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Fragebögen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Anzahl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%</a:t>
                      </a:r>
                      <a:endParaRPr lang="de-DE" dirty="0"/>
                    </a:p>
                  </a:txBody>
                  <a:tcPr/>
                </a:tc>
              </a:tr>
              <a:tr h="280680">
                <a:tc>
                  <a:txBody>
                    <a:bodyPr/>
                    <a:lstStyle/>
                    <a:p>
                      <a:r>
                        <a:rPr lang="de-DE" sz="1400" baseline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Öffentliche </a:t>
                      </a:r>
                      <a:r>
                        <a:rPr lang="de-DE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Bibliotheken insg.</a:t>
                      </a:r>
                      <a:endParaRPr lang="de-DE" sz="1400" baseline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7.225</a:t>
                      </a:r>
                      <a:endParaRPr lang="de-DE" sz="1400" baseline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90,4</a:t>
                      </a:r>
                      <a:endParaRPr lang="de-DE" sz="1400" baseline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63912">
                <a:tc>
                  <a:txBody>
                    <a:bodyPr/>
                    <a:lstStyle/>
                    <a:p>
                      <a:r>
                        <a:rPr lang="de-DE" sz="1400" baseline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ÖB hauptamtlich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2.002</a:t>
                      </a:r>
                      <a:endParaRPr lang="de-DE" sz="1400" baseline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97,5</a:t>
                      </a:r>
                      <a:endParaRPr lang="de-DE" sz="1400" baseline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47144">
                <a:tc>
                  <a:txBody>
                    <a:bodyPr/>
                    <a:lstStyle/>
                    <a:p>
                      <a:r>
                        <a:rPr lang="de-DE" sz="1400" baseline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ÖB neben-/</a:t>
                      </a:r>
                      <a:r>
                        <a:rPr lang="de-DE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ehrenamtlich</a:t>
                      </a:r>
                      <a:endParaRPr lang="de-DE" sz="1400" baseline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5.223</a:t>
                      </a:r>
                      <a:endParaRPr lang="de-DE" sz="1400" baseline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88,0</a:t>
                      </a:r>
                      <a:endParaRPr lang="de-DE" sz="1400" baseline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02384">
                <a:tc>
                  <a:txBody>
                    <a:bodyPr/>
                    <a:lstStyle/>
                    <a:p>
                      <a:endParaRPr lang="de-DE" sz="1690" baseline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690" baseline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690" baseline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90" baseline="0" dirty="0" smtClean="0"/>
                        <a:t>Wiss. Bibliotheken</a:t>
                      </a:r>
                      <a:endParaRPr lang="de-DE" sz="169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90" baseline="0" dirty="0" smtClean="0"/>
                        <a:t>242 (Vorjahr 244)</a:t>
                      </a:r>
                      <a:endParaRPr lang="de-DE" sz="169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90" baseline="0" dirty="0" smtClean="0"/>
                        <a:t>73,1 (73,9)</a:t>
                      </a:r>
                      <a:endParaRPr lang="de-DE" sz="1690" baseline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90" baseline="0" dirty="0"/>
                        <a:t>Wiss. </a:t>
                      </a:r>
                      <a:r>
                        <a:rPr lang="de-DE" sz="1690" baseline="0" dirty="0" smtClean="0"/>
                        <a:t>Spezialbibliotheken</a:t>
                      </a:r>
                      <a:endParaRPr lang="de-DE" sz="169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90" baseline="0" dirty="0" smtClean="0"/>
                        <a:t>155 (Vorjahr  157)</a:t>
                      </a:r>
                      <a:endParaRPr lang="de-DE" sz="169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90" baseline="0" dirty="0" smtClean="0"/>
                        <a:t>30,4 (30,6)</a:t>
                      </a:r>
                      <a:endParaRPr lang="de-DE" sz="1690" baseline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90" baseline="0" dirty="0"/>
                        <a:t>Insgesamt: (ÖB+WB, ohne </a:t>
                      </a:r>
                      <a:r>
                        <a:rPr lang="de-DE" sz="1690" baseline="0" dirty="0" err="1"/>
                        <a:t>WSpB</a:t>
                      </a:r>
                      <a:r>
                        <a:rPr lang="de-DE" sz="1690" baseline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90" baseline="0" dirty="0" smtClean="0"/>
                        <a:t>7.467</a:t>
                      </a:r>
                      <a:endParaRPr lang="de-DE" sz="169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90" baseline="0" dirty="0" smtClean="0"/>
                        <a:t/>
                      </a:r>
                      <a:br>
                        <a:rPr lang="de-DE" sz="1690" baseline="0" dirty="0" smtClean="0"/>
                      </a:br>
                      <a:r>
                        <a:rPr lang="de-DE" sz="1690" baseline="0" dirty="0" smtClean="0"/>
                        <a:t>90</a:t>
                      </a:r>
                    </a:p>
                    <a:p>
                      <a:pPr algn="ctr"/>
                      <a:endParaRPr lang="de-DE" sz="1690" baseline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4104"/>
            <a:ext cx="23812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20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Arbeitsschwerpunkte 2017/1. Quartal 2018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FA820A"/>
              </a:buClr>
              <a:buNone/>
            </a:pPr>
            <a:r>
              <a:rPr lang="de-DE" sz="1300" dirty="0" smtClean="0"/>
              <a:t/>
            </a:r>
            <a:br>
              <a:rPr lang="de-DE" sz="1300" dirty="0" smtClean="0"/>
            </a:br>
            <a:endParaRPr lang="de-DE" sz="1300" dirty="0"/>
          </a:p>
          <a:p>
            <a:pPr>
              <a:buClr>
                <a:srgbClr val="FA820A"/>
              </a:buClr>
              <a:buFont typeface="Wingdings" panose="05000000000000000000" pitchFamily="2" charset="2"/>
              <a:buChar char="ü"/>
            </a:pPr>
            <a:r>
              <a:rPr lang="de-DE" sz="2400" dirty="0" smtClean="0"/>
              <a:t>Antrag </a:t>
            </a:r>
            <a:r>
              <a:rPr lang="de-DE" sz="2400" dirty="0"/>
              <a:t>auf Mittelerhöhung für DBS – </a:t>
            </a:r>
            <a:r>
              <a:rPr lang="de-DE" sz="2400" dirty="0" smtClean="0"/>
              <a:t> KMK hat positiv entschieden</a:t>
            </a:r>
            <a:br>
              <a:rPr lang="de-DE" sz="2400" dirty="0" smtClean="0"/>
            </a:br>
            <a:r>
              <a:rPr lang="de-DE" sz="2400" dirty="0" smtClean="0"/>
              <a:t>	</a:t>
            </a:r>
            <a:r>
              <a:rPr lang="de-DE" sz="2000" dirty="0" smtClean="0"/>
              <a:t>jetzt</a:t>
            </a:r>
            <a:endParaRPr lang="de-DE" sz="2000" dirty="0"/>
          </a:p>
          <a:p>
            <a:pPr>
              <a:buClr>
                <a:srgbClr val="FA820A"/>
              </a:buClr>
              <a:buFont typeface="Wingdings" panose="05000000000000000000" pitchFamily="2" charset="2"/>
              <a:buChar char="ü"/>
            </a:pPr>
            <a:r>
              <a:rPr lang="de-DE" sz="2400" dirty="0"/>
              <a:t>WB: </a:t>
            </a:r>
            <a:r>
              <a:rPr lang="de-DE" sz="2400" dirty="0">
                <a:hlinkClick r:id="rId3" action="ppaction://hlinksldjump"/>
              </a:rPr>
              <a:t>neuer Fragebogen BJ </a:t>
            </a:r>
            <a:r>
              <a:rPr lang="de-DE" sz="2400" dirty="0" smtClean="0">
                <a:hlinkClick r:id="rId3" action="ppaction://hlinksldjump"/>
              </a:rPr>
              <a:t>2018</a:t>
            </a:r>
            <a:r>
              <a:rPr lang="de-DE" sz="2400" dirty="0" smtClean="0"/>
              <a:t> im Testsystem</a:t>
            </a:r>
            <a:endParaRPr lang="de-DE" sz="2400" dirty="0"/>
          </a:p>
          <a:p>
            <a:pPr lvl="1">
              <a:buClr>
                <a:srgbClr val="FA820A"/>
              </a:buClr>
              <a:buFont typeface="Wingdings" panose="05000000000000000000" pitchFamily="2" charset="2"/>
              <a:buChar char="ü"/>
            </a:pPr>
            <a:r>
              <a:rPr lang="de-DE" sz="2000" dirty="0">
                <a:hlinkClick r:id="rId4" action="ppaction://hlinksldjump"/>
              </a:rPr>
              <a:t>z</a:t>
            </a:r>
            <a:r>
              <a:rPr lang="de-DE" sz="2000" dirty="0" smtClean="0">
                <a:hlinkClick r:id="rId4" action="ppaction://hlinksldjump"/>
              </a:rPr>
              <a:t>usätzliche Personalkennzahlen</a:t>
            </a:r>
            <a:r>
              <a:rPr lang="de-DE" sz="2000" dirty="0" smtClean="0"/>
              <a:t>: 215.1er-Fragen ff.</a:t>
            </a:r>
          </a:p>
          <a:p>
            <a:pPr lvl="1">
              <a:buClr>
                <a:srgbClr val="FA820A"/>
              </a:buClr>
              <a:buFont typeface="Wingdings" panose="05000000000000000000" pitchFamily="2" charset="2"/>
              <a:buChar char="ü"/>
            </a:pPr>
            <a:r>
              <a:rPr lang="de-DE" sz="2000" dirty="0" smtClean="0">
                <a:hlinkClick r:id="rId5" action="ppaction://hlinksldjump"/>
              </a:rPr>
              <a:t>Teilnehmerverwaltung</a:t>
            </a:r>
            <a:endParaRPr lang="de-DE" sz="2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10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Abgerundetes Rechteck 6"/>
          <p:cNvSpPr/>
          <p:nvPr/>
        </p:nvSpPr>
        <p:spPr>
          <a:xfrm>
            <a:off x="899592" y="1779662"/>
            <a:ext cx="4320480" cy="8640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2843808" y="2211710"/>
            <a:ext cx="914400" cy="914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52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Flussdiagramm: Alternativer Prozess 5"/>
          <p:cNvSpPr/>
          <p:nvPr/>
        </p:nvSpPr>
        <p:spPr>
          <a:xfrm>
            <a:off x="971600" y="1275606"/>
            <a:ext cx="4104456" cy="2520280"/>
          </a:xfrm>
          <a:prstGeom prst="flowChartAlternate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251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17.04. 2018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0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Office PowerPoint</Application>
  <PresentationFormat>Bildschirmpräsentation (16:9)</PresentationFormat>
  <Paragraphs>128</Paragraphs>
  <Slides>12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Larissa-Design</vt:lpstr>
      <vt:lpstr>1_Larissa-Design</vt:lpstr>
      <vt:lpstr>Herzlich Willkommen zur </vt:lpstr>
      <vt:lpstr>Tagesordnung</vt:lpstr>
      <vt:lpstr>Arbeitsschwerpunkte 2017/1. Quartal 2018</vt:lpstr>
      <vt:lpstr>Arbeitsschwerpunkte 2017/1. Quartal 2018</vt:lpstr>
      <vt:lpstr>Ausfüllquote  BJ 2017 am 11.04.18</vt:lpstr>
      <vt:lpstr>Arbeitsschwerpunkte 2017/1. Quartal 2018</vt:lpstr>
      <vt:lpstr>PowerPoint-Präsentation</vt:lpstr>
      <vt:lpstr>PowerPoint-Präsentation</vt:lpstr>
      <vt:lpstr>PowerPoint-Präsentation</vt:lpstr>
      <vt:lpstr>DB-Anpassungen für zusätzliche Personalkennzahlen 215.1ff.</vt:lpstr>
      <vt:lpstr>Arbeitsschwerpunkte 1./2. Quartal 2018</vt:lpstr>
      <vt:lpstr>Tagesordnung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schnitzer</dc:creator>
  <cp:lastModifiedBy>Gaby Heugen-Ecker</cp:lastModifiedBy>
  <cp:revision>412</cp:revision>
  <cp:lastPrinted>2018-02-06T10:40:39Z</cp:lastPrinted>
  <dcterms:created xsi:type="dcterms:W3CDTF">2013-10-15T07:51:32Z</dcterms:created>
  <dcterms:modified xsi:type="dcterms:W3CDTF">2018-06-18T09:15:08Z</dcterms:modified>
</cp:coreProperties>
</file>